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3521" r:id="rId4"/>
    <p:sldId id="3528" r:id="rId5"/>
    <p:sldId id="3532" r:id="rId6"/>
    <p:sldId id="3527" r:id="rId7"/>
    <p:sldId id="3530" r:id="rId8"/>
    <p:sldId id="3531" r:id="rId9"/>
  </p:sldIdLst>
  <p:sldSz cx="9144000" cy="5143500" type="screen16x9"/>
  <p:notesSz cx="20104100" cy="11309350"/>
  <p:defaultTextStyle>
    <a:defPPr>
      <a:defRPr kern="0"/>
    </a:defPPr>
  </p:defaultTextStyle>
  <p:extLst>
    <p:ext uri="{521415D9-36F7-43E2-AB2F-B90AF26B5E84}">
      <p14:sectionLst xmlns:p14="http://schemas.microsoft.com/office/powerpoint/2010/main">
        <p14:section name="Default Section" id="{CF4270FF-E149-4496-84FF-86BE43713C25}">
          <p14:sldIdLst>
            <p14:sldId id="256"/>
            <p14:sldId id="257"/>
            <p14:sldId id="3521"/>
            <p14:sldId id="3528"/>
            <p14:sldId id="3532"/>
            <p14:sldId id="3527"/>
            <p14:sldId id="3530"/>
            <p14:sldId id="3531"/>
          </p14:sldIdLst>
        </p14:section>
      </p14:sectionLst>
    </p:ex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2EA"/>
    <a:srgbClr val="002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5"/>
    <p:restoredTop sz="80695" autoAdjust="0"/>
  </p:normalViewPr>
  <p:slideViewPr>
    <p:cSldViewPr>
      <p:cViewPr varScale="1">
        <p:scale>
          <a:sx n="76" d="100"/>
          <a:sy n="76" d="100"/>
        </p:scale>
        <p:origin x="968" y="52"/>
      </p:cViewPr>
      <p:guideLst>
        <p:guide orient="horz" pos="1310"/>
        <p:guide pos="9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2116B-FF12-4DC2-955E-F5A0425A33D3}"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lv-LV"/>
        </a:p>
      </dgm:t>
    </dgm:pt>
    <dgm:pt modelId="{AFA28A89-D462-4172-94F7-1C1699838B7B}">
      <dgm:prSet phldrT="[Text]" custT="1">
        <dgm:style>
          <a:lnRef idx="0">
            <a:scrgbClr r="0" g="0" b="0"/>
          </a:lnRef>
          <a:fillRef idx="0">
            <a:scrgbClr r="0" g="0" b="0"/>
          </a:fillRef>
          <a:effectRef idx="0">
            <a:scrgbClr r="0" g="0" b="0"/>
          </a:effectRef>
          <a:fontRef idx="minor">
            <a:schemeClr val="lt1"/>
          </a:fontRef>
        </dgm:style>
      </dgm:prSet>
      <dgm:spPr>
        <a:solidFill>
          <a:srgbClr val="C4D2EA">
            <a:alpha val="49804"/>
          </a:srgbClr>
        </a:solidFill>
        <a:ln>
          <a:noFill/>
        </a:ln>
        <a:effectLst>
          <a:softEdge rad="635000"/>
        </a:effectLst>
      </dgm:spPr>
      <dgm:t>
        <a:bodyPr/>
        <a:lstStyle/>
        <a:p>
          <a:r>
            <a:rPr lang="lv-LV" sz="3600" b="1" dirty="0"/>
            <a:t>SAISTĪTIE UZŅĒMUMI</a:t>
          </a:r>
        </a:p>
      </dgm:t>
    </dgm:pt>
    <dgm:pt modelId="{46DFA1C6-7EC4-46AB-AE8A-95E172601D85}" type="parTrans" cxnId="{0795B1DA-EF9E-4679-86A5-7D493C06E44B}">
      <dgm:prSet/>
      <dgm:spPr/>
      <dgm:t>
        <a:bodyPr/>
        <a:lstStyle/>
        <a:p>
          <a:endParaRPr lang="lv-LV" sz="1600"/>
        </a:p>
      </dgm:t>
    </dgm:pt>
    <dgm:pt modelId="{6FD34E37-06B5-436B-8846-8AD7ECDAC3E0}" type="sibTrans" cxnId="{0795B1DA-EF9E-4679-86A5-7D493C06E44B}">
      <dgm:prSet/>
      <dgm:spPr/>
      <dgm:t>
        <a:bodyPr/>
        <a:lstStyle/>
        <a:p>
          <a:endParaRPr lang="lv-LV" sz="1600"/>
        </a:p>
      </dgm:t>
    </dgm:pt>
    <dgm:pt modelId="{68CE34DB-E350-4763-BA28-40C5758BE8A3}">
      <dgm:prSet phldrT="[Text]" custT="1"/>
      <dgm:spPr/>
      <dgm:t>
        <a:bodyPr/>
        <a:lstStyle/>
        <a:p>
          <a:pPr>
            <a:buNone/>
          </a:pPr>
          <a:r>
            <a:rPr lang="lv-LV" sz="3600" dirty="0"/>
            <a:t>	</a:t>
          </a:r>
          <a:r>
            <a:rPr lang="lv-LV" sz="3600" dirty="0">
              <a:solidFill>
                <a:schemeClr val="bg1">
                  <a:lumMod val="95000"/>
                </a:schemeClr>
              </a:solidFill>
            </a:rPr>
            <a:t>≥ 50 %</a:t>
          </a:r>
        </a:p>
      </dgm:t>
    </dgm:pt>
    <dgm:pt modelId="{122CC432-3F54-4694-8064-A7636A462FCE}" type="parTrans" cxnId="{CBE475D4-41F7-401F-9AC4-D0544E107B3E}">
      <dgm:prSet/>
      <dgm:spPr/>
      <dgm:t>
        <a:bodyPr/>
        <a:lstStyle/>
        <a:p>
          <a:endParaRPr lang="lv-LV" sz="1600"/>
        </a:p>
      </dgm:t>
    </dgm:pt>
    <dgm:pt modelId="{7D02D8DC-887E-44B1-ADA4-5CB0014B5F16}" type="sibTrans" cxnId="{CBE475D4-41F7-401F-9AC4-D0544E107B3E}">
      <dgm:prSet/>
      <dgm:spPr/>
      <dgm:t>
        <a:bodyPr/>
        <a:lstStyle/>
        <a:p>
          <a:endParaRPr lang="lv-LV" sz="1600"/>
        </a:p>
      </dgm:t>
    </dgm:pt>
    <dgm:pt modelId="{970DF5EE-4A19-4CEE-8B4A-AD3ED0E46B26}">
      <dgm:prSet phldrT="[Text]" custT="1">
        <dgm:style>
          <a:lnRef idx="0">
            <a:scrgbClr r="0" g="0" b="0"/>
          </a:lnRef>
          <a:fillRef idx="0">
            <a:scrgbClr r="0" g="0" b="0"/>
          </a:fillRef>
          <a:effectRef idx="0">
            <a:scrgbClr r="0" g="0" b="0"/>
          </a:effectRef>
          <a:fontRef idx="minor">
            <a:schemeClr val="lt1"/>
          </a:fontRef>
        </dgm:style>
      </dgm:prSet>
      <dgm:spPr>
        <a:solidFill>
          <a:srgbClr val="C4D2EA">
            <a:alpha val="50000"/>
          </a:srgbClr>
        </a:solidFill>
        <a:ln>
          <a:noFill/>
        </a:ln>
        <a:effectLst>
          <a:softEdge rad="635000"/>
        </a:effectLst>
      </dgm:spPr>
      <dgm:t>
        <a:bodyPr/>
        <a:lstStyle/>
        <a:p>
          <a:r>
            <a:rPr lang="lv-LV" sz="3600" b="1" dirty="0"/>
            <a:t>PARTNERUZŅĒMUMI</a:t>
          </a:r>
        </a:p>
      </dgm:t>
    </dgm:pt>
    <dgm:pt modelId="{56F594E5-165D-465E-B145-124E42E8ACE9}" type="parTrans" cxnId="{6D27A4ED-615A-4E0B-90E9-EF3A4B831F19}">
      <dgm:prSet/>
      <dgm:spPr/>
      <dgm:t>
        <a:bodyPr/>
        <a:lstStyle/>
        <a:p>
          <a:endParaRPr lang="lv-LV" sz="1600"/>
        </a:p>
      </dgm:t>
    </dgm:pt>
    <dgm:pt modelId="{EF68A060-3AAA-45B0-8322-10DE1C9B57A8}" type="sibTrans" cxnId="{6D27A4ED-615A-4E0B-90E9-EF3A4B831F19}">
      <dgm:prSet/>
      <dgm:spPr/>
      <dgm:t>
        <a:bodyPr/>
        <a:lstStyle/>
        <a:p>
          <a:endParaRPr lang="lv-LV" sz="1600"/>
        </a:p>
      </dgm:t>
    </dgm:pt>
    <dgm:pt modelId="{4519C140-A37A-480E-83AF-F566D8AE3821}">
      <dgm:prSet phldrT="[Text]" custT="1"/>
      <dgm:spPr/>
      <dgm:t>
        <a:bodyPr/>
        <a:lstStyle/>
        <a:p>
          <a:pPr>
            <a:buNone/>
          </a:pPr>
          <a:r>
            <a:rPr lang="lv-LV" sz="3600" dirty="0"/>
            <a:t>	</a:t>
          </a:r>
          <a:r>
            <a:rPr lang="lv-LV" sz="3600" dirty="0">
              <a:solidFill>
                <a:schemeClr val="bg1">
                  <a:lumMod val="95000"/>
                </a:schemeClr>
              </a:solidFill>
            </a:rPr>
            <a:t>≥ 25 %</a:t>
          </a:r>
        </a:p>
      </dgm:t>
    </dgm:pt>
    <dgm:pt modelId="{0E6DB52C-37C1-4D2F-988C-FF1467C7B991}" type="parTrans" cxnId="{05A09C9E-106C-4BFC-9763-2945DC9C1DDA}">
      <dgm:prSet/>
      <dgm:spPr/>
      <dgm:t>
        <a:bodyPr/>
        <a:lstStyle/>
        <a:p>
          <a:endParaRPr lang="lv-LV" sz="1600"/>
        </a:p>
      </dgm:t>
    </dgm:pt>
    <dgm:pt modelId="{C3479036-AE28-48FF-8134-4882F6F0FE1E}" type="sibTrans" cxnId="{05A09C9E-106C-4BFC-9763-2945DC9C1DDA}">
      <dgm:prSet/>
      <dgm:spPr/>
      <dgm:t>
        <a:bodyPr/>
        <a:lstStyle/>
        <a:p>
          <a:endParaRPr lang="lv-LV" sz="1600"/>
        </a:p>
      </dgm:t>
    </dgm:pt>
    <dgm:pt modelId="{5F3E1E90-9107-48F3-AAC5-DF054385480B}">
      <dgm:prSet phldrT="[Text]" custT="1"/>
      <dgm:spPr/>
      <dgm:t>
        <a:bodyPr/>
        <a:lstStyle/>
        <a:p>
          <a:pPr>
            <a:buNone/>
          </a:pPr>
          <a:r>
            <a:rPr lang="lv-LV" sz="3600" dirty="0">
              <a:solidFill>
                <a:schemeClr val="bg1">
                  <a:lumMod val="95000"/>
                </a:schemeClr>
              </a:solidFill>
            </a:rPr>
            <a:t>&lt; 50 %</a:t>
          </a:r>
        </a:p>
      </dgm:t>
    </dgm:pt>
    <dgm:pt modelId="{26FDDEC2-98F7-4819-949C-15CB2ECBDFCC}" type="parTrans" cxnId="{6C82FE4F-3F5E-4594-B97E-5A73A1108A97}">
      <dgm:prSet/>
      <dgm:spPr/>
      <dgm:t>
        <a:bodyPr/>
        <a:lstStyle/>
        <a:p>
          <a:endParaRPr lang="lv-LV"/>
        </a:p>
      </dgm:t>
    </dgm:pt>
    <dgm:pt modelId="{6B7D17EE-1AA5-40FF-826E-961490937370}" type="sibTrans" cxnId="{6C82FE4F-3F5E-4594-B97E-5A73A1108A97}">
      <dgm:prSet/>
      <dgm:spPr/>
      <dgm:t>
        <a:bodyPr/>
        <a:lstStyle/>
        <a:p>
          <a:endParaRPr lang="lv-LV"/>
        </a:p>
      </dgm:t>
    </dgm:pt>
    <dgm:pt modelId="{82EB6323-C869-49FE-BD54-7DF6FF21C607}" type="pres">
      <dgm:prSet presAssocID="{3CC2116B-FF12-4DC2-955E-F5A0425A33D3}" presName="linear" presStyleCnt="0">
        <dgm:presLayoutVars>
          <dgm:animLvl val="lvl"/>
          <dgm:resizeHandles val="exact"/>
        </dgm:presLayoutVars>
      </dgm:prSet>
      <dgm:spPr/>
    </dgm:pt>
    <dgm:pt modelId="{6C08C4C7-1C96-4550-98E2-9147EF462922}" type="pres">
      <dgm:prSet presAssocID="{AFA28A89-D462-4172-94F7-1C1699838B7B}" presName="parentText" presStyleLbl="node1" presStyleIdx="0" presStyleCnt="2">
        <dgm:presLayoutVars>
          <dgm:chMax val="0"/>
          <dgm:bulletEnabled val="1"/>
        </dgm:presLayoutVars>
      </dgm:prSet>
      <dgm:spPr/>
    </dgm:pt>
    <dgm:pt modelId="{6ACD6C76-C94D-4D50-8781-67ED90AB91C1}" type="pres">
      <dgm:prSet presAssocID="{AFA28A89-D462-4172-94F7-1C1699838B7B}" presName="childText" presStyleLbl="revTx" presStyleIdx="0" presStyleCnt="2">
        <dgm:presLayoutVars>
          <dgm:bulletEnabled val="1"/>
        </dgm:presLayoutVars>
      </dgm:prSet>
      <dgm:spPr/>
    </dgm:pt>
    <dgm:pt modelId="{B6ABEDE9-1233-4CBE-9063-54EECA63EFAD}" type="pres">
      <dgm:prSet presAssocID="{970DF5EE-4A19-4CEE-8B4A-AD3ED0E46B26}" presName="parentText" presStyleLbl="node1" presStyleIdx="1" presStyleCnt="2" custLinFactNeighborY="1859">
        <dgm:presLayoutVars>
          <dgm:chMax val="0"/>
          <dgm:bulletEnabled val="1"/>
        </dgm:presLayoutVars>
      </dgm:prSet>
      <dgm:spPr/>
    </dgm:pt>
    <dgm:pt modelId="{575B1F89-70F1-411E-8BCC-E3132857BEB2}" type="pres">
      <dgm:prSet presAssocID="{970DF5EE-4A19-4CEE-8B4A-AD3ED0E46B26}" presName="childText" presStyleLbl="revTx" presStyleIdx="1" presStyleCnt="2">
        <dgm:presLayoutVars>
          <dgm:bulletEnabled val="1"/>
        </dgm:presLayoutVars>
      </dgm:prSet>
      <dgm:spPr/>
    </dgm:pt>
  </dgm:ptLst>
  <dgm:cxnLst>
    <dgm:cxn modelId="{870BED5F-C445-40E6-98AB-847EA840B910}" type="presOf" srcId="{4519C140-A37A-480E-83AF-F566D8AE3821}" destId="{575B1F89-70F1-411E-8BCC-E3132857BEB2}" srcOrd="0" destOrd="0" presId="urn:microsoft.com/office/officeart/2005/8/layout/vList2"/>
    <dgm:cxn modelId="{6C82FE4F-3F5E-4594-B97E-5A73A1108A97}" srcId="{4519C140-A37A-480E-83AF-F566D8AE3821}" destId="{5F3E1E90-9107-48F3-AAC5-DF054385480B}" srcOrd="0" destOrd="0" parTransId="{26FDDEC2-98F7-4819-949C-15CB2ECBDFCC}" sibTransId="{6B7D17EE-1AA5-40FF-826E-961490937370}"/>
    <dgm:cxn modelId="{ED006670-7580-4CB7-9F5A-320D4C6FACB0}" type="presOf" srcId="{970DF5EE-4A19-4CEE-8B4A-AD3ED0E46B26}" destId="{B6ABEDE9-1233-4CBE-9063-54EECA63EFAD}" srcOrd="0" destOrd="0" presId="urn:microsoft.com/office/officeart/2005/8/layout/vList2"/>
    <dgm:cxn modelId="{05A09C9E-106C-4BFC-9763-2945DC9C1DDA}" srcId="{970DF5EE-4A19-4CEE-8B4A-AD3ED0E46B26}" destId="{4519C140-A37A-480E-83AF-F566D8AE3821}" srcOrd="0" destOrd="0" parTransId="{0E6DB52C-37C1-4D2F-988C-FF1467C7B991}" sibTransId="{C3479036-AE28-48FF-8134-4882F6F0FE1E}"/>
    <dgm:cxn modelId="{950596C8-6A2F-43A6-B99E-DE4F4D54C59B}" type="presOf" srcId="{5F3E1E90-9107-48F3-AAC5-DF054385480B}" destId="{575B1F89-70F1-411E-8BCC-E3132857BEB2}" srcOrd="0" destOrd="1" presId="urn:microsoft.com/office/officeart/2005/8/layout/vList2"/>
    <dgm:cxn modelId="{1A39F1CF-F570-443E-99AC-C0ED9A673015}" type="presOf" srcId="{68CE34DB-E350-4763-BA28-40C5758BE8A3}" destId="{6ACD6C76-C94D-4D50-8781-67ED90AB91C1}" srcOrd="0" destOrd="0" presId="urn:microsoft.com/office/officeart/2005/8/layout/vList2"/>
    <dgm:cxn modelId="{A01316D3-0F8E-4C3B-B7A2-813CB2B06369}" type="presOf" srcId="{3CC2116B-FF12-4DC2-955E-F5A0425A33D3}" destId="{82EB6323-C869-49FE-BD54-7DF6FF21C607}" srcOrd="0" destOrd="0" presId="urn:microsoft.com/office/officeart/2005/8/layout/vList2"/>
    <dgm:cxn modelId="{CBE475D4-41F7-401F-9AC4-D0544E107B3E}" srcId="{AFA28A89-D462-4172-94F7-1C1699838B7B}" destId="{68CE34DB-E350-4763-BA28-40C5758BE8A3}" srcOrd="0" destOrd="0" parTransId="{122CC432-3F54-4694-8064-A7636A462FCE}" sibTransId="{7D02D8DC-887E-44B1-ADA4-5CB0014B5F16}"/>
    <dgm:cxn modelId="{F0CEDDD6-829A-45F4-B0A5-1362D94C4A2D}" type="presOf" srcId="{AFA28A89-D462-4172-94F7-1C1699838B7B}" destId="{6C08C4C7-1C96-4550-98E2-9147EF462922}" srcOrd="0" destOrd="0" presId="urn:microsoft.com/office/officeart/2005/8/layout/vList2"/>
    <dgm:cxn modelId="{0795B1DA-EF9E-4679-86A5-7D493C06E44B}" srcId="{3CC2116B-FF12-4DC2-955E-F5A0425A33D3}" destId="{AFA28A89-D462-4172-94F7-1C1699838B7B}" srcOrd="0" destOrd="0" parTransId="{46DFA1C6-7EC4-46AB-AE8A-95E172601D85}" sibTransId="{6FD34E37-06B5-436B-8846-8AD7ECDAC3E0}"/>
    <dgm:cxn modelId="{6D27A4ED-615A-4E0B-90E9-EF3A4B831F19}" srcId="{3CC2116B-FF12-4DC2-955E-F5A0425A33D3}" destId="{970DF5EE-4A19-4CEE-8B4A-AD3ED0E46B26}" srcOrd="1" destOrd="0" parTransId="{56F594E5-165D-465E-B145-124E42E8ACE9}" sibTransId="{EF68A060-3AAA-45B0-8322-10DE1C9B57A8}"/>
    <dgm:cxn modelId="{A6D311DA-5604-4E80-88F9-890BADF4DBC7}" type="presParOf" srcId="{82EB6323-C869-49FE-BD54-7DF6FF21C607}" destId="{6C08C4C7-1C96-4550-98E2-9147EF462922}" srcOrd="0" destOrd="0" presId="urn:microsoft.com/office/officeart/2005/8/layout/vList2"/>
    <dgm:cxn modelId="{48DDC757-D047-4529-A3B9-973AD3AEB821}" type="presParOf" srcId="{82EB6323-C869-49FE-BD54-7DF6FF21C607}" destId="{6ACD6C76-C94D-4D50-8781-67ED90AB91C1}" srcOrd="1" destOrd="0" presId="urn:microsoft.com/office/officeart/2005/8/layout/vList2"/>
    <dgm:cxn modelId="{B42E4FB6-BE5A-4151-A62D-8FBF140A1E5D}" type="presParOf" srcId="{82EB6323-C869-49FE-BD54-7DF6FF21C607}" destId="{B6ABEDE9-1233-4CBE-9063-54EECA63EFAD}" srcOrd="2" destOrd="0" presId="urn:microsoft.com/office/officeart/2005/8/layout/vList2"/>
    <dgm:cxn modelId="{41F40E87-7908-47D2-B6F9-AF7DEA167F7C}" type="presParOf" srcId="{82EB6323-C869-49FE-BD54-7DF6FF21C607}" destId="{575B1F89-70F1-411E-8BCC-E3132857BEB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8C4C7-1C96-4550-98E2-9147EF462922}">
      <dsp:nvSpPr>
        <dsp:cNvPr id="0" name=""/>
        <dsp:cNvSpPr/>
      </dsp:nvSpPr>
      <dsp:spPr>
        <a:xfrm>
          <a:off x="0" y="22525"/>
          <a:ext cx="6096000" cy="973440"/>
        </a:xfrm>
        <a:prstGeom prst="roundRect">
          <a:avLst/>
        </a:prstGeom>
        <a:solidFill>
          <a:srgbClr val="C4D2EA">
            <a:alpha val="49804"/>
          </a:srgbClr>
        </a:solidFill>
        <a:ln>
          <a:noFill/>
        </a:ln>
        <a:effectLst>
          <a:softEdge rad="635000"/>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lv-LV" sz="3600" b="1" kern="1200" dirty="0"/>
            <a:t>SAISTĪTIE UZŅĒMUMI</a:t>
          </a:r>
        </a:p>
      </dsp:txBody>
      <dsp:txXfrm>
        <a:off x="47519" y="70044"/>
        <a:ext cx="6000962" cy="878402"/>
      </dsp:txXfrm>
    </dsp:sp>
    <dsp:sp modelId="{6ACD6C76-C94D-4D50-8781-67ED90AB91C1}">
      <dsp:nvSpPr>
        <dsp:cNvPr id="0" name=""/>
        <dsp:cNvSpPr/>
      </dsp:nvSpPr>
      <dsp:spPr>
        <a:xfrm>
          <a:off x="0" y="995965"/>
          <a:ext cx="609600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5720" rIns="256032" bIns="45720" numCol="1" spcCol="1270" anchor="t" anchorCtr="0">
          <a:noAutofit/>
        </a:bodyPr>
        <a:lstStyle/>
        <a:p>
          <a:pPr marL="285750" lvl="1" indent="-285750" algn="l" defTabSz="1600200">
            <a:lnSpc>
              <a:spcPct val="90000"/>
            </a:lnSpc>
            <a:spcBef>
              <a:spcPct val="0"/>
            </a:spcBef>
            <a:spcAft>
              <a:spcPct val="20000"/>
            </a:spcAft>
            <a:buNone/>
          </a:pPr>
          <a:r>
            <a:rPr lang="lv-LV" sz="3600" kern="1200" dirty="0"/>
            <a:t>	</a:t>
          </a:r>
          <a:r>
            <a:rPr lang="lv-LV" sz="3600" kern="1200" dirty="0">
              <a:solidFill>
                <a:schemeClr val="bg1">
                  <a:lumMod val="95000"/>
                </a:schemeClr>
              </a:solidFill>
            </a:rPr>
            <a:t>≥ 50 %</a:t>
          </a:r>
        </a:p>
      </dsp:txBody>
      <dsp:txXfrm>
        <a:off x="0" y="995965"/>
        <a:ext cx="6096000" cy="861120"/>
      </dsp:txXfrm>
    </dsp:sp>
    <dsp:sp modelId="{B6ABEDE9-1233-4CBE-9063-54EECA63EFAD}">
      <dsp:nvSpPr>
        <dsp:cNvPr id="0" name=""/>
        <dsp:cNvSpPr/>
      </dsp:nvSpPr>
      <dsp:spPr>
        <a:xfrm>
          <a:off x="0" y="1879596"/>
          <a:ext cx="6096000" cy="973440"/>
        </a:xfrm>
        <a:prstGeom prst="roundRect">
          <a:avLst/>
        </a:prstGeom>
        <a:solidFill>
          <a:srgbClr val="C4D2EA">
            <a:alpha val="50000"/>
          </a:srgbClr>
        </a:solidFill>
        <a:ln>
          <a:noFill/>
        </a:ln>
        <a:effectLst>
          <a:softEdge rad="635000"/>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lv-LV" sz="3600" b="1" kern="1200" dirty="0"/>
            <a:t>PARTNERUZŅĒMUMI</a:t>
          </a:r>
        </a:p>
      </dsp:txBody>
      <dsp:txXfrm>
        <a:off x="47519" y="1927115"/>
        <a:ext cx="6000962" cy="878402"/>
      </dsp:txXfrm>
    </dsp:sp>
    <dsp:sp modelId="{575B1F89-70F1-411E-8BCC-E3132857BEB2}">
      <dsp:nvSpPr>
        <dsp:cNvPr id="0" name=""/>
        <dsp:cNvSpPr/>
      </dsp:nvSpPr>
      <dsp:spPr>
        <a:xfrm>
          <a:off x="0" y="2830525"/>
          <a:ext cx="6096000" cy="121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5720" rIns="256032" bIns="45720" numCol="1" spcCol="1270" anchor="t" anchorCtr="0">
          <a:noAutofit/>
        </a:bodyPr>
        <a:lstStyle/>
        <a:p>
          <a:pPr marL="285750" lvl="1" indent="-285750" algn="l" defTabSz="1600200">
            <a:lnSpc>
              <a:spcPct val="90000"/>
            </a:lnSpc>
            <a:spcBef>
              <a:spcPct val="0"/>
            </a:spcBef>
            <a:spcAft>
              <a:spcPct val="20000"/>
            </a:spcAft>
            <a:buNone/>
          </a:pPr>
          <a:r>
            <a:rPr lang="lv-LV" sz="3600" kern="1200" dirty="0"/>
            <a:t>	</a:t>
          </a:r>
          <a:r>
            <a:rPr lang="lv-LV" sz="3600" kern="1200" dirty="0">
              <a:solidFill>
                <a:schemeClr val="bg1">
                  <a:lumMod val="95000"/>
                </a:schemeClr>
              </a:solidFill>
            </a:rPr>
            <a:t>≥ 25 %</a:t>
          </a:r>
        </a:p>
        <a:p>
          <a:pPr marL="571500" lvl="2" indent="-285750" algn="l" defTabSz="1600200">
            <a:lnSpc>
              <a:spcPct val="90000"/>
            </a:lnSpc>
            <a:spcBef>
              <a:spcPct val="0"/>
            </a:spcBef>
            <a:spcAft>
              <a:spcPct val="20000"/>
            </a:spcAft>
            <a:buNone/>
          </a:pPr>
          <a:r>
            <a:rPr lang="lv-LV" sz="3600" kern="1200" dirty="0">
              <a:solidFill>
                <a:schemeClr val="bg1">
                  <a:lumMod val="95000"/>
                </a:schemeClr>
              </a:solidFill>
            </a:rPr>
            <a:t>&lt; 50 %</a:t>
          </a:r>
        </a:p>
      </dsp:txBody>
      <dsp:txXfrm>
        <a:off x="0" y="2830525"/>
        <a:ext cx="6096000" cy="12109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6297393C-1AD2-4282-AF6D-374D4D5A3B23}" type="datetimeFigureOut">
              <a:rPr lang="lv-LV" smtClean="0"/>
              <a:t>21.07.2025</a:t>
            </a:fld>
            <a:endParaRPr lang="lv-LV"/>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BA91F03-4749-4A49-A26E-597E8E2298D8}" type="slidenum">
              <a:rPr lang="lv-LV" smtClean="0"/>
              <a:t>‹#›</a:t>
            </a:fld>
            <a:endParaRPr lang="lv-LV"/>
          </a:p>
        </p:txBody>
      </p:sp>
    </p:spTree>
    <p:extLst>
      <p:ext uri="{BB962C8B-B14F-4D97-AF65-F5344CB8AC3E}">
        <p14:creationId xmlns:p14="http://schemas.microsoft.com/office/powerpoint/2010/main" val="90027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1BA91F03-4749-4A49-A26E-597E8E2298D8}" type="slidenum">
              <a:rPr lang="lv-LV" smtClean="0"/>
              <a:t>1</a:t>
            </a:fld>
            <a:endParaRPr lang="lv-LV"/>
          </a:p>
        </p:txBody>
      </p:sp>
    </p:spTree>
    <p:extLst>
      <p:ext uri="{BB962C8B-B14F-4D97-AF65-F5344CB8AC3E}">
        <p14:creationId xmlns:p14="http://schemas.microsoft.com/office/powerpoint/2010/main" val="226451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1BA91F03-4749-4A49-A26E-597E8E2298D8}" type="slidenum">
              <a:rPr lang="lv-LV" smtClean="0"/>
              <a:t>2</a:t>
            </a:fld>
            <a:endParaRPr lang="lv-LV"/>
          </a:p>
        </p:txBody>
      </p:sp>
    </p:spTree>
    <p:extLst>
      <p:ext uri="{BB962C8B-B14F-4D97-AF65-F5344CB8AC3E}">
        <p14:creationId xmlns:p14="http://schemas.microsoft.com/office/powerpoint/2010/main" val="34362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BA91F03-4749-4A49-A26E-597E8E2298D8}" type="slidenum">
              <a:rPr lang="lv-LV" smtClean="0"/>
              <a:t>3</a:t>
            </a:fld>
            <a:endParaRPr lang="lv-LV"/>
          </a:p>
        </p:txBody>
      </p:sp>
    </p:spTree>
    <p:extLst>
      <p:ext uri="{BB962C8B-B14F-4D97-AF65-F5344CB8AC3E}">
        <p14:creationId xmlns:p14="http://schemas.microsoft.com/office/powerpoint/2010/main" val="54779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9F8A8-65F8-009A-7CD6-C4A37A8D0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7BB93-EAC4-3777-1C70-903726AEF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8DE33-69B3-6AE7-C787-70E6948791BE}"/>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997978D4-5DF4-DD3C-0866-0B4388E3FEF7}"/>
              </a:ext>
            </a:extLst>
          </p:cNvPr>
          <p:cNvSpPr>
            <a:spLocks noGrp="1"/>
          </p:cNvSpPr>
          <p:nvPr>
            <p:ph type="sldNum" sz="quarter" idx="5"/>
          </p:nvPr>
        </p:nvSpPr>
        <p:spPr/>
        <p:txBody>
          <a:bodyPr/>
          <a:lstStyle/>
          <a:p>
            <a:fld id="{1BA91F03-4749-4A49-A26E-597E8E2298D8}" type="slidenum">
              <a:rPr lang="lv-LV" smtClean="0"/>
              <a:t>4</a:t>
            </a:fld>
            <a:endParaRPr lang="lv-LV"/>
          </a:p>
        </p:txBody>
      </p:sp>
    </p:spTree>
    <p:extLst>
      <p:ext uri="{BB962C8B-B14F-4D97-AF65-F5344CB8AC3E}">
        <p14:creationId xmlns:p14="http://schemas.microsoft.com/office/powerpoint/2010/main" val="59855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BA91F03-4749-4A49-A26E-597E8E2298D8}" type="slidenum">
              <a:rPr lang="lv-LV" smtClean="0"/>
              <a:t>6</a:t>
            </a:fld>
            <a:endParaRPr lang="lv-LV"/>
          </a:p>
        </p:txBody>
      </p:sp>
    </p:spTree>
    <p:extLst>
      <p:ext uri="{BB962C8B-B14F-4D97-AF65-F5344CB8AC3E}">
        <p14:creationId xmlns:p14="http://schemas.microsoft.com/office/powerpoint/2010/main" val="236761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26957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20223" y="184710"/>
            <a:ext cx="3390732" cy="577402"/>
          </a:xfrm>
        </p:spPr>
        <p:txBody>
          <a:bodyPr lIns="0" tIns="0" rIns="0" bIns="0"/>
          <a:lstStyle>
            <a:lvl1pPr>
              <a:defRPr sz="3752" b="1" i="0">
                <a:solidFill>
                  <a:schemeClr val="bg1"/>
                </a:solidFill>
                <a:latin typeface="ArminGrotesk-UltraBold"/>
                <a:cs typeface="ArminGrotesk-Ultra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620223" y="184710"/>
            <a:ext cx="3390732" cy="577402"/>
          </a:xfrm>
        </p:spPr>
        <p:txBody>
          <a:bodyPr lIns="0" tIns="0" rIns="0" bIns="0"/>
          <a:lstStyle>
            <a:lvl1pPr>
              <a:defRPr sz="3752" b="1" i="0">
                <a:solidFill>
                  <a:schemeClr val="bg1"/>
                </a:solidFill>
                <a:latin typeface="ArminGrotesk-UltraBold"/>
                <a:cs typeface="ArminGrotesk-UltraBold"/>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20223" y="184710"/>
            <a:ext cx="3390732" cy="577402"/>
          </a:xfrm>
        </p:spPr>
        <p:txBody>
          <a:bodyPr lIns="0" tIns="0" rIns="0" bIns="0"/>
          <a:lstStyle>
            <a:lvl1pPr>
              <a:defRPr sz="3752" b="1" i="0">
                <a:solidFill>
                  <a:schemeClr val="bg1"/>
                </a:solidFill>
                <a:latin typeface="ArminGrotesk-UltraBold"/>
                <a:cs typeface="ArminGrotesk-Ultra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B4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20223" y="184710"/>
            <a:ext cx="3390732" cy="1269578"/>
          </a:xfrm>
          <a:prstGeom prst="rect">
            <a:avLst/>
          </a:prstGeom>
        </p:spPr>
        <p:txBody>
          <a:bodyPr wrap="square" lIns="0" tIns="0" rIns="0" bIns="0">
            <a:spAutoFit/>
          </a:bodyPr>
          <a:lstStyle>
            <a:lvl1pPr>
              <a:defRPr sz="8250" b="1" i="0">
                <a:solidFill>
                  <a:schemeClr val="bg1"/>
                </a:solidFill>
                <a:latin typeface="ArminGrotesk-UltraBold"/>
                <a:cs typeface="ArminGrotesk-UltraBold"/>
              </a:defRPr>
            </a:lvl1pPr>
          </a:lstStyle>
          <a:p>
            <a:endParaRPr/>
          </a:p>
        </p:txBody>
      </p:sp>
      <p:sp>
        <p:nvSpPr>
          <p:cNvPr id="3" name="Holder 3"/>
          <p:cNvSpPr>
            <a:spLocks noGrp="1"/>
          </p:cNvSpPr>
          <p:nvPr>
            <p:ph type="body" idx="1"/>
          </p:nvPr>
        </p:nvSpPr>
        <p:spPr>
          <a:xfrm>
            <a:off x="457200" y="1183005"/>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7/21/2025</a:t>
            </a:fld>
            <a:endParaRPr lang="en-US"/>
          </a:p>
        </p:txBody>
      </p:sp>
      <p:sp>
        <p:nvSpPr>
          <p:cNvPr id="6" name="Holder 6"/>
          <p:cNvSpPr>
            <a:spLocks noGrp="1"/>
          </p:cNvSpPr>
          <p:nvPr>
            <p:ph type="sldNum" sz="quarter" idx="7"/>
          </p:nvPr>
        </p:nvSpPr>
        <p:spPr>
          <a:xfrm>
            <a:off x="6583681"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cid:image001.png@01DB5078.C40437F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business.gov.lv/pasakumi/apmacibas-sadarbibas-tikliem-par-turisma-produktu-izstradi" TargetMode="External"/><Relationship Id="rId3" Type="http://schemas.openxmlformats.org/officeDocument/2006/relationships/image" Target="../media/image4.png"/><Relationship Id="rId7" Type="http://schemas.openxmlformats.org/officeDocument/2006/relationships/hyperlink" Target="https://business.gov.lv/atbalsta-iespejas/turisma-produktu-attistibas-programm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hyperlink" Target="https://business.gov.lv/materials/registracijas-proces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business.gov.lv/sites/default/files/2024-01/mvk_deklarac_pielikums.docx" TargetMode="External"/><Relationship Id="rId3" Type="http://schemas.openxmlformats.org/officeDocument/2006/relationships/image" Target="../media/image4.png"/><Relationship Id="rId7" Type="http://schemas.openxmlformats.org/officeDocument/2006/relationships/hyperlink" Target="https://business.gov.lv/sites/default/files/2024-01/mvk_deklaracija.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fla.gov.lv/lv/media/2946/download?attachment" TargetMode="External"/><Relationship Id="rId5" Type="http://schemas.openxmlformats.org/officeDocument/2006/relationships/hyperlink" Target="https://www.liaa.gov.lv/lv/programmas/noderigi/maza-videja-komersanta-statuss"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eds.vid.gov.lv/logi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www.liaa.gov.lv/lv/programmas/noderigi/de-minim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helpdesk@business.gov.lv" TargetMode="External"/><Relationship Id="rId2" Type="http://schemas.openxmlformats.org/officeDocument/2006/relationships/hyperlink" Target="mailto:anita.priedite@liaa.gov.lv"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40"/>
          <p:cNvSpPr txBox="1">
            <a:spLocks noGrp="1"/>
          </p:cNvSpPr>
          <p:nvPr>
            <p:ph type="title"/>
          </p:nvPr>
        </p:nvSpPr>
        <p:spPr>
          <a:xfrm>
            <a:off x="2895600" y="469408"/>
            <a:ext cx="6248400" cy="817019"/>
          </a:xfrm>
          <a:prstGeom prst="rect">
            <a:avLst/>
          </a:prstGeom>
        </p:spPr>
        <p:txBody>
          <a:bodyPr vert="horz" wrap="square" lIns="0" tIns="123317" rIns="0" bIns="0" rtlCol="0">
            <a:spAutoFit/>
          </a:bodyPr>
          <a:lstStyle/>
          <a:p>
            <a:pPr marL="5776" marR="2310">
              <a:lnSpc>
                <a:spcPts val="5403"/>
              </a:lnSpc>
              <a:spcBef>
                <a:spcPts val="971"/>
              </a:spcBef>
            </a:pPr>
            <a:r>
              <a:rPr lang="lv-LV" sz="4800" dirty="0"/>
              <a:t>Pieteikuma aizpildīšana</a:t>
            </a:r>
            <a:endParaRPr sz="5253" dirty="0"/>
          </a:p>
        </p:txBody>
      </p:sp>
      <p:pic>
        <p:nvPicPr>
          <p:cNvPr id="1026" name="Picture 10" descr="A picture containing graphics, font, screenshot, graphic design&#10;&#10;Description automatically generated">
            <a:extLst>
              <a:ext uri="{FF2B5EF4-FFF2-40B4-BE49-F238E27FC236}">
                <a16:creationId xmlns:a16="http://schemas.microsoft.com/office/drawing/2014/main" id="{408D06B8-0FAE-CDF7-D46E-3B174F90C664}"/>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r="56999"/>
          <a:stretch>
            <a:fillRect/>
          </a:stretch>
        </p:blipFill>
        <p:spPr bwMode="auto">
          <a:xfrm>
            <a:off x="7239000" y="4132591"/>
            <a:ext cx="1752600" cy="10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a:extLst>
              <a:ext uri="{FF2B5EF4-FFF2-40B4-BE49-F238E27FC236}">
                <a16:creationId xmlns:a16="http://schemas.microsoft.com/office/drawing/2014/main" id="{F537D486-0A5D-9058-C96E-AFD3C4178624}"/>
              </a:ext>
            </a:extLst>
          </p:cNvPr>
          <p:cNvSpPr txBox="1"/>
          <p:nvPr/>
        </p:nvSpPr>
        <p:spPr>
          <a:xfrm>
            <a:off x="5410200" y="1504224"/>
            <a:ext cx="3872528" cy="1109406"/>
          </a:xfrm>
          <a:prstGeom prst="rect">
            <a:avLst/>
          </a:prstGeom>
        </p:spPr>
        <p:txBody>
          <a:bodyPr vert="horz" wrap="square" lIns="0" tIns="123317" rIns="0" bIns="0" rtlCol="0">
            <a:spAutoFit/>
          </a:bodyPr>
          <a:lstStyle>
            <a:lvl1pPr marL="5776" marR="2310">
              <a:lnSpc>
                <a:spcPts val="5403"/>
              </a:lnSpc>
              <a:spcBef>
                <a:spcPts val="971"/>
              </a:spcBef>
              <a:defRPr sz="4800" b="1" i="0" spc="-180">
                <a:solidFill>
                  <a:schemeClr val="bg1"/>
                </a:solidFill>
                <a:latin typeface="ArminGrotesk-UltraBold"/>
                <a:ea typeface="+mj-ea"/>
                <a:cs typeface="ArminGrotesk-UltraBold"/>
              </a:defRPr>
            </a:lvl1pPr>
          </a:lstStyle>
          <a:p>
            <a:pPr>
              <a:lnSpc>
                <a:spcPct val="100000"/>
              </a:lnSpc>
            </a:pPr>
            <a:r>
              <a:rPr lang="lv-LV" sz="3200" dirty="0">
                <a:solidFill>
                  <a:schemeClr val="bg1">
                    <a:lumMod val="75000"/>
                  </a:schemeClr>
                </a:solidFill>
              </a:rPr>
              <a:t>Tūrisma produktu attīstības programma</a:t>
            </a:r>
          </a:p>
        </p:txBody>
      </p:sp>
      <p:pic>
        <p:nvPicPr>
          <p:cNvPr id="1028" name="Picture 4" descr="ES un NAP logo">
            <a:extLst>
              <a:ext uri="{FF2B5EF4-FFF2-40B4-BE49-F238E27FC236}">
                <a16:creationId xmlns:a16="http://schemas.microsoft.com/office/drawing/2014/main" id="{565447DB-412B-E2AD-D125-5D4670565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324350"/>
            <a:ext cx="15240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10A30786-26F9-0274-87D8-B808D74C4258}"/>
              </a:ext>
            </a:extLst>
          </p:cNvPr>
          <p:cNvPicPr>
            <a:picLocks noChangeAspect="1"/>
          </p:cNvPicPr>
          <p:nvPr/>
        </p:nvPicPr>
        <p:blipFill>
          <a:blip r:embed="rId6" cstate="print">
            <a:extLst>
              <a:ext uri="{28A0092B-C50C-407E-A947-70E740481C1C}">
                <a14:useLocalDpi xmlns:a14="http://schemas.microsoft.com/office/drawing/2010/main" val="0"/>
              </a:ext>
            </a:extLst>
          </a:blip>
          <a:srcRect l="15079" r="15079"/>
          <a:stretch/>
        </p:blipFill>
        <p:spPr>
          <a:xfrm>
            <a:off x="-569119" y="666750"/>
            <a:ext cx="5253038" cy="5014912"/>
          </a:xfrm>
          <a:prstGeom prst="diamond">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7DC6A5-5279-40A4-DD09-16C99AF09F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400" y="4552950"/>
            <a:ext cx="1476375" cy="495300"/>
          </a:xfrm>
          <a:prstGeom prst="rect">
            <a:avLst/>
          </a:prstGeom>
        </p:spPr>
      </p:pic>
      <p:pic>
        <p:nvPicPr>
          <p:cNvPr id="10" name="Picture 9">
            <a:extLst>
              <a:ext uri="{FF2B5EF4-FFF2-40B4-BE49-F238E27FC236}">
                <a16:creationId xmlns:a16="http://schemas.microsoft.com/office/drawing/2014/main" id="{EE53EC6A-4C56-B91E-2C27-A40E480E049C}"/>
              </a:ext>
            </a:extLst>
          </p:cNvPr>
          <p:cNvPicPr>
            <a:picLocks noChangeAspect="1"/>
          </p:cNvPicPr>
          <p:nvPr/>
        </p:nvPicPr>
        <p:blipFill>
          <a:blip r:embed="rId5"/>
          <a:stretch>
            <a:fillRect/>
          </a:stretch>
        </p:blipFill>
        <p:spPr>
          <a:xfrm>
            <a:off x="590550" y="264469"/>
            <a:ext cx="3067050" cy="1105243"/>
          </a:xfrm>
          <a:prstGeom prst="rect">
            <a:avLst/>
          </a:prstGeom>
        </p:spPr>
      </p:pic>
      <p:pic>
        <p:nvPicPr>
          <p:cNvPr id="11" name="Picture 2" descr="Picture 2">
            <a:extLst>
              <a:ext uri="{FF2B5EF4-FFF2-40B4-BE49-F238E27FC236}">
                <a16:creationId xmlns:a16="http://schemas.microsoft.com/office/drawing/2014/main" id="{9712B374-AEF6-D5B3-2F5D-0D7F10BBC69B}"/>
              </a:ext>
            </a:extLst>
          </p:cNvPr>
          <p:cNvPicPr>
            <a:picLocks noChangeAspect="1"/>
          </p:cNvPicPr>
          <p:nvPr/>
        </p:nvPicPr>
        <p:blipFill>
          <a:blip r:embed="rId6"/>
          <a:stretch>
            <a:fillRect/>
          </a:stretch>
        </p:blipFill>
        <p:spPr>
          <a:xfrm>
            <a:off x="7315200" y="3409950"/>
            <a:ext cx="1469081" cy="1469081"/>
          </a:xfrm>
          <a:prstGeom prst="rect">
            <a:avLst/>
          </a:prstGeom>
          <a:ln w="12700">
            <a:miter lim="400000"/>
          </a:ln>
        </p:spPr>
      </p:pic>
      <p:sp>
        <p:nvSpPr>
          <p:cNvPr id="12" name="TextBox 11">
            <a:extLst>
              <a:ext uri="{FF2B5EF4-FFF2-40B4-BE49-F238E27FC236}">
                <a16:creationId xmlns:a16="http://schemas.microsoft.com/office/drawing/2014/main" id="{0B7DFE01-CD50-D0D8-321E-FE646918A0B8}"/>
              </a:ext>
            </a:extLst>
          </p:cNvPr>
          <p:cNvSpPr txBox="1"/>
          <p:nvPr/>
        </p:nvSpPr>
        <p:spPr>
          <a:xfrm>
            <a:off x="590550" y="1589945"/>
            <a:ext cx="7962900" cy="2554545"/>
          </a:xfrm>
          <a:prstGeom prst="rect">
            <a:avLst/>
          </a:prstGeom>
          <a:noFill/>
        </p:spPr>
        <p:txBody>
          <a:bodyPr wrap="square" rtlCol="0">
            <a:spAutoFit/>
          </a:bodyPr>
          <a:lstStyle/>
          <a:p>
            <a:r>
              <a:rPr lang="lv-LV" sz="2000" dirty="0">
                <a:solidFill>
                  <a:schemeClr val="bg1"/>
                </a:solidFill>
              </a:rPr>
              <a:t>Informācija par tūrisma produktu attīstības programmu pieejama </a:t>
            </a:r>
            <a:r>
              <a:rPr lang="lv-LV" sz="2000" dirty="0">
                <a:solidFill>
                  <a:schemeClr val="bg1"/>
                </a:solidFill>
                <a:hlinkClick r:id="rId7">
                  <a:extLst>
                    <a:ext uri="{A12FA001-AC4F-418D-AE19-62706E023703}">
                      <ahyp:hlinkClr xmlns:ahyp="http://schemas.microsoft.com/office/drawing/2018/hyperlinkcolor" val="tx"/>
                    </a:ext>
                  </a:extLst>
                </a:hlinkClick>
              </a:rPr>
              <a:t>šeit</a:t>
            </a:r>
            <a:endParaRPr lang="lv-LV" sz="2000" dirty="0">
              <a:solidFill>
                <a:schemeClr val="bg1"/>
              </a:solidFill>
            </a:endParaRPr>
          </a:p>
          <a:p>
            <a:endParaRPr lang="lv-LV" sz="2000" dirty="0">
              <a:solidFill>
                <a:schemeClr val="bg1"/>
              </a:solidFill>
            </a:endParaRPr>
          </a:p>
          <a:p>
            <a:r>
              <a:rPr lang="lv-LV" sz="2000" dirty="0">
                <a:solidFill>
                  <a:schemeClr val="bg1"/>
                </a:solidFill>
              </a:rPr>
              <a:t>Aktuālie pasākumi:</a:t>
            </a:r>
          </a:p>
          <a:p>
            <a:pPr marL="285750" indent="-285750">
              <a:buFont typeface="Arial" panose="020B0604020202020204" pitchFamily="34" charset="0"/>
              <a:buChar char="•"/>
            </a:pPr>
            <a:r>
              <a:rPr lang="lv-LV" dirty="0">
                <a:solidFill>
                  <a:schemeClr val="bg1"/>
                </a:solidFill>
              </a:rPr>
              <a:t>01.10.2025. apmācības par tūrisma produktu izstrādi</a:t>
            </a:r>
          </a:p>
          <a:p>
            <a:pPr marL="285750" indent="-285750">
              <a:buFont typeface="Arial" panose="020B0604020202020204" pitchFamily="34" charset="0"/>
              <a:buChar char="•"/>
            </a:pPr>
            <a:r>
              <a:rPr lang="lv-LV" dirty="0">
                <a:solidFill>
                  <a:schemeClr val="bg1"/>
                </a:solidFill>
              </a:rPr>
              <a:t>08.-10.10.2025. tīklošanās pasākums par tūrisma produktu pielāgošanu mērķa grupām un inovācijām</a:t>
            </a:r>
          </a:p>
          <a:p>
            <a:endParaRPr lang="lv-LV" sz="2000" dirty="0">
              <a:solidFill>
                <a:schemeClr val="bg1"/>
              </a:solidFill>
            </a:endParaRPr>
          </a:p>
          <a:p>
            <a:r>
              <a:rPr lang="lv-LV" sz="2000" dirty="0">
                <a:solidFill>
                  <a:schemeClr val="bg1"/>
                </a:solidFill>
              </a:rPr>
              <a:t>Sīkāka informācija par pasākumiem pieejama </a:t>
            </a:r>
            <a:r>
              <a:rPr lang="lv-LV" sz="2000" dirty="0">
                <a:solidFill>
                  <a:schemeClr val="bg1"/>
                </a:solidFill>
                <a:hlinkClick r:id="rId8">
                  <a:extLst>
                    <a:ext uri="{A12FA001-AC4F-418D-AE19-62706E023703}">
                      <ahyp:hlinkClr xmlns:ahyp="http://schemas.microsoft.com/office/drawing/2018/hyperlinkcolor" val="tx"/>
                    </a:ext>
                  </a:extLst>
                </a:hlinkClick>
              </a:rPr>
              <a:t>šeit</a:t>
            </a:r>
            <a:endParaRPr lang="lv-LV" sz="2000" dirty="0">
              <a:solidFill>
                <a:schemeClr val="bg1"/>
              </a:solidFill>
            </a:endParaRPr>
          </a:p>
        </p:txBody>
      </p:sp>
      <p:sp>
        <p:nvSpPr>
          <p:cNvPr id="13" name="TextBox 12">
            <a:extLst>
              <a:ext uri="{FF2B5EF4-FFF2-40B4-BE49-F238E27FC236}">
                <a16:creationId xmlns:a16="http://schemas.microsoft.com/office/drawing/2014/main" id="{56E48996-7A2A-0C31-54E0-BBDEBDAE9C15}"/>
              </a:ext>
            </a:extLst>
          </p:cNvPr>
          <p:cNvSpPr txBox="1"/>
          <p:nvPr/>
        </p:nvSpPr>
        <p:spPr>
          <a:xfrm>
            <a:off x="4288481" y="495277"/>
            <a:ext cx="4495800" cy="369332"/>
          </a:xfrm>
          <a:prstGeom prst="rect">
            <a:avLst/>
          </a:prstGeom>
          <a:noFill/>
        </p:spPr>
        <p:txBody>
          <a:bodyPr wrap="square" rtlCol="0">
            <a:spAutoFit/>
          </a:bodyPr>
          <a:lstStyle/>
          <a:p>
            <a:pPr algn="r"/>
            <a:r>
              <a:rPr lang="lv-LV" dirty="0">
                <a:solidFill>
                  <a:schemeClr val="bg1"/>
                </a:solidFill>
                <a:hlinkClick r:id="rId9">
                  <a:extLst>
                    <a:ext uri="{A12FA001-AC4F-418D-AE19-62706E023703}">
                      <ahyp:hlinkClr xmlns:ahyp="http://schemas.microsoft.com/office/drawing/2018/hyperlinkcolor" val="tx"/>
                    </a:ext>
                  </a:extLst>
                </a:hlinkClick>
              </a:rPr>
              <a:t>Reģistrācija business.gov.lv</a:t>
            </a:r>
            <a:endParaRPr lang="lv-LV"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C55E05-776B-017F-6947-9F7D9AF923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400" y="4552950"/>
            <a:ext cx="1476375" cy="495300"/>
          </a:xfrm>
          <a:prstGeom prst="rect">
            <a:avLst/>
          </a:prstGeom>
        </p:spPr>
      </p:pic>
      <p:sp>
        <p:nvSpPr>
          <p:cNvPr id="6" name="TextBox 5">
            <a:extLst>
              <a:ext uri="{FF2B5EF4-FFF2-40B4-BE49-F238E27FC236}">
                <a16:creationId xmlns:a16="http://schemas.microsoft.com/office/drawing/2014/main" id="{9CC91F95-73E7-CFFA-BA09-52C3754E459F}"/>
              </a:ext>
            </a:extLst>
          </p:cNvPr>
          <p:cNvSpPr txBox="1"/>
          <p:nvPr/>
        </p:nvSpPr>
        <p:spPr>
          <a:xfrm>
            <a:off x="2299583" y="359717"/>
            <a:ext cx="4544834" cy="461665"/>
          </a:xfrm>
          <a:prstGeom prst="rect">
            <a:avLst/>
          </a:prstGeom>
          <a:noFill/>
        </p:spPr>
        <p:txBody>
          <a:bodyPr wrap="none" rtlCol="0">
            <a:spAutoFit/>
          </a:bodyPr>
          <a:lstStyle/>
          <a:p>
            <a:r>
              <a:rPr lang="lv-LV" sz="2400" b="1" dirty="0">
                <a:solidFill>
                  <a:schemeClr val="bg1">
                    <a:lumMod val="85000"/>
                  </a:schemeClr>
                </a:solidFill>
              </a:rPr>
              <a:t>MVK deklarācijas aizpildīšana</a:t>
            </a:r>
          </a:p>
        </p:txBody>
      </p:sp>
      <p:sp>
        <p:nvSpPr>
          <p:cNvPr id="9" name="TextBox 8">
            <a:extLst>
              <a:ext uri="{FF2B5EF4-FFF2-40B4-BE49-F238E27FC236}">
                <a16:creationId xmlns:a16="http://schemas.microsoft.com/office/drawing/2014/main" id="{C1526F15-0F20-AB4B-095B-4AC068365084}"/>
              </a:ext>
            </a:extLst>
          </p:cNvPr>
          <p:cNvSpPr txBox="1"/>
          <p:nvPr/>
        </p:nvSpPr>
        <p:spPr>
          <a:xfrm>
            <a:off x="457200" y="1140589"/>
            <a:ext cx="8229600" cy="2862322"/>
          </a:xfrm>
          <a:prstGeom prst="rect">
            <a:avLst/>
          </a:prstGeom>
          <a:noFill/>
        </p:spPr>
        <p:txBody>
          <a:bodyPr wrap="square" rtlCol="0">
            <a:spAutoFit/>
          </a:bodyPr>
          <a:lstStyle/>
          <a:p>
            <a:pPr marL="285750" indent="-285750">
              <a:buFont typeface="Arial" panose="020B0604020202020204" pitchFamily="34" charset="0"/>
              <a:buChar char="•"/>
            </a:pPr>
            <a:r>
              <a:rPr lang="lv-LV" dirty="0">
                <a:solidFill>
                  <a:schemeClr val="bg1">
                    <a:lumMod val="85000"/>
                  </a:schemeClr>
                </a:solidFill>
              </a:rPr>
              <a:t>Informācija par sīkā (mikro), mazā un vidējā komersanta (MVK) statusa noteikšanu un MVK deklarācijas aizpildīšanu pieejama </a:t>
            </a:r>
            <a:r>
              <a:rPr lang="lv-LV" dirty="0">
                <a:solidFill>
                  <a:schemeClr val="bg1">
                    <a:lumMod val="85000"/>
                  </a:schemeClr>
                </a:solidFill>
                <a:hlinkClick r:id="rId5">
                  <a:extLst>
                    <a:ext uri="{A12FA001-AC4F-418D-AE19-62706E023703}">
                      <ahyp:hlinkClr xmlns:ahyp="http://schemas.microsoft.com/office/drawing/2018/hyperlinkcolor" val="tx"/>
                    </a:ext>
                  </a:extLst>
                </a:hlinkClick>
              </a:rPr>
              <a:t>ŠEIT</a:t>
            </a:r>
            <a:endParaRPr lang="lv-LV" dirty="0">
              <a:solidFill>
                <a:schemeClr val="bg1">
                  <a:lumMod val="85000"/>
                </a:schemeClr>
              </a:solidFill>
            </a:endParaRPr>
          </a:p>
          <a:p>
            <a:pPr marL="285750" indent="-285750">
              <a:buFont typeface="Arial" panose="020B0604020202020204" pitchFamily="34" charset="0"/>
              <a:buChar char="•"/>
            </a:pPr>
            <a:endParaRPr lang="lv-LV" dirty="0">
              <a:solidFill>
                <a:schemeClr val="bg1">
                  <a:lumMod val="85000"/>
                </a:schemeClr>
              </a:solidFill>
            </a:endParaRPr>
          </a:p>
          <a:p>
            <a:pPr marL="285750" indent="-285750">
              <a:buFont typeface="Arial" panose="020B0604020202020204" pitchFamily="34" charset="0"/>
              <a:buChar char="•"/>
            </a:pPr>
            <a:r>
              <a:rPr lang="lv-LV" dirty="0">
                <a:solidFill>
                  <a:schemeClr val="bg1">
                    <a:lumMod val="85000"/>
                  </a:schemeClr>
                </a:solidFill>
              </a:rPr>
              <a:t>Informatīvs materiāls par MVK statusa noteikšanu pieejams </a:t>
            </a:r>
            <a:r>
              <a:rPr lang="lv-LV" dirty="0">
                <a:solidFill>
                  <a:schemeClr val="bg1">
                    <a:lumMod val="85000"/>
                  </a:schemeClr>
                </a:solidFill>
                <a:hlinkClick r:id="rId6">
                  <a:extLst>
                    <a:ext uri="{A12FA001-AC4F-418D-AE19-62706E023703}">
                      <ahyp:hlinkClr xmlns:ahyp="http://schemas.microsoft.com/office/drawing/2018/hyperlinkcolor" val="tx"/>
                    </a:ext>
                  </a:extLst>
                </a:hlinkClick>
              </a:rPr>
              <a:t>ŠEIT</a:t>
            </a:r>
            <a:endParaRPr lang="lv-LV" dirty="0">
              <a:solidFill>
                <a:schemeClr val="bg1">
                  <a:lumMod val="85000"/>
                </a:schemeClr>
              </a:solidFill>
            </a:endParaRPr>
          </a:p>
          <a:p>
            <a:pPr marL="285750" indent="-285750">
              <a:buFont typeface="Arial" panose="020B0604020202020204" pitchFamily="34" charset="0"/>
              <a:buChar char="•"/>
            </a:pPr>
            <a:endParaRPr lang="lv-LV" sz="1800" dirty="0">
              <a:solidFill>
                <a:schemeClr val="bg1">
                  <a:lumMod val="85000"/>
                </a:schemeClr>
              </a:solidFill>
            </a:endParaRPr>
          </a:p>
          <a:p>
            <a:pPr marL="285750" indent="-285750">
              <a:buFont typeface="Arial" panose="020B0604020202020204" pitchFamily="34" charset="0"/>
              <a:buChar char="•"/>
            </a:pPr>
            <a:r>
              <a:rPr lang="lv-LV" dirty="0">
                <a:solidFill>
                  <a:schemeClr val="bg1">
                    <a:lumMod val="85000"/>
                  </a:schemeClr>
                </a:solidFill>
                <a:hlinkClick r:id="rId7">
                  <a:extLst>
                    <a:ext uri="{A12FA001-AC4F-418D-AE19-62706E023703}">
                      <ahyp:hlinkClr xmlns:ahyp="http://schemas.microsoft.com/office/drawing/2018/hyperlinkcolor" val="tx"/>
                    </a:ext>
                  </a:extLst>
                </a:hlinkClick>
              </a:rPr>
              <a:t>Deklarācija par komercsabiedrības atbilstību mazajai (sīkajai) vai vidējai komercsabiedrībai</a:t>
            </a:r>
            <a:endParaRPr lang="lv-LV" dirty="0">
              <a:solidFill>
                <a:schemeClr val="bg1">
                  <a:lumMod val="85000"/>
                </a:schemeClr>
              </a:solidFill>
            </a:endParaRPr>
          </a:p>
          <a:p>
            <a:pPr marL="285750" indent="-285750">
              <a:buFont typeface="Arial" panose="020B0604020202020204" pitchFamily="34" charset="0"/>
              <a:buChar char="•"/>
            </a:pPr>
            <a:endParaRPr lang="lv-LV" dirty="0">
              <a:solidFill>
                <a:schemeClr val="bg1">
                  <a:lumMod val="85000"/>
                </a:schemeClr>
              </a:solidFill>
              <a:hlinkClick r:id="rId8">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lv-LV" dirty="0">
                <a:solidFill>
                  <a:schemeClr val="bg1">
                    <a:lumMod val="85000"/>
                  </a:schemeClr>
                </a:solidFill>
                <a:hlinkClick r:id="rId8">
                  <a:extLst>
                    <a:ext uri="{A12FA001-AC4F-418D-AE19-62706E023703}">
                      <ahyp:hlinkClr xmlns:ahyp="http://schemas.microsoft.com/office/drawing/2018/hyperlinkcolor" val="tx"/>
                    </a:ext>
                  </a:extLst>
                </a:hlinkClick>
              </a:rPr>
              <a:t>Deklarācijas pielikums par komercsabiedrības atbilstību mazajai (sīkajai) vai vidējai komercsabiedrībai</a:t>
            </a:r>
            <a:endParaRPr lang="lv-LV" dirty="0">
              <a:solidFill>
                <a:schemeClr val="bg1">
                  <a:lumMod val="85000"/>
                </a:schemeClr>
              </a:solidFill>
            </a:endParaRPr>
          </a:p>
        </p:txBody>
      </p:sp>
    </p:spTree>
    <p:extLst>
      <p:ext uri="{BB962C8B-B14F-4D97-AF65-F5344CB8AC3E}">
        <p14:creationId xmlns:p14="http://schemas.microsoft.com/office/powerpoint/2010/main" val="406391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5BC1-9DA3-05DE-176B-7A6F8331DCD2}"/>
            </a:ext>
          </a:extLst>
        </p:cNvPr>
        <p:cNvGrpSpPr/>
        <p:nvPr/>
      </p:nvGrpSpPr>
      <p:grpSpPr>
        <a:xfrm>
          <a:off x="0" y="0"/>
          <a:ext cx="0" cy="0"/>
          <a:chOff x="0" y="0"/>
          <a:chExt cx="0" cy="0"/>
        </a:xfrm>
      </p:grpSpPr>
      <p:sp>
        <p:nvSpPr>
          <p:cNvPr id="7" name="Rectangle 4">
            <a:extLst>
              <a:ext uri="{FF2B5EF4-FFF2-40B4-BE49-F238E27FC236}">
                <a16:creationId xmlns:a16="http://schemas.microsoft.com/office/drawing/2014/main" id="{DD2E1301-94BE-C67F-F240-4CB698919D47}"/>
              </a:ext>
            </a:extLst>
          </p:cNvPr>
          <p:cNvSpPr/>
          <p:nvPr/>
        </p:nvSpPr>
        <p:spPr>
          <a:xfrm>
            <a:off x="744504" y="278530"/>
            <a:ext cx="7883814" cy="4198220"/>
          </a:xfrm>
          <a:prstGeom prst="rect">
            <a:avLst/>
          </a:prstGeom>
          <a:solidFill>
            <a:schemeClr val="bg2">
              <a:lumMod val="20000"/>
              <a:lumOff val="80000"/>
              <a:alpha val="64000"/>
            </a:schemeClr>
          </a:solidFill>
          <a:ln w="12700">
            <a:miter lim="400000"/>
          </a:ln>
        </p:spPr>
        <p:txBody>
          <a:bodyPr lIns="34272" tIns="34272" rIns="34272" bIns="34272" anchor="ctr"/>
          <a:lstStyle/>
          <a:p>
            <a:pPr algn="l" defTabSz="685394" rtl="0" hangingPunct="0">
              <a:defRPr sz="3600">
                <a:solidFill>
                  <a:srgbClr val="FFFFFF"/>
                </a:solidFill>
              </a:defRPr>
            </a:pPr>
            <a:endParaRPr lang="lv-LV" sz="2698">
              <a:solidFill>
                <a:srgbClr val="132B6F"/>
              </a:solidFill>
              <a:latin typeface="Armin Grotesk Regular"/>
              <a:sym typeface="Proxima Nova Regular"/>
            </a:endParaRPr>
          </a:p>
        </p:txBody>
      </p:sp>
      <p:sp>
        <p:nvSpPr>
          <p:cNvPr id="8"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3D2C956B-1B37-34FD-402F-5A280D598BA3}"/>
              </a:ext>
            </a:extLst>
          </p:cNvPr>
          <p:cNvSpPr txBox="1"/>
          <p:nvPr/>
        </p:nvSpPr>
        <p:spPr>
          <a:xfrm>
            <a:off x="1547032" y="407835"/>
            <a:ext cx="6292363" cy="5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2" tIns="34272" rIns="34272" bIns="34272">
            <a:spAutoFit/>
          </a:bodyPr>
          <a:lstStyle/>
          <a:p>
            <a:pPr algn="ctr" defTabSz="342697" rtl="0" hangingPunct="0">
              <a:spcAft>
                <a:spcPts val="450"/>
              </a:spcAft>
              <a:buSzPct val="100000"/>
              <a:defRPr sz="2400">
                <a:solidFill>
                  <a:srgbClr val="FFFFFF"/>
                </a:solidFill>
              </a:defRPr>
            </a:pPr>
            <a:r>
              <a:rPr lang="lv-LV" sz="2800" b="1" dirty="0">
                <a:solidFill>
                  <a:srgbClr val="142971"/>
                </a:solidFill>
                <a:effectLst>
                  <a:outerShdw blurRad="38100" dist="38100" dir="2700000" algn="tl">
                    <a:srgbClr val="000000">
                      <a:alpha val="43137"/>
                    </a:srgbClr>
                  </a:outerShdw>
                </a:effectLst>
                <a:latin typeface="Proxima Nova Regular"/>
                <a:sym typeface="Armin Grotesk Regular"/>
              </a:rPr>
              <a:t>MVK statusa noteikšana</a:t>
            </a:r>
          </a:p>
        </p:txBody>
      </p:sp>
      <p:graphicFrame>
        <p:nvGraphicFramePr>
          <p:cNvPr id="4" name="Table">
            <a:extLst>
              <a:ext uri="{FF2B5EF4-FFF2-40B4-BE49-F238E27FC236}">
                <a16:creationId xmlns:a16="http://schemas.microsoft.com/office/drawing/2014/main" id="{2B8022F2-A734-D3CA-32DC-02EC6D7D1C8A}"/>
              </a:ext>
            </a:extLst>
          </p:cNvPr>
          <p:cNvGraphicFramePr/>
          <p:nvPr/>
        </p:nvGraphicFramePr>
        <p:xfrm>
          <a:off x="865717" y="987098"/>
          <a:ext cx="7412566" cy="2437435"/>
        </p:xfrm>
        <a:graphic>
          <a:graphicData uri="http://schemas.openxmlformats.org/drawingml/2006/table">
            <a:tbl>
              <a:tblPr bandRow="1"/>
              <a:tblGrid>
                <a:gridCol w="1545889">
                  <a:extLst>
                    <a:ext uri="{9D8B030D-6E8A-4147-A177-3AD203B41FA5}">
                      <a16:colId xmlns:a16="http://schemas.microsoft.com/office/drawing/2014/main" val="20000"/>
                    </a:ext>
                  </a:extLst>
                </a:gridCol>
                <a:gridCol w="1545889">
                  <a:extLst>
                    <a:ext uri="{9D8B030D-6E8A-4147-A177-3AD203B41FA5}">
                      <a16:colId xmlns:a16="http://schemas.microsoft.com/office/drawing/2014/main" val="20001"/>
                    </a:ext>
                  </a:extLst>
                </a:gridCol>
                <a:gridCol w="614505">
                  <a:extLst>
                    <a:ext uri="{9D8B030D-6E8A-4147-A177-3AD203B41FA5}">
                      <a16:colId xmlns:a16="http://schemas.microsoft.com/office/drawing/2014/main" val="20002"/>
                    </a:ext>
                  </a:extLst>
                </a:gridCol>
                <a:gridCol w="1545889">
                  <a:extLst>
                    <a:ext uri="{9D8B030D-6E8A-4147-A177-3AD203B41FA5}">
                      <a16:colId xmlns:a16="http://schemas.microsoft.com/office/drawing/2014/main" val="20003"/>
                    </a:ext>
                  </a:extLst>
                </a:gridCol>
                <a:gridCol w="614505">
                  <a:extLst>
                    <a:ext uri="{9D8B030D-6E8A-4147-A177-3AD203B41FA5}">
                      <a16:colId xmlns:a16="http://schemas.microsoft.com/office/drawing/2014/main" val="20004"/>
                    </a:ext>
                  </a:extLst>
                </a:gridCol>
                <a:gridCol w="1545889">
                  <a:extLst>
                    <a:ext uri="{9D8B030D-6E8A-4147-A177-3AD203B41FA5}">
                      <a16:colId xmlns:a16="http://schemas.microsoft.com/office/drawing/2014/main" val="20005"/>
                    </a:ext>
                  </a:extLst>
                </a:gridCol>
              </a:tblGrid>
              <a:tr h="630553">
                <a:tc>
                  <a:txBody>
                    <a:bodyPr/>
                    <a:lstStyle/>
                    <a:p>
                      <a:pPr algn="l" defTabSz="457200">
                        <a:defRPr sz="1800">
                          <a:solidFill>
                            <a:srgbClr val="FFFFFF"/>
                          </a:solidFill>
                          <a:latin typeface="Proxima Nova Bold"/>
                          <a:ea typeface="Proxima Nova Bold"/>
                          <a:cs typeface="Proxima Nova Bold"/>
                          <a:sym typeface="Proxima Nova Bold"/>
                        </a:defRPr>
                      </a:pPr>
                      <a:endParaRPr lang="lv-LV" sz="1400" b="1" noProof="0">
                        <a:effectLst>
                          <a:outerShdw blurRad="38100" dist="38100" dir="2700000" algn="tl">
                            <a:srgbClr val="000000">
                              <a:alpha val="43137"/>
                            </a:srgbClr>
                          </a:outerShdw>
                        </a:effectLst>
                      </a:endParaRPr>
                    </a:p>
                  </a:txBody>
                  <a:tcPr marL="91395" marR="91395" marT="45697" marB="45697"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ctr" defTabSz="457200">
                        <a:lnSpc>
                          <a:spcPct val="80000"/>
                        </a:lnSpc>
                        <a:defRPr sz="1800"/>
                      </a:pPr>
                      <a:r>
                        <a:rPr lang="lv-LV" sz="1400" b="0" noProof="0" dirty="0">
                          <a:solidFill>
                            <a:schemeClr val="bg1"/>
                          </a:solidFill>
                          <a:effectLst/>
                          <a:latin typeface="Proxima Nova Bold"/>
                          <a:ea typeface="Proxima Nova Bold"/>
                          <a:cs typeface="Proxima Nova Bold"/>
                          <a:sym typeface="Proxima Nova Bold"/>
                        </a:rPr>
                        <a:t>Darbinieku skaits</a:t>
                      </a:r>
                    </a:p>
                  </a:txBody>
                  <a:tcPr marL="91395" marR="91395" marT="45697" marB="45697"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l" defTabSz="457200">
                        <a:defRPr sz="1800">
                          <a:solidFill>
                            <a:srgbClr val="FFFFFF"/>
                          </a:solidFill>
                          <a:latin typeface="Proxima Nova Bold"/>
                          <a:ea typeface="Proxima Nova Bold"/>
                          <a:cs typeface="Proxima Nova Bold"/>
                          <a:sym typeface="Proxima Nova Bold"/>
                        </a:defRPr>
                      </a:pPr>
                      <a:endParaRPr lang="lv-LV" sz="1400" b="1" noProof="0" dirty="0">
                        <a:effectLst>
                          <a:outerShdw blurRad="38100" dist="38100" dir="2700000" algn="tl">
                            <a:srgbClr val="000000">
                              <a:alpha val="43137"/>
                            </a:srgbClr>
                          </a:outerShdw>
                        </a:effectLst>
                      </a:endParaRPr>
                    </a:p>
                  </a:txBody>
                  <a:tcPr marL="91395" marR="91395" marT="45697" marB="45697"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400" b="0" noProof="0" dirty="0">
                          <a:solidFill>
                            <a:srgbClr val="FFFFFF"/>
                          </a:solidFill>
                          <a:effectLst/>
                          <a:latin typeface="Proxima Nova Bold"/>
                          <a:ea typeface="Proxima Nova Bold"/>
                          <a:cs typeface="Proxima Nova Bold"/>
                          <a:sym typeface="Proxima Nova Bold"/>
                        </a:rPr>
                        <a:t>Apgrozījums</a:t>
                      </a:r>
                    </a:p>
                  </a:txBody>
                  <a:tcPr marL="91395" marR="91395" marT="45697" marB="45697"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l" defTabSz="457200">
                        <a:defRPr sz="1800">
                          <a:solidFill>
                            <a:srgbClr val="FFFFFF"/>
                          </a:solidFill>
                          <a:latin typeface="Proxima Nova Bold"/>
                          <a:ea typeface="Proxima Nova Bold"/>
                          <a:cs typeface="Proxima Nova Bold"/>
                          <a:sym typeface="Proxima Nova Bold"/>
                        </a:defRPr>
                      </a:pPr>
                      <a:endParaRPr lang="lv-LV" sz="1400" b="0" noProof="0" dirty="0">
                        <a:effectLst/>
                      </a:endParaRPr>
                    </a:p>
                  </a:txBody>
                  <a:tcPr marL="91395" marR="91395" marT="45697" marB="45697"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400" b="0" noProof="0" dirty="0">
                          <a:solidFill>
                            <a:srgbClr val="FFFFFF"/>
                          </a:solidFill>
                          <a:effectLst/>
                          <a:latin typeface="Proxima Nova Bold"/>
                          <a:ea typeface="Proxima Nova Bold"/>
                          <a:cs typeface="Proxima Nova Bold"/>
                          <a:sym typeface="Proxima Nova Bold"/>
                        </a:rPr>
                        <a:t>Bilance</a:t>
                      </a:r>
                    </a:p>
                  </a:txBody>
                  <a:tcPr marL="91395" marR="91395" marT="45697" marB="45697"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0000"/>
                  </a:ext>
                </a:extLst>
              </a:tr>
              <a:tr h="602294">
                <a:tc>
                  <a:txBody>
                    <a:bodyPr/>
                    <a:lstStyle/>
                    <a:p>
                      <a:pPr algn="l" defTabSz="457200">
                        <a:defRPr sz="1800"/>
                      </a:pPr>
                      <a:r>
                        <a:rPr lang="lv-LV" sz="1500" b="1" noProof="0" dirty="0">
                          <a:solidFill>
                            <a:srgbClr val="142971"/>
                          </a:solidFill>
                          <a:effectLst/>
                        </a:rPr>
                        <a:t>Mikro (sīks)</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2C5794"/>
                          </a:solidFill>
                          <a:effectLst/>
                        </a:rPr>
                        <a:t>&lt; 10</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142971"/>
                          </a:solidFill>
                          <a:effectLst/>
                          <a:latin typeface="Proxima Nova Bold"/>
                          <a:ea typeface="Proxima Nova Bold"/>
                          <a:cs typeface="Proxima Nova Bold"/>
                        </a:rPr>
                        <a:t>un</a:t>
                      </a:r>
                      <a:endParaRPr lang="lv-LV" sz="1500" noProof="0" dirty="0">
                        <a:solidFill>
                          <a:srgbClr val="142971"/>
                        </a:solidFill>
                        <a:effectLst/>
                        <a:latin typeface="Proxima Nova Bold"/>
                        <a:ea typeface="Proxima Nova Bold"/>
                        <a:cs typeface="Proxima Nova Bold"/>
                        <a:sym typeface="Proxima Nova Bold"/>
                      </a:endParaRP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2C5794"/>
                          </a:solidFill>
                          <a:effectLst/>
                        </a:rPr>
                        <a:t>≤ 2 milj. EUR</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142971"/>
                          </a:solidFill>
                          <a:effectLst/>
                          <a:latin typeface="Proxima Nova Bold"/>
                          <a:ea typeface="Proxima Nova Bold"/>
                          <a:cs typeface="Proxima Nova Bold"/>
                          <a:sym typeface="Proxima Nova Bold"/>
                        </a:rPr>
                        <a:t>vai</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2C5794"/>
                          </a:solidFill>
                          <a:effectLst/>
                        </a:rPr>
                        <a:t>≤ 2 milj. EUR</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0001"/>
                  </a:ext>
                </a:extLst>
              </a:tr>
              <a:tr h="602294">
                <a:tc>
                  <a:txBody>
                    <a:bodyPr/>
                    <a:lstStyle/>
                    <a:p>
                      <a:pPr algn="l" defTabSz="457200">
                        <a:defRPr sz="1800"/>
                      </a:pPr>
                      <a:r>
                        <a:rPr lang="lv-LV" sz="1500" b="1" noProof="0" dirty="0">
                          <a:solidFill>
                            <a:srgbClr val="142971"/>
                          </a:solidFill>
                          <a:effectLst/>
                        </a:rPr>
                        <a:t>Mazs</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2C5794"/>
                          </a:solidFill>
                          <a:effectLst/>
                        </a:rPr>
                        <a:t>&lt; 50</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142971"/>
                          </a:solidFill>
                          <a:effectLst/>
                          <a:latin typeface="Proxima Nova Bold"/>
                          <a:ea typeface="Proxima Nova Bold"/>
                          <a:cs typeface="Proxima Nova Bold"/>
                        </a:rPr>
                        <a:t>un</a:t>
                      </a:r>
                      <a:endParaRPr lang="lv-LV" sz="1500" noProof="0" dirty="0">
                        <a:solidFill>
                          <a:srgbClr val="142971"/>
                        </a:solidFill>
                        <a:effectLst/>
                        <a:latin typeface="Proxima Nova Bold"/>
                        <a:ea typeface="Proxima Nova Bold"/>
                        <a:cs typeface="Proxima Nova Bold"/>
                        <a:sym typeface="Proxima Nova Bold"/>
                      </a:endParaRP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a:solidFill>
                            <a:srgbClr val="2C5794"/>
                          </a:solidFill>
                          <a:effectLst/>
                        </a:rPr>
                        <a:t>≤ 10 milj. EUR</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a:solidFill>
                            <a:srgbClr val="142971"/>
                          </a:solidFill>
                          <a:effectLst/>
                          <a:latin typeface="Proxima Nova Bold"/>
                          <a:ea typeface="Proxima Nova Bold"/>
                          <a:cs typeface="Proxima Nova Bold"/>
                          <a:sym typeface="Proxima Nova Bold"/>
                        </a:rPr>
                        <a:t>vai</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1500" noProof="0" dirty="0">
                          <a:solidFill>
                            <a:srgbClr val="2C5794"/>
                          </a:solidFill>
                          <a:effectLst/>
                        </a:rPr>
                        <a:t>≤ 10 milj. EUR</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0002"/>
                  </a:ext>
                </a:extLst>
              </a:tr>
              <a:tr h="602294">
                <a:tc>
                  <a:txBody>
                    <a:bodyPr/>
                    <a:lstStyle/>
                    <a:p>
                      <a:pPr algn="l" defTabSz="457200">
                        <a:defRPr sz="1800"/>
                      </a:pPr>
                      <a:r>
                        <a:rPr lang="lv-LV" sz="1500" b="1" noProof="0" dirty="0">
                          <a:solidFill>
                            <a:srgbClr val="142971"/>
                          </a:solidFill>
                          <a:effectLst/>
                        </a:rPr>
                        <a:t>Vidējs</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1500" noProof="0" dirty="0">
                          <a:solidFill>
                            <a:srgbClr val="2C5794"/>
                          </a:solidFill>
                          <a:effectLst/>
                        </a:rPr>
                        <a:t>&lt; 250</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1500" noProof="0" dirty="0">
                          <a:solidFill>
                            <a:srgbClr val="142971"/>
                          </a:solidFill>
                          <a:effectLst/>
                          <a:latin typeface="Proxima Nova Bold"/>
                          <a:ea typeface="Proxima Nova Bold"/>
                          <a:cs typeface="Proxima Nova Bold"/>
                        </a:rPr>
                        <a:t>un</a:t>
                      </a:r>
                      <a:endParaRPr lang="lv-LV" sz="1500" noProof="0" dirty="0">
                        <a:solidFill>
                          <a:srgbClr val="142971"/>
                        </a:solidFill>
                        <a:effectLst/>
                        <a:latin typeface="Proxima Nova Bold"/>
                        <a:ea typeface="Proxima Nova Bold"/>
                        <a:cs typeface="Proxima Nova Bold"/>
                        <a:sym typeface="Proxima Nova Bold"/>
                      </a:endParaRP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1500" noProof="0" dirty="0">
                          <a:solidFill>
                            <a:srgbClr val="2C5794"/>
                          </a:solidFill>
                          <a:effectLst/>
                        </a:rPr>
                        <a:t>≤ 50 milj. EUR</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1500" noProof="0">
                          <a:solidFill>
                            <a:srgbClr val="142971"/>
                          </a:solidFill>
                          <a:effectLst/>
                          <a:latin typeface="Proxima Nova Bold"/>
                          <a:ea typeface="Proxima Nova Bold"/>
                          <a:cs typeface="Proxima Nova Bold"/>
                          <a:sym typeface="Proxima Nova Bold"/>
                        </a:rPr>
                        <a:t>vai</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1500" noProof="0" dirty="0">
                          <a:solidFill>
                            <a:srgbClr val="2C5794"/>
                          </a:solidFill>
                          <a:effectLst/>
                        </a:rPr>
                        <a:t>≤ 43 milj. EUR</a:t>
                      </a:r>
                    </a:p>
                  </a:txBody>
                  <a:tcPr marL="91395" marR="91395" marT="45697" marB="45697"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extLst>
                  <a:ext uri="{0D108BD9-81ED-4DB2-BD59-A6C34878D82A}">
                    <a16:rowId xmlns:a16="http://schemas.microsoft.com/office/drawing/2014/main" val="10003"/>
                  </a:ext>
                </a:extLst>
              </a:tr>
            </a:tbl>
          </a:graphicData>
        </a:graphic>
      </p:graphicFrame>
      <p:sp>
        <p:nvSpPr>
          <p:cNvPr id="5" name="Nosakot komersanta statusu, ir jāņem vērā dati par pēdējo noslēgto finanšu gadu (darbinieku skaits, apgrozījums, bilances kopsumma). Jaundibinātiem uzņēmumiem ir jāņem vērā dati par operatīvā pārskata periodu. Nosakot komersanta statusu, jāņem vērā arī partneruzņēmumi un saistītie uzņēmumi">
            <a:extLst>
              <a:ext uri="{FF2B5EF4-FFF2-40B4-BE49-F238E27FC236}">
                <a16:creationId xmlns:a16="http://schemas.microsoft.com/office/drawing/2014/main" id="{E8543FB2-F897-3A31-C618-0D087F1738A8}"/>
              </a:ext>
            </a:extLst>
          </p:cNvPr>
          <p:cNvSpPr txBox="1"/>
          <p:nvPr/>
        </p:nvSpPr>
        <p:spPr>
          <a:xfrm>
            <a:off x="986930" y="3551720"/>
            <a:ext cx="7412566" cy="68476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4272" tIns="34272" rIns="34272" bIns="34272">
            <a:spAutoFit/>
          </a:bodyPr>
          <a:lstStyle>
            <a:lvl1pPr defTabSz="457200">
              <a:lnSpc>
                <a:spcPct val="90000"/>
              </a:lnSpc>
              <a:defRPr>
                <a:solidFill>
                  <a:srgbClr val="FFFFFF"/>
                </a:solidFill>
              </a:defRPr>
            </a:lvl1pPr>
          </a:lstStyle>
          <a:p>
            <a:pPr algn="ctr" defTabSz="342697" rtl="0" hangingPunct="0">
              <a:lnSpc>
                <a:spcPts val="1649"/>
              </a:lnSpc>
              <a:defRPr/>
            </a:pPr>
            <a:r>
              <a:rPr lang="lv-LV" sz="1349" dirty="0">
                <a:solidFill>
                  <a:srgbClr val="142971"/>
                </a:solidFill>
                <a:latin typeface="Armin Grotesk Regular"/>
                <a:sym typeface="Proxima Nova Regular"/>
              </a:rPr>
              <a:t>Nosakot MVK statusu, ir jāņem vērā dati par pēdējo apstiprināto pārskata gadu (darbinieku skaits, apgrozījums, bilances kopsumma). Jaundibinātiem uzņēmumiem ir jāņem vērā dati par operatīvā pārskata periodu. Nosakot komersanta statusu, jāņem vērā arī </a:t>
            </a:r>
            <a:r>
              <a:rPr lang="lv-LV" sz="1349" u="sng" dirty="0">
                <a:solidFill>
                  <a:srgbClr val="142971"/>
                </a:solidFill>
                <a:latin typeface="Armin Grotesk Regular"/>
                <a:sym typeface="Proxima Nova Regular"/>
              </a:rPr>
              <a:t>partneruzņēmumi</a:t>
            </a:r>
            <a:r>
              <a:rPr lang="lv-LV" sz="1349" dirty="0">
                <a:solidFill>
                  <a:srgbClr val="142971"/>
                </a:solidFill>
                <a:latin typeface="Armin Grotesk Regular"/>
                <a:sym typeface="Proxima Nova Regular"/>
              </a:rPr>
              <a:t> un </a:t>
            </a:r>
            <a:r>
              <a:rPr lang="lv-LV" sz="1349" u="sng" dirty="0">
                <a:solidFill>
                  <a:srgbClr val="142971"/>
                </a:solidFill>
                <a:latin typeface="Armin Grotesk Regular"/>
                <a:sym typeface="Proxima Nova Regular"/>
              </a:rPr>
              <a:t>saistītie uzņēmumi</a:t>
            </a:r>
            <a:r>
              <a:rPr lang="lv-LV" sz="1349" dirty="0">
                <a:solidFill>
                  <a:srgbClr val="142971"/>
                </a:solidFill>
                <a:latin typeface="Armin Grotesk Regular"/>
                <a:sym typeface="Proxima Nova Regular"/>
              </a:rPr>
              <a:t>.</a:t>
            </a:r>
          </a:p>
        </p:txBody>
      </p:sp>
      <p:pic>
        <p:nvPicPr>
          <p:cNvPr id="2" name="Picture 1">
            <a:extLst>
              <a:ext uri="{FF2B5EF4-FFF2-40B4-BE49-F238E27FC236}">
                <a16:creationId xmlns:a16="http://schemas.microsoft.com/office/drawing/2014/main" id="{4ED8B3F9-9917-BA71-7E38-BACF0E00709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400" y="4552950"/>
            <a:ext cx="1476375" cy="495300"/>
          </a:xfrm>
          <a:prstGeom prst="rect">
            <a:avLst/>
          </a:prstGeom>
        </p:spPr>
      </p:pic>
    </p:spTree>
    <p:extLst>
      <p:ext uri="{BB962C8B-B14F-4D97-AF65-F5344CB8AC3E}">
        <p14:creationId xmlns:p14="http://schemas.microsoft.com/office/powerpoint/2010/main" val="50853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A0AE7D4-9754-7AA6-6AAD-28747321E269}"/>
              </a:ext>
            </a:extLst>
          </p:cNvPr>
          <p:cNvGraphicFramePr/>
          <p:nvPr>
            <p:extLst>
              <p:ext uri="{D42A27DB-BD31-4B8C-83A1-F6EECF244321}">
                <p14:modId xmlns:p14="http://schemas.microsoft.com/office/powerpoint/2010/main" val="124846640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29910C61-9234-2E06-119A-28EF8F8D0F9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52400" y="4552950"/>
            <a:ext cx="1476375" cy="495300"/>
          </a:xfrm>
          <a:prstGeom prst="rect">
            <a:avLst/>
          </a:prstGeom>
        </p:spPr>
      </p:pic>
    </p:spTree>
    <p:extLst>
      <p:ext uri="{BB962C8B-B14F-4D97-AF65-F5344CB8AC3E}">
        <p14:creationId xmlns:p14="http://schemas.microsoft.com/office/powerpoint/2010/main" val="290378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3F430-D8EC-13EE-BC37-F90F7BB23F80}"/>
              </a:ext>
            </a:extLst>
          </p:cNvPr>
          <p:cNvSpPr txBox="1"/>
          <p:nvPr/>
        </p:nvSpPr>
        <p:spPr>
          <a:xfrm>
            <a:off x="1583842" y="285750"/>
            <a:ext cx="5976316" cy="523220"/>
          </a:xfrm>
          <a:prstGeom prst="rect">
            <a:avLst/>
          </a:prstGeom>
          <a:noFill/>
        </p:spPr>
        <p:txBody>
          <a:bodyPr wrap="none" rtlCol="0">
            <a:spAutoFit/>
          </a:bodyPr>
          <a:lstStyle/>
          <a:p>
            <a:r>
              <a:rPr lang="lv-LV" sz="2800" b="1" i="1" dirty="0">
                <a:solidFill>
                  <a:schemeClr val="bg1">
                    <a:lumMod val="85000"/>
                  </a:schemeClr>
                </a:solidFill>
              </a:rPr>
              <a:t>De minimis </a:t>
            </a:r>
            <a:r>
              <a:rPr lang="lv-LV" sz="2800" b="1" dirty="0">
                <a:solidFill>
                  <a:schemeClr val="bg1">
                    <a:lumMod val="85000"/>
                  </a:schemeClr>
                </a:solidFill>
              </a:rPr>
              <a:t>veidlapas aizpildīšana</a:t>
            </a:r>
          </a:p>
        </p:txBody>
      </p:sp>
      <p:sp>
        <p:nvSpPr>
          <p:cNvPr id="3" name="TextBox 2">
            <a:extLst>
              <a:ext uri="{FF2B5EF4-FFF2-40B4-BE49-F238E27FC236}">
                <a16:creationId xmlns:a16="http://schemas.microsoft.com/office/drawing/2014/main" id="{940B04DA-89C9-3C85-5FA9-C5200D2AF53C}"/>
              </a:ext>
            </a:extLst>
          </p:cNvPr>
          <p:cNvSpPr txBox="1"/>
          <p:nvPr/>
        </p:nvSpPr>
        <p:spPr>
          <a:xfrm>
            <a:off x="533400" y="1539134"/>
            <a:ext cx="6857968" cy="1015663"/>
          </a:xfrm>
          <a:prstGeom prst="rect">
            <a:avLst/>
          </a:prstGeom>
          <a:noFill/>
        </p:spPr>
        <p:txBody>
          <a:bodyPr wrap="none" rtlCol="0">
            <a:spAutoFit/>
          </a:bodyPr>
          <a:lstStyle/>
          <a:p>
            <a:r>
              <a:rPr lang="lv-LV" sz="2000" i="1" dirty="0">
                <a:solidFill>
                  <a:schemeClr val="bg1">
                    <a:lumMod val="85000"/>
                  </a:schemeClr>
                </a:solidFill>
              </a:rPr>
              <a:t>De minimis </a:t>
            </a:r>
            <a:r>
              <a:rPr lang="lv-LV" sz="2000" dirty="0">
                <a:solidFill>
                  <a:schemeClr val="bg1">
                    <a:lumMod val="85000"/>
                  </a:schemeClr>
                </a:solidFill>
              </a:rPr>
              <a:t>veidlapu aizpilda un iesniedz </a:t>
            </a:r>
            <a:r>
              <a:rPr lang="lv-LV" sz="2000" dirty="0">
                <a:solidFill>
                  <a:schemeClr val="bg1">
                    <a:lumMod val="85000"/>
                  </a:schemeClr>
                </a:solidFill>
                <a:hlinkClick r:id="rId3">
                  <a:extLst>
                    <a:ext uri="{A12FA001-AC4F-418D-AE19-62706E023703}">
                      <ahyp:hlinkClr xmlns:ahyp="http://schemas.microsoft.com/office/drawing/2018/hyperlinkcolor" val="tx"/>
                    </a:ext>
                  </a:extLst>
                </a:hlinkClick>
              </a:rPr>
              <a:t>šeit</a:t>
            </a:r>
            <a:endParaRPr lang="lv-LV" sz="2000" dirty="0">
              <a:solidFill>
                <a:schemeClr val="bg1">
                  <a:lumMod val="85000"/>
                </a:schemeClr>
              </a:solidFill>
            </a:endParaRPr>
          </a:p>
          <a:p>
            <a:endParaRPr lang="lv-LV" sz="2000" dirty="0">
              <a:solidFill>
                <a:schemeClr val="bg1">
                  <a:lumMod val="85000"/>
                </a:schemeClr>
              </a:solidFill>
            </a:endParaRPr>
          </a:p>
          <a:p>
            <a:r>
              <a:rPr lang="lv-LV" sz="2000" dirty="0">
                <a:solidFill>
                  <a:schemeClr val="bg1">
                    <a:lumMod val="85000"/>
                  </a:schemeClr>
                </a:solidFill>
              </a:rPr>
              <a:t>Pamācība </a:t>
            </a:r>
            <a:r>
              <a:rPr lang="lv-LV" sz="2000" i="1" dirty="0" err="1">
                <a:solidFill>
                  <a:schemeClr val="bg1">
                    <a:lumMod val="85000"/>
                  </a:schemeClr>
                </a:solidFill>
              </a:rPr>
              <a:t>de</a:t>
            </a:r>
            <a:r>
              <a:rPr lang="lv-LV" sz="2000" i="1" dirty="0">
                <a:solidFill>
                  <a:schemeClr val="bg1">
                    <a:lumMod val="85000"/>
                  </a:schemeClr>
                </a:solidFill>
              </a:rPr>
              <a:t> minimis </a:t>
            </a:r>
            <a:r>
              <a:rPr lang="lv-LV" sz="2000" dirty="0">
                <a:solidFill>
                  <a:schemeClr val="bg1">
                    <a:lumMod val="85000"/>
                  </a:schemeClr>
                </a:solidFill>
              </a:rPr>
              <a:t>veidlapas aizpildīšanai pieejama </a:t>
            </a:r>
            <a:r>
              <a:rPr lang="lv-LV" sz="2000" dirty="0">
                <a:solidFill>
                  <a:schemeClr val="bg1">
                    <a:lumMod val="85000"/>
                  </a:schemeClr>
                </a:solidFill>
                <a:hlinkClick r:id="rId4">
                  <a:extLst>
                    <a:ext uri="{A12FA001-AC4F-418D-AE19-62706E023703}">
                      <ahyp:hlinkClr xmlns:ahyp="http://schemas.microsoft.com/office/drawing/2018/hyperlinkcolor" val="tx"/>
                    </a:ext>
                  </a:extLst>
                </a:hlinkClick>
              </a:rPr>
              <a:t>šeit</a:t>
            </a:r>
            <a:endParaRPr lang="lv-LV" sz="2000" dirty="0">
              <a:solidFill>
                <a:schemeClr val="bg1">
                  <a:lumMod val="85000"/>
                </a:schemeClr>
              </a:solidFill>
            </a:endParaRPr>
          </a:p>
        </p:txBody>
      </p:sp>
      <p:pic>
        <p:nvPicPr>
          <p:cNvPr id="4" name="Picture 3">
            <a:extLst>
              <a:ext uri="{FF2B5EF4-FFF2-40B4-BE49-F238E27FC236}">
                <a16:creationId xmlns:a16="http://schemas.microsoft.com/office/drawing/2014/main" id="{BD47EF8D-15EF-F912-7882-7F667050014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52400" y="4552950"/>
            <a:ext cx="1476375" cy="495300"/>
          </a:xfrm>
          <a:prstGeom prst="rect">
            <a:avLst/>
          </a:prstGeom>
        </p:spPr>
      </p:pic>
    </p:spTree>
    <p:extLst>
      <p:ext uri="{BB962C8B-B14F-4D97-AF65-F5344CB8AC3E}">
        <p14:creationId xmlns:p14="http://schemas.microsoft.com/office/powerpoint/2010/main" val="222129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56A2A-6E2C-878D-F96E-754A67130991}"/>
              </a:ext>
            </a:extLst>
          </p:cNvPr>
          <p:cNvSpPr>
            <a:spLocks noGrp="1"/>
          </p:cNvSpPr>
          <p:nvPr>
            <p:ph sz="half" idx="2"/>
          </p:nvPr>
        </p:nvSpPr>
        <p:spPr>
          <a:xfrm>
            <a:off x="465667" y="212764"/>
            <a:ext cx="3977640" cy="430887"/>
          </a:xfrm>
        </p:spPr>
        <p:txBody>
          <a:bodyPr/>
          <a:lstStyle/>
          <a:p>
            <a:pPr algn="ctr"/>
            <a:r>
              <a:rPr lang="lv-LV" sz="2800" u="sng" dirty="0">
                <a:solidFill>
                  <a:schemeClr val="bg1">
                    <a:lumMod val="95000"/>
                  </a:schemeClr>
                </a:solidFill>
              </a:rPr>
              <a:t>MVK deklarācija</a:t>
            </a:r>
          </a:p>
        </p:txBody>
      </p:sp>
      <p:sp>
        <p:nvSpPr>
          <p:cNvPr id="4" name="Content Placeholder 3">
            <a:extLst>
              <a:ext uri="{FF2B5EF4-FFF2-40B4-BE49-F238E27FC236}">
                <a16:creationId xmlns:a16="http://schemas.microsoft.com/office/drawing/2014/main" id="{4B280317-1EFF-7E3D-4C2E-0AFBD75FD8F6}"/>
              </a:ext>
            </a:extLst>
          </p:cNvPr>
          <p:cNvSpPr>
            <a:spLocks noGrp="1"/>
          </p:cNvSpPr>
          <p:nvPr>
            <p:ph sz="half" idx="3"/>
          </p:nvPr>
        </p:nvSpPr>
        <p:spPr>
          <a:xfrm>
            <a:off x="4700693" y="212763"/>
            <a:ext cx="3977640" cy="430887"/>
          </a:xfrm>
        </p:spPr>
        <p:txBody>
          <a:bodyPr/>
          <a:lstStyle/>
          <a:p>
            <a:pPr algn="ctr"/>
            <a:r>
              <a:rPr lang="lv-LV" sz="2800" i="1" u="sng" dirty="0">
                <a:solidFill>
                  <a:schemeClr val="bg1">
                    <a:lumMod val="95000"/>
                  </a:schemeClr>
                </a:solidFill>
              </a:rPr>
              <a:t>De minimis </a:t>
            </a:r>
            <a:r>
              <a:rPr lang="lv-LV" sz="2800" u="sng" dirty="0">
                <a:solidFill>
                  <a:schemeClr val="bg1">
                    <a:lumMod val="95000"/>
                  </a:schemeClr>
                </a:solidFill>
              </a:rPr>
              <a:t>veidlapa</a:t>
            </a:r>
          </a:p>
        </p:txBody>
      </p:sp>
      <p:cxnSp>
        <p:nvCxnSpPr>
          <p:cNvPr id="6" name="Straight Connector 5">
            <a:extLst>
              <a:ext uri="{FF2B5EF4-FFF2-40B4-BE49-F238E27FC236}">
                <a16:creationId xmlns:a16="http://schemas.microsoft.com/office/drawing/2014/main" id="{8CACFC2E-E3B0-1E91-BD99-39D6ED57CB0D}"/>
              </a:ext>
            </a:extLst>
          </p:cNvPr>
          <p:cNvCxnSpPr>
            <a:cxnSpLocks/>
          </p:cNvCxnSpPr>
          <p:nvPr/>
        </p:nvCxnSpPr>
        <p:spPr>
          <a:xfrm>
            <a:off x="4572000" y="212763"/>
            <a:ext cx="0" cy="373058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6AF71E-6DB2-F78D-89FC-1784E2D6C631}"/>
              </a:ext>
            </a:extLst>
          </p:cNvPr>
          <p:cNvSpPr txBox="1"/>
          <p:nvPr/>
        </p:nvSpPr>
        <p:spPr>
          <a:xfrm>
            <a:off x="446194" y="1005392"/>
            <a:ext cx="4011505" cy="1200329"/>
          </a:xfrm>
          <a:prstGeom prst="rect">
            <a:avLst/>
          </a:prstGeom>
          <a:noFill/>
        </p:spPr>
        <p:txBody>
          <a:bodyPr wrap="square" rtlCol="0">
            <a:spAutoFit/>
          </a:bodyPr>
          <a:lstStyle/>
          <a:p>
            <a:pPr marL="285750" indent="-285750">
              <a:buFont typeface="Arial" panose="020B0604020202020204" pitchFamily="34" charset="0"/>
              <a:buChar char="•"/>
            </a:pPr>
            <a:r>
              <a:rPr lang="lv-LV" dirty="0">
                <a:solidFill>
                  <a:schemeClr val="bg1"/>
                </a:solidFill>
              </a:rPr>
              <a:t>Norāda gan saistītos, gan partneruzņēmumus</a:t>
            </a:r>
          </a:p>
          <a:p>
            <a:pPr marL="285750" indent="-285750">
              <a:buFont typeface="Arial" panose="020B0604020202020204" pitchFamily="34" charset="0"/>
              <a:buChar char="•"/>
            </a:pPr>
            <a:endParaRPr lang="lv-LV" dirty="0">
              <a:solidFill>
                <a:schemeClr val="bg1"/>
              </a:solidFill>
            </a:endParaRPr>
          </a:p>
          <a:p>
            <a:pPr marL="285750" indent="-285750">
              <a:buFont typeface="Arial" panose="020B0604020202020204" pitchFamily="34" charset="0"/>
              <a:buChar char="•"/>
            </a:pPr>
            <a:r>
              <a:rPr lang="lv-LV" dirty="0">
                <a:solidFill>
                  <a:schemeClr val="bg1"/>
                </a:solidFill>
              </a:rPr>
              <a:t>Nenorāda fiziskās personas</a:t>
            </a:r>
          </a:p>
        </p:txBody>
      </p:sp>
      <p:sp>
        <p:nvSpPr>
          <p:cNvPr id="8" name="TextBox 7">
            <a:extLst>
              <a:ext uri="{FF2B5EF4-FFF2-40B4-BE49-F238E27FC236}">
                <a16:creationId xmlns:a16="http://schemas.microsoft.com/office/drawing/2014/main" id="{64280BC4-1F33-9E59-DEBF-6E2FF26AE565}"/>
              </a:ext>
            </a:extLst>
          </p:cNvPr>
          <p:cNvSpPr txBox="1"/>
          <p:nvPr/>
        </p:nvSpPr>
        <p:spPr>
          <a:xfrm>
            <a:off x="4737100" y="1005392"/>
            <a:ext cx="4190999" cy="1200329"/>
          </a:xfrm>
          <a:prstGeom prst="rect">
            <a:avLst/>
          </a:prstGeom>
          <a:noFill/>
        </p:spPr>
        <p:txBody>
          <a:bodyPr wrap="square" rtlCol="0">
            <a:spAutoFit/>
          </a:bodyPr>
          <a:lstStyle/>
          <a:p>
            <a:pPr marL="285750" indent="-285750">
              <a:buFont typeface="Arial" panose="020B0604020202020204" pitchFamily="34" charset="0"/>
              <a:buChar char="•"/>
            </a:pPr>
            <a:r>
              <a:rPr lang="lv-LV" dirty="0">
                <a:solidFill>
                  <a:schemeClr val="bg1"/>
                </a:solidFill>
              </a:rPr>
              <a:t>Partneruzņēmumus nenorāda</a:t>
            </a:r>
          </a:p>
          <a:p>
            <a:pPr marL="285750" indent="-285750">
              <a:buFont typeface="Arial" panose="020B0604020202020204" pitchFamily="34" charset="0"/>
              <a:buChar char="•"/>
            </a:pPr>
            <a:endParaRPr lang="lv-LV" dirty="0">
              <a:solidFill>
                <a:schemeClr val="bg1"/>
              </a:solidFill>
            </a:endParaRPr>
          </a:p>
          <a:p>
            <a:pPr marL="285750" indent="-285750">
              <a:buFont typeface="Arial" panose="020B0604020202020204" pitchFamily="34" charset="0"/>
              <a:buChar char="•"/>
            </a:pPr>
            <a:endParaRPr lang="lv-LV" dirty="0">
              <a:solidFill>
                <a:schemeClr val="bg1"/>
              </a:solidFill>
            </a:endParaRPr>
          </a:p>
          <a:p>
            <a:pPr marL="285750" indent="-285750">
              <a:buFont typeface="Arial" panose="020B0604020202020204" pitchFamily="34" charset="0"/>
              <a:buChar char="•"/>
            </a:pPr>
            <a:r>
              <a:rPr lang="lv-LV" dirty="0">
                <a:solidFill>
                  <a:schemeClr val="bg1"/>
                </a:solidFill>
              </a:rPr>
              <a:t>Norāda arī fiziskās personas (≥50%)</a:t>
            </a:r>
          </a:p>
        </p:txBody>
      </p:sp>
      <p:pic>
        <p:nvPicPr>
          <p:cNvPr id="9" name="Picture 8">
            <a:extLst>
              <a:ext uri="{FF2B5EF4-FFF2-40B4-BE49-F238E27FC236}">
                <a16:creationId xmlns:a16="http://schemas.microsoft.com/office/drawing/2014/main" id="{9D447072-1BE2-1C94-56FC-DF9775C9C225}"/>
              </a:ext>
            </a:extLst>
          </p:cNvPr>
          <p:cNvPicPr>
            <a:picLocks noChangeAspect="1"/>
          </p:cNvPicPr>
          <p:nvPr/>
        </p:nvPicPr>
        <p:blipFill>
          <a:blip r:embed="rId2"/>
          <a:stretch>
            <a:fillRect/>
          </a:stretch>
        </p:blipFill>
        <p:spPr>
          <a:xfrm>
            <a:off x="0" y="2523440"/>
            <a:ext cx="9144000" cy="1614668"/>
          </a:xfrm>
          <a:prstGeom prst="rect">
            <a:avLst/>
          </a:prstGeom>
        </p:spPr>
      </p:pic>
      <p:pic>
        <p:nvPicPr>
          <p:cNvPr id="10" name="Picture 9">
            <a:extLst>
              <a:ext uri="{FF2B5EF4-FFF2-40B4-BE49-F238E27FC236}">
                <a16:creationId xmlns:a16="http://schemas.microsoft.com/office/drawing/2014/main" id="{6D79ADE9-2959-B117-B249-FFF120454B48}"/>
              </a:ext>
            </a:extLst>
          </p:cNvPr>
          <p:cNvPicPr>
            <a:picLocks noChangeAspect="1"/>
          </p:cNvPicPr>
          <p:nvPr/>
        </p:nvPicPr>
        <p:blipFill>
          <a:blip r:embed="rId3"/>
          <a:stretch>
            <a:fillRect/>
          </a:stretch>
        </p:blipFill>
        <p:spPr>
          <a:xfrm>
            <a:off x="4944533" y="4052492"/>
            <a:ext cx="4199466" cy="1122758"/>
          </a:xfrm>
          <a:prstGeom prst="rect">
            <a:avLst/>
          </a:prstGeom>
        </p:spPr>
      </p:pic>
      <p:pic>
        <p:nvPicPr>
          <p:cNvPr id="16" name="Picture 15">
            <a:extLst>
              <a:ext uri="{FF2B5EF4-FFF2-40B4-BE49-F238E27FC236}">
                <a16:creationId xmlns:a16="http://schemas.microsoft.com/office/drawing/2014/main" id="{8A652764-617F-6837-A33A-630D1044992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52400" y="4552950"/>
            <a:ext cx="1476375" cy="495300"/>
          </a:xfrm>
          <a:prstGeom prst="rect">
            <a:avLst/>
          </a:prstGeom>
        </p:spPr>
      </p:pic>
    </p:spTree>
    <p:extLst>
      <p:ext uri="{BB962C8B-B14F-4D97-AF65-F5344CB8AC3E}">
        <p14:creationId xmlns:p14="http://schemas.microsoft.com/office/powerpoint/2010/main" val="53382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4550-D59F-C632-0428-80CDF6D7847D}"/>
              </a:ext>
            </a:extLst>
          </p:cNvPr>
          <p:cNvSpPr>
            <a:spLocks noGrp="1"/>
          </p:cNvSpPr>
          <p:nvPr>
            <p:ph type="ctrTitle"/>
          </p:nvPr>
        </p:nvSpPr>
        <p:spPr>
          <a:xfrm>
            <a:off x="685800" y="819150"/>
            <a:ext cx="5030037" cy="738664"/>
          </a:xfrm>
        </p:spPr>
        <p:txBody>
          <a:bodyPr/>
          <a:lstStyle/>
          <a:p>
            <a:r>
              <a:rPr lang="lv-LV" sz="4800" dirty="0"/>
              <a:t>Paldies par uzmanību!</a:t>
            </a:r>
          </a:p>
        </p:txBody>
      </p:sp>
      <p:sp>
        <p:nvSpPr>
          <p:cNvPr id="3" name="Subtitle 2">
            <a:extLst>
              <a:ext uri="{FF2B5EF4-FFF2-40B4-BE49-F238E27FC236}">
                <a16:creationId xmlns:a16="http://schemas.microsoft.com/office/drawing/2014/main" id="{A54D0B2B-2965-5E47-EE46-CEFCBDB0D94A}"/>
              </a:ext>
            </a:extLst>
          </p:cNvPr>
          <p:cNvSpPr>
            <a:spLocks noGrp="1"/>
          </p:cNvSpPr>
          <p:nvPr>
            <p:ph type="subTitle" idx="4"/>
          </p:nvPr>
        </p:nvSpPr>
        <p:spPr>
          <a:xfrm>
            <a:off x="711200" y="3013128"/>
            <a:ext cx="4572000" cy="1539822"/>
          </a:xfrm>
        </p:spPr>
        <p:txBody>
          <a:bodyPr/>
          <a:lstStyle/>
          <a:p>
            <a:r>
              <a:rPr lang="lv-LV" dirty="0">
                <a:solidFill>
                  <a:schemeClr val="bg1">
                    <a:lumMod val="95000"/>
                  </a:schemeClr>
                </a:solidFill>
              </a:rPr>
              <a:t>JAUTĀJUMI PAR PASĀKUMIEM: </a:t>
            </a:r>
            <a:r>
              <a:rPr lang="lv-LV" dirty="0">
                <a:solidFill>
                  <a:schemeClr val="bg1">
                    <a:lumMod val="95000"/>
                  </a:schemeClr>
                </a:solidFill>
                <a:hlinkClick r:id="rId2">
                  <a:extLst>
                    <a:ext uri="{A12FA001-AC4F-418D-AE19-62706E023703}">
                      <ahyp:hlinkClr xmlns:ahyp="http://schemas.microsoft.com/office/drawing/2018/hyperlinkcolor" val="tx"/>
                    </a:ext>
                  </a:extLst>
                </a:hlinkClick>
              </a:rPr>
              <a:t>anita.priedite@liaa.gov.lv</a:t>
            </a:r>
            <a:r>
              <a:rPr lang="lv-LV" dirty="0">
                <a:solidFill>
                  <a:schemeClr val="bg1">
                    <a:lumMod val="95000"/>
                  </a:schemeClr>
                </a:solidFill>
              </a:rPr>
              <a:t>  </a:t>
            </a:r>
          </a:p>
          <a:p>
            <a:endParaRPr lang="lv-LV" dirty="0">
              <a:solidFill>
                <a:schemeClr val="bg1">
                  <a:lumMod val="95000"/>
                </a:schemeClr>
              </a:solidFill>
            </a:endParaRPr>
          </a:p>
          <a:p>
            <a:r>
              <a:rPr lang="lv-LV" dirty="0">
                <a:solidFill>
                  <a:schemeClr val="bg1">
                    <a:lumMod val="95000"/>
                  </a:schemeClr>
                </a:solidFill>
              </a:rPr>
              <a:t>TEHNISKIE JAUTĀJUMI: </a:t>
            </a:r>
            <a:r>
              <a:rPr lang="fi-FI" dirty="0">
                <a:solidFill>
                  <a:schemeClr val="bg1">
                    <a:lumMod val="95000"/>
                  </a:schemeClr>
                </a:solidFill>
                <a:hlinkClick r:id="rId3">
                  <a:extLst>
                    <a:ext uri="{A12FA001-AC4F-418D-AE19-62706E023703}">
                      <ahyp:hlinkClr xmlns:ahyp="http://schemas.microsoft.com/office/drawing/2018/hyperlinkcolor" val="tx"/>
                    </a:ext>
                  </a:extLst>
                </a:hlinkClick>
              </a:rPr>
              <a:t>helpdesk@business.gov.lv</a:t>
            </a:r>
            <a:endParaRPr lang="lv-LV" dirty="0">
              <a:solidFill>
                <a:schemeClr val="bg1">
                  <a:lumMod val="95000"/>
                </a:schemeClr>
              </a:solidFill>
            </a:endParaRPr>
          </a:p>
          <a:p>
            <a:endParaRPr lang="lv-LV" dirty="0">
              <a:solidFill>
                <a:schemeClr val="bg1">
                  <a:lumMod val="95000"/>
                </a:schemeClr>
              </a:solidFill>
            </a:endParaRPr>
          </a:p>
          <a:p>
            <a:endParaRPr lang="lv-LV" dirty="0">
              <a:solidFill>
                <a:schemeClr val="bg1">
                  <a:lumMod val="95000"/>
                </a:schemeClr>
              </a:solidFill>
            </a:endParaRPr>
          </a:p>
        </p:txBody>
      </p:sp>
      <p:pic>
        <p:nvPicPr>
          <p:cNvPr id="9" name="Picture 8" descr="A rocky beach with many rocks&#10;&#10;AI-generated content may be incorrect.">
            <a:extLst>
              <a:ext uri="{FF2B5EF4-FFF2-40B4-BE49-F238E27FC236}">
                <a16:creationId xmlns:a16="http://schemas.microsoft.com/office/drawing/2014/main" id="{07907F22-700E-0A17-C515-1805B192E8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837" y="0"/>
            <a:ext cx="3428163" cy="5143500"/>
          </a:xfrm>
          <a:prstGeom prst="rect">
            <a:avLst/>
          </a:prstGeom>
        </p:spPr>
      </p:pic>
    </p:spTree>
    <p:extLst>
      <p:ext uri="{BB962C8B-B14F-4D97-AF65-F5344CB8AC3E}">
        <p14:creationId xmlns:p14="http://schemas.microsoft.com/office/powerpoint/2010/main" val="4278033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619</TotalTime>
  <Words>293</Words>
  <Application>Microsoft Office PowerPoint</Application>
  <PresentationFormat>On-screen Show (16:9)</PresentationFormat>
  <Paragraphs>68</Paragraphs>
  <Slides>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Armin Grotesk Regular</vt:lpstr>
      <vt:lpstr>ArminGrotesk-UltraBold</vt:lpstr>
      <vt:lpstr>Calibri</vt:lpstr>
      <vt:lpstr>Proxima Nova Bold</vt:lpstr>
      <vt:lpstr>Proxima Nova Regular</vt:lpstr>
      <vt:lpstr>Office Theme</vt:lpstr>
      <vt:lpstr>Pieteikuma aizpildīšana</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Latvia: Gateway to Europe</dc:title>
  <cp:lastModifiedBy>Selīna Stepsone</cp:lastModifiedBy>
  <cp:revision>18</cp:revision>
  <dcterms:created xsi:type="dcterms:W3CDTF">2022-09-06T07:15:22Z</dcterms:created>
  <dcterms:modified xsi:type="dcterms:W3CDTF">2025-07-21T13:18:34Z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2022-09-06T00:00:00Z</vt:filetime>
  </property>
  <property fmtid="{D5CDD505-2E9C-101B-9397-08002B2CF9AE}" pid="3" name="Creator">
    <vt:lpwstr>Adobe InDesign 17.4 (Macintosh)</vt:lpwstr>
  </property>
  <property fmtid="{D5CDD505-2E9C-101B-9397-08002B2CF9AE}" pid="4" name="LastSaved">
    <vt:filetime>2022-09-06T00:00:00Z</vt:filetime>
  </property>
  <property fmtid="{D5CDD505-2E9C-101B-9397-08002B2CF9AE}" pid="5" name="Producer">
    <vt:lpwstr>Adobe PDF Library 16.0.7</vt:lpwstr>
  </property>
</Properties>
</file>