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74" r:id="rId11"/>
    <p:sldId id="265" r:id="rId12"/>
    <p:sldId id="266" r:id="rId13"/>
    <p:sldId id="267" r:id="rId14"/>
    <p:sldId id="268" r:id="rId15"/>
    <p:sldId id="269" r:id="rId16"/>
    <p:sldId id="271" r:id="rId17"/>
    <p:sldId id="272" r:id="rId18"/>
    <p:sldId id="275" r:id="rId19"/>
  </p:sldIdLst>
  <p:sldSz cx="18288000" cy="10287000"/>
  <p:notesSz cx="6858000" cy="9144000"/>
  <p:embeddedFontLst>
    <p:embeddedFont>
      <p:font typeface="Arial Nova" panose="020B0504020202020204" pitchFamily="34" charset="0"/>
      <p:regular r:id="rId21"/>
      <p:bold r:id="rId22"/>
      <p:italic r:id="rId23"/>
      <p:boldItalic r:id="rId24"/>
    </p:embeddedFont>
    <p:embeddedFont>
      <p:font typeface="Armin Grotesk 1" panose="020B0604020202020204" charset="0"/>
      <p:regular r:id="rId25"/>
    </p:embeddedFont>
    <p:embeddedFont>
      <p:font typeface="Armin Grotesk 2" panose="020B0604020202020204" charset="0"/>
      <p:regular r:id="rId26"/>
    </p:embeddedFont>
    <p:embeddedFont>
      <p:font typeface="Armin Grotesk 3" panose="020B0604020202020204" charset="0"/>
      <p:regular r:id="rId27"/>
    </p:embeddedFont>
    <p:embeddedFont>
      <p:font typeface="Armin Grotesk 3 Italics" panose="020B0604020202020204" charset="0"/>
      <p:regular r:id="rId28"/>
    </p:embeddedFont>
    <p:embeddedFont>
      <p:font typeface="Armin Grotesk 3 Semi-Bold" panose="020B0604020202020204" charset="0"/>
      <p:regular r:id="rId29"/>
    </p:embeddedFont>
    <p:embeddedFont>
      <p:font typeface="Armin Grotesk 3 Ultra-Bold" panose="020B0604020202020204" charset="0"/>
      <p:regular r:id="rId30"/>
    </p:embeddedFont>
    <p:embeddedFont>
      <p:font typeface="Armin Grotesk 4" panose="020B0604020202020204" charset="0"/>
      <p:regular r:id="rId31"/>
    </p:embeddedFont>
    <p:embeddedFont>
      <p:font typeface="Montserrat" panose="00000500000000000000" pitchFamily="2" charset="0"/>
      <p:regular r:id="rId32"/>
    </p:embeddedFont>
    <p:embeddedFont>
      <p:font typeface="Montserrat Bold" panose="020B0604020202020204" charset="0"/>
      <p:regular r:id="rId33"/>
    </p:embeddedFont>
    <p:embeddedFont>
      <p:font typeface="Montserrat Italics"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F299CF-B525-4025-B552-0536A7CAB133}" v="1" dt="2026-10-06T11:08:57.1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48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microsoft.com/office/2016/11/relationships/changesInfo" Target="changesInfos/changesInfo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ntars Kniksts" userId="96fa425f-c137-4eca-bc50-9f71302437e2" providerId="ADAL" clId="{89103360-E1F1-4FC1-920C-0278964FAD91}"/>
    <pc:docChg chg="custSel modSld">
      <pc:chgData name="Guntars Kniksts" userId="96fa425f-c137-4eca-bc50-9f71302437e2" providerId="ADAL" clId="{89103360-E1F1-4FC1-920C-0278964FAD91}" dt="2026-10-06T12:36:38.758" v="98" actId="207"/>
      <pc:docMkLst>
        <pc:docMk/>
      </pc:docMkLst>
      <pc:sldChg chg="addSp modSp mod">
        <pc:chgData name="Guntars Kniksts" userId="96fa425f-c137-4eca-bc50-9f71302437e2" providerId="ADAL" clId="{89103360-E1F1-4FC1-920C-0278964FAD91}" dt="2026-10-06T11:09:56.188" v="19" actId="1076"/>
        <pc:sldMkLst>
          <pc:docMk/>
          <pc:sldMk cId="0" sldId="256"/>
        </pc:sldMkLst>
        <pc:spChg chg="add mod">
          <ac:chgData name="Guntars Kniksts" userId="96fa425f-c137-4eca-bc50-9f71302437e2" providerId="ADAL" clId="{89103360-E1F1-4FC1-920C-0278964FAD91}" dt="2026-10-06T11:09:56.188" v="19" actId="1076"/>
          <ac:spMkLst>
            <pc:docMk/>
            <pc:sldMk cId="0" sldId="256"/>
            <ac:spMk id="17" creationId="{77CA2BCF-1D01-27B9-2B0C-F31CE99701AD}"/>
          </ac:spMkLst>
        </pc:spChg>
      </pc:sldChg>
      <pc:sldChg chg="modSp mod">
        <pc:chgData name="Guntars Kniksts" userId="96fa425f-c137-4eca-bc50-9f71302437e2" providerId="ADAL" clId="{89103360-E1F1-4FC1-920C-0278964FAD91}" dt="2026-10-06T12:14:32.747" v="62" actId="6549"/>
        <pc:sldMkLst>
          <pc:docMk/>
          <pc:sldMk cId="0" sldId="271"/>
        </pc:sldMkLst>
        <pc:spChg chg="mod">
          <ac:chgData name="Guntars Kniksts" userId="96fa425f-c137-4eca-bc50-9f71302437e2" providerId="ADAL" clId="{89103360-E1F1-4FC1-920C-0278964FAD91}" dt="2026-10-06T12:14:32.747" v="62" actId="6549"/>
          <ac:spMkLst>
            <pc:docMk/>
            <pc:sldMk cId="0" sldId="271"/>
            <ac:spMk id="77" creationId="{00000000-0000-0000-0000-000000000000}"/>
          </ac:spMkLst>
        </pc:spChg>
      </pc:sldChg>
      <pc:sldChg chg="modSp mod">
        <pc:chgData name="Guntars Kniksts" userId="96fa425f-c137-4eca-bc50-9f71302437e2" providerId="ADAL" clId="{89103360-E1F1-4FC1-920C-0278964FAD91}" dt="2026-10-06T12:36:38.758" v="98" actId="207"/>
        <pc:sldMkLst>
          <pc:docMk/>
          <pc:sldMk cId="0" sldId="272"/>
        </pc:sldMkLst>
        <pc:spChg chg="mod">
          <ac:chgData name="Guntars Kniksts" userId="96fa425f-c137-4eca-bc50-9f71302437e2" providerId="ADAL" clId="{89103360-E1F1-4FC1-920C-0278964FAD91}" dt="2026-10-06T12:36:38.758" v="98" actId="207"/>
          <ac:spMkLst>
            <pc:docMk/>
            <pc:sldMk cId="0" sldId="272"/>
            <ac:spMk id="6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Jaunuzņēmumos der tikai ideja, ja ir riska kapitāla investīcija. Ja nav - tad vajag MVP.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Veicināt jaunuzņēmumu veidošanos Latvijā, lai sekmētu pētniecību, kā arī inovatīvu ideju, produktu vai procesu izmantošanu saimnieciskajā darbībā. </a:t>
            </a:r>
          </a:p>
          <a:p>
            <a:r>
              <a:rPr lang="en-US"/>
              <a:t>MVP - inovatīva produkta pirmais paraugs, ražošanu vai attīstību, kur izstrādātais produkts jau ir izmantojams testēšanai pirmajiem klientiem</a:t>
            </a:r>
          </a:p>
          <a:p>
            <a:endParaRPr lang="en-US"/>
          </a:p>
          <a:p>
            <a:r>
              <a:rPr lang="en-US"/>
              <a:t>Piemērs nodokļu atvaieglojumiem, ja vispārējā nodokļu režīmā par 5000 EUR bruto darba algu jāmaksā 2845,63 euro nodokļu maksājumi, tad programmas ietvaros, veicamie nodokļu maksājumi ir: fiksētais maksājums 504,53 EUR (2025.gadā), IIN 0,00 EUR, iemaksas pensiju shēmā ir 352 EUR, kas kopā sastāda 856,53 EUR. </a:t>
            </a:r>
          </a:p>
          <a:p>
            <a:endParaRPr lang="en-US"/>
          </a:p>
          <a:p>
            <a:r>
              <a:rPr lang="en-US"/>
              <a:t>maksājot samazinātus darbaspēka nodokļus par apstiprinātajiem darba ņēmējiem. NB! šiem darbiniekiem ir mazākas sociālās garantijas! (Ietaupīto uz nodokli LIAA vai kāds cits nesamaksā)</a:t>
            </a:r>
          </a:p>
          <a:p>
            <a:r>
              <a:rPr lang="en-US"/>
              <a:t>AKD = augsti kvalificēti darba ņēmēji</a:t>
            </a:r>
          </a:p>
          <a:p>
            <a:endParaRPr lang="en-US"/>
          </a:p>
          <a:p>
            <a:r>
              <a:rPr lang="en-US"/>
              <a:t>Pieejamais finansējums programmā - 2,6 milj EUR.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Atbalstāmās darbības ir attiecināmas, ja tās izstrādi nodrošina ārpakalpojuma sniedzējs (izņemot augsti kvalificētu darbinieku piesaistei).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Uz atbalstu var pretendēt zinātniski ietilpīgs jaunuzņēmums – komersants, kas attīsta produktu vai tehnoloģiju, ko izstrādājusi Zinātnisko institūciju reģistrā reģistrēta zinātniskā institūcija, un  kas pieteikuma iesniegšanas dienā nav vecāks par pieciem gadiem un kurš atbilst vismaz vienam no šādiem nosacījumiem:</a:t>
            </a:r>
          </a:p>
          <a:p>
            <a:r>
              <a:rPr lang="en-US"/>
              <a:t>•	komersantam ir nodotas vai piešķirtas tiesības zinātniskās institūcijas produkta vai tehnoloģijas izmantošanai;</a:t>
            </a:r>
          </a:p>
          <a:p>
            <a:r>
              <a:rPr lang="en-US"/>
              <a:t>•	komersanta kapitāldaļu turētājs tehnoloģijas izstrādāšanas brīdī ir bijis zinātniskās institūcijas zinātnieks, kuram nodotas tiesības uz produkta vai tehnoloģijas intelektuālo īpašumu.</a:t>
            </a:r>
          </a:p>
          <a:p>
            <a:r>
              <a:rPr lang="en-US"/>
              <a:t>Finansējuma apjoms vienam zinātniski ietilpīga jaunuzņēmuma projekta pieteikumam ir līdz EUR 150 000 . </a:t>
            </a:r>
          </a:p>
          <a:p>
            <a:r>
              <a:rPr lang="en-US"/>
              <a:t>Atbalsta intensitāte – 50%</a:t>
            </a:r>
          </a:p>
          <a:p>
            <a:r>
              <a:rPr lang="en-US"/>
              <a:t>Attiecināmās izmaksas: </a:t>
            </a:r>
          </a:p>
          <a:p>
            <a:r>
              <a:rPr lang="en-US"/>
              <a:t>•	darba ņēmēju alga un valsts sociālās apdrošināšanas obligātās iemaksas projekta īstenošanas personālam; </a:t>
            </a:r>
          </a:p>
          <a:p>
            <a:r>
              <a:rPr lang="en-US"/>
              <a:t>•	ārpakalpojumu izmaksas - inženiertehniskie, mārketinga, un citi pakalpojumi atbilstoši zinātniski ietilpīgā jaunuzņēmuma darbības specifikai un jaunā produkta vai tehnoloģijas izstrādes un komercializācijas vajadzībām; </a:t>
            </a:r>
          </a:p>
          <a:p>
            <a:r>
              <a:rPr lang="en-US"/>
              <a:t>•	komponenšu un materiālu iegāde prototipēšanas vajadzībām; </a:t>
            </a:r>
          </a:p>
          <a:p>
            <a:r>
              <a:rPr lang="en-US"/>
              <a:t>•	dalībai starptautiskajās izstādēs, kontaktbiržās, konferencēs (semināros) ārvalstīs, individuālās vizītēs un dalībai Latvijas Investīciju un attīstības aģentūras organizētajos nacionālajos stendos un tirdzniecības misijās to izstrādāto tehnoloģiju komercializācijas nolūkos; </a:t>
            </a:r>
          </a:p>
          <a:p>
            <a:r>
              <a:rPr lang="en-US"/>
              <a:t>•	netiešās attiecināmās izmaksas (telpu noma, komunālie maksājumi u.c.), piemērojot netiešo izmaksu vienoto likmi 15 % apmērā no personāla izmaksām.</a:t>
            </a:r>
          </a:p>
          <a:p>
            <a:r>
              <a:rPr lang="en-US"/>
              <a:t>Projekta īstenošanas laikā  GLG var saņemt avansa maksājumu, kas nepārsniedz 35 % no projekta kopējā finansējuma, ja GLG iesniedz parakstītu investīciju līgumu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"Green channel" initiative in Latvia offers companies a chance to expedite investments by shortening administrative procedures in areas like construction surveys and environmental assessments. Key benefits include priority access, reducing processing time to about half, making it advantageous for businesses. This initiative is available to registered companies in Latvia and qualifying foreign branches, promoting inclusivity.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Paplašināts reģionālais pārklājums: https://liaa.business.gov.lv/aktualitates/altum-paplasina-uznemumu-zalinasanas-programmu-atverot-energoefektivitates-atbalstu-0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large investment fund aims to empower medium and large enterprises by providing loans primarily for new equipment and, for large companies, new buildings. </a:t>
            </a:r>
          </a:p>
          <a:p>
            <a:endParaRPr lang="en-US"/>
          </a:p>
          <a:p>
            <a:r>
              <a:rPr lang="en-US"/>
              <a:t>Key points include:</a:t>
            </a:r>
          </a:p>
          <a:p>
            <a:r>
              <a:rPr lang="en-US"/>
              <a:t>- Loans require secured rent/building rights: 3 years for medium and 5 years for large companies.</a:t>
            </a:r>
          </a:p>
          <a:p>
            <a:r>
              <a:rPr lang="en-US"/>
              <a:t>- Costs covered: up to 50% for large companies and 100% for medium companies (excluding working capital, VAT, and vehicles).</a:t>
            </a:r>
          </a:p>
          <a:p>
            <a:r>
              <a:rPr lang="en-US"/>
              <a:t>- Capital rebate of up to €10,000,000, paid in three parts over three years, with a maximum support intensity of 30%.</a:t>
            </a:r>
          </a:p>
          <a:p>
            <a:r>
              <a:rPr lang="en-US"/>
              <a:t>- Loans can also reach €10,000,000.</a:t>
            </a:r>
          </a:p>
          <a:p>
            <a:endParaRPr lang="en-US"/>
          </a:p>
          <a:p>
            <a:r>
              <a:rPr lang="en-US"/>
              <a:t>The fund is set to launch in the second half of 2025, supporting growth and expansion for eligible enterprises.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large investment fund aims to empower medium and large enterprises by providing loans primarily for new equipment and, for large companies, new buildings. </a:t>
            </a:r>
          </a:p>
          <a:p>
            <a:endParaRPr lang="en-US"/>
          </a:p>
          <a:p>
            <a:r>
              <a:rPr lang="en-US"/>
              <a:t>Key points include:</a:t>
            </a:r>
          </a:p>
          <a:p>
            <a:r>
              <a:rPr lang="en-US"/>
              <a:t>- Loans require secured rent/building rights: 3 years for medium and 5 years for large companies.</a:t>
            </a:r>
          </a:p>
          <a:p>
            <a:r>
              <a:rPr lang="en-US"/>
              <a:t>- Costs covered: up to 50% for large companies and 100% for medium companies (excluding working capital, VAT, and vehicles).</a:t>
            </a:r>
          </a:p>
          <a:p>
            <a:r>
              <a:rPr lang="en-US"/>
              <a:t>- Capital rebate of up to €10,000,000, paid in three parts over three years, with a maximum support intensity of 30%.</a:t>
            </a:r>
          </a:p>
          <a:p>
            <a:r>
              <a:rPr lang="en-US"/>
              <a:t>- Loans can also reach €10,000,000.</a:t>
            </a:r>
          </a:p>
          <a:p>
            <a:endParaRPr lang="en-US"/>
          </a:p>
          <a:p>
            <a:r>
              <a:rPr lang="en-US"/>
              <a:t>The fund is set to launch in the second half of 2025, supporting growth and expansion for eligible enterprises.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"Green channel" initiative in Latvia offers companies a chance to expedite investments by shortening administrative procedures in areas like construction surveys and environmental assessments. Key benefits include priority access, reducing processing time to about half, making it advantageous for businesses. This initiative is available to registered companies in Latvia and qualifying foreign branches, promoting inclusivity.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"Green channel" initiative in Latvia offers companies a chance to expedite investments by shortening administrative procedures in areas like construction surveys and environmental assessments. Key benefits include priority access, reducing processing time to about half, making it advantageous for businesses. This initiative is available to registered companies in Latvia and qualifying foreign branches, promoting inclusivity.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liaa.business.gov.lv/atbalsta-iespejas/jaunuznemumu-atbalsts#atbalsta-sanemejs" TargetMode="External"/><Relationship Id="rId5" Type="http://schemas.openxmlformats.org/officeDocument/2006/relationships/image" Target="../media/image12.png"/><Relationship Id="rId4" Type="http://schemas.openxmlformats.org/officeDocument/2006/relationships/image" Target="../media/image14.sv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2.png"/><Relationship Id="rId7" Type="http://schemas.openxmlformats.org/officeDocument/2006/relationships/hyperlink" Target="https://liaa.business.gov.lv/atbalsta-iespejas/jaunuznemumu-atbalsts#atbalsta-sanemejs"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svg"/><Relationship Id="rId3" Type="http://schemas.openxmlformats.org/officeDocument/2006/relationships/image" Target="../media/image21.png"/><Relationship Id="rId7" Type="http://schemas.openxmlformats.org/officeDocument/2006/relationships/image" Target="../media/image4.png"/><Relationship Id="rId12" Type="http://schemas.openxmlformats.org/officeDocument/2006/relationships/image" Target="../media/image26.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liaa.business.gov.lv/atbalsta-iespejas/inovaciju-vauceru-atbalsts" TargetMode="External"/><Relationship Id="rId11" Type="http://schemas.openxmlformats.org/officeDocument/2006/relationships/image" Target="../media/image25.svg"/><Relationship Id="rId5" Type="http://schemas.openxmlformats.org/officeDocument/2006/relationships/image" Target="../media/image12.png"/><Relationship Id="rId10" Type="http://schemas.openxmlformats.org/officeDocument/2006/relationships/image" Target="../media/image24.svg"/><Relationship Id="rId4" Type="http://schemas.openxmlformats.org/officeDocument/2006/relationships/image" Target="../media/image14.svg"/><Relationship Id="rId9" Type="http://schemas.openxmlformats.org/officeDocument/2006/relationships/image" Target="../media/image23.svg"/></Relationships>
</file>

<file path=ppt/slides/_rels/slide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2.png"/><Relationship Id="rId7" Type="http://schemas.openxmlformats.org/officeDocument/2006/relationships/image" Target="../media/image3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33.svg"/><Relationship Id="rId5" Type="http://schemas.openxmlformats.org/officeDocument/2006/relationships/image" Target="../media/image28.svg"/><Relationship Id="rId10" Type="http://schemas.openxmlformats.org/officeDocument/2006/relationships/image" Target="../media/image32.svg"/><Relationship Id="rId4" Type="http://schemas.openxmlformats.org/officeDocument/2006/relationships/hyperlink" Target="https://liaa.business.gov.lv/atbalsta-iespejas/inovaciju-vauceru-atbalsts" TargetMode="External"/><Relationship Id="rId9" Type="http://schemas.openxmlformats.org/officeDocument/2006/relationships/image" Target="../media/image31.svg"/></Relationships>
</file>

<file path=ppt/slides/_rels/slide7.xml.rels><?xml version="1.0" encoding="UTF-8" standalone="yes"?>
<Relationships xmlns="http://schemas.openxmlformats.org/package/2006/relationships"><Relationship Id="rId8" Type="http://schemas.openxmlformats.org/officeDocument/2006/relationships/hyperlink" Target="https://liaa.business.gov.lv/atbalsta-iespejas/biznesa-inkubacijas-atbalsts" TargetMode="External"/><Relationship Id="rId13" Type="http://schemas.openxmlformats.org/officeDocument/2006/relationships/image" Target="../media/image18.svg"/><Relationship Id="rId3" Type="http://schemas.openxmlformats.org/officeDocument/2006/relationships/image" Target="../media/image34.png"/><Relationship Id="rId7" Type="http://schemas.openxmlformats.org/officeDocument/2006/relationships/hyperlink" Target="https://business.gov.lv/atbalsta-programmas/biznesa-pirmsinkubacijas-atbalsts" TargetMode="External"/><Relationship Id="rId12" Type="http://schemas.openxmlformats.org/officeDocument/2006/relationships/image" Target="../media/image39.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38.svg"/><Relationship Id="rId5" Type="http://schemas.openxmlformats.org/officeDocument/2006/relationships/image" Target="../media/image36.svg"/><Relationship Id="rId10" Type="http://schemas.openxmlformats.org/officeDocument/2006/relationships/image" Target="../media/image37.svg"/><Relationship Id="rId4" Type="http://schemas.openxmlformats.org/officeDocument/2006/relationships/image" Target="../media/image35.sv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meet.google.com/wpu-uoaq-tsr" TargetMode="External"/><Relationship Id="rId1" Type="http://schemas.openxmlformats.org/officeDocument/2006/relationships/slideLayout" Target="../slideLayouts/slideLayout7.xml"/><Relationship Id="rId4" Type="http://schemas.openxmlformats.org/officeDocument/2006/relationships/hyperlink" Target="https://liaa.business.gov.lv/atbalsta-iespejas/biznesa-inkubacijas-atbalsts"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0.jpeg"/><Relationship Id="rId7" Type="http://schemas.openxmlformats.org/officeDocument/2006/relationships/hyperlink" Target="https://liaa.business.gov.lv/atbalsta-iespejas/atbalsts-zinatnietilpigiem-jaunuznemumiem"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business.gov.lv/atbalsta-programmas/atbalsts-inovaciju-iepirkuma-ietvaros" TargetMode="External"/><Relationship Id="rId5" Type="http://schemas.openxmlformats.org/officeDocument/2006/relationships/image" Target="../media/image12.png"/><Relationship Id="rId10" Type="http://schemas.openxmlformats.org/officeDocument/2006/relationships/image" Target="../media/image22.svg"/><Relationship Id="rId4" Type="http://schemas.openxmlformats.org/officeDocument/2006/relationships/image" Target="../media/image14.svg"/><Relationship Id="rId9" Type="http://schemas.openxmlformats.org/officeDocument/2006/relationships/image" Target="../media/image41.svg"/></Relationships>
</file>

<file path=ppt/slides/_rels/slide10.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42.png"/><Relationship Id="rId7"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43.svg"/><Relationship Id="rId9" Type="http://schemas.openxmlformats.org/officeDocument/2006/relationships/image" Target="../media/image45.svg"/></Relationships>
</file>

<file path=ppt/slides/_rels/slide11.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hyperlink" Target="mailto:altum@altum.lv" TargetMode="External"/><Relationship Id="rId18" Type="http://schemas.openxmlformats.org/officeDocument/2006/relationships/hyperlink" Target="mailto:brussels@liaa.gov.lv" TargetMode="External"/><Relationship Id="rId3" Type="http://schemas.openxmlformats.org/officeDocument/2006/relationships/image" Target="../media/image46.svg"/><Relationship Id="rId7" Type="http://schemas.openxmlformats.org/officeDocument/2006/relationships/hyperlink" Target="https://www.altum.lv/en/" TargetMode="External"/><Relationship Id="rId12" Type="http://schemas.openxmlformats.org/officeDocument/2006/relationships/hyperlink" Target="https://www.altum.lv/en/services/enterprises/growth-loan-for-small-and-medium-sized-enterprises/" TargetMode="External"/><Relationship Id="rId17" Type="http://schemas.openxmlformats.org/officeDocument/2006/relationships/image" Target="../media/image52.png"/><Relationship Id="rId2" Type="http://schemas.openxmlformats.org/officeDocument/2006/relationships/notesSlide" Target="../notesSlides/notesSlide9.xml"/><Relationship Id="rId16" Type="http://schemas.openxmlformats.org/officeDocument/2006/relationships/image" Target="../media/image51.svg"/><Relationship Id="rId1" Type="http://schemas.openxmlformats.org/officeDocument/2006/relationships/slideLayout" Target="../slideLayouts/slideLayout7.xml"/><Relationship Id="rId6" Type="http://schemas.openxmlformats.org/officeDocument/2006/relationships/hyperlink" Target="https://liaa.business.gov.lv/aktualitates/lidz-15-000-eiro-palielinats-atbalsts-eiropas-komisijas-projektu-pieteikumu-izstradei" TargetMode="External"/><Relationship Id="rId11" Type="http://schemas.openxmlformats.org/officeDocument/2006/relationships/hyperlink" Target="mailto:jautajumi@liaa.gov.lv" TargetMode="External"/><Relationship Id="rId5" Type="http://schemas.openxmlformats.org/officeDocument/2006/relationships/hyperlink" Target="https://liaa.business.gov.lv/atbalsta-iespejas/atbalsts-eiropas-komisijas-projektu-izstradei" TargetMode="External"/><Relationship Id="rId15" Type="http://schemas.openxmlformats.org/officeDocument/2006/relationships/hyperlink" Target="mailto:edf@mod.gov.lv" TargetMode="External"/><Relationship Id="rId10" Type="http://schemas.openxmlformats.org/officeDocument/2006/relationships/image" Target="../media/image50.svg"/><Relationship Id="rId19" Type="http://schemas.openxmlformats.org/officeDocument/2006/relationships/image" Target="../media/image53.svg"/><Relationship Id="rId4" Type="http://schemas.openxmlformats.org/officeDocument/2006/relationships/image" Target="../media/image47.jpeg"/><Relationship Id="rId9" Type="http://schemas.openxmlformats.org/officeDocument/2006/relationships/image" Target="../media/image49.svg"/><Relationship Id="rId14" Type="http://schemas.openxmlformats.org/officeDocument/2006/relationships/hyperlink" Target="mailto:life@varam.gov.lv"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46.svg"/><Relationship Id="rId7" Type="http://schemas.openxmlformats.org/officeDocument/2006/relationships/image" Target="../media/image56.svg"/><Relationship Id="rId12" Type="http://schemas.openxmlformats.org/officeDocument/2006/relationships/hyperlink" Target="https://www.canva.com/design/DAHVzgLEywA/Wefwk-OdJ1MyiqBEZvAi2w/edit"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5.svg"/><Relationship Id="rId11" Type="http://schemas.openxmlformats.org/officeDocument/2006/relationships/image" Target="../media/image60.svg"/><Relationship Id="rId5" Type="http://schemas.openxmlformats.org/officeDocument/2006/relationships/image" Target="../media/image48.svg"/><Relationship Id="rId10" Type="http://schemas.openxmlformats.org/officeDocument/2006/relationships/image" Target="../media/image59.svg"/><Relationship Id="rId4" Type="http://schemas.openxmlformats.org/officeDocument/2006/relationships/image" Target="../media/image54.jpeg"/><Relationship Id="rId9" Type="http://schemas.openxmlformats.org/officeDocument/2006/relationships/image" Target="../media/image58.svg"/></Relationships>
</file>

<file path=ppt/slides/_rels/slide13.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image" Target="../media/image69.svg"/><Relationship Id="rId3" Type="http://schemas.openxmlformats.org/officeDocument/2006/relationships/image" Target="../media/image46.svg"/><Relationship Id="rId7" Type="http://schemas.openxmlformats.org/officeDocument/2006/relationships/image" Target="../media/image63.svg"/><Relationship Id="rId12" Type="http://schemas.openxmlformats.org/officeDocument/2006/relationships/image" Target="../media/image68.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2.svg"/><Relationship Id="rId11" Type="http://schemas.openxmlformats.org/officeDocument/2006/relationships/image" Target="../media/image67.svg"/><Relationship Id="rId5" Type="http://schemas.openxmlformats.org/officeDocument/2006/relationships/image" Target="../media/image48.svg"/><Relationship Id="rId15" Type="http://schemas.openxmlformats.org/officeDocument/2006/relationships/hyperlink" Target="https://www.altum.lv/pakalpojumi/biznesam/uznemejdarbibas-zalinasanas-aizdevums-vai-garantija-ar-kapitala-atlaidi?tab=2" TargetMode="External"/><Relationship Id="rId10" Type="http://schemas.openxmlformats.org/officeDocument/2006/relationships/image" Target="../media/image66.svg"/><Relationship Id="rId4" Type="http://schemas.openxmlformats.org/officeDocument/2006/relationships/image" Target="../media/image61.jpeg"/><Relationship Id="rId9" Type="http://schemas.openxmlformats.org/officeDocument/2006/relationships/image" Target="../media/image65.svg"/><Relationship Id="rId14" Type="http://schemas.openxmlformats.org/officeDocument/2006/relationships/image" Target="../media/image70.svg"/></Relationships>
</file>

<file path=ppt/slides/_rels/slide14.xml.rels><?xml version="1.0" encoding="UTF-8" standalone="yes"?>
<Relationships xmlns="http://schemas.openxmlformats.org/package/2006/relationships"><Relationship Id="rId8" Type="http://schemas.openxmlformats.org/officeDocument/2006/relationships/image" Target="../media/image65.svg"/><Relationship Id="rId3" Type="http://schemas.openxmlformats.org/officeDocument/2006/relationships/image" Target="../media/image71.jpeg"/><Relationship Id="rId7" Type="http://schemas.openxmlformats.org/officeDocument/2006/relationships/image" Target="../media/image64.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3.svg"/><Relationship Id="rId11" Type="http://schemas.openxmlformats.org/officeDocument/2006/relationships/hyperlink" Target="https://www.altum.lv/pakalpojumi/biznesam/uznemejdarbibas-zalinasanas-aizdevums-vai-garantija-ar-kapitala-atlaidi?tab=1" TargetMode="External"/><Relationship Id="rId5" Type="http://schemas.openxmlformats.org/officeDocument/2006/relationships/image" Target="../media/image62.svg"/><Relationship Id="rId10" Type="http://schemas.openxmlformats.org/officeDocument/2006/relationships/image" Target="../media/image73.svg"/><Relationship Id="rId4" Type="http://schemas.openxmlformats.org/officeDocument/2006/relationships/image" Target="../media/image48.svg"/><Relationship Id="rId9" Type="http://schemas.openxmlformats.org/officeDocument/2006/relationships/image" Target="../media/image72.sv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79.svg"/><Relationship Id="rId3" Type="http://schemas.openxmlformats.org/officeDocument/2006/relationships/image" Target="../media/image46.svg"/><Relationship Id="rId7" Type="http://schemas.openxmlformats.org/officeDocument/2006/relationships/image" Target="../media/image75.png"/><Relationship Id="rId12" Type="http://schemas.openxmlformats.org/officeDocument/2006/relationships/image" Target="../media/image78.svg"/><Relationship Id="rId17" Type="http://schemas.openxmlformats.org/officeDocument/2006/relationships/image" Target="../media/image82.svg"/><Relationship Id="rId2" Type="http://schemas.openxmlformats.org/officeDocument/2006/relationships/notesSlide" Target="../notesSlides/notesSlide13.xml"/><Relationship Id="rId16" Type="http://schemas.openxmlformats.org/officeDocument/2006/relationships/hyperlink" Target="https://www.lzp.gov.lv/lv/pecdoktoranturas-programma" TargetMode="External"/><Relationship Id="rId1" Type="http://schemas.openxmlformats.org/officeDocument/2006/relationships/slideLayout" Target="../slideLayouts/slideLayout7.xml"/><Relationship Id="rId6" Type="http://schemas.openxmlformats.org/officeDocument/2006/relationships/image" Target="../media/image64.svg"/><Relationship Id="rId11" Type="http://schemas.openxmlformats.org/officeDocument/2006/relationships/image" Target="../media/image77.svg"/><Relationship Id="rId5" Type="http://schemas.openxmlformats.org/officeDocument/2006/relationships/image" Target="../media/image48.svg"/><Relationship Id="rId15" Type="http://schemas.openxmlformats.org/officeDocument/2006/relationships/image" Target="../media/image81.svg"/><Relationship Id="rId10" Type="http://schemas.openxmlformats.org/officeDocument/2006/relationships/image" Target="../media/image76.svg"/><Relationship Id="rId4" Type="http://schemas.openxmlformats.org/officeDocument/2006/relationships/image" Target="../media/image74.jpeg"/><Relationship Id="rId9" Type="http://schemas.openxmlformats.org/officeDocument/2006/relationships/image" Target="../media/image53.svg"/><Relationship Id="rId14" Type="http://schemas.openxmlformats.org/officeDocument/2006/relationships/image" Target="../media/image80.svg"/></Relationships>
</file>

<file path=ppt/slides/_rels/slide16.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hyperlink" Target="mailto:pasts@mod.gov.lv" TargetMode="External"/><Relationship Id="rId3" Type="http://schemas.openxmlformats.org/officeDocument/2006/relationships/image" Target="../media/image46.svg"/><Relationship Id="rId7" Type="http://schemas.openxmlformats.org/officeDocument/2006/relationships/hyperlink" Target="https://defence-industry-space.ec.europa.eu/eu-defence-industry/european-defence-fund-edf-official-webpage-european-commission_en" TargetMode="External"/><Relationship Id="rId12" Type="http://schemas.openxmlformats.org/officeDocument/2006/relationships/image" Target="../media/image86.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s://www.mod.gov.lv/en/uznemejiem" TargetMode="External"/><Relationship Id="rId11" Type="http://schemas.openxmlformats.org/officeDocument/2006/relationships/image" Target="../media/image85.svg"/><Relationship Id="rId5" Type="http://schemas.openxmlformats.org/officeDocument/2006/relationships/hyperlink" Target="https://www.mod.gov.lv/en/node/211/cooperation-businesses/grant-programme" TargetMode="External"/><Relationship Id="rId10" Type="http://schemas.openxmlformats.org/officeDocument/2006/relationships/image" Target="../media/image84.svg"/><Relationship Id="rId4" Type="http://schemas.openxmlformats.org/officeDocument/2006/relationships/image" Target="../media/image83.jpeg"/><Relationship Id="rId9" Type="http://schemas.openxmlformats.org/officeDocument/2006/relationships/image" Target="../media/image53.svg"/></Relationships>
</file>

<file path=ppt/slides/_rels/slide17.xml.rels><?xml version="1.0" encoding="UTF-8" standalone="yes"?>
<Relationships xmlns="http://schemas.openxmlformats.org/package/2006/relationships"><Relationship Id="rId8" Type="http://schemas.openxmlformats.org/officeDocument/2006/relationships/hyperlink" Target="https://eudis-hackathon.eu" TargetMode="External"/><Relationship Id="rId13" Type="http://schemas.openxmlformats.org/officeDocument/2006/relationships/image" Target="../media/image53.svg"/><Relationship Id="rId3" Type="http://schemas.openxmlformats.org/officeDocument/2006/relationships/image" Target="../media/image46.svg"/><Relationship Id="rId7" Type="http://schemas.openxmlformats.org/officeDocument/2006/relationships/image" Target="../media/image48.svg"/><Relationship Id="rId12" Type="http://schemas.openxmlformats.org/officeDocument/2006/relationships/image" Target="../media/image90.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www.mod.gov.lv/en/product-testing-and-expert-consultations" TargetMode="External"/><Relationship Id="rId11" Type="http://schemas.openxmlformats.org/officeDocument/2006/relationships/image" Target="../media/image89.svg"/><Relationship Id="rId5" Type="http://schemas.openxmlformats.org/officeDocument/2006/relationships/hyperlink" Target="https://www.diana.nato.int/index.html" TargetMode="External"/><Relationship Id="rId10" Type="http://schemas.openxmlformats.org/officeDocument/2006/relationships/image" Target="../media/image88.svg"/><Relationship Id="rId4" Type="http://schemas.openxmlformats.org/officeDocument/2006/relationships/image" Target="../media/image87.jpeg"/><Relationship Id="rId9" Type="http://schemas.openxmlformats.org/officeDocument/2006/relationships/image" Target="../media/image49.svg"/></Relationships>
</file>

<file path=ppt/slides/_rels/slide18.xml.rels><?xml version="1.0" encoding="UTF-8" standalone="yes"?>
<Relationships xmlns="http://schemas.openxmlformats.org/package/2006/relationships"><Relationship Id="rId3" Type="http://schemas.openxmlformats.org/officeDocument/2006/relationships/hyperlink" Target="https://liaa.business.gov.lv" TargetMode="External"/><Relationship Id="rId2" Type="http://schemas.openxmlformats.org/officeDocument/2006/relationships/image" Target="../media/image91.jpeg"/><Relationship Id="rId1" Type="http://schemas.openxmlformats.org/officeDocument/2006/relationships/slideLayout" Target="../slideLayouts/slideLayout7.xml"/><Relationship Id="rId6" Type="http://schemas.openxmlformats.org/officeDocument/2006/relationships/hyperlink" Target="mailto:Guntars.kniksts@liaa.gov.lv" TargetMode="External"/><Relationship Id="rId5" Type="http://schemas.openxmlformats.org/officeDocument/2006/relationships/image" Target="../media/image93.png"/><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2B67E"/>
        </a:solidFill>
        <a:effectLst/>
      </p:bgPr>
    </p:bg>
    <p:spTree>
      <p:nvGrpSpPr>
        <p:cNvPr id="1" name=""/>
        <p:cNvGrpSpPr/>
        <p:nvPr/>
      </p:nvGrpSpPr>
      <p:grpSpPr>
        <a:xfrm>
          <a:off x="0" y="0"/>
          <a:ext cx="0" cy="0"/>
          <a:chOff x="0" y="0"/>
          <a:chExt cx="0" cy="0"/>
        </a:xfrm>
      </p:grpSpPr>
      <p:sp>
        <p:nvSpPr>
          <p:cNvPr id="2" name="Freeform 2"/>
          <p:cNvSpPr/>
          <p:nvPr/>
        </p:nvSpPr>
        <p:spPr>
          <a:xfrm>
            <a:off x="952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5000"/>
            </a:blip>
            <a:stretch>
              <a:fillRect t="-8376" b="-10142"/>
            </a:stretch>
          </a:blipFill>
        </p:spPr>
        <p:txBody>
          <a:bodyPr/>
          <a:lstStyle/>
          <a:p>
            <a:endParaRPr lang="lv-LV" dirty="0"/>
          </a:p>
        </p:txBody>
      </p:sp>
      <p:sp>
        <p:nvSpPr>
          <p:cNvPr id="3" name="Freeform 3" descr="object 33"/>
          <p:cNvSpPr/>
          <p:nvPr/>
        </p:nvSpPr>
        <p:spPr>
          <a:xfrm>
            <a:off x="4777224" y="7750993"/>
            <a:ext cx="4095579" cy="1455979"/>
          </a:xfrm>
          <a:custGeom>
            <a:avLst/>
            <a:gdLst/>
            <a:ahLst/>
            <a:cxnLst/>
            <a:rect l="l" t="t" r="r" b="b"/>
            <a:pathLst>
              <a:path w="4095579" h="1455979">
                <a:moveTo>
                  <a:pt x="0" y="0"/>
                </a:moveTo>
                <a:lnTo>
                  <a:pt x="4095579" y="0"/>
                </a:lnTo>
                <a:lnTo>
                  <a:pt x="4095579" y="1455979"/>
                </a:lnTo>
                <a:lnTo>
                  <a:pt x="0" y="1455979"/>
                </a:lnTo>
                <a:lnTo>
                  <a:pt x="0" y="0"/>
                </a:lnTo>
                <a:close/>
              </a:path>
            </a:pathLst>
          </a:custGeom>
          <a:blipFill>
            <a:blip r:embed="rId3"/>
            <a:stretch>
              <a:fillRect l="-253" r="-253"/>
            </a:stretch>
          </a:blipFill>
        </p:spPr>
        <p:txBody>
          <a:bodyPr/>
          <a:lstStyle/>
          <a:p>
            <a:endParaRPr lang="lv-LV"/>
          </a:p>
        </p:txBody>
      </p:sp>
      <p:sp>
        <p:nvSpPr>
          <p:cNvPr id="4" name="Freeform 4" descr="Picture 2"/>
          <p:cNvSpPr/>
          <p:nvPr/>
        </p:nvSpPr>
        <p:spPr>
          <a:xfrm>
            <a:off x="1028700" y="7892465"/>
            <a:ext cx="3833257" cy="1305822"/>
          </a:xfrm>
          <a:custGeom>
            <a:avLst/>
            <a:gdLst/>
            <a:ahLst/>
            <a:cxnLst/>
            <a:rect l="l" t="t" r="r" b="b"/>
            <a:pathLst>
              <a:path w="3833257" h="1305822">
                <a:moveTo>
                  <a:pt x="0" y="0"/>
                </a:moveTo>
                <a:lnTo>
                  <a:pt x="3833257" y="0"/>
                </a:lnTo>
                <a:lnTo>
                  <a:pt x="3833257" y="1305822"/>
                </a:lnTo>
                <a:lnTo>
                  <a:pt x="0" y="1305822"/>
                </a:lnTo>
                <a:lnTo>
                  <a:pt x="0" y="0"/>
                </a:lnTo>
                <a:close/>
              </a:path>
            </a:pathLst>
          </a:custGeom>
          <a:blipFill>
            <a:blip r:embed="rId4"/>
            <a:stretch>
              <a:fillRect l="-294" r="-294"/>
            </a:stretch>
          </a:blipFill>
        </p:spPr>
        <p:txBody>
          <a:bodyPr/>
          <a:lstStyle/>
          <a:p>
            <a:endParaRPr lang="lv-LV"/>
          </a:p>
        </p:txBody>
      </p:sp>
      <p:grpSp>
        <p:nvGrpSpPr>
          <p:cNvPr id="5" name="Group 5"/>
          <p:cNvGrpSpPr/>
          <p:nvPr/>
        </p:nvGrpSpPr>
        <p:grpSpPr>
          <a:xfrm>
            <a:off x="0" y="206279"/>
            <a:ext cx="6530034" cy="6761236"/>
            <a:chOff x="0" y="0"/>
            <a:chExt cx="8706712" cy="9014982"/>
          </a:xfrm>
        </p:grpSpPr>
        <p:sp>
          <p:nvSpPr>
            <p:cNvPr id="6" name="AutoShape 6"/>
            <p:cNvSpPr/>
            <p:nvPr/>
          </p:nvSpPr>
          <p:spPr>
            <a:xfrm flipV="1">
              <a:off x="4944858" y="26525"/>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7" name="AutoShape 7"/>
            <p:cNvSpPr/>
            <p:nvPr/>
          </p:nvSpPr>
          <p:spPr>
            <a:xfrm flipV="1">
              <a:off x="6189968" y="1271634"/>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8" name="AutoShape 8"/>
            <p:cNvSpPr/>
            <p:nvPr/>
          </p:nvSpPr>
          <p:spPr>
            <a:xfrm flipV="1">
              <a:off x="26525" y="5253128"/>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9" name="AutoShape 9"/>
            <p:cNvSpPr/>
            <p:nvPr/>
          </p:nvSpPr>
          <p:spPr>
            <a:xfrm flipV="1">
              <a:off x="1271634" y="6498238"/>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10" name="AutoShape 10"/>
            <p:cNvSpPr/>
            <p:nvPr/>
          </p:nvSpPr>
          <p:spPr>
            <a:xfrm flipV="1">
              <a:off x="4922754" y="5231024"/>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11" name="AutoShape 11"/>
            <p:cNvSpPr/>
            <p:nvPr/>
          </p:nvSpPr>
          <p:spPr>
            <a:xfrm flipV="1">
              <a:off x="6167864" y="6476134"/>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12" name="AutoShape 12"/>
            <p:cNvSpPr/>
            <p:nvPr/>
          </p:nvSpPr>
          <p:spPr>
            <a:xfrm flipV="1">
              <a:off x="74170" y="41932"/>
              <a:ext cx="2490220" cy="2490220"/>
            </a:xfrm>
            <a:prstGeom prst="line">
              <a:avLst/>
            </a:prstGeom>
            <a:ln w="75023" cap="flat">
              <a:solidFill>
                <a:srgbClr val="FFFFFF"/>
              </a:solidFill>
              <a:prstDash val="solid"/>
              <a:headEnd type="none" w="sm" len="sm"/>
              <a:tailEnd type="none" w="sm" len="sm"/>
            </a:ln>
          </p:spPr>
          <p:txBody>
            <a:bodyPr/>
            <a:lstStyle/>
            <a:p>
              <a:endParaRPr lang="lv-LV"/>
            </a:p>
          </p:txBody>
        </p:sp>
        <p:sp>
          <p:nvSpPr>
            <p:cNvPr id="13" name="AutoShape 13"/>
            <p:cNvSpPr/>
            <p:nvPr/>
          </p:nvSpPr>
          <p:spPr>
            <a:xfrm flipV="1">
              <a:off x="1319280" y="1287042"/>
              <a:ext cx="2490220" cy="2490220"/>
            </a:xfrm>
            <a:prstGeom prst="line">
              <a:avLst/>
            </a:prstGeom>
            <a:ln w="75023" cap="flat">
              <a:solidFill>
                <a:srgbClr val="FFFFFF"/>
              </a:solidFill>
              <a:prstDash val="solid"/>
              <a:headEnd type="none" w="sm" len="sm"/>
              <a:tailEnd type="none" w="sm" len="sm"/>
            </a:ln>
          </p:spPr>
          <p:txBody>
            <a:bodyPr/>
            <a:lstStyle/>
            <a:p>
              <a:endParaRPr lang="lv-LV"/>
            </a:p>
          </p:txBody>
        </p:sp>
      </p:grpSp>
      <p:sp>
        <p:nvSpPr>
          <p:cNvPr id="14" name="TextBox 14"/>
          <p:cNvSpPr txBox="1"/>
          <p:nvPr/>
        </p:nvSpPr>
        <p:spPr>
          <a:xfrm>
            <a:off x="9498490" y="4136660"/>
            <a:ext cx="7760810" cy="1028700"/>
          </a:xfrm>
          <a:prstGeom prst="rect">
            <a:avLst/>
          </a:prstGeom>
        </p:spPr>
        <p:txBody>
          <a:bodyPr lIns="0" tIns="0" rIns="0" bIns="0" rtlCol="0" anchor="t">
            <a:spAutoFit/>
          </a:bodyPr>
          <a:lstStyle/>
          <a:p>
            <a:pPr algn="r">
              <a:lnSpc>
                <a:spcPts val="7200"/>
              </a:lnSpc>
            </a:pPr>
            <a:r>
              <a:rPr lang="en-US" sz="6000">
                <a:solidFill>
                  <a:srgbClr val="011627"/>
                </a:solidFill>
                <a:latin typeface="Armin Grotesk 2"/>
                <a:ea typeface="Armin Grotesk 2"/>
                <a:cs typeface="Armin Grotesk 2"/>
                <a:sym typeface="Armin Grotesk 2"/>
              </a:rPr>
              <a:t>Atbalsta programmas</a:t>
            </a:r>
          </a:p>
        </p:txBody>
      </p:sp>
      <p:sp>
        <p:nvSpPr>
          <p:cNvPr id="15" name="TextBox 15"/>
          <p:cNvSpPr txBox="1"/>
          <p:nvPr/>
        </p:nvSpPr>
        <p:spPr>
          <a:xfrm>
            <a:off x="5247444" y="1764127"/>
            <a:ext cx="12011856" cy="2352675"/>
          </a:xfrm>
          <a:prstGeom prst="rect">
            <a:avLst/>
          </a:prstGeom>
        </p:spPr>
        <p:txBody>
          <a:bodyPr lIns="0" tIns="0" rIns="0" bIns="0" rtlCol="0" anchor="t">
            <a:spAutoFit/>
          </a:bodyPr>
          <a:lstStyle/>
          <a:p>
            <a:pPr algn="r">
              <a:lnSpc>
                <a:spcPts val="8639"/>
              </a:lnSpc>
            </a:pPr>
            <a:r>
              <a:rPr lang="en-US" sz="7199">
                <a:solidFill>
                  <a:srgbClr val="FFFFFF"/>
                </a:solidFill>
                <a:latin typeface="Armin Grotesk 1"/>
                <a:ea typeface="Armin Grotesk 1"/>
                <a:cs typeface="Armin Grotesk 1"/>
                <a:sym typeface="Armin Grotesk 1"/>
              </a:rPr>
              <a:t>Latvijas Investīciju un attīstības aģentūras (LIAA)</a:t>
            </a:r>
          </a:p>
        </p:txBody>
      </p:sp>
      <p:sp>
        <p:nvSpPr>
          <p:cNvPr id="16" name="TextBox 16"/>
          <p:cNvSpPr txBox="1"/>
          <p:nvPr/>
        </p:nvSpPr>
        <p:spPr>
          <a:xfrm>
            <a:off x="11590489" y="5241560"/>
            <a:ext cx="5668811" cy="838200"/>
          </a:xfrm>
          <a:prstGeom prst="rect">
            <a:avLst/>
          </a:prstGeom>
        </p:spPr>
        <p:txBody>
          <a:bodyPr lIns="0" tIns="0" rIns="0" bIns="0" rtlCol="0" anchor="t">
            <a:spAutoFit/>
          </a:bodyPr>
          <a:lstStyle/>
          <a:p>
            <a:pPr algn="r">
              <a:lnSpc>
                <a:spcPts val="3120"/>
              </a:lnSpc>
            </a:pPr>
            <a:r>
              <a:rPr lang="en-US" sz="2600">
                <a:solidFill>
                  <a:srgbClr val="011627"/>
                </a:solidFill>
                <a:latin typeface="Armin Grotesk 2"/>
                <a:ea typeface="Armin Grotesk 2"/>
                <a:cs typeface="Armin Grotesk 2"/>
                <a:sym typeface="Armin Grotesk 2"/>
              </a:rPr>
              <a:t>Aktualizēts: 2026.gada  oktobris</a:t>
            </a:r>
          </a:p>
          <a:p>
            <a:pPr algn="r">
              <a:lnSpc>
                <a:spcPts val="3120"/>
              </a:lnSpc>
            </a:pPr>
            <a:endParaRPr lang="en-US" sz="2600">
              <a:solidFill>
                <a:srgbClr val="011627"/>
              </a:solidFill>
              <a:latin typeface="Armin Grotesk 2"/>
              <a:ea typeface="Armin Grotesk 2"/>
              <a:cs typeface="Armin Grotesk 2"/>
              <a:sym typeface="Armin Grotesk 2"/>
            </a:endParaRPr>
          </a:p>
        </p:txBody>
      </p:sp>
      <p:sp>
        <p:nvSpPr>
          <p:cNvPr id="17" name="TextBox 16">
            <a:extLst>
              <a:ext uri="{FF2B5EF4-FFF2-40B4-BE49-F238E27FC236}">
                <a16:creationId xmlns:a16="http://schemas.microsoft.com/office/drawing/2014/main" id="{77CA2BCF-1D01-27B9-2B0C-F31CE99701AD}"/>
              </a:ext>
            </a:extLst>
          </p:cNvPr>
          <p:cNvSpPr txBox="1"/>
          <p:nvPr/>
        </p:nvSpPr>
        <p:spPr>
          <a:xfrm>
            <a:off x="12653984" y="7767881"/>
            <a:ext cx="5334000" cy="830997"/>
          </a:xfrm>
          <a:prstGeom prst="rect">
            <a:avLst/>
          </a:prstGeom>
          <a:noFill/>
        </p:spPr>
        <p:txBody>
          <a:bodyPr wrap="square" rtlCol="0">
            <a:spAutoFit/>
          </a:bodyPr>
          <a:lstStyle/>
          <a:p>
            <a:r>
              <a:rPr lang="lv-LV" sz="4800" b="1" dirty="0">
                <a:solidFill>
                  <a:schemeClr val="tx2">
                    <a:lumMod val="50000"/>
                  </a:schemeClr>
                </a:solidFill>
              </a:rPr>
              <a:t>Guntars Kniksts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24493" y="2499626"/>
            <a:ext cx="1198029" cy="332453"/>
          </a:xfrm>
          <a:custGeom>
            <a:avLst/>
            <a:gdLst/>
            <a:ahLst/>
            <a:cxnLst/>
            <a:rect l="l" t="t" r="r" b="b"/>
            <a:pathLst>
              <a:path w="1198029" h="332453">
                <a:moveTo>
                  <a:pt x="0" y="0"/>
                </a:moveTo>
                <a:lnTo>
                  <a:pt x="1198028" y="0"/>
                </a:lnTo>
                <a:lnTo>
                  <a:pt x="1198028" y="332453"/>
                </a:lnTo>
                <a:lnTo>
                  <a:pt x="0" y="332453"/>
                </a:lnTo>
                <a:lnTo>
                  <a:pt x="0" y="0"/>
                </a:lnTo>
                <a:close/>
              </a:path>
            </a:pathLst>
          </a:custGeom>
          <a:blipFill>
            <a:blip r:embed="rId3">
              <a:alphaModFix amt="54000"/>
            </a:blip>
            <a:stretch>
              <a:fillRect/>
            </a:stretch>
          </a:blipFill>
        </p:spPr>
        <p:txBody>
          <a:bodyPr/>
          <a:lstStyle/>
          <a:p>
            <a:endParaRPr lang="lv-LV"/>
          </a:p>
        </p:txBody>
      </p:sp>
      <p:sp>
        <p:nvSpPr>
          <p:cNvPr id="3" name="Freeform 3"/>
          <p:cNvSpPr/>
          <p:nvPr/>
        </p:nvSpPr>
        <p:spPr>
          <a:xfrm>
            <a:off x="6429025" y="2478120"/>
            <a:ext cx="1198029" cy="332453"/>
          </a:xfrm>
          <a:custGeom>
            <a:avLst/>
            <a:gdLst/>
            <a:ahLst/>
            <a:cxnLst/>
            <a:rect l="l" t="t" r="r" b="b"/>
            <a:pathLst>
              <a:path w="1198029" h="332453">
                <a:moveTo>
                  <a:pt x="0" y="0"/>
                </a:moveTo>
                <a:lnTo>
                  <a:pt x="1198028" y="0"/>
                </a:lnTo>
                <a:lnTo>
                  <a:pt x="1198028" y="332453"/>
                </a:lnTo>
                <a:lnTo>
                  <a:pt x="0" y="332453"/>
                </a:lnTo>
                <a:lnTo>
                  <a:pt x="0" y="0"/>
                </a:lnTo>
                <a:close/>
              </a:path>
            </a:pathLst>
          </a:custGeom>
          <a:blipFill>
            <a:blip r:embed="rId3">
              <a:alphaModFix amt="54000"/>
            </a:blip>
            <a:stretch>
              <a:fillRect/>
            </a:stretch>
          </a:blipFill>
        </p:spPr>
        <p:txBody>
          <a:bodyPr/>
          <a:lstStyle/>
          <a:p>
            <a:endParaRPr lang="lv-LV"/>
          </a:p>
        </p:txBody>
      </p:sp>
      <p:sp>
        <p:nvSpPr>
          <p:cNvPr id="4" name="Freeform 4"/>
          <p:cNvSpPr/>
          <p:nvPr/>
        </p:nvSpPr>
        <p:spPr>
          <a:xfrm>
            <a:off x="1638712" y="2499626"/>
            <a:ext cx="1198029" cy="332453"/>
          </a:xfrm>
          <a:custGeom>
            <a:avLst/>
            <a:gdLst/>
            <a:ahLst/>
            <a:cxnLst/>
            <a:rect l="l" t="t" r="r" b="b"/>
            <a:pathLst>
              <a:path w="1198029" h="332453">
                <a:moveTo>
                  <a:pt x="0" y="0"/>
                </a:moveTo>
                <a:lnTo>
                  <a:pt x="1198029" y="0"/>
                </a:lnTo>
                <a:lnTo>
                  <a:pt x="1198029" y="332453"/>
                </a:lnTo>
                <a:lnTo>
                  <a:pt x="0" y="332453"/>
                </a:lnTo>
                <a:lnTo>
                  <a:pt x="0" y="0"/>
                </a:lnTo>
                <a:close/>
              </a:path>
            </a:pathLst>
          </a:custGeom>
          <a:blipFill>
            <a:blip r:embed="rId3">
              <a:alphaModFix amt="54000"/>
            </a:blip>
            <a:stretch>
              <a:fillRect/>
            </a:stretch>
          </a:blipFill>
        </p:spPr>
        <p:txBody>
          <a:bodyPr/>
          <a:lstStyle/>
          <a:p>
            <a:endParaRPr lang="lv-LV"/>
          </a:p>
        </p:txBody>
      </p:sp>
      <p:grpSp>
        <p:nvGrpSpPr>
          <p:cNvPr id="5" name="Group 5"/>
          <p:cNvGrpSpPr/>
          <p:nvPr/>
        </p:nvGrpSpPr>
        <p:grpSpPr>
          <a:xfrm>
            <a:off x="113953" y="246490"/>
            <a:ext cx="4385337" cy="2480938"/>
            <a:chOff x="0" y="0"/>
            <a:chExt cx="1651118" cy="934095"/>
          </a:xfrm>
        </p:grpSpPr>
        <p:sp>
          <p:nvSpPr>
            <p:cNvPr id="6" name="Freeform 6"/>
            <p:cNvSpPr/>
            <p:nvPr/>
          </p:nvSpPr>
          <p:spPr>
            <a:xfrm>
              <a:off x="0" y="0"/>
              <a:ext cx="1651118" cy="934095"/>
            </a:xfrm>
            <a:custGeom>
              <a:avLst/>
              <a:gdLst/>
              <a:ahLst/>
              <a:cxnLst/>
              <a:rect l="l" t="t" r="r" b="b"/>
              <a:pathLst>
                <a:path w="1651118" h="934095">
                  <a:moveTo>
                    <a:pt x="40604" y="0"/>
                  </a:moveTo>
                  <a:lnTo>
                    <a:pt x="1610514" y="0"/>
                  </a:lnTo>
                  <a:cubicBezTo>
                    <a:pt x="1632939" y="0"/>
                    <a:pt x="1651118" y="18179"/>
                    <a:pt x="1651118" y="40604"/>
                  </a:cubicBezTo>
                  <a:lnTo>
                    <a:pt x="1651118" y="893491"/>
                  </a:lnTo>
                  <a:cubicBezTo>
                    <a:pt x="1651118" y="904259"/>
                    <a:pt x="1646840" y="914587"/>
                    <a:pt x="1639225" y="922202"/>
                  </a:cubicBezTo>
                  <a:cubicBezTo>
                    <a:pt x="1631610" y="929817"/>
                    <a:pt x="1621283" y="934095"/>
                    <a:pt x="1610514" y="934095"/>
                  </a:cubicBezTo>
                  <a:lnTo>
                    <a:pt x="40604" y="934095"/>
                  </a:lnTo>
                  <a:cubicBezTo>
                    <a:pt x="29835" y="934095"/>
                    <a:pt x="19508" y="929817"/>
                    <a:pt x="11893" y="922202"/>
                  </a:cubicBezTo>
                  <a:cubicBezTo>
                    <a:pt x="4278" y="914587"/>
                    <a:pt x="0" y="904259"/>
                    <a:pt x="0" y="893491"/>
                  </a:cubicBezTo>
                  <a:lnTo>
                    <a:pt x="0" y="40604"/>
                  </a:lnTo>
                  <a:cubicBezTo>
                    <a:pt x="0" y="29835"/>
                    <a:pt x="4278" y="19508"/>
                    <a:pt x="11893" y="11893"/>
                  </a:cubicBezTo>
                  <a:cubicBezTo>
                    <a:pt x="19508" y="4278"/>
                    <a:pt x="29835" y="0"/>
                    <a:pt x="40604" y="0"/>
                  </a:cubicBezTo>
                  <a:close/>
                </a:path>
              </a:pathLst>
            </a:custGeom>
            <a:blipFill>
              <a:blip r:embed="rId4"/>
              <a:stretch>
                <a:fillRect t="-13081" b="-13081"/>
              </a:stretch>
            </a:blipFill>
          </p:spPr>
          <p:txBody>
            <a:bodyPr/>
            <a:lstStyle/>
            <a:p>
              <a:endParaRPr lang="lv-LV"/>
            </a:p>
          </p:txBody>
        </p:sp>
      </p:grpSp>
      <p:grpSp>
        <p:nvGrpSpPr>
          <p:cNvPr id="7" name="Group 7"/>
          <p:cNvGrpSpPr/>
          <p:nvPr/>
        </p:nvGrpSpPr>
        <p:grpSpPr>
          <a:xfrm>
            <a:off x="4729394" y="203622"/>
            <a:ext cx="4299555" cy="2480938"/>
            <a:chOff x="0" y="0"/>
            <a:chExt cx="1618820" cy="934095"/>
          </a:xfrm>
        </p:grpSpPr>
        <p:sp>
          <p:nvSpPr>
            <p:cNvPr id="8" name="Freeform 8"/>
            <p:cNvSpPr/>
            <p:nvPr/>
          </p:nvSpPr>
          <p:spPr>
            <a:xfrm>
              <a:off x="0" y="0"/>
              <a:ext cx="1618820" cy="934095"/>
            </a:xfrm>
            <a:custGeom>
              <a:avLst/>
              <a:gdLst/>
              <a:ahLst/>
              <a:cxnLst/>
              <a:rect l="l" t="t" r="r" b="b"/>
              <a:pathLst>
                <a:path w="1618820" h="934095">
                  <a:moveTo>
                    <a:pt x="41415" y="0"/>
                  </a:moveTo>
                  <a:lnTo>
                    <a:pt x="1577406" y="0"/>
                  </a:lnTo>
                  <a:cubicBezTo>
                    <a:pt x="1600278" y="0"/>
                    <a:pt x="1618820" y="18542"/>
                    <a:pt x="1618820" y="41415"/>
                  </a:cubicBezTo>
                  <a:lnTo>
                    <a:pt x="1618820" y="892680"/>
                  </a:lnTo>
                  <a:cubicBezTo>
                    <a:pt x="1618820" y="915553"/>
                    <a:pt x="1600278" y="934095"/>
                    <a:pt x="1577406" y="934095"/>
                  </a:cubicBezTo>
                  <a:lnTo>
                    <a:pt x="41415" y="934095"/>
                  </a:lnTo>
                  <a:cubicBezTo>
                    <a:pt x="18542" y="934095"/>
                    <a:pt x="0" y="915553"/>
                    <a:pt x="0" y="892680"/>
                  </a:cubicBezTo>
                  <a:lnTo>
                    <a:pt x="0" y="41415"/>
                  </a:lnTo>
                  <a:cubicBezTo>
                    <a:pt x="0" y="18542"/>
                    <a:pt x="18542" y="0"/>
                    <a:pt x="41415" y="0"/>
                  </a:cubicBezTo>
                  <a:close/>
                </a:path>
              </a:pathLst>
            </a:custGeom>
            <a:blipFill>
              <a:blip r:embed="rId5"/>
              <a:stretch>
                <a:fillRect l="-7519" t="-9819" r="-8653" b="-24317"/>
              </a:stretch>
            </a:blipFill>
          </p:spPr>
          <p:txBody>
            <a:bodyPr/>
            <a:lstStyle/>
            <a:p>
              <a:endParaRPr lang="lv-LV"/>
            </a:p>
          </p:txBody>
        </p:sp>
      </p:grpSp>
      <p:grpSp>
        <p:nvGrpSpPr>
          <p:cNvPr id="9" name="Group 9"/>
          <p:cNvGrpSpPr/>
          <p:nvPr/>
        </p:nvGrpSpPr>
        <p:grpSpPr>
          <a:xfrm>
            <a:off x="9265879" y="246490"/>
            <a:ext cx="4292727" cy="2480938"/>
            <a:chOff x="0" y="0"/>
            <a:chExt cx="1616249" cy="934095"/>
          </a:xfrm>
        </p:grpSpPr>
        <p:sp>
          <p:nvSpPr>
            <p:cNvPr id="10" name="Freeform 10"/>
            <p:cNvSpPr/>
            <p:nvPr/>
          </p:nvSpPr>
          <p:spPr>
            <a:xfrm>
              <a:off x="0" y="0"/>
              <a:ext cx="1616249" cy="934095"/>
            </a:xfrm>
            <a:custGeom>
              <a:avLst/>
              <a:gdLst/>
              <a:ahLst/>
              <a:cxnLst/>
              <a:rect l="l" t="t" r="r" b="b"/>
              <a:pathLst>
                <a:path w="1616249" h="934095">
                  <a:moveTo>
                    <a:pt x="41480" y="0"/>
                  </a:moveTo>
                  <a:lnTo>
                    <a:pt x="1574769" y="0"/>
                  </a:lnTo>
                  <a:cubicBezTo>
                    <a:pt x="1597678" y="0"/>
                    <a:pt x="1616249" y="18571"/>
                    <a:pt x="1616249" y="41480"/>
                  </a:cubicBezTo>
                  <a:lnTo>
                    <a:pt x="1616249" y="892615"/>
                  </a:lnTo>
                  <a:cubicBezTo>
                    <a:pt x="1616249" y="915523"/>
                    <a:pt x="1597678" y="934095"/>
                    <a:pt x="1574769" y="934095"/>
                  </a:cubicBezTo>
                  <a:lnTo>
                    <a:pt x="41480" y="934095"/>
                  </a:lnTo>
                  <a:cubicBezTo>
                    <a:pt x="18571" y="934095"/>
                    <a:pt x="0" y="915523"/>
                    <a:pt x="0" y="892615"/>
                  </a:cubicBezTo>
                  <a:lnTo>
                    <a:pt x="0" y="41480"/>
                  </a:lnTo>
                  <a:cubicBezTo>
                    <a:pt x="0" y="18571"/>
                    <a:pt x="18571" y="0"/>
                    <a:pt x="41480" y="0"/>
                  </a:cubicBezTo>
                  <a:close/>
                </a:path>
              </a:pathLst>
            </a:custGeom>
            <a:blipFill>
              <a:blip r:embed="rId6"/>
              <a:stretch>
                <a:fillRect l="-8241" t="-49518" r="-21215"/>
              </a:stretch>
            </a:blipFill>
          </p:spPr>
          <p:txBody>
            <a:bodyPr/>
            <a:lstStyle/>
            <a:p>
              <a:endParaRPr lang="lv-LV"/>
            </a:p>
          </p:txBody>
        </p:sp>
      </p:grpSp>
      <p:grpSp>
        <p:nvGrpSpPr>
          <p:cNvPr id="11" name="Group 11"/>
          <p:cNvGrpSpPr/>
          <p:nvPr/>
        </p:nvGrpSpPr>
        <p:grpSpPr>
          <a:xfrm>
            <a:off x="13788710" y="246490"/>
            <a:ext cx="4299555" cy="2480938"/>
            <a:chOff x="0" y="0"/>
            <a:chExt cx="1618820" cy="934095"/>
          </a:xfrm>
        </p:grpSpPr>
        <p:sp>
          <p:nvSpPr>
            <p:cNvPr id="12" name="Freeform 12"/>
            <p:cNvSpPr/>
            <p:nvPr/>
          </p:nvSpPr>
          <p:spPr>
            <a:xfrm>
              <a:off x="0" y="0"/>
              <a:ext cx="1618820" cy="934095"/>
            </a:xfrm>
            <a:custGeom>
              <a:avLst/>
              <a:gdLst/>
              <a:ahLst/>
              <a:cxnLst/>
              <a:rect l="l" t="t" r="r" b="b"/>
              <a:pathLst>
                <a:path w="1618820" h="934095">
                  <a:moveTo>
                    <a:pt x="41415" y="0"/>
                  </a:moveTo>
                  <a:lnTo>
                    <a:pt x="1577406" y="0"/>
                  </a:lnTo>
                  <a:cubicBezTo>
                    <a:pt x="1600278" y="0"/>
                    <a:pt x="1618820" y="18542"/>
                    <a:pt x="1618820" y="41415"/>
                  </a:cubicBezTo>
                  <a:lnTo>
                    <a:pt x="1618820" y="892680"/>
                  </a:lnTo>
                  <a:cubicBezTo>
                    <a:pt x="1618820" y="915553"/>
                    <a:pt x="1600278" y="934095"/>
                    <a:pt x="1577406" y="934095"/>
                  </a:cubicBezTo>
                  <a:lnTo>
                    <a:pt x="41415" y="934095"/>
                  </a:lnTo>
                  <a:cubicBezTo>
                    <a:pt x="18542" y="934095"/>
                    <a:pt x="0" y="915553"/>
                    <a:pt x="0" y="892680"/>
                  </a:cubicBezTo>
                  <a:lnTo>
                    <a:pt x="0" y="41415"/>
                  </a:lnTo>
                  <a:cubicBezTo>
                    <a:pt x="0" y="18542"/>
                    <a:pt x="18542" y="0"/>
                    <a:pt x="41415" y="0"/>
                  </a:cubicBezTo>
                  <a:close/>
                </a:path>
              </a:pathLst>
            </a:custGeom>
            <a:blipFill>
              <a:blip r:embed="rId7"/>
              <a:stretch>
                <a:fillRect t="-14495" b="-1184"/>
              </a:stretch>
            </a:blipFill>
          </p:spPr>
          <p:txBody>
            <a:bodyPr/>
            <a:lstStyle/>
            <a:p>
              <a:endParaRPr lang="lv-LV"/>
            </a:p>
          </p:txBody>
        </p:sp>
      </p:grpSp>
      <p:sp>
        <p:nvSpPr>
          <p:cNvPr id="13" name="Freeform 13"/>
          <p:cNvSpPr/>
          <p:nvPr/>
        </p:nvSpPr>
        <p:spPr>
          <a:xfrm>
            <a:off x="1264474" y="1626004"/>
            <a:ext cx="2251601" cy="1090282"/>
          </a:xfrm>
          <a:custGeom>
            <a:avLst/>
            <a:gdLst/>
            <a:ahLst/>
            <a:cxnLst/>
            <a:rect l="l" t="t" r="r" b="b"/>
            <a:pathLst>
              <a:path w="2251601" h="1090282">
                <a:moveTo>
                  <a:pt x="0" y="0"/>
                </a:moveTo>
                <a:lnTo>
                  <a:pt x="2251601" y="0"/>
                </a:lnTo>
                <a:lnTo>
                  <a:pt x="2251601" y="1090283"/>
                </a:lnTo>
                <a:lnTo>
                  <a:pt x="0" y="1090283"/>
                </a:lnTo>
                <a:lnTo>
                  <a:pt x="0" y="0"/>
                </a:lnTo>
                <a:close/>
              </a:path>
            </a:pathLst>
          </a:custGeom>
          <a:blipFill>
            <a:blip r:embed="rId8">
              <a:alphaModFix amt="50000"/>
            </a:blip>
            <a:stretch>
              <a:fillRect t="-17091" b="-70062"/>
            </a:stretch>
          </a:blipFill>
        </p:spPr>
        <p:txBody>
          <a:bodyPr/>
          <a:lstStyle/>
          <a:p>
            <a:endParaRPr lang="lv-LV"/>
          </a:p>
        </p:txBody>
      </p:sp>
      <p:sp>
        <p:nvSpPr>
          <p:cNvPr id="14" name="Freeform 14"/>
          <p:cNvSpPr/>
          <p:nvPr/>
        </p:nvSpPr>
        <p:spPr>
          <a:xfrm>
            <a:off x="1129135" y="1446761"/>
            <a:ext cx="2353268" cy="1139512"/>
          </a:xfrm>
          <a:custGeom>
            <a:avLst/>
            <a:gdLst/>
            <a:ahLst/>
            <a:cxnLst/>
            <a:rect l="l" t="t" r="r" b="b"/>
            <a:pathLst>
              <a:path w="2353268" h="1139512">
                <a:moveTo>
                  <a:pt x="0" y="0"/>
                </a:moveTo>
                <a:lnTo>
                  <a:pt x="2353268" y="0"/>
                </a:lnTo>
                <a:lnTo>
                  <a:pt x="2353268" y="1139512"/>
                </a:lnTo>
                <a:lnTo>
                  <a:pt x="0" y="1139512"/>
                </a:lnTo>
                <a:lnTo>
                  <a:pt x="0" y="0"/>
                </a:lnTo>
                <a:close/>
              </a:path>
            </a:pathLst>
          </a:custGeom>
          <a:blipFill>
            <a:blip r:embed="rId8">
              <a:alphaModFix amt="50000"/>
            </a:blip>
            <a:stretch>
              <a:fillRect t="-17091" b="-70062"/>
            </a:stretch>
          </a:blipFill>
        </p:spPr>
        <p:txBody>
          <a:bodyPr/>
          <a:lstStyle/>
          <a:p>
            <a:endParaRPr lang="lv-LV"/>
          </a:p>
        </p:txBody>
      </p:sp>
      <p:sp>
        <p:nvSpPr>
          <p:cNvPr id="15" name="Freeform 15"/>
          <p:cNvSpPr/>
          <p:nvPr/>
        </p:nvSpPr>
        <p:spPr>
          <a:xfrm>
            <a:off x="113953" y="1923305"/>
            <a:ext cx="4385337" cy="1304638"/>
          </a:xfrm>
          <a:custGeom>
            <a:avLst/>
            <a:gdLst/>
            <a:ahLst/>
            <a:cxnLst/>
            <a:rect l="l" t="t" r="r" b="b"/>
            <a:pathLst>
              <a:path w="4385337" h="1304638">
                <a:moveTo>
                  <a:pt x="0" y="0"/>
                </a:moveTo>
                <a:lnTo>
                  <a:pt x="4385337" y="0"/>
                </a:lnTo>
                <a:lnTo>
                  <a:pt x="4385337" y="1304638"/>
                </a:lnTo>
                <a:lnTo>
                  <a:pt x="0" y="130463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16" name="Freeform 16"/>
          <p:cNvSpPr/>
          <p:nvPr/>
        </p:nvSpPr>
        <p:spPr>
          <a:xfrm>
            <a:off x="5722730" y="1464182"/>
            <a:ext cx="2307236" cy="1117222"/>
          </a:xfrm>
          <a:custGeom>
            <a:avLst/>
            <a:gdLst/>
            <a:ahLst/>
            <a:cxnLst/>
            <a:rect l="l" t="t" r="r" b="b"/>
            <a:pathLst>
              <a:path w="2307236" h="1117222">
                <a:moveTo>
                  <a:pt x="0" y="0"/>
                </a:moveTo>
                <a:lnTo>
                  <a:pt x="2307235" y="0"/>
                </a:lnTo>
                <a:lnTo>
                  <a:pt x="2307235" y="1117222"/>
                </a:lnTo>
                <a:lnTo>
                  <a:pt x="0" y="1117222"/>
                </a:lnTo>
                <a:lnTo>
                  <a:pt x="0" y="0"/>
                </a:lnTo>
                <a:close/>
              </a:path>
            </a:pathLst>
          </a:custGeom>
          <a:blipFill>
            <a:blip r:embed="rId8">
              <a:alphaModFix amt="50000"/>
            </a:blip>
            <a:stretch>
              <a:fillRect t="-17091" b="-70062"/>
            </a:stretch>
          </a:blipFill>
        </p:spPr>
        <p:txBody>
          <a:bodyPr/>
          <a:lstStyle/>
          <a:p>
            <a:endParaRPr lang="lv-LV"/>
          </a:p>
        </p:txBody>
      </p:sp>
      <p:sp>
        <p:nvSpPr>
          <p:cNvPr id="17" name="Freeform 17"/>
          <p:cNvSpPr/>
          <p:nvPr/>
        </p:nvSpPr>
        <p:spPr>
          <a:xfrm>
            <a:off x="4727406" y="1931404"/>
            <a:ext cx="4299555" cy="1279117"/>
          </a:xfrm>
          <a:custGeom>
            <a:avLst/>
            <a:gdLst/>
            <a:ahLst/>
            <a:cxnLst/>
            <a:rect l="l" t="t" r="r" b="b"/>
            <a:pathLst>
              <a:path w="4299555" h="1279117">
                <a:moveTo>
                  <a:pt x="0" y="0"/>
                </a:moveTo>
                <a:lnTo>
                  <a:pt x="4299555" y="0"/>
                </a:lnTo>
                <a:lnTo>
                  <a:pt x="4299555" y="1279118"/>
                </a:lnTo>
                <a:lnTo>
                  <a:pt x="0" y="127911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18" name="Freeform 18"/>
          <p:cNvSpPr/>
          <p:nvPr/>
        </p:nvSpPr>
        <p:spPr>
          <a:xfrm>
            <a:off x="10248820" y="1465569"/>
            <a:ext cx="2303572" cy="1115448"/>
          </a:xfrm>
          <a:custGeom>
            <a:avLst/>
            <a:gdLst/>
            <a:ahLst/>
            <a:cxnLst/>
            <a:rect l="l" t="t" r="r" b="b"/>
            <a:pathLst>
              <a:path w="2303572" h="1115448">
                <a:moveTo>
                  <a:pt x="0" y="0"/>
                </a:moveTo>
                <a:lnTo>
                  <a:pt x="2303572" y="0"/>
                </a:lnTo>
                <a:lnTo>
                  <a:pt x="2303572" y="1115448"/>
                </a:lnTo>
                <a:lnTo>
                  <a:pt x="0" y="1115448"/>
                </a:lnTo>
                <a:lnTo>
                  <a:pt x="0" y="0"/>
                </a:lnTo>
                <a:close/>
              </a:path>
            </a:pathLst>
          </a:custGeom>
          <a:blipFill>
            <a:blip r:embed="rId8">
              <a:alphaModFix amt="50000"/>
            </a:blip>
            <a:stretch>
              <a:fillRect t="-17091" b="-70062"/>
            </a:stretch>
          </a:blipFill>
        </p:spPr>
        <p:txBody>
          <a:bodyPr/>
          <a:lstStyle/>
          <a:p>
            <a:endParaRPr lang="lv-LV"/>
          </a:p>
        </p:txBody>
      </p:sp>
      <p:sp>
        <p:nvSpPr>
          <p:cNvPr id="19" name="Freeform 19"/>
          <p:cNvSpPr/>
          <p:nvPr/>
        </p:nvSpPr>
        <p:spPr>
          <a:xfrm>
            <a:off x="9255077" y="1932049"/>
            <a:ext cx="4292727" cy="1277086"/>
          </a:xfrm>
          <a:custGeom>
            <a:avLst/>
            <a:gdLst/>
            <a:ahLst/>
            <a:cxnLst/>
            <a:rect l="l" t="t" r="r" b="b"/>
            <a:pathLst>
              <a:path w="4292727" h="1277086">
                <a:moveTo>
                  <a:pt x="0" y="0"/>
                </a:moveTo>
                <a:lnTo>
                  <a:pt x="4292727" y="0"/>
                </a:lnTo>
                <a:lnTo>
                  <a:pt x="4292727" y="1277086"/>
                </a:lnTo>
                <a:lnTo>
                  <a:pt x="0" y="12770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20" name="Freeform 20"/>
          <p:cNvSpPr/>
          <p:nvPr/>
        </p:nvSpPr>
        <p:spPr>
          <a:xfrm>
            <a:off x="14777165" y="1458987"/>
            <a:ext cx="2320962" cy="1123869"/>
          </a:xfrm>
          <a:custGeom>
            <a:avLst/>
            <a:gdLst/>
            <a:ahLst/>
            <a:cxnLst/>
            <a:rect l="l" t="t" r="r" b="b"/>
            <a:pathLst>
              <a:path w="2320962" h="1123869">
                <a:moveTo>
                  <a:pt x="0" y="0"/>
                </a:moveTo>
                <a:lnTo>
                  <a:pt x="2320962" y="0"/>
                </a:lnTo>
                <a:lnTo>
                  <a:pt x="2320962" y="1123869"/>
                </a:lnTo>
                <a:lnTo>
                  <a:pt x="0" y="1123869"/>
                </a:lnTo>
                <a:lnTo>
                  <a:pt x="0" y="0"/>
                </a:lnTo>
                <a:close/>
              </a:path>
            </a:pathLst>
          </a:custGeom>
          <a:blipFill>
            <a:blip r:embed="rId8">
              <a:alphaModFix amt="50000"/>
            </a:blip>
            <a:stretch>
              <a:fillRect t="-17091" b="-70062"/>
            </a:stretch>
          </a:blipFill>
        </p:spPr>
        <p:txBody>
          <a:bodyPr/>
          <a:lstStyle/>
          <a:p>
            <a:endParaRPr lang="lv-LV"/>
          </a:p>
        </p:txBody>
      </p:sp>
      <p:sp>
        <p:nvSpPr>
          <p:cNvPr id="21" name="Freeform 21"/>
          <p:cNvSpPr/>
          <p:nvPr/>
        </p:nvSpPr>
        <p:spPr>
          <a:xfrm>
            <a:off x="13796731" y="1938986"/>
            <a:ext cx="4291533" cy="1276731"/>
          </a:xfrm>
          <a:custGeom>
            <a:avLst/>
            <a:gdLst/>
            <a:ahLst/>
            <a:cxnLst/>
            <a:rect l="l" t="t" r="r" b="b"/>
            <a:pathLst>
              <a:path w="4291533" h="1276731">
                <a:moveTo>
                  <a:pt x="0" y="0"/>
                </a:moveTo>
                <a:lnTo>
                  <a:pt x="4291533" y="0"/>
                </a:lnTo>
                <a:lnTo>
                  <a:pt x="4291533" y="1276731"/>
                </a:lnTo>
                <a:lnTo>
                  <a:pt x="0" y="127673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22" name="TextBox 22"/>
          <p:cNvSpPr txBox="1"/>
          <p:nvPr/>
        </p:nvSpPr>
        <p:spPr>
          <a:xfrm>
            <a:off x="1595554" y="2489303"/>
            <a:ext cx="1422136" cy="483489"/>
          </a:xfrm>
          <a:prstGeom prst="rect">
            <a:avLst/>
          </a:prstGeom>
        </p:spPr>
        <p:txBody>
          <a:bodyPr lIns="0" tIns="0" rIns="0" bIns="0" rtlCol="0" anchor="t">
            <a:spAutoFit/>
          </a:bodyPr>
          <a:lstStyle/>
          <a:p>
            <a:pPr algn="ctr">
              <a:lnSpc>
                <a:spcPts val="3588"/>
              </a:lnSpc>
            </a:pPr>
            <a:r>
              <a:rPr lang="en-US" sz="2600" spc="36">
                <a:solidFill>
                  <a:srgbClr val="FFFFFF"/>
                </a:solidFill>
                <a:latin typeface="Armin Grotesk 3"/>
                <a:ea typeface="Armin Grotesk 3"/>
                <a:cs typeface="Armin Grotesk 3"/>
                <a:sym typeface="Armin Grotesk 3"/>
              </a:rPr>
              <a:t>IDEJA</a:t>
            </a:r>
          </a:p>
        </p:txBody>
      </p:sp>
      <p:sp>
        <p:nvSpPr>
          <p:cNvPr id="23" name="TextBox 23"/>
          <p:cNvSpPr txBox="1"/>
          <p:nvPr/>
        </p:nvSpPr>
        <p:spPr>
          <a:xfrm>
            <a:off x="5437547" y="2489303"/>
            <a:ext cx="2883248" cy="483489"/>
          </a:xfrm>
          <a:prstGeom prst="rect">
            <a:avLst/>
          </a:prstGeom>
        </p:spPr>
        <p:txBody>
          <a:bodyPr lIns="0" tIns="0" rIns="0" bIns="0" rtlCol="0" anchor="t">
            <a:spAutoFit/>
          </a:bodyPr>
          <a:lstStyle/>
          <a:p>
            <a:pPr algn="ctr">
              <a:lnSpc>
                <a:spcPts val="3588"/>
              </a:lnSpc>
            </a:pPr>
            <a:r>
              <a:rPr lang="en-US" sz="2600" spc="36">
                <a:solidFill>
                  <a:srgbClr val="FFFFFF"/>
                </a:solidFill>
                <a:latin typeface="Armin Grotesk 3"/>
                <a:ea typeface="Armin Grotesk 3"/>
                <a:cs typeface="Armin Grotesk 3"/>
                <a:sym typeface="Armin Grotesk 3"/>
              </a:rPr>
              <a:t>ATTĪSTĪBA</a:t>
            </a:r>
          </a:p>
        </p:txBody>
      </p:sp>
      <p:sp>
        <p:nvSpPr>
          <p:cNvPr id="24" name="TextBox 24"/>
          <p:cNvSpPr txBox="1"/>
          <p:nvPr/>
        </p:nvSpPr>
        <p:spPr>
          <a:xfrm>
            <a:off x="10202638" y="2489303"/>
            <a:ext cx="2397605" cy="483489"/>
          </a:xfrm>
          <a:prstGeom prst="rect">
            <a:avLst/>
          </a:prstGeom>
        </p:spPr>
        <p:txBody>
          <a:bodyPr lIns="0" tIns="0" rIns="0" bIns="0" rtlCol="0" anchor="t">
            <a:spAutoFit/>
          </a:bodyPr>
          <a:lstStyle/>
          <a:p>
            <a:pPr algn="ctr">
              <a:lnSpc>
                <a:spcPts val="3588"/>
              </a:lnSpc>
            </a:pPr>
            <a:r>
              <a:rPr lang="en-US" sz="2600" spc="36">
                <a:solidFill>
                  <a:srgbClr val="FFFFFF"/>
                </a:solidFill>
                <a:latin typeface="Armin Grotesk 3"/>
                <a:ea typeface="Armin Grotesk 3"/>
                <a:cs typeface="Armin Grotesk 3"/>
                <a:sym typeface="Armin Grotesk 3"/>
              </a:rPr>
              <a:t>EKSPORTS</a:t>
            </a:r>
          </a:p>
        </p:txBody>
      </p:sp>
      <p:sp>
        <p:nvSpPr>
          <p:cNvPr id="25" name="TextBox 25"/>
          <p:cNvSpPr txBox="1"/>
          <p:nvPr/>
        </p:nvSpPr>
        <p:spPr>
          <a:xfrm>
            <a:off x="13970228" y="2365478"/>
            <a:ext cx="3925511" cy="797560"/>
          </a:xfrm>
          <a:prstGeom prst="rect">
            <a:avLst/>
          </a:prstGeom>
        </p:spPr>
        <p:txBody>
          <a:bodyPr lIns="0" tIns="0" rIns="0" bIns="0" rtlCol="0" anchor="t">
            <a:spAutoFit/>
          </a:bodyPr>
          <a:lstStyle/>
          <a:p>
            <a:pPr algn="ctr">
              <a:lnSpc>
                <a:spcPts val="2990"/>
              </a:lnSpc>
            </a:pPr>
            <a:r>
              <a:rPr lang="en-US" sz="2600" spc="36">
                <a:solidFill>
                  <a:srgbClr val="FFFFFF"/>
                </a:solidFill>
                <a:latin typeface="Armin Grotesk 3"/>
                <a:ea typeface="Armin Grotesk 3"/>
                <a:cs typeface="Armin Grotesk 3"/>
                <a:sym typeface="Armin Grotesk 3"/>
              </a:rPr>
              <a:t>LIELIE UZŅĒMUMI </a:t>
            </a:r>
          </a:p>
          <a:p>
            <a:pPr algn="ctr">
              <a:lnSpc>
                <a:spcPts val="2990"/>
              </a:lnSpc>
            </a:pPr>
            <a:r>
              <a:rPr lang="en-US" sz="2600" spc="36">
                <a:solidFill>
                  <a:srgbClr val="FFFFFF"/>
                </a:solidFill>
                <a:latin typeface="Armin Grotesk 3"/>
                <a:ea typeface="Armin Grotesk 3"/>
                <a:cs typeface="Armin Grotesk 3"/>
                <a:sym typeface="Armin Grotesk 3"/>
              </a:rPr>
              <a:t>UN INVESTORI</a:t>
            </a:r>
          </a:p>
        </p:txBody>
      </p:sp>
      <p:sp>
        <p:nvSpPr>
          <p:cNvPr id="26" name="Freeform 26"/>
          <p:cNvSpPr/>
          <p:nvPr/>
        </p:nvSpPr>
        <p:spPr>
          <a:xfrm>
            <a:off x="9487386" y="9614656"/>
            <a:ext cx="3903043" cy="634244"/>
          </a:xfrm>
          <a:custGeom>
            <a:avLst/>
            <a:gdLst/>
            <a:ahLst/>
            <a:cxnLst/>
            <a:rect l="l" t="t" r="r" b="b"/>
            <a:pathLst>
              <a:path w="3903043" h="634244">
                <a:moveTo>
                  <a:pt x="0" y="0"/>
                </a:moveTo>
                <a:lnTo>
                  <a:pt x="3903043" y="0"/>
                </a:lnTo>
                <a:lnTo>
                  <a:pt x="3903043" y="634244"/>
                </a:lnTo>
                <a:lnTo>
                  <a:pt x="0" y="634244"/>
                </a:lnTo>
                <a:lnTo>
                  <a:pt x="0" y="0"/>
                </a:lnTo>
                <a:close/>
              </a:path>
            </a:pathLst>
          </a:custGeom>
          <a:blipFill>
            <a:blip r:embed="rId10"/>
            <a:stretch>
              <a:fillRect/>
            </a:stretch>
          </a:blipFill>
        </p:spPr>
        <p:txBody>
          <a:bodyPr/>
          <a:lstStyle/>
          <a:p>
            <a:endParaRPr lang="lv-LV"/>
          </a:p>
        </p:txBody>
      </p:sp>
      <p:grpSp>
        <p:nvGrpSpPr>
          <p:cNvPr id="27" name="Group 27"/>
          <p:cNvGrpSpPr/>
          <p:nvPr/>
        </p:nvGrpSpPr>
        <p:grpSpPr>
          <a:xfrm>
            <a:off x="9259052" y="3439517"/>
            <a:ext cx="4299555" cy="6522535"/>
            <a:chOff x="0" y="0"/>
            <a:chExt cx="970237" cy="1471874"/>
          </a:xfrm>
        </p:grpSpPr>
        <p:sp>
          <p:nvSpPr>
            <p:cNvPr id="28" name="Freeform 28"/>
            <p:cNvSpPr/>
            <p:nvPr/>
          </p:nvSpPr>
          <p:spPr>
            <a:xfrm>
              <a:off x="0" y="0"/>
              <a:ext cx="970237" cy="1471874"/>
            </a:xfrm>
            <a:custGeom>
              <a:avLst/>
              <a:gdLst/>
              <a:ahLst/>
              <a:cxnLst/>
              <a:rect l="l" t="t" r="r" b="b"/>
              <a:pathLst>
                <a:path w="970237" h="1471874">
                  <a:moveTo>
                    <a:pt x="41415" y="0"/>
                  </a:moveTo>
                  <a:lnTo>
                    <a:pt x="928822" y="0"/>
                  </a:lnTo>
                  <a:cubicBezTo>
                    <a:pt x="951695" y="0"/>
                    <a:pt x="970237" y="18542"/>
                    <a:pt x="970237" y="41415"/>
                  </a:cubicBezTo>
                  <a:lnTo>
                    <a:pt x="970237" y="1430460"/>
                  </a:lnTo>
                  <a:cubicBezTo>
                    <a:pt x="970237" y="1453332"/>
                    <a:pt x="951695" y="1471874"/>
                    <a:pt x="928822" y="1471874"/>
                  </a:cubicBezTo>
                  <a:lnTo>
                    <a:pt x="41415" y="1471874"/>
                  </a:lnTo>
                  <a:cubicBezTo>
                    <a:pt x="18542" y="1471874"/>
                    <a:pt x="0" y="1453332"/>
                    <a:pt x="0" y="1430460"/>
                  </a:cubicBezTo>
                  <a:lnTo>
                    <a:pt x="0" y="41415"/>
                  </a:lnTo>
                  <a:cubicBezTo>
                    <a:pt x="0" y="18542"/>
                    <a:pt x="18542" y="0"/>
                    <a:pt x="41415" y="0"/>
                  </a:cubicBezTo>
                  <a:close/>
                </a:path>
              </a:pathLst>
            </a:custGeom>
            <a:solidFill>
              <a:srgbClr val="EEF1F5"/>
            </a:solidFill>
            <a:ln cap="rnd">
              <a:noFill/>
              <a:prstDash val="solid"/>
              <a:round/>
            </a:ln>
          </p:spPr>
          <p:txBody>
            <a:bodyPr/>
            <a:lstStyle/>
            <a:p>
              <a:endParaRPr lang="lv-LV"/>
            </a:p>
          </p:txBody>
        </p:sp>
        <p:sp>
          <p:nvSpPr>
            <p:cNvPr id="29" name="TextBox 29"/>
            <p:cNvSpPr txBox="1"/>
            <p:nvPr/>
          </p:nvSpPr>
          <p:spPr>
            <a:xfrm>
              <a:off x="0" y="-47625"/>
              <a:ext cx="970237" cy="1519499"/>
            </a:xfrm>
            <a:prstGeom prst="rect">
              <a:avLst/>
            </a:prstGeom>
          </p:spPr>
          <p:txBody>
            <a:bodyPr lIns="18521" tIns="18521" rIns="18521" bIns="18521" rtlCol="0" anchor="ctr"/>
            <a:lstStyle/>
            <a:p>
              <a:pPr algn="ctr">
                <a:lnSpc>
                  <a:spcPts val="2519"/>
                </a:lnSpc>
              </a:pPr>
              <a:endParaRPr/>
            </a:p>
          </p:txBody>
        </p:sp>
      </p:grpSp>
      <p:sp>
        <p:nvSpPr>
          <p:cNvPr id="30" name="Freeform 30"/>
          <p:cNvSpPr/>
          <p:nvPr/>
        </p:nvSpPr>
        <p:spPr>
          <a:xfrm>
            <a:off x="14064935" y="9614656"/>
            <a:ext cx="3903043" cy="634244"/>
          </a:xfrm>
          <a:custGeom>
            <a:avLst/>
            <a:gdLst/>
            <a:ahLst/>
            <a:cxnLst/>
            <a:rect l="l" t="t" r="r" b="b"/>
            <a:pathLst>
              <a:path w="3903043" h="634244">
                <a:moveTo>
                  <a:pt x="0" y="0"/>
                </a:moveTo>
                <a:lnTo>
                  <a:pt x="3903043" y="0"/>
                </a:lnTo>
                <a:lnTo>
                  <a:pt x="3903043" y="634244"/>
                </a:lnTo>
                <a:lnTo>
                  <a:pt x="0" y="634244"/>
                </a:lnTo>
                <a:lnTo>
                  <a:pt x="0" y="0"/>
                </a:lnTo>
                <a:close/>
              </a:path>
            </a:pathLst>
          </a:custGeom>
          <a:blipFill>
            <a:blip r:embed="rId10"/>
            <a:stretch>
              <a:fillRect/>
            </a:stretch>
          </a:blipFill>
        </p:spPr>
        <p:txBody>
          <a:bodyPr/>
          <a:lstStyle/>
          <a:p>
            <a:endParaRPr lang="lv-LV"/>
          </a:p>
        </p:txBody>
      </p:sp>
      <p:grpSp>
        <p:nvGrpSpPr>
          <p:cNvPr id="31" name="Group 31"/>
          <p:cNvGrpSpPr/>
          <p:nvPr/>
        </p:nvGrpSpPr>
        <p:grpSpPr>
          <a:xfrm>
            <a:off x="13906736" y="3522324"/>
            <a:ext cx="4299555" cy="6432296"/>
            <a:chOff x="0" y="0"/>
            <a:chExt cx="970237" cy="1451511"/>
          </a:xfrm>
        </p:grpSpPr>
        <p:sp>
          <p:nvSpPr>
            <p:cNvPr id="32" name="Freeform 32"/>
            <p:cNvSpPr/>
            <p:nvPr/>
          </p:nvSpPr>
          <p:spPr>
            <a:xfrm>
              <a:off x="0" y="0"/>
              <a:ext cx="970237" cy="1451511"/>
            </a:xfrm>
            <a:custGeom>
              <a:avLst/>
              <a:gdLst/>
              <a:ahLst/>
              <a:cxnLst/>
              <a:rect l="l" t="t" r="r" b="b"/>
              <a:pathLst>
                <a:path w="970237" h="1451511">
                  <a:moveTo>
                    <a:pt x="41415" y="0"/>
                  </a:moveTo>
                  <a:lnTo>
                    <a:pt x="928822" y="0"/>
                  </a:lnTo>
                  <a:cubicBezTo>
                    <a:pt x="951695" y="0"/>
                    <a:pt x="970237" y="18542"/>
                    <a:pt x="970237" y="41415"/>
                  </a:cubicBezTo>
                  <a:lnTo>
                    <a:pt x="970237" y="1410096"/>
                  </a:lnTo>
                  <a:cubicBezTo>
                    <a:pt x="970237" y="1432969"/>
                    <a:pt x="951695" y="1451511"/>
                    <a:pt x="928822" y="1451511"/>
                  </a:cubicBezTo>
                  <a:lnTo>
                    <a:pt x="41415" y="1451511"/>
                  </a:lnTo>
                  <a:cubicBezTo>
                    <a:pt x="18542" y="1451511"/>
                    <a:pt x="0" y="1432969"/>
                    <a:pt x="0" y="1410096"/>
                  </a:cubicBezTo>
                  <a:lnTo>
                    <a:pt x="0" y="41415"/>
                  </a:lnTo>
                  <a:cubicBezTo>
                    <a:pt x="0" y="18542"/>
                    <a:pt x="18542" y="0"/>
                    <a:pt x="41415" y="0"/>
                  </a:cubicBezTo>
                  <a:close/>
                </a:path>
              </a:pathLst>
            </a:custGeom>
            <a:solidFill>
              <a:srgbClr val="EEF1F5"/>
            </a:solidFill>
            <a:ln cap="rnd">
              <a:noFill/>
              <a:prstDash val="solid"/>
              <a:round/>
            </a:ln>
          </p:spPr>
          <p:txBody>
            <a:bodyPr/>
            <a:lstStyle/>
            <a:p>
              <a:endParaRPr lang="lv-LV"/>
            </a:p>
          </p:txBody>
        </p:sp>
        <p:sp>
          <p:nvSpPr>
            <p:cNvPr id="33" name="TextBox 33"/>
            <p:cNvSpPr txBox="1"/>
            <p:nvPr/>
          </p:nvSpPr>
          <p:spPr>
            <a:xfrm>
              <a:off x="0" y="-47625"/>
              <a:ext cx="970237" cy="1499136"/>
            </a:xfrm>
            <a:prstGeom prst="rect">
              <a:avLst/>
            </a:prstGeom>
          </p:spPr>
          <p:txBody>
            <a:bodyPr lIns="18521" tIns="18521" rIns="18521" bIns="18521" rtlCol="0" anchor="ctr"/>
            <a:lstStyle/>
            <a:p>
              <a:pPr algn="ctr">
                <a:lnSpc>
                  <a:spcPts val="2519"/>
                </a:lnSpc>
              </a:pPr>
              <a:endParaRPr/>
            </a:p>
          </p:txBody>
        </p:sp>
      </p:grpSp>
      <p:sp>
        <p:nvSpPr>
          <p:cNvPr id="34" name="Freeform 34"/>
          <p:cNvSpPr/>
          <p:nvPr/>
        </p:nvSpPr>
        <p:spPr>
          <a:xfrm>
            <a:off x="4956282" y="9614656"/>
            <a:ext cx="3903043" cy="634244"/>
          </a:xfrm>
          <a:custGeom>
            <a:avLst/>
            <a:gdLst/>
            <a:ahLst/>
            <a:cxnLst/>
            <a:rect l="l" t="t" r="r" b="b"/>
            <a:pathLst>
              <a:path w="3903043" h="634244">
                <a:moveTo>
                  <a:pt x="0" y="0"/>
                </a:moveTo>
                <a:lnTo>
                  <a:pt x="3903043" y="0"/>
                </a:lnTo>
                <a:lnTo>
                  <a:pt x="3903043" y="634244"/>
                </a:lnTo>
                <a:lnTo>
                  <a:pt x="0" y="634244"/>
                </a:lnTo>
                <a:lnTo>
                  <a:pt x="0" y="0"/>
                </a:lnTo>
                <a:close/>
              </a:path>
            </a:pathLst>
          </a:custGeom>
          <a:blipFill>
            <a:blip r:embed="rId10"/>
            <a:stretch>
              <a:fillRect/>
            </a:stretch>
          </a:blipFill>
        </p:spPr>
        <p:txBody>
          <a:bodyPr/>
          <a:lstStyle/>
          <a:p>
            <a:endParaRPr lang="lv-LV"/>
          </a:p>
        </p:txBody>
      </p:sp>
      <p:grpSp>
        <p:nvGrpSpPr>
          <p:cNvPr id="35" name="Group 35"/>
          <p:cNvGrpSpPr/>
          <p:nvPr/>
        </p:nvGrpSpPr>
        <p:grpSpPr>
          <a:xfrm>
            <a:off x="4789497" y="3522324"/>
            <a:ext cx="4299555" cy="6432296"/>
            <a:chOff x="0" y="0"/>
            <a:chExt cx="970237" cy="1451511"/>
          </a:xfrm>
        </p:grpSpPr>
        <p:sp>
          <p:nvSpPr>
            <p:cNvPr id="36" name="Freeform 36"/>
            <p:cNvSpPr/>
            <p:nvPr/>
          </p:nvSpPr>
          <p:spPr>
            <a:xfrm>
              <a:off x="0" y="0"/>
              <a:ext cx="970237" cy="1451511"/>
            </a:xfrm>
            <a:custGeom>
              <a:avLst/>
              <a:gdLst/>
              <a:ahLst/>
              <a:cxnLst/>
              <a:rect l="l" t="t" r="r" b="b"/>
              <a:pathLst>
                <a:path w="970237" h="1451511">
                  <a:moveTo>
                    <a:pt x="41415" y="0"/>
                  </a:moveTo>
                  <a:lnTo>
                    <a:pt x="928822" y="0"/>
                  </a:lnTo>
                  <a:cubicBezTo>
                    <a:pt x="951695" y="0"/>
                    <a:pt x="970237" y="18542"/>
                    <a:pt x="970237" y="41415"/>
                  </a:cubicBezTo>
                  <a:lnTo>
                    <a:pt x="970237" y="1410096"/>
                  </a:lnTo>
                  <a:cubicBezTo>
                    <a:pt x="970237" y="1432969"/>
                    <a:pt x="951695" y="1451511"/>
                    <a:pt x="928822" y="1451511"/>
                  </a:cubicBezTo>
                  <a:lnTo>
                    <a:pt x="41415" y="1451511"/>
                  </a:lnTo>
                  <a:cubicBezTo>
                    <a:pt x="18542" y="1451511"/>
                    <a:pt x="0" y="1432969"/>
                    <a:pt x="0" y="1410096"/>
                  </a:cubicBezTo>
                  <a:lnTo>
                    <a:pt x="0" y="41415"/>
                  </a:lnTo>
                  <a:cubicBezTo>
                    <a:pt x="0" y="18542"/>
                    <a:pt x="18542" y="0"/>
                    <a:pt x="41415" y="0"/>
                  </a:cubicBezTo>
                  <a:close/>
                </a:path>
              </a:pathLst>
            </a:custGeom>
            <a:solidFill>
              <a:srgbClr val="EEF1F5"/>
            </a:solidFill>
            <a:ln cap="rnd">
              <a:noFill/>
              <a:prstDash val="solid"/>
              <a:round/>
            </a:ln>
          </p:spPr>
          <p:txBody>
            <a:bodyPr/>
            <a:lstStyle/>
            <a:p>
              <a:endParaRPr lang="lv-LV"/>
            </a:p>
          </p:txBody>
        </p:sp>
        <p:sp>
          <p:nvSpPr>
            <p:cNvPr id="37" name="TextBox 37"/>
            <p:cNvSpPr txBox="1"/>
            <p:nvPr/>
          </p:nvSpPr>
          <p:spPr>
            <a:xfrm>
              <a:off x="0" y="-47625"/>
              <a:ext cx="970237" cy="1499136"/>
            </a:xfrm>
            <a:prstGeom prst="rect">
              <a:avLst/>
            </a:prstGeom>
          </p:spPr>
          <p:txBody>
            <a:bodyPr lIns="18521" tIns="18521" rIns="18521" bIns="18521" rtlCol="0" anchor="ctr"/>
            <a:lstStyle/>
            <a:p>
              <a:pPr algn="ctr">
                <a:lnSpc>
                  <a:spcPts val="2519"/>
                </a:lnSpc>
              </a:pPr>
              <a:endParaRPr/>
            </a:p>
          </p:txBody>
        </p:sp>
      </p:grpSp>
      <p:sp>
        <p:nvSpPr>
          <p:cNvPr id="38" name="Freeform 38"/>
          <p:cNvSpPr/>
          <p:nvPr/>
        </p:nvSpPr>
        <p:spPr>
          <a:xfrm>
            <a:off x="397991" y="9614656"/>
            <a:ext cx="3903043" cy="634244"/>
          </a:xfrm>
          <a:custGeom>
            <a:avLst/>
            <a:gdLst/>
            <a:ahLst/>
            <a:cxnLst/>
            <a:rect l="l" t="t" r="r" b="b"/>
            <a:pathLst>
              <a:path w="3903043" h="634244">
                <a:moveTo>
                  <a:pt x="0" y="0"/>
                </a:moveTo>
                <a:lnTo>
                  <a:pt x="3903043" y="0"/>
                </a:lnTo>
                <a:lnTo>
                  <a:pt x="3903043" y="634244"/>
                </a:lnTo>
                <a:lnTo>
                  <a:pt x="0" y="634244"/>
                </a:lnTo>
                <a:lnTo>
                  <a:pt x="0" y="0"/>
                </a:lnTo>
                <a:close/>
              </a:path>
            </a:pathLst>
          </a:custGeom>
          <a:blipFill>
            <a:blip r:embed="rId10"/>
            <a:stretch>
              <a:fillRect/>
            </a:stretch>
          </a:blipFill>
        </p:spPr>
        <p:txBody>
          <a:bodyPr/>
          <a:lstStyle/>
          <a:p>
            <a:endParaRPr lang="lv-LV"/>
          </a:p>
        </p:txBody>
      </p:sp>
      <p:grpSp>
        <p:nvGrpSpPr>
          <p:cNvPr id="39" name="Group 39"/>
          <p:cNvGrpSpPr/>
          <p:nvPr/>
        </p:nvGrpSpPr>
        <p:grpSpPr>
          <a:xfrm>
            <a:off x="113953" y="3439517"/>
            <a:ext cx="4299555" cy="6492260"/>
            <a:chOff x="0" y="0"/>
            <a:chExt cx="970237" cy="1465042"/>
          </a:xfrm>
        </p:grpSpPr>
        <p:sp>
          <p:nvSpPr>
            <p:cNvPr id="40" name="Freeform 40"/>
            <p:cNvSpPr/>
            <p:nvPr/>
          </p:nvSpPr>
          <p:spPr>
            <a:xfrm>
              <a:off x="0" y="0"/>
              <a:ext cx="970237" cy="1465042"/>
            </a:xfrm>
            <a:custGeom>
              <a:avLst/>
              <a:gdLst/>
              <a:ahLst/>
              <a:cxnLst/>
              <a:rect l="l" t="t" r="r" b="b"/>
              <a:pathLst>
                <a:path w="970237" h="1465042">
                  <a:moveTo>
                    <a:pt x="41415" y="0"/>
                  </a:moveTo>
                  <a:lnTo>
                    <a:pt x="928822" y="0"/>
                  </a:lnTo>
                  <a:cubicBezTo>
                    <a:pt x="951695" y="0"/>
                    <a:pt x="970237" y="18542"/>
                    <a:pt x="970237" y="41415"/>
                  </a:cubicBezTo>
                  <a:lnTo>
                    <a:pt x="970237" y="1423628"/>
                  </a:lnTo>
                  <a:cubicBezTo>
                    <a:pt x="970237" y="1446501"/>
                    <a:pt x="951695" y="1465042"/>
                    <a:pt x="928822" y="1465042"/>
                  </a:cubicBezTo>
                  <a:lnTo>
                    <a:pt x="41415" y="1465042"/>
                  </a:lnTo>
                  <a:cubicBezTo>
                    <a:pt x="18542" y="1465042"/>
                    <a:pt x="0" y="1446501"/>
                    <a:pt x="0" y="1423628"/>
                  </a:cubicBezTo>
                  <a:lnTo>
                    <a:pt x="0" y="41415"/>
                  </a:lnTo>
                  <a:cubicBezTo>
                    <a:pt x="0" y="18542"/>
                    <a:pt x="18542" y="0"/>
                    <a:pt x="41415" y="0"/>
                  </a:cubicBezTo>
                  <a:close/>
                </a:path>
              </a:pathLst>
            </a:custGeom>
            <a:solidFill>
              <a:srgbClr val="EEF1F5"/>
            </a:solidFill>
            <a:ln cap="rnd">
              <a:noFill/>
              <a:prstDash val="solid"/>
              <a:round/>
            </a:ln>
          </p:spPr>
          <p:txBody>
            <a:bodyPr/>
            <a:lstStyle/>
            <a:p>
              <a:endParaRPr lang="lv-LV"/>
            </a:p>
          </p:txBody>
        </p:sp>
        <p:sp>
          <p:nvSpPr>
            <p:cNvPr id="41" name="TextBox 41"/>
            <p:cNvSpPr txBox="1"/>
            <p:nvPr/>
          </p:nvSpPr>
          <p:spPr>
            <a:xfrm>
              <a:off x="0" y="-47625"/>
              <a:ext cx="970237" cy="1512667"/>
            </a:xfrm>
            <a:prstGeom prst="rect">
              <a:avLst/>
            </a:prstGeom>
          </p:spPr>
          <p:txBody>
            <a:bodyPr lIns="18521" tIns="18521" rIns="18521" bIns="18521" rtlCol="0" anchor="ctr"/>
            <a:lstStyle/>
            <a:p>
              <a:pPr algn="ctr">
                <a:lnSpc>
                  <a:spcPts val="2519"/>
                </a:lnSpc>
              </a:pPr>
              <a:endParaRPr/>
            </a:p>
          </p:txBody>
        </p:sp>
      </p:grpSp>
      <p:sp>
        <p:nvSpPr>
          <p:cNvPr id="42" name="Freeform 42"/>
          <p:cNvSpPr/>
          <p:nvPr/>
        </p:nvSpPr>
        <p:spPr>
          <a:xfrm rot="5400000">
            <a:off x="4076435" y="4300507"/>
            <a:ext cx="1794764" cy="869070"/>
          </a:xfrm>
          <a:custGeom>
            <a:avLst/>
            <a:gdLst/>
            <a:ahLst/>
            <a:cxnLst/>
            <a:rect l="l" t="t" r="r" b="b"/>
            <a:pathLst>
              <a:path w="1794764" h="869070">
                <a:moveTo>
                  <a:pt x="0" y="0"/>
                </a:moveTo>
                <a:lnTo>
                  <a:pt x="1794764" y="0"/>
                </a:lnTo>
                <a:lnTo>
                  <a:pt x="1794764" y="869070"/>
                </a:lnTo>
                <a:lnTo>
                  <a:pt x="0" y="869070"/>
                </a:lnTo>
                <a:lnTo>
                  <a:pt x="0" y="0"/>
                </a:lnTo>
                <a:close/>
              </a:path>
            </a:pathLst>
          </a:custGeom>
          <a:blipFill>
            <a:blip r:embed="rId8">
              <a:alphaModFix amt="50000"/>
            </a:blip>
            <a:stretch>
              <a:fillRect t="-17091" b="-70062"/>
            </a:stretch>
          </a:blipFill>
        </p:spPr>
        <p:txBody>
          <a:bodyPr/>
          <a:lstStyle/>
          <a:p>
            <a:endParaRPr lang="lv-LV"/>
          </a:p>
        </p:txBody>
      </p:sp>
      <p:grpSp>
        <p:nvGrpSpPr>
          <p:cNvPr id="43" name="Group 43"/>
          <p:cNvGrpSpPr/>
          <p:nvPr/>
        </p:nvGrpSpPr>
        <p:grpSpPr>
          <a:xfrm rot="5400000">
            <a:off x="4005179" y="4191265"/>
            <a:ext cx="1568635" cy="912205"/>
            <a:chOff x="0" y="0"/>
            <a:chExt cx="1222985" cy="711200"/>
          </a:xfrm>
        </p:grpSpPr>
        <p:sp>
          <p:nvSpPr>
            <p:cNvPr id="44" name="Freeform 44"/>
            <p:cNvSpPr/>
            <p:nvPr/>
          </p:nvSpPr>
          <p:spPr>
            <a:xfrm>
              <a:off x="0" y="0"/>
              <a:ext cx="1222985" cy="711200"/>
            </a:xfrm>
            <a:custGeom>
              <a:avLst/>
              <a:gdLst/>
              <a:ahLst/>
              <a:cxnLst/>
              <a:rect l="l" t="t" r="r" b="b"/>
              <a:pathLst>
                <a:path w="1222985" h="711200">
                  <a:moveTo>
                    <a:pt x="611492" y="0"/>
                  </a:moveTo>
                  <a:lnTo>
                    <a:pt x="1222985" y="711200"/>
                  </a:lnTo>
                  <a:lnTo>
                    <a:pt x="0" y="711200"/>
                  </a:lnTo>
                  <a:lnTo>
                    <a:pt x="611492" y="0"/>
                  </a:lnTo>
                  <a:close/>
                </a:path>
              </a:pathLst>
            </a:custGeom>
            <a:solidFill>
              <a:srgbClr val="EEF1F5"/>
            </a:solidFill>
          </p:spPr>
          <p:txBody>
            <a:bodyPr/>
            <a:lstStyle/>
            <a:p>
              <a:endParaRPr lang="lv-LV"/>
            </a:p>
          </p:txBody>
        </p:sp>
        <p:sp>
          <p:nvSpPr>
            <p:cNvPr id="45" name="TextBox 45"/>
            <p:cNvSpPr txBox="1"/>
            <p:nvPr/>
          </p:nvSpPr>
          <p:spPr>
            <a:xfrm>
              <a:off x="191091" y="225425"/>
              <a:ext cx="840802" cy="434975"/>
            </a:xfrm>
            <a:prstGeom prst="rect">
              <a:avLst/>
            </a:prstGeom>
          </p:spPr>
          <p:txBody>
            <a:bodyPr lIns="46598" tIns="46598" rIns="46598" bIns="46598" rtlCol="0" anchor="ctr"/>
            <a:lstStyle/>
            <a:p>
              <a:pPr algn="ctr">
                <a:lnSpc>
                  <a:spcPts val="3149"/>
                </a:lnSpc>
              </a:pPr>
              <a:endParaRPr/>
            </a:p>
          </p:txBody>
        </p:sp>
      </p:grpSp>
      <p:sp>
        <p:nvSpPr>
          <p:cNvPr id="46" name="Freeform 46"/>
          <p:cNvSpPr/>
          <p:nvPr/>
        </p:nvSpPr>
        <p:spPr>
          <a:xfrm rot="5400000">
            <a:off x="8668315" y="4235739"/>
            <a:ext cx="1794764" cy="869070"/>
          </a:xfrm>
          <a:custGeom>
            <a:avLst/>
            <a:gdLst/>
            <a:ahLst/>
            <a:cxnLst/>
            <a:rect l="l" t="t" r="r" b="b"/>
            <a:pathLst>
              <a:path w="1794764" h="869070">
                <a:moveTo>
                  <a:pt x="0" y="0"/>
                </a:moveTo>
                <a:lnTo>
                  <a:pt x="1794763" y="0"/>
                </a:lnTo>
                <a:lnTo>
                  <a:pt x="1794763" y="869070"/>
                </a:lnTo>
                <a:lnTo>
                  <a:pt x="0" y="869070"/>
                </a:lnTo>
                <a:lnTo>
                  <a:pt x="0" y="0"/>
                </a:lnTo>
                <a:close/>
              </a:path>
            </a:pathLst>
          </a:custGeom>
          <a:blipFill>
            <a:blip r:embed="rId8">
              <a:alphaModFix amt="50000"/>
            </a:blip>
            <a:stretch>
              <a:fillRect t="-17091" b="-70062"/>
            </a:stretch>
          </a:blipFill>
        </p:spPr>
        <p:txBody>
          <a:bodyPr/>
          <a:lstStyle/>
          <a:p>
            <a:endParaRPr lang="lv-LV"/>
          </a:p>
        </p:txBody>
      </p:sp>
      <p:grpSp>
        <p:nvGrpSpPr>
          <p:cNvPr id="47" name="Group 47"/>
          <p:cNvGrpSpPr/>
          <p:nvPr/>
        </p:nvGrpSpPr>
        <p:grpSpPr>
          <a:xfrm rot="5400000">
            <a:off x="8597059" y="4191265"/>
            <a:ext cx="1568635" cy="912205"/>
            <a:chOff x="0" y="0"/>
            <a:chExt cx="1222985" cy="711200"/>
          </a:xfrm>
        </p:grpSpPr>
        <p:sp>
          <p:nvSpPr>
            <p:cNvPr id="48" name="Freeform 48"/>
            <p:cNvSpPr/>
            <p:nvPr/>
          </p:nvSpPr>
          <p:spPr>
            <a:xfrm>
              <a:off x="0" y="0"/>
              <a:ext cx="1222985" cy="711200"/>
            </a:xfrm>
            <a:custGeom>
              <a:avLst/>
              <a:gdLst/>
              <a:ahLst/>
              <a:cxnLst/>
              <a:rect l="l" t="t" r="r" b="b"/>
              <a:pathLst>
                <a:path w="1222985" h="711200">
                  <a:moveTo>
                    <a:pt x="611492" y="0"/>
                  </a:moveTo>
                  <a:lnTo>
                    <a:pt x="1222985" y="711200"/>
                  </a:lnTo>
                  <a:lnTo>
                    <a:pt x="0" y="711200"/>
                  </a:lnTo>
                  <a:lnTo>
                    <a:pt x="611492" y="0"/>
                  </a:lnTo>
                  <a:close/>
                </a:path>
              </a:pathLst>
            </a:custGeom>
            <a:solidFill>
              <a:srgbClr val="EEF1F5"/>
            </a:solidFill>
          </p:spPr>
          <p:txBody>
            <a:bodyPr/>
            <a:lstStyle/>
            <a:p>
              <a:endParaRPr lang="lv-LV"/>
            </a:p>
          </p:txBody>
        </p:sp>
        <p:sp>
          <p:nvSpPr>
            <p:cNvPr id="49" name="TextBox 49"/>
            <p:cNvSpPr txBox="1"/>
            <p:nvPr/>
          </p:nvSpPr>
          <p:spPr>
            <a:xfrm>
              <a:off x="191091" y="225425"/>
              <a:ext cx="840802" cy="434975"/>
            </a:xfrm>
            <a:prstGeom prst="rect">
              <a:avLst/>
            </a:prstGeom>
          </p:spPr>
          <p:txBody>
            <a:bodyPr lIns="46598" tIns="46598" rIns="46598" bIns="46598" rtlCol="0" anchor="ctr"/>
            <a:lstStyle/>
            <a:p>
              <a:pPr algn="ctr">
                <a:lnSpc>
                  <a:spcPts val="3149"/>
                </a:lnSpc>
              </a:pPr>
              <a:endParaRPr/>
            </a:p>
          </p:txBody>
        </p:sp>
      </p:grpSp>
      <p:sp>
        <p:nvSpPr>
          <p:cNvPr id="50" name="Freeform 50"/>
          <p:cNvSpPr/>
          <p:nvPr/>
        </p:nvSpPr>
        <p:spPr>
          <a:xfrm rot="5400000">
            <a:off x="13199203" y="4235739"/>
            <a:ext cx="1794764" cy="869070"/>
          </a:xfrm>
          <a:custGeom>
            <a:avLst/>
            <a:gdLst/>
            <a:ahLst/>
            <a:cxnLst/>
            <a:rect l="l" t="t" r="r" b="b"/>
            <a:pathLst>
              <a:path w="1794764" h="869070">
                <a:moveTo>
                  <a:pt x="0" y="0"/>
                </a:moveTo>
                <a:lnTo>
                  <a:pt x="1794764" y="0"/>
                </a:lnTo>
                <a:lnTo>
                  <a:pt x="1794764" y="869070"/>
                </a:lnTo>
                <a:lnTo>
                  <a:pt x="0" y="869070"/>
                </a:lnTo>
                <a:lnTo>
                  <a:pt x="0" y="0"/>
                </a:lnTo>
                <a:close/>
              </a:path>
            </a:pathLst>
          </a:custGeom>
          <a:blipFill>
            <a:blip r:embed="rId8">
              <a:alphaModFix amt="50000"/>
            </a:blip>
            <a:stretch>
              <a:fillRect t="-17091" b="-70062"/>
            </a:stretch>
          </a:blipFill>
        </p:spPr>
        <p:txBody>
          <a:bodyPr/>
          <a:lstStyle/>
          <a:p>
            <a:endParaRPr lang="lv-LV"/>
          </a:p>
        </p:txBody>
      </p:sp>
      <p:grpSp>
        <p:nvGrpSpPr>
          <p:cNvPr id="51" name="Group 51"/>
          <p:cNvGrpSpPr/>
          <p:nvPr/>
        </p:nvGrpSpPr>
        <p:grpSpPr>
          <a:xfrm rot="5400000">
            <a:off x="13127947" y="4191265"/>
            <a:ext cx="1568635" cy="912205"/>
            <a:chOff x="0" y="0"/>
            <a:chExt cx="1222985" cy="711200"/>
          </a:xfrm>
        </p:grpSpPr>
        <p:sp>
          <p:nvSpPr>
            <p:cNvPr id="52" name="Freeform 52"/>
            <p:cNvSpPr/>
            <p:nvPr/>
          </p:nvSpPr>
          <p:spPr>
            <a:xfrm>
              <a:off x="0" y="0"/>
              <a:ext cx="1222985" cy="711200"/>
            </a:xfrm>
            <a:custGeom>
              <a:avLst/>
              <a:gdLst/>
              <a:ahLst/>
              <a:cxnLst/>
              <a:rect l="l" t="t" r="r" b="b"/>
              <a:pathLst>
                <a:path w="1222985" h="711200">
                  <a:moveTo>
                    <a:pt x="611492" y="0"/>
                  </a:moveTo>
                  <a:lnTo>
                    <a:pt x="1222985" y="711200"/>
                  </a:lnTo>
                  <a:lnTo>
                    <a:pt x="0" y="711200"/>
                  </a:lnTo>
                  <a:lnTo>
                    <a:pt x="611492" y="0"/>
                  </a:lnTo>
                  <a:close/>
                </a:path>
              </a:pathLst>
            </a:custGeom>
            <a:solidFill>
              <a:srgbClr val="EEF1F5"/>
            </a:solidFill>
          </p:spPr>
          <p:txBody>
            <a:bodyPr/>
            <a:lstStyle/>
            <a:p>
              <a:endParaRPr lang="lv-LV"/>
            </a:p>
          </p:txBody>
        </p:sp>
        <p:sp>
          <p:nvSpPr>
            <p:cNvPr id="53" name="TextBox 53"/>
            <p:cNvSpPr txBox="1"/>
            <p:nvPr/>
          </p:nvSpPr>
          <p:spPr>
            <a:xfrm>
              <a:off x="191091" y="225425"/>
              <a:ext cx="840802" cy="434975"/>
            </a:xfrm>
            <a:prstGeom prst="rect">
              <a:avLst/>
            </a:prstGeom>
          </p:spPr>
          <p:txBody>
            <a:bodyPr lIns="46598" tIns="46598" rIns="46598" bIns="46598" rtlCol="0" anchor="ctr"/>
            <a:lstStyle/>
            <a:p>
              <a:pPr algn="ctr">
                <a:lnSpc>
                  <a:spcPts val="3149"/>
                </a:lnSpc>
              </a:pPr>
              <a:endParaRPr/>
            </a:p>
          </p:txBody>
        </p:sp>
      </p:grpSp>
      <p:sp>
        <p:nvSpPr>
          <p:cNvPr id="54" name="AutoShape 54"/>
          <p:cNvSpPr/>
          <p:nvPr/>
        </p:nvSpPr>
        <p:spPr>
          <a:xfrm>
            <a:off x="2667517" y="5111853"/>
            <a:ext cx="473588" cy="0"/>
          </a:xfrm>
          <a:prstGeom prst="line">
            <a:avLst/>
          </a:prstGeom>
          <a:ln w="19050" cap="flat">
            <a:solidFill>
              <a:srgbClr val="A20B32">
                <a:alpha val="4706"/>
              </a:srgbClr>
            </a:solidFill>
            <a:prstDash val="solid"/>
            <a:headEnd type="none" w="sm" len="sm"/>
            <a:tailEnd type="none" w="sm" len="sm"/>
          </a:ln>
        </p:spPr>
        <p:txBody>
          <a:bodyPr/>
          <a:lstStyle/>
          <a:p>
            <a:endParaRPr lang="lv-LV"/>
          </a:p>
        </p:txBody>
      </p:sp>
      <p:sp>
        <p:nvSpPr>
          <p:cNvPr id="55" name="AutoShape 55"/>
          <p:cNvSpPr/>
          <p:nvPr/>
        </p:nvSpPr>
        <p:spPr>
          <a:xfrm>
            <a:off x="2667517" y="5901397"/>
            <a:ext cx="473588" cy="0"/>
          </a:xfrm>
          <a:prstGeom prst="line">
            <a:avLst/>
          </a:prstGeom>
          <a:ln w="19050" cap="flat">
            <a:solidFill>
              <a:srgbClr val="A20B32">
                <a:alpha val="4706"/>
              </a:srgbClr>
            </a:solidFill>
            <a:prstDash val="solid"/>
            <a:headEnd type="none" w="sm" len="sm"/>
            <a:tailEnd type="none" w="sm" len="sm"/>
          </a:ln>
        </p:spPr>
        <p:txBody>
          <a:bodyPr/>
          <a:lstStyle/>
          <a:p>
            <a:endParaRPr lang="lv-LV"/>
          </a:p>
        </p:txBody>
      </p:sp>
      <p:sp>
        <p:nvSpPr>
          <p:cNvPr id="56" name="AutoShape 56"/>
          <p:cNvSpPr/>
          <p:nvPr/>
        </p:nvSpPr>
        <p:spPr>
          <a:xfrm>
            <a:off x="1865908" y="6293655"/>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57" name="AutoShape 57"/>
          <p:cNvSpPr/>
          <p:nvPr/>
        </p:nvSpPr>
        <p:spPr>
          <a:xfrm>
            <a:off x="1832182" y="7078514"/>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58" name="AutoShape 58"/>
          <p:cNvSpPr/>
          <p:nvPr/>
        </p:nvSpPr>
        <p:spPr>
          <a:xfrm>
            <a:off x="1764139" y="7952483"/>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59" name="AutoShape 59"/>
          <p:cNvSpPr/>
          <p:nvPr/>
        </p:nvSpPr>
        <p:spPr>
          <a:xfrm>
            <a:off x="1832182" y="5391150"/>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0" name="AutoShape 60"/>
          <p:cNvSpPr/>
          <p:nvPr/>
        </p:nvSpPr>
        <p:spPr>
          <a:xfrm>
            <a:off x="1832182" y="4291885"/>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1" name="AutoShape 61"/>
          <p:cNvSpPr/>
          <p:nvPr/>
        </p:nvSpPr>
        <p:spPr>
          <a:xfrm>
            <a:off x="6603715" y="6320725"/>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2" name="AutoShape 62"/>
          <p:cNvSpPr/>
          <p:nvPr/>
        </p:nvSpPr>
        <p:spPr>
          <a:xfrm>
            <a:off x="6671010" y="8646306"/>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3" name="AutoShape 63"/>
          <p:cNvSpPr/>
          <p:nvPr/>
        </p:nvSpPr>
        <p:spPr>
          <a:xfrm>
            <a:off x="6644883" y="5278691"/>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4" name="AutoShape 64"/>
          <p:cNvSpPr/>
          <p:nvPr/>
        </p:nvSpPr>
        <p:spPr>
          <a:xfrm>
            <a:off x="6644883" y="4530318"/>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5" name="AutoShape 65"/>
          <p:cNvSpPr/>
          <p:nvPr/>
        </p:nvSpPr>
        <p:spPr>
          <a:xfrm>
            <a:off x="15752355" y="6360330"/>
            <a:ext cx="53590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6" name="AutoShape 66"/>
          <p:cNvSpPr/>
          <p:nvPr/>
        </p:nvSpPr>
        <p:spPr>
          <a:xfrm>
            <a:off x="15810671" y="7541002"/>
            <a:ext cx="53590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7" name="AutoShape 67"/>
          <p:cNvSpPr/>
          <p:nvPr/>
        </p:nvSpPr>
        <p:spPr>
          <a:xfrm>
            <a:off x="15716214" y="4952920"/>
            <a:ext cx="53590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8" name="AutoShape 68"/>
          <p:cNvSpPr/>
          <p:nvPr/>
        </p:nvSpPr>
        <p:spPr>
          <a:xfrm>
            <a:off x="15636020" y="4101385"/>
            <a:ext cx="53590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69" name="AutoShape 69"/>
          <p:cNvSpPr/>
          <p:nvPr/>
        </p:nvSpPr>
        <p:spPr>
          <a:xfrm>
            <a:off x="11202114" y="5543550"/>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70" name="AutoShape 70"/>
          <p:cNvSpPr/>
          <p:nvPr/>
        </p:nvSpPr>
        <p:spPr>
          <a:xfrm>
            <a:off x="11186713" y="6320725"/>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71" name="AutoShape 71"/>
          <p:cNvSpPr/>
          <p:nvPr/>
        </p:nvSpPr>
        <p:spPr>
          <a:xfrm>
            <a:off x="11202114" y="7354739"/>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72" name="AutoShape 72"/>
          <p:cNvSpPr/>
          <p:nvPr/>
        </p:nvSpPr>
        <p:spPr>
          <a:xfrm>
            <a:off x="11259638" y="4520793"/>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73" name="Freeform 73"/>
          <p:cNvSpPr/>
          <p:nvPr/>
        </p:nvSpPr>
        <p:spPr>
          <a:xfrm>
            <a:off x="16525353" y="9373664"/>
            <a:ext cx="1385734" cy="525267"/>
          </a:xfrm>
          <a:custGeom>
            <a:avLst/>
            <a:gdLst/>
            <a:ahLst/>
            <a:cxnLst/>
            <a:rect l="l" t="t" r="r" b="b"/>
            <a:pathLst>
              <a:path w="1385734" h="525267">
                <a:moveTo>
                  <a:pt x="0" y="0"/>
                </a:moveTo>
                <a:lnTo>
                  <a:pt x="1385733" y="0"/>
                </a:lnTo>
                <a:lnTo>
                  <a:pt x="1385733" y="525267"/>
                </a:lnTo>
                <a:lnTo>
                  <a:pt x="0" y="525267"/>
                </a:lnTo>
                <a:lnTo>
                  <a:pt x="0" y="0"/>
                </a:lnTo>
                <a:close/>
              </a:path>
            </a:pathLst>
          </a:custGeom>
          <a:blipFill>
            <a:blip r:embed="rId11"/>
            <a:stretch>
              <a:fillRect l="-40" r="-40"/>
            </a:stretch>
          </a:blipFill>
        </p:spPr>
        <p:txBody>
          <a:bodyPr/>
          <a:lstStyle/>
          <a:p>
            <a:endParaRPr lang="lv-LV"/>
          </a:p>
        </p:txBody>
      </p:sp>
      <p:sp>
        <p:nvSpPr>
          <p:cNvPr id="74" name="TextBox 74"/>
          <p:cNvSpPr txBox="1"/>
          <p:nvPr/>
        </p:nvSpPr>
        <p:spPr>
          <a:xfrm>
            <a:off x="238370" y="7329548"/>
            <a:ext cx="3799241"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Inovāciju vaučeri</a:t>
            </a:r>
          </a:p>
        </p:txBody>
      </p:sp>
      <p:sp>
        <p:nvSpPr>
          <p:cNvPr id="75" name="TextBox 75"/>
          <p:cNvSpPr txBox="1"/>
          <p:nvPr/>
        </p:nvSpPr>
        <p:spPr>
          <a:xfrm>
            <a:off x="600034" y="4491990"/>
            <a:ext cx="3075913" cy="651510"/>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Biznesa Pirmsinkubācija</a:t>
            </a:r>
          </a:p>
        </p:txBody>
      </p:sp>
      <p:sp>
        <p:nvSpPr>
          <p:cNvPr id="76" name="TextBox 76"/>
          <p:cNvSpPr txBox="1"/>
          <p:nvPr/>
        </p:nvSpPr>
        <p:spPr>
          <a:xfrm>
            <a:off x="577362" y="5484673"/>
            <a:ext cx="3123720"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Jaunuzņēmumiem</a:t>
            </a:r>
          </a:p>
        </p:txBody>
      </p:sp>
      <p:sp>
        <p:nvSpPr>
          <p:cNvPr id="77" name="TextBox 77"/>
          <p:cNvSpPr txBox="1"/>
          <p:nvPr/>
        </p:nvSpPr>
        <p:spPr>
          <a:xfrm>
            <a:off x="790686" y="6560355"/>
            <a:ext cx="2910397"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Start-up vīza</a:t>
            </a:r>
          </a:p>
        </p:txBody>
      </p:sp>
      <p:sp>
        <p:nvSpPr>
          <p:cNvPr id="78" name="TextBox 78"/>
          <p:cNvSpPr txBox="1"/>
          <p:nvPr/>
        </p:nvSpPr>
        <p:spPr>
          <a:xfrm>
            <a:off x="1365316" y="3684933"/>
            <a:ext cx="1545348"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Ideju kauss</a:t>
            </a:r>
          </a:p>
        </p:txBody>
      </p:sp>
      <p:sp>
        <p:nvSpPr>
          <p:cNvPr id="79" name="TextBox 79"/>
          <p:cNvSpPr txBox="1"/>
          <p:nvPr/>
        </p:nvSpPr>
        <p:spPr>
          <a:xfrm>
            <a:off x="239601" y="8200133"/>
            <a:ext cx="3799241" cy="651510"/>
          </a:xfrm>
          <a:prstGeom prst="rect">
            <a:avLst/>
          </a:prstGeom>
        </p:spPr>
        <p:txBody>
          <a:bodyPr lIns="0" tIns="0" rIns="0" bIns="0" rtlCol="0" anchor="t">
            <a:spAutoFit/>
          </a:bodyPr>
          <a:lstStyle/>
          <a:p>
            <a:pPr algn="ctr">
              <a:lnSpc>
                <a:spcPts val="2399"/>
              </a:lnSpc>
            </a:pPr>
            <a:r>
              <a:rPr lang="en-US" sz="2399">
                <a:solidFill>
                  <a:srgbClr val="000000"/>
                </a:solidFill>
                <a:latin typeface="Armin Grotesk 3"/>
                <a:ea typeface="Armin Grotesk 3"/>
                <a:cs typeface="Armin Grotesk 3"/>
                <a:sym typeface="Armin Grotesk 3"/>
              </a:rPr>
              <a:t>Mini MBA </a:t>
            </a:r>
          </a:p>
          <a:p>
            <a:pPr algn="ctr">
              <a:lnSpc>
                <a:spcPts val="2399"/>
              </a:lnSpc>
            </a:pPr>
            <a:r>
              <a:rPr lang="en-US" sz="2399">
                <a:solidFill>
                  <a:srgbClr val="000000"/>
                </a:solidFill>
                <a:latin typeface="Armin Grotesk 3"/>
                <a:ea typeface="Armin Grotesk 3"/>
                <a:cs typeface="Armin Grotesk 3"/>
                <a:sym typeface="Armin Grotesk 3"/>
              </a:rPr>
              <a:t>“Inovāciju vadība”</a:t>
            </a:r>
          </a:p>
        </p:txBody>
      </p:sp>
      <p:sp>
        <p:nvSpPr>
          <p:cNvPr id="80" name="TextBox 80"/>
          <p:cNvSpPr txBox="1"/>
          <p:nvPr/>
        </p:nvSpPr>
        <p:spPr>
          <a:xfrm>
            <a:off x="5763064" y="4670274"/>
            <a:ext cx="2352584"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Inovāciju vaučeri</a:t>
            </a:r>
          </a:p>
        </p:txBody>
      </p:sp>
      <p:sp>
        <p:nvSpPr>
          <p:cNvPr id="81" name="TextBox 81"/>
          <p:cNvSpPr txBox="1"/>
          <p:nvPr/>
        </p:nvSpPr>
        <p:spPr>
          <a:xfrm>
            <a:off x="5344864" y="5583491"/>
            <a:ext cx="3188984"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Jaunuzņēmumiem</a:t>
            </a:r>
          </a:p>
        </p:txBody>
      </p:sp>
      <p:sp>
        <p:nvSpPr>
          <p:cNvPr id="82" name="TextBox 82"/>
          <p:cNvSpPr txBox="1"/>
          <p:nvPr/>
        </p:nvSpPr>
        <p:spPr>
          <a:xfrm>
            <a:off x="5838042" y="3720543"/>
            <a:ext cx="2311580" cy="651510"/>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Biznesa Inkubācija</a:t>
            </a:r>
          </a:p>
        </p:txBody>
      </p:sp>
      <p:sp>
        <p:nvSpPr>
          <p:cNvPr id="83" name="TextBox 83"/>
          <p:cNvSpPr txBox="1"/>
          <p:nvPr/>
        </p:nvSpPr>
        <p:spPr>
          <a:xfrm>
            <a:off x="9481656" y="8175452"/>
            <a:ext cx="3914504" cy="94678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Dižpasākumu organizēšanai un ārvalstu filmu uzņemšanai LV</a:t>
            </a:r>
          </a:p>
        </p:txBody>
      </p:sp>
      <p:sp>
        <p:nvSpPr>
          <p:cNvPr id="84" name="TextBox 84"/>
          <p:cNvSpPr txBox="1"/>
          <p:nvPr/>
        </p:nvSpPr>
        <p:spPr>
          <a:xfrm>
            <a:off x="9601768" y="4739640"/>
            <a:ext cx="3946036" cy="651510"/>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Atbalsts LIAA organizētajiem pasākumiem</a:t>
            </a:r>
          </a:p>
        </p:txBody>
      </p:sp>
      <p:sp>
        <p:nvSpPr>
          <p:cNvPr id="85" name="TextBox 85"/>
          <p:cNvSpPr txBox="1"/>
          <p:nvPr/>
        </p:nvSpPr>
        <p:spPr>
          <a:xfrm>
            <a:off x="10410240" y="9310543"/>
            <a:ext cx="2217704" cy="651510"/>
          </a:xfrm>
          <a:prstGeom prst="rect">
            <a:avLst/>
          </a:prstGeom>
        </p:spPr>
        <p:txBody>
          <a:bodyPr lIns="0" tIns="0" rIns="0" bIns="0" rtlCol="0" anchor="t">
            <a:spAutoFit/>
          </a:bodyPr>
          <a:lstStyle/>
          <a:p>
            <a:pPr algn="ctr">
              <a:lnSpc>
                <a:spcPts val="2399"/>
              </a:lnSpc>
            </a:pPr>
            <a:r>
              <a:rPr lang="en-US" sz="2399">
                <a:solidFill>
                  <a:srgbClr val="000000"/>
                </a:solidFill>
                <a:latin typeface="Armin Grotesk 3"/>
                <a:ea typeface="Armin Grotesk 3"/>
                <a:cs typeface="Armin Grotesk 3"/>
                <a:sym typeface="Armin Grotesk 3"/>
              </a:rPr>
              <a:t>Eiropas Biznesa atbalsta tīkls </a:t>
            </a:r>
          </a:p>
        </p:txBody>
      </p:sp>
      <p:sp>
        <p:nvSpPr>
          <p:cNvPr id="86" name="TextBox 86"/>
          <p:cNvSpPr txBox="1"/>
          <p:nvPr/>
        </p:nvSpPr>
        <p:spPr>
          <a:xfrm>
            <a:off x="9787939" y="5632424"/>
            <a:ext cx="3608220" cy="94678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Atbalsts starptautisku sporta pasākumu un izstāžu org.</a:t>
            </a:r>
          </a:p>
        </p:txBody>
      </p:sp>
      <p:sp>
        <p:nvSpPr>
          <p:cNvPr id="87" name="TextBox 87"/>
          <p:cNvSpPr txBox="1"/>
          <p:nvPr/>
        </p:nvSpPr>
        <p:spPr>
          <a:xfrm>
            <a:off x="10325202" y="3720543"/>
            <a:ext cx="2319828" cy="651510"/>
          </a:xfrm>
          <a:prstGeom prst="rect">
            <a:avLst/>
          </a:prstGeom>
        </p:spPr>
        <p:txBody>
          <a:bodyPr lIns="0" tIns="0" rIns="0" bIns="0" rtlCol="0" anchor="t">
            <a:spAutoFit/>
          </a:bodyPr>
          <a:lstStyle/>
          <a:p>
            <a:pPr algn="ctr">
              <a:lnSpc>
                <a:spcPts val="2399"/>
              </a:lnSpc>
            </a:pPr>
            <a:r>
              <a:rPr lang="en-US" sz="2399">
                <a:solidFill>
                  <a:srgbClr val="000000"/>
                </a:solidFill>
                <a:latin typeface="Armin Grotesk 3"/>
                <a:ea typeface="Armin Grotesk 3"/>
                <a:cs typeface="Armin Grotesk 3"/>
                <a:sym typeface="Armin Grotesk 3"/>
              </a:rPr>
              <a:t>Eksporta </a:t>
            </a:r>
          </a:p>
          <a:p>
            <a:pPr algn="ctr">
              <a:lnSpc>
                <a:spcPts val="2399"/>
              </a:lnSpc>
            </a:pPr>
            <a:r>
              <a:rPr lang="en-US" sz="2399">
                <a:solidFill>
                  <a:srgbClr val="000000"/>
                </a:solidFill>
                <a:latin typeface="Armin Grotesk 3"/>
                <a:ea typeface="Armin Grotesk 3"/>
                <a:cs typeface="Armin Grotesk 3"/>
                <a:sym typeface="Armin Grotesk 3"/>
              </a:rPr>
              <a:t>atbalsts MVU</a:t>
            </a:r>
          </a:p>
        </p:txBody>
      </p:sp>
      <p:sp>
        <p:nvSpPr>
          <p:cNvPr id="88" name="TextBox 88"/>
          <p:cNvSpPr txBox="1"/>
          <p:nvPr/>
        </p:nvSpPr>
        <p:spPr>
          <a:xfrm>
            <a:off x="14632268" y="4166236"/>
            <a:ext cx="2933282" cy="651510"/>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Lielo investīciju projektu padome</a:t>
            </a:r>
          </a:p>
        </p:txBody>
      </p:sp>
      <p:sp>
        <p:nvSpPr>
          <p:cNvPr id="89" name="TextBox 89"/>
          <p:cNvSpPr txBox="1"/>
          <p:nvPr/>
        </p:nvSpPr>
        <p:spPr>
          <a:xfrm>
            <a:off x="14984433" y="3542426"/>
            <a:ext cx="2064046" cy="35623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Zaļais koridors</a:t>
            </a:r>
          </a:p>
        </p:txBody>
      </p:sp>
      <p:sp>
        <p:nvSpPr>
          <p:cNvPr id="90" name="TextBox 90"/>
          <p:cNvSpPr txBox="1"/>
          <p:nvPr/>
        </p:nvSpPr>
        <p:spPr>
          <a:xfrm>
            <a:off x="14265101" y="6560355"/>
            <a:ext cx="3914504" cy="946785"/>
          </a:xfrm>
          <a:prstGeom prst="rect">
            <a:avLst/>
          </a:prstGeom>
        </p:spPr>
        <p:txBody>
          <a:bodyPr lIns="0" tIns="0" rIns="0" bIns="0" rtlCol="0" anchor="t">
            <a:spAutoFit/>
          </a:bodyPr>
          <a:lstStyle/>
          <a:p>
            <a:pPr algn="ctr">
              <a:lnSpc>
                <a:spcPts val="2399"/>
              </a:lnSpc>
            </a:pPr>
            <a:r>
              <a:rPr lang="en-US" sz="2399">
                <a:solidFill>
                  <a:srgbClr val="011627"/>
                </a:solidFill>
                <a:latin typeface="Armin Grotesk 3"/>
                <a:ea typeface="Armin Grotesk 3"/>
                <a:cs typeface="Armin Grotesk 3"/>
                <a:sym typeface="Armin Grotesk 3"/>
              </a:rPr>
              <a:t>Dižpasākumu organizēšanai un ārvalstu filmu uzņemšanai LV</a:t>
            </a:r>
          </a:p>
        </p:txBody>
      </p:sp>
      <p:sp>
        <p:nvSpPr>
          <p:cNvPr id="91" name="AutoShape 91"/>
          <p:cNvSpPr/>
          <p:nvPr/>
        </p:nvSpPr>
        <p:spPr>
          <a:xfrm>
            <a:off x="6603715" y="7254385"/>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92" name="AutoShape 92"/>
          <p:cNvSpPr/>
          <p:nvPr/>
        </p:nvSpPr>
        <p:spPr>
          <a:xfrm>
            <a:off x="11223610" y="8565892"/>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93" name="TextBox 93"/>
          <p:cNvSpPr txBox="1"/>
          <p:nvPr/>
        </p:nvSpPr>
        <p:spPr>
          <a:xfrm>
            <a:off x="5523978" y="7541002"/>
            <a:ext cx="3188984" cy="1217295"/>
          </a:xfrm>
          <a:prstGeom prst="rect">
            <a:avLst/>
          </a:prstGeom>
        </p:spPr>
        <p:txBody>
          <a:bodyPr lIns="0" tIns="0" rIns="0" bIns="0" rtlCol="0" anchor="t">
            <a:spAutoFit/>
          </a:bodyPr>
          <a:lstStyle/>
          <a:p>
            <a:pPr algn="ctr">
              <a:lnSpc>
                <a:spcPts val="3119"/>
              </a:lnSpc>
            </a:pPr>
            <a:r>
              <a:rPr lang="en-US" sz="2399">
                <a:solidFill>
                  <a:srgbClr val="000000"/>
                </a:solidFill>
                <a:latin typeface="Armin Grotesk 3"/>
                <a:ea typeface="Armin Grotesk 3"/>
                <a:cs typeface="Armin Grotesk 3"/>
                <a:sym typeface="Armin Grotesk 3"/>
              </a:rPr>
              <a:t> Zinātņietilpīgiem jaunuzņēmumiem</a:t>
            </a:r>
          </a:p>
          <a:p>
            <a:pPr algn="ctr">
              <a:lnSpc>
                <a:spcPts val="3119"/>
              </a:lnSpc>
            </a:pPr>
            <a:endParaRPr lang="en-US" sz="2399">
              <a:solidFill>
                <a:srgbClr val="000000"/>
              </a:solidFill>
              <a:latin typeface="Armin Grotesk 3"/>
              <a:ea typeface="Armin Grotesk 3"/>
              <a:cs typeface="Armin Grotesk 3"/>
              <a:sym typeface="Armin Grotesk 3"/>
            </a:endParaRPr>
          </a:p>
        </p:txBody>
      </p:sp>
      <p:sp>
        <p:nvSpPr>
          <p:cNvPr id="94" name="TextBox 94"/>
          <p:cNvSpPr txBox="1"/>
          <p:nvPr/>
        </p:nvSpPr>
        <p:spPr>
          <a:xfrm>
            <a:off x="5090281" y="6427615"/>
            <a:ext cx="3974042" cy="826770"/>
          </a:xfrm>
          <a:prstGeom prst="rect">
            <a:avLst/>
          </a:prstGeom>
        </p:spPr>
        <p:txBody>
          <a:bodyPr lIns="0" tIns="0" rIns="0" bIns="0" rtlCol="0" anchor="t">
            <a:spAutoFit/>
          </a:bodyPr>
          <a:lstStyle/>
          <a:p>
            <a:pPr algn="ctr">
              <a:lnSpc>
                <a:spcPts val="3120"/>
              </a:lnSpc>
            </a:pPr>
            <a:r>
              <a:rPr lang="en-US" sz="2400">
                <a:solidFill>
                  <a:srgbClr val="000000"/>
                </a:solidFill>
                <a:latin typeface="Armin Grotesk 3"/>
                <a:ea typeface="Armin Grotesk 3"/>
                <a:cs typeface="Armin Grotesk 3"/>
                <a:sym typeface="Armin Grotesk 3"/>
              </a:rPr>
              <a:t> Atbalsts Eiropas Komisijas projektu izstrādei </a:t>
            </a:r>
          </a:p>
        </p:txBody>
      </p:sp>
      <p:sp>
        <p:nvSpPr>
          <p:cNvPr id="95" name="TextBox 95"/>
          <p:cNvSpPr txBox="1"/>
          <p:nvPr/>
        </p:nvSpPr>
        <p:spPr>
          <a:xfrm>
            <a:off x="14214694" y="7819536"/>
            <a:ext cx="3974042" cy="826770"/>
          </a:xfrm>
          <a:prstGeom prst="rect">
            <a:avLst/>
          </a:prstGeom>
        </p:spPr>
        <p:txBody>
          <a:bodyPr lIns="0" tIns="0" rIns="0" bIns="0" rtlCol="0" anchor="t">
            <a:spAutoFit/>
          </a:bodyPr>
          <a:lstStyle/>
          <a:p>
            <a:pPr algn="ctr">
              <a:lnSpc>
                <a:spcPts val="3120"/>
              </a:lnSpc>
            </a:pPr>
            <a:r>
              <a:rPr lang="en-US" sz="2400">
                <a:solidFill>
                  <a:srgbClr val="000000"/>
                </a:solidFill>
                <a:latin typeface="Armin Grotesk 3"/>
                <a:ea typeface="Armin Grotesk 3"/>
                <a:cs typeface="Armin Grotesk 3"/>
                <a:sym typeface="Armin Grotesk 3"/>
              </a:rPr>
              <a:t> Atbalsts Eiropas Komisijas projektu izstrādei </a:t>
            </a:r>
          </a:p>
        </p:txBody>
      </p:sp>
      <p:sp>
        <p:nvSpPr>
          <p:cNvPr id="96" name="TextBox 96"/>
          <p:cNvSpPr txBox="1"/>
          <p:nvPr/>
        </p:nvSpPr>
        <p:spPr>
          <a:xfrm>
            <a:off x="13970228" y="5016043"/>
            <a:ext cx="4172570" cy="1217295"/>
          </a:xfrm>
          <a:prstGeom prst="rect">
            <a:avLst/>
          </a:prstGeom>
        </p:spPr>
        <p:txBody>
          <a:bodyPr lIns="0" tIns="0" rIns="0" bIns="0" rtlCol="0" anchor="t">
            <a:spAutoFit/>
          </a:bodyPr>
          <a:lstStyle/>
          <a:p>
            <a:pPr algn="ctr">
              <a:lnSpc>
                <a:spcPts val="3120"/>
              </a:lnSpc>
            </a:pPr>
            <a:r>
              <a:rPr lang="en-US" sz="2400">
                <a:solidFill>
                  <a:srgbClr val="011627"/>
                </a:solidFill>
                <a:latin typeface="Armin Grotesk 3"/>
                <a:ea typeface="Armin Grotesk 3"/>
                <a:cs typeface="Armin Grotesk 3"/>
                <a:sym typeface="Armin Grotesk 3"/>
              </a:rPr>
              <a:t>Atbalsts eksportam lielajiem uzņēmumiem un publiskajam sektoram</a:t>
            </a:r>
          </a:p>
        </p:txBody>
      </p:sp>
      <p:sp>
        <p:nvSpPr>
          <p:cNvPr id="97" name="TextBox 97"/>
          <p:cNvSpPr txBox="1"/>
          <p:nvPr/>
        </p:nvSpPr>
        <p:spPr>
          <a:xfrm>
            <a:off x="9364977" y="6790550"/>
            <a:ext cx="4308229" cy="1133475"/>
          </a:xfrm>
          <a:prstGeom prst="rect">
            <a:avLst/>
          </a:prstGeom>
        </p:spPr>
        <p:txBody>
          <a:bodyPr lIns="0" tIns="0" rIns="0" bIns="0" rtlCol="0" anchor="t">
            <a:spAutoFit/>
          </a:bodyPr>
          <a:lstStyle/>
          <a:p>
            <a:pPr algn="ctr">
              <a:lnSpc>
                <a:spcPts val="2880"/>
              </a:lnSpc>
              <a:spcBef>
                <a:spcPct val="0"/>
              </a:spcBef>
            </a:pPr>
            <a:r>
              <a:rPr lang="en-US" sz="2400">
                <a:solidFill>
                  <a:srgbClr val="011627"/>
                </a:solidFill>
                <a:latin typeface="Armin Grotesk 3"/>
                <a:ea typeface="Armin Grotesk 3"/>
                <a:cs typeface="Armin Grotesk 3"/>
                <a:sym typeface="Armin Grotesk 3"/>
              </a:rPr>
              <a:t>Atbalsts eksportam </a:t>
            </a:r>
          </a:p>
          <a:p>
            <a:pPr algn="ctr">
              <a:lnSpc>
                <a:spcPts val="2880"/>
              </a:lnSpc>
              <a:spcBef>
                <a:spcPct val="0"/>
              </a:spcBef>
            </a:pPr>
            <a:r>
              <a:rPr lang="en-US" sz="2400">
                <a:solidFill>
                  <a:srgbClr val="011627"/>
                </a:solidFill>
                <a:latin typeface="Armin Grotesk 3"/>
                <a:ea typeface="Armin Grotesk 3"/>
                <a:cs typeface="Armin Grotesk 3"/>
                <a:sym typeface="Armin Grotesk 3"/>
              </a:rPr>
              <a:t>lielajiem uzņēmumiem </a:t>
            </a:r>
          </a:p>
          <a:p>
            <a:pPr algn="ctr">
              <a:lnSpc>
                <a:spcPts val="2880"/>
              </a:lnSpc>
              <a:spcBef>
                <a:spcPct val="0"/>
              </a:spcBef>
            </a:pPr>
            <a:r>
              <a:rPr lang="en-US" sz="2400">
                <a:solidFill>
                  <a:srgbClr val="011627"/>
                </a:solidFill>
                <a:latin typeface="Armin Grotesk 3"/>
                <a:ea typeface="Armin Grotesk 3"/>
                <a:cs typeface="Armin Grotesk 3"/>
                <a:sym typeface="Armin Grotesk 3"/>
              </a:rPr>
              <a:t>un publiskajam sektoram</a:t>
            </a:r>
          </a:p>
        </p:txBody>
      </p:sp>
      <p:sp>
        <p:nvSpPr>
          <p:cNvPr id="98" name="AutoShape 98"/>
          <p:cNvSpPr/>
          <p:nvPr/>
        </p:nvSpPr>
        <p:spPr>
          <a:xfrm>
            <a:off x="11282298" y="8143100"/>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99" name="AutoShape 99"/>
          <p:cNvSpPr/>
          <p:nvPr/>
        </p:nvSpPr>
        <p:spPr>
          <a:xfrm>
            <a:off x="11282298" y="6676123"/>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
        <p:nvSpPr>
          <p:cNvPr id="100" name="AutoShape 100"/>
          <p:cNvSpPr/>
          <p:nvPr/>
        </p:nvSpPr>
        <p:spPr>
          <a:xfrm>
            <a:off x="11282298" y="9267825"/>
            <a:ext cx="473588" cy="0"/>
          </a:xfrm>
          <a:prstGeom prst="line">
            <a:avLst/>
          </a:prstGeom>
          <a:ln w="19050" cap="flat">
            <a:solidFill>
              <a:srgbClr val="62B67E">
                <a:alpha val="40784"/>
              </a:srgbClr>
            </a:solidFill>
            <a:prstDash val="solid"/>
            <a:headEnd type="none" w="sm" len="sm"/>
            <a:tailEnd type="none" w="sm" len="sm"/>
          </a:ln>
        </p:spPr>
        <p:txBody>
          <a:bodyPr/>
          <a:lstStyle/>
          <a:p>
            <a:endParaRPr lang="lv-LV"/>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06678" cy="10406924"/>
            <a:chOff x="0" y="0"/>
            <a:chExt cx="1131996" cy="1612305"/>
          </a:xfrm>
        </p:grpSpPr>
        <p:sp>
          <p:nvSpPr>
            <p:cNvPr id="3" name="Freeform 3"/>
            <p:cNvSpPr/>
            <p:nvPr/>
          </p:nvSpPr>
          <p:spPr>
            <a:xfrm>
              <a:off x="0" y="0"/>
              <a:ext cx="1131996" cy="1612305"/>
            </a:xfrm>
            <a:custGeom>
              <a:avLst/>
              <a:gdLst/>
              <a:ahLst/>
              <a:cxnLst/>
              <a:rect l="l" t="t" r="r" b="b"/>
              <a:pathLst>
                <a:path w="1131996" h="1612305">
                  <a:moveTo>
                    <a:pt x="0" y="0"/>
                  </a:moveTo>
                  <a:lnTo>
                    <a:pt x="1131996" y="0"/>
                  </a:lnTo>
                  <a:lnTo>
                    <a:pt x="1131996" y="1612305"/>
                  </a:lnTo>
                  <a:lnTo>
                    <a:pt x="0" y="1612305"/>
                  </a:lnTo>
                  <a:close/>
                </a:path>
              </a:pathLst>
            </a:custGeom>
            <a:blipFill>
              <a:blip r:embed="rId3"/>
              <a:stretch>
                <a:fillRect l="-56689" r="-56689"/>
              </a:stretch>
            </a:blipFill>
          </p:spPr>
          <p:txBody>
            <a:bodyPr/>
            <a:lstStyle/>
            <a:p>
              <a:endParaRPr lang="lv-LV"/>
            </a:p>
          </p:txBody>
        </p:sp>
      </p:grpSp>
      <p:grpSp>
        <p:nvGrpSpPr>
          <p:cNvPr id="4" name="Group 4"/>
          <p:cNvGrpSpPr/>
          <p:nvPr/>
        </p:nvGrpSpPr>
        <p:grpSpPr>
          <a:xfrm>
            <a:off x="0" y="0"/>
            <a:ext cx="7306678" cy="10287000"/>
            <a:chOff x="0" y="0"/>
            <a:chExt cx="1924393" cy="2709333"/>
          </a:xfrm>
        </p:grpSpPr>
        <p:sp>
          <p:nvSpPr>
            <p:cNvPr id="5" name="Freeform 5"/>
            <p:cNvSpPr/>
            <p:nvPr/>
          </p:nvSpPr>
          <p:spPr>
            <a:xfrm>
              <a:off x="0" y="0"/>
              <a:ext cx="1924393" cy="2709333"/>
            </a:xfrm>
            <a:custGeom>
              <a:avLst/>
              <a:gdLst/>
              <a:ahLst/>
              <a:cxnLst/>
              <a:rect l="l" t="t" r="r" b="b"/>
              <a:pathLst>
                <a:path w="1924393" h="2709333">
                  <a:moveTo>
                    <a:pt x="0" y="0"/>
                  </a:moveTo>
                  <a:lnTo>
                    <a:pt x="1924393" y="0"/>
                  </a:lnTo>
                  <a:lnTo>
                    <a:pt x="1924393" y="2709333"/>
                  </a:lnTo>
                  <a:lnTo>
                    <a:pt x="0" y="2709333"/>
                  </a:lnTo>
                  <a:close/>
                </a:path>
              </a:pathLst>
            </a:custGeom>
            <a:solidFill>
              <a:srgbClr val="000000">
                <a:alpha val="19608"/>
              </a:srgbClr>
            </a:solidFill>
          </p:spPr>
          <p:txBody>
            <a:bodyPr/>
            <a:lstStyle/>
            <a:p>
              <a:endParaRPr lang="lv-LV"/>
            </a:p>
          </p:txBody>
        </p:sp>
        <p:sp>
          <p:nvSpPr>
            <p:cNvPr id="6" name="TextBox 6"/>
            <p:cNvSpPr txBox="1"/>
            <p:nvPr/>
          </p:nvSpPr>
          <p:spPr>
            <a:xfrm>
              <a:off x="0" y="-38100"/>
              <a:ext cx="1924393" cy="2747433"/>
            </a:xfrm>
            <a:prstGeom prst="rect">
              <a:avLst/>
            </a:prstGeom>
          </p:spPr>
          <p:txBody>
            <a:bodyPr lIns="50800" tIns="50800" rIns="50800" bIns="50800" rtlCol="0" anchor="ctr"/>
            <a:lstStyle/>
            <a:p>
              <a:pPr algn="ctr">
                <a:lnSpc>
                  <a:spcPts val="2185"/>
                </a:lnSpc>
              </a:pPr>
              <a:endParaRPr/>
            </a:p>
          </p:txBody>
        </p:sp>
      </p:grpSp>
      <p:sp>
        <p:nvSpPr>
          <p:cNvPr id="7" name="Freeform 7"/>
          <p:cNvSpPr/>
          <p:nvPr/>
        </p:nvSpPr>
        <p:spPr>
          <a:xfrm flipH="1">
            <a:off x="1284066" y="7404564"/>
            <a:ext cx="6567854" cy="2561463"/>
          </a:xfrm>
          <a:custGeom>
            <a:avLst/>
            <a:gdLst/>
            <a:ahLst/>
            <a:cxnLst/>
            <a:rect l="l" t="t" r="r" b="b"/>
            <a:pathLst>
              <a:path w="6567854" h="2561463">
                <a:moveTo>
                  <a:pt x="6567854" y="0"/>
                </a:moveTo>
                <a:lnTo>
                  <a:pt x="0" y="0"/>
                </a:lnTo>
                <a:lnTo>
                  <a:pt x="0" y="2561463"/>
                </a:lnTo>
                <a:lnTo>
                  <a:pt x="6567854" y="2561463"/>
                </a:lnTo>
                <a:lnTo>
                  <a:pt x="656785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lv-LV"/>
          </a:p>
        </p:txBody>
      </p:sp>
      <p:sp>
        <p:nvSpPr>
          <p:cNvPr id="8" name="Freeform 8"/>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5"/>
            <a:stretch>
              <a:fillRect l="-40" r="-40"/>
            </a:stretch>
          </a:blipFill>
        </p:spPr>
        <p:txBody>
          <a:bodyPr/>
          <a:lstStyle/>
          <a:p>
            <a:endParaRPr lang="lv-LV"/>
          </a:p>
        </p:txBody>
      </p:sp>
      <p:sp>
        <p:nvSpPr>
          <p:cNvPr id="9" name="TextBox 9"/>
          <p:cNvSpPr txBox="1"/>
          <p:nvPr/>
        </p:nvSpPr>
        <p:spPr>
          <a:xfrm>
            <a:off x="8965092" y="1723859"/>
            <a:ext cx="8219800" cy="1238250"/>
          </a:xfrm>
          <a:prstGeom prst="rect">
            <a:avLst/>
          </a:prstGeom>
        </p:spPr>
        <p:txBody>
          <a:bodyPr lIns="0" tIns="0" rIns="0" bIns="0" rtlCol="0" anchor="t">
            <a:spAutoFit/>
          </a:bodyPr>
          <a:lstStyle/>
          <a:p>
            <a:pPr algn="r">
              <a:lnSpc>
                <a:spcPts val="3000"/>
              </a:lnSpc>
            </a:pPr>
            <a:r>
              <a:rPr lang="en-US" sz="3000">
                <a:solidFill>
                  <a:srgbClr val="011627"/>
                </a:solidFill>
                <a:latin typeface="Armin Grotesk 3"/>
                <a:ea typeface="Armin Grotesk 3"/>
                <a:cs typeface="Armin Grotesk 3"/>
                <a:sym typeface="Armin Grotesk 3"/>
              </a:rPr>
              <a:t>Veicināt jaunuzņēmumu izaugsmi, inovācijas un pētniecību Latvijā Jaunuzņēmumu darbības atbalsta likuma ietvaros</a:t>
            </a:r>
          </a:p>
        </p:txBody>
      </p:sp>
      <p:grpSp>
        <p:nvGrpSpPr>
          <p:cNvPr id="10" name="Group 10"/>
          <p:cNvGrpSpPr/>
          <p:nvPr/>
        </p:nvGrpSpPr>
        <p:grpSpPr>
          <a:xfrm>
            <a:off x="8198009" y="1028700"/>
            <a:ext cx="9061291" cy="920377"/>
            <a:chOff x="0" y="0"/>
            <a:chExt cx="12081721" cy="1227169"/>
          </a:xfrm>
        </p:grpSpPr>
        <p:sp>
          <p:nvSpPr>
            <p:cNvPr id="11" name="Freeform 11"/>
            <p:cNvSpPr/>
            <p:nvPr/>
          </p:nvSpPr>
          <p:spPr>
            <a:xfrm>
              <a:off x="0" y="0"/>
              <a:ext cx="12081721" cy="1227169"/>
            </a:xfrm>
            <a:custGeom>
              <a:avLst/>
              <a:gdLst/>
              <a:ahLst/>
              <a:cxnLst/>
              <a:rect l="l" t="t" r="r" b="b"/>
              <a:pathLst>
                <a:path w="12081721" h="1227169">
                  <a:moveTo>
                    <a:pt x="0" y="0"/>
                  </a:moveTo>
                  <a:lnTo>
                    <a:pt x="12081721" y="0"/>
                  </a:lnTo>
                  <a:lnTo>
                    <a:pt x="12081721" y="1227169"/>
                  </a:lnTo>
                  <a:lnTo>
                    <a:pt x="0" y="1227169"/>
                  </a:lnTo>
                  <a:close/>
                </a:path>
              </a:pathLst>
            </a:custGeom>
          </p:spPr>
          <p:txBody>
            <a:bodyPr/>
            <a:lstStyle/>
            <a:p>
              <a:endParaRPr lang="lv-LV"/>
            </a:p>
          </p:txBody>
        </p:sp>
        <p:sp>
          <p:nvSpPr>
            <p:cNvPr id="12" name="TextBox 12"/>
            <p:cNvSpPr txBox="1"/>
            <p:nvPr/>
          </p:nvSpPr>
          <p:spPr>
            <a:xfrm>
              <a:off x="0" y="-114300"/>
              <a:ext cx="12081721" cy="1341469"/>
            </a:xfrm>
            <a:prstGeom prst="rect">
              <a:avLst/>
            </a:prstGeom>
          </p:spPr>
          <p:txBody>
            <a:bodyPr lIns="0" tIns="0" rIns="0" bIns="0" rtlCol="0" anchor="t"/>
            <a:lstStyle/>
            <a:p>
              <a:pPr algn="r">
                <a:lnSpc>
                  <a:spcPts val="6000"/>
                </a:lnSpc>
              </a:pPr>
              <a:r>
                <a:rPr lang="en-US" sz="5000" b="1">
                  <a:solidFill>
                    <a:srgbClr val="000000"/>
                  </a:solidFill>
                  <a:latin typeface="Armin Grotesk 3 Semi-Bold"/>
                  <a:ea typeface="Armin Grotesk 3 Semi-Bold"/>
                  <a:cs typeface="Armin Grotesk 3 Semi-Bold"/>
                  <a:sym typeface="Armin Grotesk 3 Semi-Bold"/>
                  <a:hlinkClick r:id="rId6" tooltip="https://liaa.business.gov.lv/atbalsta-iespejas/jaunuznemumu-atbalsts#atbalsta-sanemejs"/>
                </a:rPr>
                <a:t>Jaunuzņēmumu atbalsts</a:t>
              </a:r>
            </a:p>
          </p:txBody>
        </p:sp>
      </p:grpSp>
      <p:sp>
        <p:nvSpPr>
          <p:cNvPr id="13" name="TextBox 13"/>
          <p:cNvSpPr txBox="1"/>
          <p:nvPr/>
        </p:nvSpPr>
        <p:spPr>
          <a:xfrm>
            <a:off x="1872806" y="9163050"/>
            <a:ext cx="5433872" cy="914400"/>
          </a:xfrm>
          <a:prstGeom prst="rect">
            <a:avLst/>
          </a:prstGeom>
        </p:spPr>
        <p:txBody>
          <a:bodyPr lIns="0" tIns="0" rIns="0" bIns="0" rtlCol="0" anchor="t">
            <a:spAutoFit/>
          </a:bodyPr>
          <a:lstStyle/>
          <a:p>
            <a:pPr algn="ctr">
              <a:lnSpc>
                <a:spcPts val="3499"/>
              </a:lnSpc>
            </a:pPr>
            <a:r>
              <a:rPr lang="en-US" sz="2499" b="1">
                <a:solidFill>
                  <a:srgbClr val="011627"/>
                </a:solidFill>
                <a:latin typeface="Armin Grotesk 3 Semi-Bold"/>
                <a:ea typeface="Armin Grotesk 3 Semi-Bold"/>
                <a:cs typeface="Armin Grotesk 3 Semi-Bold"/>
                <a:sym typeface="Armin Grotesk 3 Semi-Bold"/>
              </a:rPr>
              <a:t>Atvērta līdz 29.02.2028.</a:t>
            </a:r>
          </a:p>
          <a:p>
            <a:pPr algn="ctr">
              <a:lnSpc>
                <a:spcPts val="3499"/>
              </a:lnSpc>
              <a:spcBef>
                <a:spcPct val="0"/>
              </a:spcBef>
            </a:pPr>
            <a:endParaRPr lang="en-US" sz="2499" b="1">
              <a:solidFill>
                <a:srgbClr val="011627"/>
              </a:solidFill>
              <a:latin typeface="Armin Grotesk 3 Semi-Bold"/>
              <a:ea typeface="Armin Grotesk 3 Semi-Bold"/>
              <a:cs typeface="Armin Grotesk 3 Semi-Bold"/>
              <a:sym typeface="Armin Grotesk 3 Semi-Bold"/>
            </a:endParaRPr>
          </a:p>
        </p:txBody>
      </p:sp>
      <p:sp>
        <p:nvSpPr>
          <p:cNvPr id="14" name="TextBox 14"/>
          <p:cNvSpPr txBox="1"/>
          <p:nvPr/>
        </p:nvSpPr>
        <p:spPr>
          <a:xfrm>
            <a:off x="2218870" y="8373938"/>
            <a:ext cx="4639297" cy="1262535"/>
          </a:xfrm>
          <a:prstGeom prst="rect">
            <a:avLst/>
          </a:prstGeom>
        </p:spPr>
        <p:txBody>
          <a:bodyPr lIns="0" tIns="0" rIns="0" bIns="0" rtlCol="0" anchor="t">
            <a:spAutoFit/>
          </a:bodyPr>
          <a:lstStyle/>
          <a:p>
            <a:pPr algn="ctr">
              <a:lnSpc>
                <a:spcPts val="3630"/>
              </a:lnSpc>
            </a:pPr>
            <a:r>
              <a:rPr lang="en-US" sz="2593" b="1">
                <a:solidFill>
                  <a:srgbClr val="000000"/>
                </a:solidFill>
                <a:latin typeface="Armin Grotesk 3 Semi-Bold"/>
                <a:ea typeface="Armin Grotesk 3 Semi-Bold"/>
                <a:cs typeface="Armin Grotesk 3 Semi-Bold"/>
                <a:sym typeface="Armin Grotesk 3 Semi-Bold"/>
              </a:rPr>
              <a:t>Finansējums AKD 1,25 milj. EUR </a:t>
            </a:r>
          </a:p>
          <a:p>
            <a:pPr algn="ctr">
              <a:lnSpc>
                <a:spcPts val="2513"/>
              </a:lnSpc>
            </a:pPr>
            <a:r>
              <a:rPr lang="en-US" sz="1795" b="1">
                <a:solidFill>
                  <a:srgbClr val="000000"/>
                </a:solidFill>
                <a:latin typeface="Armin Grotesk 3 Semi-Bold"/>
                <a:ea typeface="Armin Grotesk 3 Semi-Bold"/>
                <a:cs typeface="Armin Grotesk 3 Semi-Bold"/>
                <a:sym typeface="Armin Grotesk 3 Semi-Bold"/>
              </a:rPr>
              <a:t>uz 28.08.2026.</a:t>
            </a:r>
          </a:p>
          <a:p>
            <a:pPr algn="ctr">
              <a:lnSpc>
                <a:spcPts val="3490"/>
              </a:lnSpc>
              <a:spcBef>
                <a:spcPct val="0"/>
              </a:spcBef>
            </a:pPr>
            <a:endParaRPr lang="en-US" sz="1795" b="1">
              <a:solidFill>
                <a:srgbClr val="000000"/>
              </a:solidFill>
              <a:latin typeface="Armin Grotesk 3 Semi-Bold"/>
              <a:ea typeface="Armin Grotesk 3 Semi-Bold"/>
              <a:cs typeface="Armin Grotesk 3 Semi-Bold"/>
              <a:sym typeface="Armin Grotesk 3 Semi-Bold"/>
            </a:endParaRPr>
          </a:p>
        </p:txBody>
      </p:sp>
      <p:sp>
        <p:nvSpPr>
          <p:cNvPr id="15" name="TextBox 15"/>
          <p:cNvSpPr txBox="1"/>
          <p:nvPr/>
        </p:nvSpPr>
        <p:spPr>
          <a:xfrm>
            <a:off x="3283944" y="7848398"/>
            <a:ext cx="2509149" cy="4699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De minimis</a:t>
            </a:r>
          </a:p>
        </p:txBody>
      </p:sp>
      <p:sp>
        <p:nvSpPr>
          <p:cNvPr id="16" name="AutoShape 16"/>
          <p:cNvSpPr/>
          <p:nvPr/>
        </p:nvSpPr>
        <p:spPr>
          <a:xfrm>
            <a:off x="3777922" y="8402513"/>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sp>
        <p:nvSpPr>
          <p:cNvPr id="17" name="AutoShape 17"/>
          <p:cNvSpPr/>
          <p:nvPr/>
        </p:nvSpPr>
        <p:spPr>
          <a:xfrm>
            <a:off x="3777922" y="8722665"/>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grpSp>
        <p:nvGrpSpPr>
          <p:cNvPr id="18" name="Group 18"/>
          <p:cNvGrpSpPr/>
          <p:nvPr/>
        </p:nvGrpSpPr>
        <p:grpSpPr>
          <a:xfrm>
            <a:off x="8725657" y="6816345"/>
            <a:ext cx="3639876" cy="588219"/>
            <a:chOff x="0" y="0"/>
            <a:chExt cx="958650" cy="154922"/>
          </a:xfrm>
        </p:grpSpPr>
        <p:sp>
          <p:nvSpPr>
            <p:cNvPr id="19" name="Freeform 19"/>
            <p:cNvSpPr/>
            <p:nvPr/>
          </p:nvSpPr>
          <p:spPr>
            <a:xfrm>
              <a:off x="0" y="0"/>
              <a:ext cx="958650" cy="154922"/>
            </a:xfrm>
            <a:custGeom>
              <a:avLst/>
              <a:gdLst/>
              <a:ahLst/>
              <a:cxnLst/>
              <a:rect l="l" t="t" r="r" b="b"/>
              <a:pathLst>
                <a:path w="958650" h="154922">
                  <a:moveTo>
                    <a:pt x="0" y="0"/>
                  </a:moveTo>
                  <a:lnTo>
                    <a:pt x="958650" y="0"/>
                  </a:lnTo>
                  <a:lnTo>
                    <a:pt x="958650" y="154922"/>
                  </a:lnTo>
                  <a:lnTo>
                    <a:pt x="0" y="154922"/>
                  </a:lnTo>
                  <a:close/>
                </a:path>
              </a:pathLst>
            </a:custGeom>
            <a:solidFill>
              <a:srgbClr val="003230"/>
            </a:solidFill>
          </p:spPr>
          <p:txBody>
            <a:bodyPr/>
            <a:lstStyle/>
            <a:p>
              <a:endParaRPr lang="lv-LV"/>
            </a:p>
          </p:txBody>
        </p:sp>
        <p:sp>
          <p:nvSpPr>
            <p:cNvPr id="20" name="TextBox 20"/>
            <p:cNvSpPr txBox="1"/>
            <p:nvPr/>
          </p:nvSpPr>
          <p:spPr>
            <a:xfrm>
              <a:off x="0" y="-38100"/>
              <a:ext cx="958650" cy="193022"/>
            </a:xfrm>
            <a:prstGeom prst="rect">
              <a:avLst/>
            </a:prstGeom>
          </p:spPr>
          <p:txBody>
            <a:bodyPr lIns="50800" tIns="50800" rIns="50800" bIns="50800" rtlCol="0" anchor="ctr"/>
            <a:lstStyle/>
            <a:p>
              <a:pPr algn="ctr">
                <a:lnSpc>
                  <a:spcPts val="2168"/>
                </a:lnSpc>
              </a:pPr>
              <a:endParaRPr/>
            </a:p>
          </p:txBody>
        </p:sp>
      </p:grpSp>
      <p:grpSp>
        <p:nvGrpSpPr>
          <p:cNvPr id="21" name="Group 21"/>
          <p:cNvGrpSpPr/>
          <p:nvPr/>
        </p:nvGrpSpPr>
        <p:grpSpPr>
          <a:xfrm>
            <a:off x="8791048" y="6816345"/>
            <a:ext cx="3464649" cy="835405"/>
            <a:chOff x="0" y="0"/>
            <a:chExt cx="4619532" cy="1113874"/>
          </a:xfrm>
        </p:grpSpPr>
        <p:sp>
          <p:nvSpPr>
            <p:cNvPr id="22" name="Freeform 22"/>
            <p:cNvSpPr/>
            <p:nvPr/>
          </p:nvSpPr>
          <p:spPr>
            <a:xfrm>
              <a:off x="0" y="0"/>
              <a:ext cx="4619532" cy="1113874"/>
            </a:xfrm>
            <a:custGeom>
              <a:avLst/>
              <a:gdLst/>
              <a:ahLst/>
              <a:cxnLst/>
              <a:rect l="l" t="t" r="r" b="b"/>
              <a:pathLst>
                <a:path w="4619532" h="1113874">
                  <a:moveTo>
                    <a:pt x="0" y="0"/>
                  </a:moveTo>
                  <a:lnTo>
                    <a:pt x="4619532" y="0"/>
                  </a:lnTo>
                  <a:lnTo>
                    <a:pt x="4619532" y="1113874"/>
                  </a:lnTo>
                  <a:lnTo>
                    <a:pt x="0" y="1113874"/>
                  </a:lnTo>
                  <a:close/>
                </a:path>
              </a:pathLst>
            </a:custGeom>
            <a:solidFill>
              <a:srgbClr val="F6F6F6">
                <a:alpha val="0"/>
              </a:srgbClr>
            </a:solidFill>
          </p:spPr>
          <p:txBody>
            <a:bodyPr/>
            <a:lstStyle/>
            <a:p>
              <a:endParaRPr lang="lv-LV"/>
            </a:p>
          </p:txBody>
        </p:sp>
        <p:sp>
          <p:nvSpPr>
            <p:cNvPr id="23" name="TextBox 23"/>
            <p:cNvSpPr txBox="1"/>
            <p:nvPr/>
          </p:nvSpPr>
          <p:spPr>
            <a:xfrm>
              <a:off x="0" y="-76200"/>
              <a:ext cx="4619532" cy="1190074"/>
            </a:xfrm>
            <a:prstGeom prst="rect">
              <a:avLst/>
            </a:prstGeom>
          </p:spPr>
          <p:txBody>
            <a:bodyPr lIns="0" tIns="0" rIns="0" bIns="0" rtlCol="0" anchor="t"/>
            <a:lstStyle/>
            <a:p>
              <a:pPr algn="l">
                <a:lnSpc>
                  <a:spcPts val="3600"/>
                </a:lnSpc>
              </a:pPr>
              <a:r>
                <a:rPr lang="en-US" sz="3000" b="1">
                  <a:solidFill>
                    <a:srgbClr val="FFFFFF"/>
                  </a:solidFill>
                  <a:latin typeface="Armin Grotesk 3 Semi-Bold"/>
                  <a:ea typeface="Armin Grotesk 3 Semi-Bold"/>
                  <a:cs typeface="Armin Grotesk 3 Semi-Bold"/>
                  <a:sym typeface="Armin Grotesk 3 Semi-Bold"/>
                </a:rPr>
                <a:t>Kvalificēties var, ja: </a:t>
              </a:r>
            </a:p>
          </p:txBody>
        </p:sp>
      </p:grpSp>
      <p:grpSp>
        <p:nvGrpSpPr>
          <p:cNvPr id="24" name="Group 24"/>
          <p:cNvGrpSpPr/>
          <p:nvPr/>
        </p:nvGrpSpPr>
        <p:grpSpPr>
          <a:xfrm>
            <a:off x="8725657" y="3652832"/>
            <a:ext cx="3595432" cy="588219"/>
            <a:chOff x="0" y="0"/>
            <a:chExt cx="946945" cy="154922"/>
          </a:xfrm>
        </p:grpSpPr>
        <p:sp>
          <p:nvSpPr>
            <p:cNvPr id="25" name="Freeform 25"/>
            <p:cNvSpPr/>
            <p:nvPr/>
          </p:nvSpPr>
          <p:spPr>
            <a:xfrm>
              <a:off x="0" y="0"/>
              <a:ext cx="946945" cy="154922"/>
            </a:xfrm>
            <a:custGeom>
              <a:avLst/>
              <a:gdLst/>
              <a:ahLst/>
              <a:cxnLst/>
              <a:rect l="l" t="t" r="r" b="b"/>
              <a:pathLst>
                <a:path w="946945" h="154922">
                  <a:moveTo>
                    <a:pt x="0" y="0"/>
                  </a:moveTo>
                  <a:lnTo>
                    <a:pt x="946945" y="0"/>
                  </a:lnTo>
                  <a:lnTo>
                    <a:pt x="946945" y="154922"/>
                  </a:lnTo>
                  <a:lnTo>
                    <a:pt x="0" y="154922"/>
                  </a:lnTo>
                  <a:close/>
                </a:path>
              </a:pathLst>
            </a:custGeom>
            <a:solidFill>
              <a:srgbClr val="003230"/>
            </a:solidFill>
          </p:spPr>
          <p:txBody>
            <a:bodyPr/>
            <a:lstStyle/>
            <a:p>
              <a:endParaRPr lang="lv-LV"/>
            </a:p>
          </p:txBody>
        </p:sp>
        <p:sp>
          <p:nvSpPr>
            <p:cNvPr id="26" name="TextBox 26"/>
            <p:cNvSpPr txBox="1"/>
            <p:nvPr/>
          </p:nvSpPr>
          <p:spPr>
            <a:xfrm>
              <a:off x="0" y="-38100"/>
              <a:ext cx="946945" cy="193022"/>
            </a:xfrm>
            <a:prstGeom prst="rect">
              <a:avLst/>
            </a:prstGeom>
          </p:spPr>
          <p:txBody>
            <a:bodyPr lIns="50800" tIns="50800" rIns="50800" bIns="50800" rtlCol="0" anchor="ctr"/>
            <a:lstStyle/>
            <a:p>
              <a:pPr algn="ctr">
                <a:lnSpc>
                  <a:spcPts val="2168"/>
                </a:lnSpc>
              </a:pPr>
              <a:endParaRPr/>
            </a:p>
          </p:txBody>
        </p:sp>
      </p:grpSp>
      <p:grpSp>
        <p:nvGrpSpPr>
          <p:cNvPr id="27" name="Group 27"/>
          <p:cNvGrpSpPr/>
          <p:nvPr/>
        </p:nvGrpSpPr>
        <p:grpSpPr>
          <a:xfrm>
            <a:off x="8850995" y="3652832"/>
            <a:ext cx="3460569" cy="588219"/>
            <a:chOff x="0" y="0"/>
            <a:chExt cx="4614092" cy="784292"/>
          </a:xfrm>
        </p:grpSpPr>
        <p:sp>
          <p:nvSpPr>
            <p:cNvPr id="28" name="Freeform 28"/>
            <p:cNvSpPr/>
            <p:nvPr/>
          </p:nvSpPr>
          <p:spPr>
            <a:xfrm>
              <a:off x="0" y="0"/>
              <a:ext cx="4614092" cy="784292"/>
            </a:xfrm>
            <a:custGeom>
              <a:avLst/>
              <a:gdLst/>
              <a:ahLst/>
              <a:cxnLst/>
              <a:rect l="l" t="t" r="r" b="b"/>
              <a:pathLst>
                <a:path w="4614092" h="784292">
                  <a:moveTo>
                    <a:pt x="0" y="0"/>
                  </a:moveTo>
                  <a:lnTo>
                    <a:pt x="4614092" y="0"/>
                  </a:lnTo>
                  <a:lnTo>
                    <a:pt x="4614092" y="784292"/>
                  </a:lnTo>
                  <a:lnTo>
                    <a:pt x="0" y="784292"/>
                  </a:lnTo>
                  <a:close/>
                </a:path>
              </a:pathLst>
            </a:custGeom>
            <a:solidFill>
              <a:srgbClr val="F6F6F6">
                <a:alpha val="0"/>
              </a:srgbClr>
            </a:solidFill>
          </p:spPr>
          <p:txBody>
            <a:bodyPr/>
            <a:lstStyle/>
            <a:p>
              <a:endParaRPr lang="lv-LV"/>
            </a:p>
          </p:txBody>
        </p:sp>
        <p:sp>
          <p:nvSpPr>
            <p:cNvPr id="29" name="TextBox 29"/>
            <p:cNvSpPr txBox="1"/>
            <p:nvPr/>
          </p:nvSpPr>
          <p:spPr>
            <a:xfrm>
              <a:off x="0" y="-76200"/>
              <a:ext cx="4614092" cy="860492"/>
            </a:xfrm>
            <a:prstGeom prst="rect">
              <a:avLst/>
            </a:prstGeom>
          </p:spPr>
          <p:txBody>
            <a:bodyPr lIns="0" tIns="0" rIns="0" bIns="0" rtlCol="0" anchor="t"/>
            <a:lstStyle/>
            <a:p>
              <a:pPr algn="l">
                <a:lnSpc>
                  <a:spcPts val="3600"/>
                </a:lnSpc>
              </a:pPr>
              <a:r>
                <a:rPr lang="en-US" sz="3000" b="1">
                  <a:solidFill>
                    <a:srgbClr val="FFFFFF"/>
                  </a:solidFill>
                  <a:latin typeface="Armin Grotesk 3 Semi-Bold"/>
                  <a:ea typeface="Armin Grotesk 3 Semi-Bold"/>
                  <a:cs typeface="Armin Grotesk 3 Semi-Bold"/>
                  <a:sym typeface="Armin Grotesk 3 Semi-Bold"/>
                </a:rPr>
                <a:t>Divas programmas</a:t>
              </a:r>
            </a:p>
          </p:txBody>
        </p:sp>
      </p:grpSp>
      <p:sp>
        <p:nvSpPr>
          <p:cNvPr id="30" name="Freeform 30"/>
          <p:cNvSpPr/>
          <p:nvPr/>
        </p:nvSpPr>
        <p:spPr>
          <a:xfrm>
            <a:off x="7732558" y="4185311"/>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7">
              <a:alphaModFix amt="54000"/>
            </a:blip>
            <a:stretch>
              <a:fillRect/>
            </a:stretch>
          </a:blipFill>
        </p:spPr>
        <p:txBody>
          <a:bodyPr/>
          <a:lstStyle/>
          <a:p>
            <a:endParaRPr lang="lv-LV"/>
          </a:p>
        </p:txBody>
      </p:sp>
      <p:sp>
        <p:nvSpPr>
          <p:cNvPr id="31" name="Freeform 31"/>
          <p:cNvSpPr/>
          <p:nvPr/>
        </p:nvSpPr>
        <p:spPr>
          <a:xfrm>
            <a:off x="7756875" y="7429846"/>
            <a:ext cx="882270" cy="244830"/>
          </a:xfrm>
          <a:custGeom>
            <a:avLst/>
            <a:gdLst/>
            <a:ahLst/>
            <a:cxnLst/>
            <a:rect l="l" t="t" r="r" b="b"/>
            <a:pathLst>
              <a:path w="882270" h="244830">
                <a:moveTo>
                  <a:pt x="0" y="0"/>
                </a:moveTo>
                <a:lnTo>
                  <a:pt x="882269" y="0"/>
                </a:lnTo>
                <a:lnTo>
                  <a:pt x="882269" y="244830"/>
                </a:lnTo>
                <a:lnTo>
                  <a:pt x="0" y="244830"/>
                </a:lnTo>
                <a:lnTo>
                  <a:pt x="0" y="0"/>
                </a:lnTo>
                <a:close/>
              </a:path>
            </a:pathLst>
          </a:custGeom>
          <a:blipFill>
            <a:blip r:embed="rId7">
              <a:alphaModFix amt="54000"/>
            </a:blip>
            <a:stretch>
              <a:fillRect/>
            </a:stretch>
          </a:blipFill>
        </p:spPr>
        <p:txBody>
          <a:bodyPr/>
          <a:lstStyle/>
          <a:p>
            <a:endParaRPr lang="lv-LV"/>
          </a:p>
        </p:txBody>
      </p:sp>
      <p:sp>
        <p:nvSpPr>
          <p:cNvPr id="32" name="TextBox 32"/>
          <p:cNvSpPr txBox="1"/>
          <p:nvPr/>
        </p:nvSpPr>
        <p:spPr>
          <a:xfrm>
            <a:off x="8791048" y="7442664"/>
            <a:ext cx="6749599" cy="1682750"/>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ir saņemta kvalificēta riska kapitāla investīcija, vai ir izstrādāts inovatīva produkta pirmais paraugs</a:t>
            </a:r>
          </a:p>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produkts vai pakalpojums ir RIS3 jomā </a:t>
            </a:r>
          </a:p>
        </p:txBody>
      </p:sp>
      <p:sp>
        <p:nvSpPr>
          <p:cNvPr id="33" name="TextBox 33"/>
          <p:cNvSpPr txBox="1"/>
          <p:nvPr/>
        </p:nvSpPr>
        <p:spPr>
          <a:xfrm>
            <a:off x="8850995" y="4323987"/>
            <a:ext cx="9437005" cy="1682750"/>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nodokļu atvieglojumi</a:t>
            </a:r>
          </a:p>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granti augsti kvalificētiem darba ņēmējiem (AKD) sīkajiem (mikro), mazajiem, vidējiem komersantiem pētniecisku aktivitāšu veikšanai vai jaunu/uzlabotu produktu izstrādei</a:t>
            </a:r>
          </a:p>
        </p:txBody>
      </p:sp>
      <p:sp>
        <p:nvSpPr>
          <p:cNvPr id="34" name="Freeform 34"/>
          <p:cNvSpPr/>
          <p:nvPr/>
        </p:nvSpPr>
        <p:spPr>
          <a:xfrm>
            <a:off x="7974170" y="6791062"/>
            <a:ext cx="536579" cy="638784"/>
          </a:xfrm>
          <a:custGeom>
            <a:avLst/>
            <a:gdLst/>
            <a:ahLst/>
            <a:cxnLst/>
            <a:rect l="l" t="t" r="r" b="b"/>
            <a:pathLst>
              <a:path w="536579" h="638784">
                <a:moveTo>
                  <a:pt x="0" y="0"/>
                </a:moveTo>
                <a:lnTo>
                  <a:pt x="536579" y="0"/>
                </a:lnTo>
                <a:lnTo>
                  <a:pt x="536579" y="638784"/>
                </a:lnTo>
                <a:lnTo>
                  <a:pt x="0" y="63878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35" name="Freeform 35"/>
          <p:cNvSpPr/>
          <p:nvPr/>
        </p:nvSpPr>
        <p:spPr>
          <a:xfrm>
            <a:off x="7851920" y="3615952"/>
            <a:ext cx="653555" cy="661980"/>
          </a:xfrm>
          <a:custGeom>
            <a:avLst/>
            <a:gdLst/>
            <a:ahLst/>
            <a:cxnLst/>
            <a:rect l="l" t="t" r="r" b="b"/>
            <a:pathLst>
              <a:path w="653555" h="661980">
                <a:moveTo>
                  <a:pt x="0" y="0"/>
                </a:moveTo>
                <a:lnTo>
                  <a:pt x="653555" y="0"/>
                </a:lnTo>
                <a:lnTo>
                  <a:pt x="653555" y="661980"/>
                </a:lnTo>
                <a:lnTo>
                  <a:pt x="0" y="66198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36" name="AutoShape 36"/>
          <p:cNvSpPr/>
          <p:nvPr/>
        </p:nvSpPr>
        <p:spPr>
          <a:xfrm>
            <a:off x="17364075" y="1465580"/>
            <a:ext cx="6492240" cy="0"/>
          </a:xfrm>
          <a:prstGeom prst="line">
            <a:avLst/>
          </a:prstGeom>
          <a:ln w="38100" cap="flat">
            <a:solidFill>
              <a:srgbClr val="62B67E"/>
            </a:solidFill>
            <a:prstDash val="sysDash"/>
            <a:headEnd type="diamond" w="lg" len="lg"/>
            <a:tailEnd type="none" w="sm" len="sm"/>
          </a:ln>
        </p:spPr>
        <p:txBody>
          <a:bodyPr/>
          <a:lstStyle/>
          <a:p>
            <a:endParaRPr lang="lv-LV"/>
          </a:p>
        </p:txBody>
      </p:sp>
      <p:grpSp>
        <p:nvGrpSpPr>
          <p:cNvPr id="37" name="Group 37"/>
          <p:cNvGrpSpPr/>
          <p:nvPr/>
        </p:nvGrpSpPr>
        <p:grpSpPr>
          <a:xfrm>
            <a:off x="-2985403" y="262490"/>
            <a:ext cx="6269346" cy="588219"/>
            <a:chOff x="0" y="0"/>
            <a:chExt cx="1651186" cy="154922"/>
          </a:xfrm>
        </p:grpSpPr>
        <p:sp>
          <p:nvSpPr>
            <p:cNvPr id="38" name="Freeform 38"/>
            <p:cNvSpPr/>
            <p:nvPr/>
          </p:nvSpPr>
          <p:spPr>
            <a:xfrm>
              <a:off x="0" y="0"/>
              <a:ext cx="1651186" cy="154922"/>
            </a:xfrm>
            <a:custGeom>
              <a:avLst/>
              <a:gdLst/>
              <a:ahLst/>
              <a:cxnLst/>
              <a:rect l="l" t="t" r="r" b="b"/>
              <a:pathLst>
                <a:path w="1651186" h="154922">
                  <a:moveTo>
                    <a:pt x="0" y="0"/>
                  </a:moveTo>
                  <a:lnTo>
                    <a:pt x="1651186" y="0"/>
                  </a:lnTo>
                  <a:lnTo>
                    <a:pt x="1651186" y="154922"/>
                  </a:lnTo>
                  <a:lnTo>
                    <a:pt x="0" y="154922"/>
                  </a:lnTo>
                  <a:close/>
                </a:path>
              </a:pathLst>
            </a:custGeom>
            <a:solidFill>
              <a:srgbClr val="003230"/>
            </a:solidFill>
          </p:spPr>
          <p:txBody>
            <a:bodyPr/>
            <a:lstStyle/>
            <a:p>
              <a:endParaRPr lang="lv-LV"/>
            </a:p>
          </p:txBody>
        </p:sp>
        <p:sp>
          <p:nvSpPr>
            <p:cNvPr id="39" name="TextBox 39"/>
            <p:cNvSpPr txBox="1"/>
            <p:nvPr/>
          </p:nvSpPr>
          <p:spPr>
            <a:xfrm>
              <a:off x="0" y="-38100"/>
              <a:ext cx="1651186" cy="193022"/>
            </a:xfrm>
            <a:prstGeom prst="rect">
              <a:avLst/>
            </a:prstGeom>
          </p:spPr>
          <p:txBody>
            <a:bodyPr lIns="50800" tIns="50800" rIns="50800" bIns="50800" rtlCol="0" anchor="ctr"/>
            <a:lstStyle/>
            <a:p>
              <a:pPr algn="ctr">
                <a:lnSpc>
                  <a:spcPts val="2168"/>
                </a:lnSpc>
              </a:pPr>
              <a:endParaRPr/>
            </a:p>
          </p:txBody>
        </p:sp>
      </p:grpSp>
      <p:grpSp>
        <p:nvGrpSpPr>
          <p:cNvPr id="40" name="Group 40"/>
          <p:cNvGrpSpPr/>
          <p:nvPr/>
        </p:nvGrpSpPr>
        <p:grpSpPr>
          <a:xfrm>
            <a:off x="397129" y="381000"/>
            <a:ext cx="3169533" cy="571500"/>
            <a:chOff x="0" y="0"/>
            <a:chExt cx="4226044" cy="762000"/>
          </a:xfrm>
        </p:grpSpPr>
        <p:sp>
          <p:nvSpPr>
            <p:cNvPr id="41" name="Freeform 41"/>
            <p:cNvSpPr/>
            <p:nvPr/>
          </p:nvSpPr>
          <p:spPr>
            <a:xfrm>
              <a:off x="0" y="0"/>
              <a:ext cx="4226044" cy="762000"/>
            </a:xfrm>
            <a:custGeom>
              <a:avLst/>
              <a:gdLst/>
              <a:ahLst/>
              <a:cxnLst/>
              <a:rect l="l" t="t" r="r" b="b"/>
              <a:pathLst>
                <a:path w="4226044" h="762000">
                  <a:moveTo>
                    <a:pt x="0" y="0"/>
                  </a:moveTo>
                  <a:lnTo>
                    <a:pt x="4226044" y="0"/>
                  </a:lnTo>
                  <a:lnTo>
                    <a:pt x="4226044" y="762000"/>
                  </a:lnTo>
                  <a:lnTo>
                    <a:pt x="0" y="762000"/>
                  </a:lnTo>
                  <a:close/>
                </a:path>
              </a:pathLst>
            </a:custGeom>
            <a:solidFill>
              <a:srgbClr val="F6F6F6">
                <a:alpha val="0"/>
              </a:srgbClr>
            </a:solidFill>
          </p:spPr>
          <p:txBody>
            <a:bodyPr/>
            <a:lstStyle/>
            <a:p>
              <a:endParaRPr lang="lv-LV"/>
            </a:p>
          </p:txBody>
        </p:sp>
        <p:sp>
          <p:nvSpPr>
            <p:cNvPr id="42" name="TextBox 42"/>
            <p:cNvSpPr txBox="1"/>
            <p:nvPr/>
          </p:nvSpPr>
          <p:spPr>
            <a:xfrm>
              <a:off x="0" y="-47625"/>
              <a:ext cx="4226044" cy="809625"/>
            </a:xfrm>
            <a:prstGeom prst="rect">
              <a:avLst/>
            </a:prstGeom>
          </p:spPr>
          <p:txBody>
            <a:bodyPr lIns="0" tIns="0" rIns="0" bIns="0" rtlCol="0" anchor="t"/>
            <a:lstStyle/>
            <a:p>
              <a:pPr algn="l">
                <a:lnSpc>
                  <a:spcPts val="2879"/>
                </a:lnSpc>
              </a:pPr>
              <a:r>
                <a:rPr lang="en-US" sz="2400">
                  <a:solidFill>
                    <a:srgbClr val="FFFFFF"/>
                  </a:solidFill>
                  <a:latin typeface="Armin Grotesk 3"/>
                  <a:ea typeface="Armin Grotesk 3"/>
                  <a:cs typeface="Armin Grotesk 3"/>
                  <a:sym typeface="Armin Grotesk 3"/>
                </a:rPr>
                <a:t>IDEJA  |  ATTĪSTĪBA</a:t>
              </a:r>
            </a:p>
          </p:txBody>
        </p:sp>
      </p:grpSp>
    </p:spTree>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flipV="1">
            <a:off x="9117897" y="2303672"/>
            <a:ext cx="7053" cy="7277349"/>
          </a:xfrm>
          <a:prstGeom prst="line">
            <a:avLst/>
          </a:prstGeom>
          <a:ln w="38100" cap="flat">
            <a:solidFill>
              <a:srgbClr val="D7D2CB">
                <a:alpha val="52941"/>
              </a:srgbClr>
            </a:solidFill>
            <a:prstDash val="sysDash"/>
            <a:headEnd type="none" w="sm" len="sm"/>
            <a:tailEnd type="none" w="sm" len="sm"/>
          </a:ln>
        </p:spPr>
        <p:txBody>
          <a:bodyPr/>
          <a:lstStyle/>
          <a:p>
            <a:endParaRPr lang="lv-LV"/>
          </a:p>
        </p:txBody>
      </p:sp>
      <p:grpSp>
        <p:nvGrpSpPr>
          <p:cNvPr id="3" name="Group 3"/>
          <p:cNvGrpSpPr/>
          <p:nvPr/>
        </p:nvGrpSpPr>
        <p:grpSpPr>
          <a:xfrm>
            <a:off x="1884715" y="2876035"/>
            <a:ext cx="5668614" cy="1750419"/>
            <a:chOff x="0" y="0"/>
            <a:chExt cx="1492968" cy="461016"/>
          </a:xfrm>
        </p:grpSpPr>
        <p:sp>
          <p:nvSpPr>
            <p:cNvPr id="4" name="Freeform 4"/>
            <p:cNvSpPr/>
            <p:nvPr/>
          </p:nvSpPr>
          <p:spPr>
            <a:xfrm>
              <a:off x="0" y="0"/>
              <a:ext cx="1492968" cy="461016"/>
            </a:xfrm>
            <a:custGeom>
              <a:avLst/>
              <a:gdLst/>
              <a:ahLst/>
              <a:cxnLst/>
              <a:rect l="l" t="t" r="r" b="b"/>
              <a:pathLst>
                <a:path w="1492968" h="461016">
                  <a:moveTo>
                    <a:pt x="20486" y="0"/>
                  </a:moveTo>
                  <a:lnTo>
                    <a:pt x="1472482" y="0"/>
                  </a:lnTo>
                  <a:cubicBezTo>
                    <a:pt x="1483796" y="0"/>
                    <a:pt x="1492968" y="9172"/>
                    <a:pt x="1492968" y="20486"/>
                  </a:cubicBezTo>
                  <a:lnTo>
                    <a:pt x="1492968" y="440529"/>
                  </a:lnTo>
                  <a:cubicBezTo>
                    <a:pt x="1492968" y="445963"/>
                    <a:pt x="1490810" y="451174"/>
                    <a:pt x="1486968" y="455015"/>
                  </a:cubicBezTo>
                  <a:cubicBezTo>
                    <a:pt x="1483126" y="458857"/>
                    <a:pt x="1477915" y="461016"/>
                    <a:pt x="1472482" y="461016"/>
                  </a:cubicBezTo>
                  <a:lnTo>
                    <a:pt x="20486" y="461016"/>
                  </a:lnTo>
                  <a:cubicBezTo>
                    <a:pt x="9172" y="461016"/>
                    <a:pt x="0" y="451844"/>
                    <a:pt x="0" y="440529"/>
                  </a:cubicBezTo>
                  <a:lnTo>
                    <a:pt x="0" y="20486"/>
                  </a:lnTo>
                  <a:cubicBezTo>
                    <a:pt x="0" y="9172"/>
                    <a:pt x="9172" y="0"/>
                    <a:pt x="20486" y="0"/>
                  </a:cubicBezTo>
                  <a:close/>
                </a:path>
              </a:pathLst>
            </a:custGeom>
            <a:solidFill>
              <a:srgbClr val="62B67E"/>
            </a:solidFill>
          </p:spPr>
          <p:txBody>
            <a:bodyPr/>
            <a:lstStyle/>
            <a:p>
              <a:endParaRPr lang="lv-LV"/>
            </a:p>
          </p:txBody>
        </p:sp>
        <p:sp>
          <p:nvSpPr>
            <p:cNvPr id="5" name="TextBox 5"/>
            <p:cNvSpPr txBox="1"/>
            <p:nvPr/>
          </p:nvSpPr>
          <p:spPr>
            <a:xfrm>
              <a:off x="0" y="-38100"/>
              <a:ext cx="1492968" cy="499116"/>
            </a:xfrm>
            <a:prstGeom prst="rect">
              <a:avLst/>
            </a:prstGeom>
          </p:spPr>
          <p:txBody>
            <a:bodyPr lIns="50800" tIns="50800" rIns="50800" bIns="50800" rtlCol="0" anchor="ctr"/>
            <a:lstStyle/>
            <a:p>
              <a:pPr algn="ctr">
                <a:lnSpc>
                  <a:spcPts val="2168"/>
                </a:lnSpc>
              </a:pPr>
              <a:endParaRPr/>
            </a:p>
          </p:txBody>
        </p:sp>
      </p:grpSp>
      <p:sp>
        <p:nvSpPr>
          <p:cNvPr id="6" name="Freeform 6"/>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3"/>
            <a:stretch>
              <a:fillRect l="-40" r="-40"/>
            </a:stretch>
          </a:blipFill>
        </p:spPr>
        <p:txBody>
          <a:bodyPr/>
          <a:lstStyle/>
          <a:p>
            <a:endParaRPr lang="lv-LV"/>
          </a:p>
        </p:txBody>
      </p:sp>
      <p:grpSp>
        <p:nvGrpSpPr>
          <p:cNvPr id="7" name="Group 7"/>
          <p:cNvGrpSpPr/>
          <p:nvPr/>
        </p:nvGrpSpPr>
        <p:grpSpPr>
          <a:xfrm>
            <a:off x="10823411" y="2876035"/>
            <a:ext cx="5668614" cy="1750419"/>
            <a:chOff x="0" y="0"/>
            <a:chExt cx="1492968" cy="461016"/>
          </a:xfrm>
        </p:grpSpPr>
        <p:sp>
          <p:nvSpPr>
            <p:cNvPr id="8" name="Freeform 8"/>
            <p:cNvSpPr/>
            <p:nvPr/>
          </p:nvSpPr>
          <p:spPr>
            <a:xfrm>
              <a:off x="0" y="0"/>
              <a:ext cx="1492968" cy="461016"/>
            </a:xfrm>
            <a:custGeom>
              <a:avLst/>
              <a:gdLst/>
              <a:ahLst/>
              <a:cxnLst/>
              <a:rect l="l" t="t" r="r" b="b"/>
              <a:pathLst>
                <a:path w="1492968" h="461016">
                  <a:moveTo>
                    <a:pt x="20486" y="0"/>
                  </a:moveTo>
                  <a:lnTo>
                    <a:pt x="1472482" y="0"/>
                  </a:lnTo>
                  <a:cubicBezTo>
                    <a:pt x="1483796" y="0"/>
                    <a:pt x="1492968" y="9172"/>
                    <a:pt x="1492968" y="20486"/>
                  </a:cubicBezTo>
                  <a:lnTo>
                    <a:pt x="1492968" y="440529"/>
                  </a:lnTo>
                  <a:cubicBezTo>
                    <a:pt x="1492968" y="445963"/>
                    <a:pt x="1490810" y="451174"/>
                    <a:pt x="1486968" y="455015"/>
                  </a:cubicBezTo>
                  <a:cubicBezTo>
                    <a:pt x="1483126" y="458857"/>
                    <a:pt x="1477915" y="461016"/>
                    <a:pt x="1472482" y="461016"/>
                  </a:cubicBezTo>
                  <a:lnTo>
                    <a:pt x="20486" y="461016"/>
                  </a:lnTo>
                  <a:cubicBezTo>
                    <a:pt x="9172" y="461016"/>
                    <a:pt x="0" y="451844"/>
                    <a:pt x="0" y="440529"/>
                  </a:cubicBezTo>
                  <a:lnTo>
                    <a:pt x="0" y="20486"/>
                  </a:lnTo>
                  <a:cubicBezTo>
                    <a:pt x="0" y="9172"/>
                    <a:pt x="9172" y="0"/>
                    <a:pt x="20486" y="0"/>
                  </a:cubicBezTo>
                  <a:close/>
                </a:path>
              </a:pathLst>
            </a:custGeom>
            <a:solidFill>
              <a:srgbClr val="62B67E"/>
            </a:solidFill>
          </p:spPr>
          <p:txBody>
            <a:bodyPr/>
            <a:lstStyle/>
            <a:p>
              <a:endParaRPr lang="lv-LV"/>
            </a:p>
          </p:txBody>
        </p:sp>
        <p:sp>
          <p:nvSpPr>
            <p:cNvPr id="9" name="TextBox 9"/>
            <p:cNvSpPr txBox="1"/>
            <p:nvPr/>
          </p:nvSpPr>
          <p:spPr>
            <a:xfrm>
              <a:off x="0" y="-38100"/>
              <a:ext cx="1492968" cy="499116"/>
            </a:xfrm>
            <a:prstGeom prst="rect">
              <a:avLst/>
            </a:prstGeom>
          </p:spPr>
          <p:txBody>
            <a:bodyPr lIns="50800" tIns="50800" rIns="50800" bIns="50800" rtlCol="0" anchor="ctr"/>
            <a:lstStyle/>
            <a:p>
              <a:pPr algn="ctr">
                <a:lnSpc>
                  <a:spcPts val="2168"/>
                </a:lnSpc>
              </a:pPr>
              <a:endParaRPr/>
            </a:p>
          </p:txBody>
        </p:sp>
      </p:grpSp>
      <p:sp>
        <p:nvSpPr>
          <p:cNvPr id="10" name="Freeform 10"/>
          <p:cNvSpPr/>
          <p:nvPr/>
        </p:nvSpPr>
        <p:spPr>
          <a:xfrm>
            <a:off x="12953924" y="2417593"/>
            <a:ext cx="971984" cy="976314"/>
          </a:xfrm>
          <a:custGeom>
            <a:avLst/>
            <a:gdLst/>
            <a:ahLst/>
            <a:cxnLst/>
            <a:rect l="l" t="t" r="r" b="b"/>
            <a:pathLst>
              <a:path w="971984" h="976314">
                <a:moveTo>
                  <a:pt x="0" y="0"/>
                </a:moveTo>
                <a:lnTo>
                  <a:pt x="971984" y="0"/>
                </a:lnTo>
                <a:lnTo>
                  <a:pt x="971984" y="976314"/>
                </a:lnTo>
                <a:lnTo>
                  <a:pt x="0" y="9763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11" name="Group 11"/>
          <p:cNvGrpSpPr/>
          <p:nvPr/>
        </p:nvGrpSpPr>
        <p:grpSpPr>
          <a:xfrm>
            <a:off x="1112359" y="5708539"/>
            <a:ext cx="2309240" cy="230924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230"/>
            </a:solidFill>
          </p:spPr>
          <p:txBody>
            <a:bodyPr/>
            <a:lstStyle/>
            <a:p>
              <a:endParaRPr lang="lv-LV"/>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168"/>
                </a:lnSpc>
              </a:pPr>
              <a:endParaRPr/>
            </a:p>
          </p:txBody>
        </p:sp>
      </p:grpSp>
      <p:grpSp>
        <p:nvGrpSpPr>
          <p:cNvPr id="14" name="Group 14"/>
          <p:cNvGrpSpPr/>
          <p:nvPr/>
        </p:nvGrpSpPr>
        <p:grpSpPr>
          <a:xfrm>
            <a:off x="4738908" y="5619640"/>
            <a:ext cx="3353419" cy="1154410"/>
            <a:chOff x="0" y="0"/>
            <a:chExt cx="883205" cy="304042"/>
          </a:xfrm>
        </p:grpSpPr>
        <p:sp>
          <p:nvSpPr>
            <p:cNvPr id="15" name="Freeform 15"/>
            <p:cNvSpPr/>
            <p:nvPr/>
          </p:nvSpPr>
          <p:spPr>
            <a:xfrm>
              <a:off x="0" y="0"/>
              <a:ext cx="883205" cy="304042"/>
            </a:xfrm>
            <a:custGeom>
              <a:avLst/>
              <a:gdLst/>
              <a:ahLst/>
              <a:cxnLst/>
              <a:rect l="l" t="t" r="r" b="b"/>
              <a:pathLst>
                <a:path w="883205" h="304042">
                  <a:moveTo>
                    <a:pt x="0" y="0"/>
                  </a:moveTo>
                  <a:lnTo>
                    <a:pt x="883205" y="0"/>
                  </a:lnTo>
                  <a:lnTo>
                    <a:pt x="883205" y="304042"/>
                  </a:lnTo>
                  <a:lnTo>
                    <a:pt x="0" y="304042"/>
                  </a:lnTo>
                  <a:close/>
                </a:path>
              </a:pathLst>
            </a:custGeom>
            <a:ln w="19050" cap="sq">
              <a:solidFill>
                <a:srgbClr val="C2D0DB"/>
              </a:solidFill>
              <a:prstDash val="solid"/>
              <a:miter/>
            </a:ln>
          </p:spPr>
          <p:txBody>
            <a:bodyPr/>
            <a:lstStyle/>
            <a:p>
              <a:endParaRPr lang="lv-LV"/>
            </a:p>
          </p:txBody>
        </p:sp>
        <p:sp>
          <p:nvSpPr>
            <p:cNvPr id="16" name="TextBox 16"/>
            <p:cNvSpPr txBox="1"/>
            <p:nvPr/>
          </p:nvSpPr>
          <p:spPr>
            <a:xfrm>
              <a:off x="0" y="-38100"/>
              <a:ext cx="883205" cy="342142"/>
            </a:xfrm>
            <a:prstGeom prst="rect">
              <a:avLst/>
            </a:prstGeom>
          </p:spPr>
          <p:txBody>
            <a:bodyPr lIns="50800" tIns="50800" rIns="50800" bIns="50800" rtlCol="0" anchor="ctr"/>
            <a:lstStyle/>
            <a:p>
              <a:pPr algn="ctr">
                <a:lnSpc>
                  <a:spcPts val="2168"/>
                </a:lnSpc>
              </a:pPr>
              <a:endParaRPr/>
            </a:p>
          </p:txBody>
        </p:sp>
      </p:grpSp>
      <p:grpSp>
        <p:nvGrpSpPr>
          <p:cNvPr id="17" name="Group 17"/>
          <p:cNvGrpSpPr/>
          <p:nvPr/>
        </p:nvGrpSpPr>
        <p:grpSpPr>
          <a:xfrm>
            <a:off x="4719022" y="7306432"/>
            <a:ext cx="3373306" cy="1154410"/>
            <a:chOff x="0" y="0"/>
            <a:chExt cx="888443" cy="304042"/>
          </a:xfrm>
        </p:grpSpPr>
        <p:sp>
          <p:nvSpPr>
            <p:cNvPr id="18" name="Freeform 18"/>
            <p:cNvSpPr/>
            <p:nvPr/>
          </p:nvSpPr>
          <p:spPr>
            <a:xfrm>
              <a:off x="0" y="0"/>
              <a:ext cx="888443" cy="304042"/>
            </a:xfrm>
            <a:custGeom>
              <a:avLst/>
              <a:gdLst/>
              <a:ahLst/>
              <a:cxnLst/>
              <a:rect l="l" t="t" r="r" b="b"/>
              <a:pathLst>
                <a:path w="888443" h="304042">
                  <a:moveTo>
                    <a:pt x="0" y="0"/>
                  </a:moveTo>
                  <a:lnTo>
                    <a:pt x="888443" y="0"/>
                  </a:lnTo>
                  <a:lnTo>
                    <a:pt x="888443" y="304042"/>
                  </a:lnTo>
                  <a:lnTo>
                    <a:pt x="0" y="304042"/>
                  </a:lnTo>
                  <a:close/>
                </a:path>
              </a:pathLst>
            </a:custGeom>
            <a:ln w="38100" cap="sq">
              <a:solidFill>
                <a:srgbClr val="62B67E"/>
              </a:solidFill>
              <a:prstDash val="solid"/>
              <a:miter/>
            </a:ln>
          </p:spPr>
          <p:txBody>
            <a:bodyPr/>
            <a:lstStyle/>
            <a:p>
              <a:endParaRPr lang="lv-LV"/>
            </a:p>
          </p:txBody>
        </p:sp>
        <p:sp>
          <p:nvSpPr>
            <p:cNvPr id="19" name="TextBox 19"/>
            <p:cNvSpPr txBox="1"/>
            <p:nvPr/>
          </p:nvSpPr>
          <p:spPr>
            <a:xfrm>
              <a:off x="0" y="-38100"/>
              <a:ext cx="888443" cy="342142"/>
            </a:xfrm>
            <a:prstGeom prst="rect">
              <a:avLst/>
            </a:prstGeom>
          </p:spPr>
          <p:txBody>
            <a:bodyPr lIns="50800" tIns="50800" rIns="50800" bIns="50800" rtlCol="0" anchor="ctr"/>
            <a:lstStyle/>
            <a:p>
              <a:pPr algn="ctr">
                <a:lnSpc>
                  <a:spcPts val="2168"/>
                </a:lnSpc>
              </a:pPr>
              <a:endParaRPr/>
            </a:p>
          </p:txBody>
        </p:sp>
      </p:grpSp>
      <p:grpSp>
        <p:nvGrpSpPr>
          <p:cNvPr id="20" name="Group 20"/>
          <p:cNvGrpSpPr/>
          <p:nvPr/>
        </p:nvGrpSpPr>
        <p:grpSpPr>
          <a:xfrm>
            <a:off x="3857762" y="2252355"/>
            <a:ext cx="1247360" cy="1247360"/>
            <a:chOff x="0" y="0"/>
            <a:chExt cx="1663146" cy="1663146"/>
          </a:xfrm>
        </p:grpSpPr>
        <p:grpSp>
          <p:nvGrpSpPr>
            <p:cNvPr id="21" name="Group 21"/>
            <p:cNvGrpSpPr/>
            <p:nvPr/>
          </p:nvGrpSpPr>
          <p:grpSpPr>
            <a:xfrm>
              <a:off x="0" y="0"/>
              <a:ext cx="1663146" cy="1663146"/>
              <a:chOff x="0" y="0"/>
              <a:chExt cx="2302500" cy="2302500"/>
            </a:xfrm>
          </p:grpSpPr>
          <p:sp>
            <p:nvSpPr>
              <p:cNvPr id="22" name="Freeform 22"/>
              <p:cNvSpPr/>
              <p:nvPr/>
            </p:nvSpPr>
            <p:spPr>
              <a:xfrm>
                <a:off x="0" y="0"/>
                <a:ext cx="2302510" cy="2302510"/>
              </a:xfrm>
              <a:custGeom>
                <a:avLst/>
                <a:gdLst/>
                <a:ahLst/>
                <a:cxnLst/>
                <a:rect l="l" t="t" r="r" b="b"/>
                <a:pathLst>
                  <a:path w="2302510" h="2302510">
                    <a:moveTo>
                      <a:pt x="0" y="1151255"/>
                    </a:moveTo>
                    <a:cubicBezTo>
                      <a:pt x="0" y="515493"/>
                      <a:pt x="515493" y="0"/>
                      <a:pt x="1151255" y="0"/>
                    </a:cubicBezTo>
                    <a:cubicBezTo>
                      <a:pt x="1787017" y="0"/>
                      <a:pt x="2302510" y="515493"/>
                      <a:pt x="2302510" y="1151255"/>
                    </a:cubicBezTo>
                    <a:cubicBezTo>
                      <a:pt x="2302510" y="1787017"/>
                      <a:pt x="1787017" y="2302510"/>
                      <a:pt x="1151255" y="2302510"/>
                    </a:cubicBezTo>
                    <a:cubicBezTo>
                      <a:pt x="515493" y="2302510"/>
                      <a:pt x="0" y="1787017"/>
                      <a:pt x="0" y="1151255"/>
                    </a:cubicBezTo>
                    <a:close/>
                  </a:path>
                </a:pathLst>
              </a:custGeom>
              <a:solidFill>
                <a:srgbClr val="FFFFFF"/>
              </a:solidFill>
            </p:spPr>
            <p:txBody>
              <a:bodyPr/>
              <a:lstStyle/>
              <a:p>
                <a:endParaRPr lang="lv-LV"/>
              </a:p>
            </p:txBody>
          </p:sp>
        </p:grpSp>
        <p:sp>
          <p:nvSpPr>
            <p:cNvPr id="23" name="Freeform 23"/>
            <p:cNvSpPr/>
            <p:nvPr/>
          </p:nvSpPr>
          <p:spPr>
            <a:xfrm>
              <a:off x="32899" y="54010"/>
              <a:ext cx="1465385" cy="1342659"/>
            </a:xfrm>
            <a:custGeom>
              <a:avLst/>
              <a:gdLst/>
              <a:ahLst/>
              <a:cxnLst/>
              <a:rect l="l" t="t" r="r" b="b"/>
              <a:pathLst>
                <a:path w="1465385" h="1342659">
                  <a:moveTo>
                    <a:pt x="0" y="0"/>
                  </a:moveTo>
                  <a:lnTo>
                    <a:pt x="1465385" y="0"/>
                  </a:lnTo>
                  <a:lnTo>
                    <a:pt x="1465385" y="1342659"/>
                  </a:lnTo>
                  <a:lnTo>
                    <a:pt x="0" y="13426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lv-LV"/>
            </a:p>
          </p:txBody>
        </p:sp>
      </p:grpSp>
      <p:grpSp>
        <p:nvGrpSpPr>
          <p:cNvPr id="24" name="Group 24"/>
          <p:cNvGrpSpPr/>
          <p:nvPr/>
        </p:nvGrpSpPr>
        <p:grpSpPr>
          <a:xfrm>
            <a:off x="13034038" y="2252355"/>
            <a:ext cx="1247360" cy="1287867"/>
            <a:chOff x="0" y="0"/>
            <a:chExt cx="1663146" cy="1717156"/>
          </a:xfrm>
        </p:grpSpPr>
        <p:grpSp>
          <p:nvGrpSpPr>
            <p:cNvPr id="25" name="Group 25"/>
            <p:cNvGrpSpPr/>
            <p:nvPr/>
          </p:nvGrpSpPr>
          <p:grpSpPr>
            <a:xfrm>
              <a:off x="0" y="54010"/>
              <a:ext cx="1663146" cy="1663146"/>
              <a:chOff x="0" y="0"/>
              <a:chExt cx="2302500" cy="2302500"/>
            </a:xfrm>
          </p:grpSpPr>
          <p:sp>
            <p:nvSpPr>
              <p:cNvPr id="26" name="Freeform 26"/>
              <p:cNvSpPr/>
              <p:nvPr/>
            </p:nvSpPr>
            <p:spPr>
              <a:xfrm>
                <a:off x="0" y="0"/>
                <a:ext cx="2302510" cy="2302510"/>
              </a:xfrm>
              <a:custGeom>
                <a:avLst/>
                <a:gdLst/>
                <a:ahLst/>
                <a:cxnLst/>
                <a:rect l="l" t="t" r="r" b="b"/>
                <a:pathLst>
                  <a:path w="2302510" h="2302510">
                    <a:moveTo>
                      <a:pt x="0" y="1151255"/>
                    </a:moveTo>
                    <a:cubicBezTo>
                      <a:pt x="0" y="515493"/>
                      <a:pt x="515493" y="0"/>
                      <a:pt x="1151255" y="0"/>
                    </a:cubicBezTo>
                    <a:cubicBezTo>
                      <a:pt x="1787017" y="0"/>
                      <a:pt x="2302510" y="515493"/>
                      <a:pt x="2302510" y="1151255"/>
                    </a:cubicBezTo>
                    <a:cubicBezTo>
                      <a:pt x="2302510" y="1787017"/>
                      <a:pt x="1787017" y="2302510"/>
                      <a:pt x="1151255" y="2302510"/>
                    </a:cubicBezTo>
                    <a:cubicBezTo>
                      <a:pt x="515493" y="2302510"/>
                      <a:pt x="0" y="1787017"/>
                      <a:pt x="0" y="1151255"/>
                    </a:cubicBezTo>
                    <a:close/>
                  </a:path>
                </a:pathLst>
              </a:custGeom>
              <a:solidFill>
                <a:srgbClr val="FFFFFF"/>
              </a:solidFill>
            </p:spPr>
            <p:txBody>
              <a:bodyPr/>
              <a:lstStyle/>
              <a:p>
                <a:endParaRPr lang="lv-LV"/>
              </a:p>
            </p:txBody>
          </p:sp>
        </p:grpSp>
        <p:sp>
          <p:nvSpPr>
            <p:cNvPr id="27" name="Freeform 27"/>
            <p:cNvSpPr/>
            <p:nvPr/>
          </p:nvSpPr>
          <p:spPr>
            <a:xfrm>
              <a:off x="180827" y="0"/>
              <a:ext cx="1298736" cy="1421325"/>
            </a:xfrm>
            <a:custGeom>
              <a:avLst/>
              <a:gdLst/>
              <a:ahLst/>
              <a:cxnLst/>
              <a:rect l="l" t="t" r="r" b="b"/>
              <a:pathLst>
                <a:path w="1298736" h="1421325">
                  <a:moveTo>
                    <a:pt x="0" y="0"/>
                  </a:moveTo>
                  <a:lnTo>
                    <a:pt x="1298736" y="0"/>
                  </a:lnTo>
                  <a:lnTo>
                    <a:pt x="1298736" y="1421325"/>
                  </a:lnTo>
                  <a:lnTo>
                    <a:pt x="0" y="14213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grpSp>
      <p:grpSp>
        <p:nvGrpSpPr>
          <p:cNvPr id="28" name="Group 28"/>
          <p:cNvGrpSpPr/>
          <p:nvPr/>
        </p:nvGrpSpPr>
        <p:grpSpPr>
          <a:xfrm>
            <a:off x="10227806" y="5781947"/>
            <a:ext cx="2309240" cy="2309240"/>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230"/>
            </a:solidFill>
          </p:spPr>
          <p:txBody>
            <a:bodyPr/>
            <a:lstStyle/>
            <a:p>
              <a:endParaRPr lang="lv-LV"/>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168"/>
                </a:lnSpc>
              </a:pPr>
              <a:endParaRPr/>
            </a:p>
          </p:txBody>
        </p:sp>
      </p:grpSp>
      <p:sp>
        <p:nvSpPr>
          <p:cNvPr id="31" name="TextBox 31"/>
          <p:cNvSpPr txBox="1"/>
          <p:nvPr/>
        </p:nvSpPr>
        <p:spPr>
          <a:xfrm>
            <a:off x="1353436" y="1555830"/>
            <a:ext cx="8219800" cy="533400"/>
          </a:xfrm>
          <a:prstGeom prst="rect">
            <a:avLst/>
          </a:prstGeom>
        </p:spPr>
        <p:txBody>
          <a:bodyPr lIns="0" tIns="0" rIns="0" bIns="0" rtlCol="0" anchor="t">
            <a:spAutoFit/>
          </a:bodyPr>
          <a:lstStyle/>
          <a:p>
            <a:pPr algn="l">
              <a:lnSpc>
                <a:spcPts val="3600"/>
              </a:lnSpc>
            </a:pPr>
            <a:r>
              <a:rPr lang="en-US" sz="3000">
                <a:solidFill>
                  <a:srgbClr val="545454"/>
                </a:solidFill>
                <a:latin typeface="Armin Grotesk 3"/>
                <a:ea typeface="Armin Grotesk 3"/>
                <a:cs typeface="Armin Grotesk 3"/>
                <a:sym typeface="Armin Grotesk 3"/>
              </a:rPr>
              <a:t>Piemēri</a:t>
            </a:r>
          </a:p>
        </p:txBody>
      </p:sp>
      <p:grpSp>
        <p:nvGrpSpPr>
          <p:cNvPr id="32" name="Group 32"/>
          <p:cNvGrpSpPr/>
          <p:nvPr/>
        </p:nvGrpSpPr>
        <p:grpSpPr>
          <a:xfrm>
            <a:off x="1320686" y="917821"/>
            <a:ext cx="9525431" cy="911860"/>
            <a:chOff x="0" y="0"/>
            <a:chExt cx="12700574" cy="1215813"/>
          </a:xfrm>
        </p:grpSpPr>
        <p:sp>
          <p:nvSpPr>
            <p:cNvPr id="33" name="Freeform 33"/>
            <p:cNvSpPr/>
            <p:nvPr/>
          </p:nvSpPr>
          <p:spPr>
            <a:xfrm>
              <a:off x="0" y="0"/>
              <a:ext cx="12700575" cy="1215813"/>
            </a:xfrm>
            <a:custGeom>
              <a:avLst/>
              <a:gdLst/>
              <a:ahLst/>
              <a:cxnLst/>
              <a:rect l="l" t="t" r="r" b="b"/>
              <a:pathLst>
                <a:path w="12700575" h="1215813">
                  <a:moveTo>
                    <a:pt x="0" y="0"/>
                  </a:moveTo>
                  <a:lnTo>
                    <a:pt x="12700575" y="0"/>
                  </a:lnTo>
                  <a:lnTo>
                    <a:pt x="12700575" y="1215813"/>
                  </a:lnTo>
                  <a:lnTo>
                    <a:pt x="0" y="1215813"/>
                  </a:lnTo>
                  <a:close/>
                </a:path>
              </a:pathLst>
            </a:custGeom>
          </p:spPr>
          <p:txBody>
            <a:bodyPr/>
            <a:lstStyle/>
            <a:p>
              <a:endParaRPr lang="lv-LV"/>
            </a:p>
          </p:txBody>
        </p:sp>
        <p:sp>
          <p:nvSpPr>
            <p:cNvPr id="34" name="TextBox 34"/>
            <p:cNvSpPr txBox="1"/>
            <p:nvPr/>
          </p:nvSpPr>
          <p:spPr>
            <a:xfrm>
              <a:off x="0" y="-114300"/>
              <a:ext cx="12700574" cy="1330113"/>
            </a:xfrm>
            <a:prstGeom prst="rect">
              <a:avLst/>
            </a:prstGeom>
          </p:spPr>
          <p:txBody>
            <a:bodyPr lIns="0" tIns="0" rIns="0" bIns="0" rtlCol="0" anchor="t"/>
            <a:lstStyle/>
            <a:p>
              <a:pPr algn="l">
                <a:lnSpc>
                  <a:spcPts val="6000"/>
                </a:lnSpc>
              </a:pPr>
              <a:r>
                <a:rPr lang="en-US" sz="5000" b="1">
                  <a:solidFill>
                    <a:srgbClr val="000000"/>
                  </a:solidFill>
                  <a:latin typeface="Armin Grotesk 3 Semi-Bold"/>
                  <a:ea typeface="Armin Grotesk 3 Semi-Bold"/>
                  <a:cs typeface="Armin Grotesk 3 Semi-Bold"/>
                  <a:sym typeface="Armin Grotesk 3 Semi-Bold"/>
                  <a:hlinkClick r:id="rId7" tooltip="https://liaa.business.gov.lv/atbalsta-iespejas/jaunuznemumu-atbalsts#atbalsta-sanemejs"/>
                </a:rPr>
                <a:t>Jaunuzņēmumu atbalsts</a:t>
              </a:r>
            </a:p>
          </p:txBody>
        </p:sp>
      </p:grpSp>
      <p:sp>
        <p:nvSpPr>
          <p:cNvPr id="35" name="AutoShape 35"/>
          <p:cNvSpPr/>
          <p:nvPr/>
        </p:nvSpPr>
        <p:spPr>
          <a:xfrm>
            <a:off x="-5319511" y="1392801"/>
            <a:ext cx="6492240" cy="0"/>
          </a:xfrm>
          <a:prstGeom prst="line">
            <a:avLst/>
          </a:prstGeom>
          <a:ln w="38100" cap="flat">
            <a:solidFill>
              <a:srgbClr val="62B67E"/>
            </a:solidFill>
            <a:prstDash val="sysDash"/>
            <a:headEnd type="none" w="sm" len="sm"/>
            <a:tailEnd type="diamond" w="lg" len="lg"/>
          </a:ln>
        </p:spPr>
        <p:txBody>
          <a:bodyPr/>
          <a:lstStyle/>
          <a:p>
            <a:endParaRPr lang="lv-LV"/>
          </a:p>
        </p:txBody>
      </p:sp>
      <p:sp>
        <p:nvSpPr>
          <p:cNvPr id="36" name="TextBox 36"/>
          <p:cNvSpPr txBox="1"/>
          <p:nvPr/>
        </p:nvSpPr>
        <p:spPr>
          <a:xfrm>
            <a:off x="14252274" y="7208739"/>
            <a:ext cx="3522690" cy="356175"/>
          </a:xfrm>
          <a:prstGeom prst="rect">
            <a:avLst/>
          </a:prstGeom>
        </p:spPr>
        <p:txBody>
          <a:bodyPr lIns="0" tIns="0" rIns="0" bIns="0" rtlCol="0" anchor="t">
            <a:spAutoFit/>
          </a:bodyPr>
          <a:lstStyle/>
          <a:p>
            <a:pPr algn="ctr">
              <a:lnSpc>
                <a:spcPts val="2399"/>
              </a:lnSpc>
            </a:pPr>
            <a:r>
              <a:rPr lang="en-US" sz="2399" b="1">
                <a:solidFill>
                  <a:srgbClr val="6C6463"/>
                </a:solidFill>
                <a:latin typeface="Armin Grotesk 3 Semi-Bold"/>
                <a:ea typeface="Armin Grotesk 3 Semi-Bold"/>
                <a:cs typeface="Armin Grotesk 3 Semi-Bold"/>
                <a:sym typeface="Armin Grotesk 3 Semi-Bold"/>
              </a:rPr>
              <a:t>Atbalsts</a:t>
            </a:r>
          </a:p>
        </p:txBody>
      </p:sp>
      <p:grpSp>
        <p:nvGrpSpPr>
          <p:cNvPr id="37" name="Group 37"/>
          <p:cNvGrpSpPr/>
          <p:nvPr/>
        </p:nvGrpSpPr>
        <p:grpSpPr>
          <a:xfrm>
            <a:off x="14326966" y="6600239"/>
            <a:ext cx="3373306" cy="1154410"/>
            <a:chOff x="0" y="0"/>
            <a:chExt cx="888443" cy="304042"/>
          </a:xfrm>
        </p:grpSpPr>
        <p:sp>
          <p:nvSpPr>
            <p:cNvPr id="38" name="Freeform 38"/>
            <p:cNvSpPr/>
            <p:nvPr/>
          </p:nvSpPr>
          <p:spPr>
            <a:xfrm>
              <a:off x="0" y="0"/>
              <a:ext cx="888443" cy="304042"/>
            </a:xfrm>
            <a:custGeom>
              <a:avLst/>
              <a:gdLst/>
              <a:ahLst/>
              <a:cxnLst/>
              <a:rect l="l" t="t" r="r" b="b"/>
              <a:pathLst>
                <a:path w="888443" h="304042">
                  <a:moveTo>
                    <a:pt x="0" y="0"/>
                  </a:moveTo>
                  <a:lnTo>
                    <a:pt x="888443" y="0"/>
                  </a:lnTo>
                  <a:lnTo>
                    <a:pt x="888443" y="304042"/>
                  </a:lnTo>
                  <a:lnTo>
                    <a:pt x="0" y="304042"/>
                  </a:lnTo>
                  <a:close/>
                </a:path>
              </a:pathLst>
            </a:custGeom>
            <a:ln w="38100" cap="sq">
              <a:solidFill>
                <a:srgbClr val="62B67E"/>
              </a:solidFill>
              <a:prstDash val="solid"/>
              <a:miter/>
            </a:ln>
          </p:spPr>
          <p:txBody>
            <a:bodyPr/>
            <a:lstStyle/>
            <a:p>
              <a:endParaRPr lang="lv-LV"/>
            </a:p>
          </p:txBody>
        </p:sp>
        <p:sp>
          <p:nvSpPr>
            <p:cNvPr id="39" name="TextBox 39"/>
            <p:cNvSpPr txBox="1"/>
            <p:nvPr/>
          </p:nvSpPr>
          <p:spPr>
            <a:xfrm>
              <a:off x="0" y="-38100"/>
              <a:ext cx="888443" cy="342142"/>
            </a:xfrm>
            <a:prstGeom prst="rect">
              <a:avLst/>
            </a:prstGeom>
          </p:spPr>
          <p:txBody>
            <a:bodyPr lIns="50800" tIns="50800" rIns="50800" bIns="50800" rtlCol="0" anchor="ctr"/>
            <a:lstStyle/>
            <a:p>
              <a:pPr algn="ctr">
                <a:lnSpc>
                  <a:spcPts val="2168"/>
                </a:lnSpc>
              </a:pPr>
              <a:endParaRPr/>
            </a:p>
          </p:txBody>
        </p:sp>
      </p:grpSp>
      <p:sp>
        <p:nvSpPr>
          <p:cNvPr id="40" name="Freeform 40"/>
          <p:cNvSpPr/>
          <p:nvPr/>
        </p:nvSpPr>
        <p:spPr>
          <a:xfrm>
            <a:off x="12480112" y="6774050"/>
            <a:ext cx="1595735" cy="453357"/>
          </a:xfrm>
          <a:custGeom>
            <a:avLst/>
            <a:gdLst/>
            <a:ahLst/>
            <a:cxnLst/>
            <a:rect l="l" t="t" r="r" b="b"/>
            <a:pathLst>
              <a:path w="1595735" h="453357">
                <a:moveTo>
                  <a:pt x="0" y="0"/>
                </a:moveTo>
                <a:lnTo>
                  <a:pt x="1595735" y="0"/>
                </a:lnTo>
                <a:lnTo>
                  <a:pt x="1595735" y="453357"/>
                </a:lnTo>
                <a:lnTo>
                  <a:pt x="0" y="4533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41" name="Freeform 41"/>
          <p:cNvSpPr/>
          <p:nvPr/>
        </p:nvSpPr>
        <p:spPr>
          <a:xfrm rot="-1798419">
            <a:off x="3039708" y="6277282"/>
            <a:ext cx="1595735" cy="453357"/>
          </a:xfrm>
          <a:custGeom>
            <a:avLst/>
            <a:gdLst/>
            <a:ahLst/>
            <a:cxnLst/>
            <a:rect l="l" t="t" r="r" b="b"/>
            <a:pathLst>
              <a:path w="1595735" h="453357">
                <a:moveTo>
                  <a:pt x="0" y="0"/>
                </a:moveTo>
                <a:lnTo>
                  <a:pt x="1595735" y="0"/>
                </a:lnTo>
                <a:lnTo>
                  <a:pt x="1595735" y="453357"/>
                </a:lnTo>
                <a:lnTo>
                  <a:pt x="0" y="4533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42" name="TextBox 42"/>
          <p:cNvSpPr txBox="1"/>
          <p:nvPr/>
        </p:nvSpPr>
        <p:spPr>
          <a:xfrm>
            <a:off x="1172729" y="6380887"/>
            <a:ext cx="2195372" cy="863600"/>
          </a:xfrm>
          <a:prstGeom prst="rect">
            <a:avLst/>
          </a:prstGeom>
        </p:spPr>
        <p:txBody>
          <a:bodyPr lIns="0" tIns="0" rIns="0" bIns="0" rtlCol="0" anchor="t">
            <a:spAutoFit/>
          </a:bodyPr>
          <a:lstStyle/>
          <a:p>
            <a:pPr algn="ctr">
              <a:lnSpc>
                <a:spcPts val="5499"/>
              </a:lnSpc>
            </a:pPr>
            <a:r>
              <a:rPr lang="en-US" sz="5499" b="1">
                <a:solidFill>
                  <a:srgbClr val="FFFFFF"/>
                </a:solidFill>
                <a:latin typeface="Armin Grotesk 3 Semi-Bold"/>
                <a:ea typeface="Armin Grotesk 3 Semi-Bold"/>
                <a:cs typeface="Armin Grotesk 3 Semi-Bold"/>
                <a:sym typeface="Armin Grotesk 3 Semi-Bold"/>
              </a:rPr>
              <a:t>5 000</a:t>
            </a:r>
          </a:p>
        </p:txBody>
      </p:sp>
      <p:sp>
        <p:nvSpPr>
          <p:cNvPr id="43" name="TextBox 43"/>
          <p:cNvSpPr txBox="1"/>
          <p:nvPr/>
        </p:nvSpPr>
        <p:spPr>
          <a:xfrm>
            <a:off x="1306423" y="7184875"/>
            <a:ext cx="1921112" cy="476250"/>
          </a:xfrm>
          <a:prstGeom prst="rect">
            <a:avLst/>
          </a:prstGeom>
        </p:spPr>
        <p:txBody>
          <a:bodyPr lIns="0" tIns="0" rIns="0" bIns="0" rtlCol="0" anchor="t">
            <a:spAutoFit/>
          </a:bodyPr>
          <a:lstStyle/>
          <a:p>
            <a:pPr algn="ctr">
              <a:lnSpc>
                <a:spcPts val="3000"/>
              </a:lnSpc>
            </a:pPr>
            <a:r>
              <a:rPr lang="en-US" sz="3000" b="1">
                <a:solidFill>
                  <a:srgbClr val="002B49"/>
                </a:solidFill>
                <a:latin typeface="Armin Grotesk 3 Semi-Bold"/>
                <a:ea typeface="Armin Grotesk 3 Semi-Bold"/>
                <a:cs typeface="Armin Grotesk 3 Semi-Bold"/>
                <a:sym typeface="Armin Grotesk 3 Semi-Bold"/>
              </a:rPr>
              <a:t>EUR</a:t>
            </a:r>
          </a:p>
        </p:txBody>
      </p:sp>
      <p:sp>
        <p:nvSpPr>
          <p:cNvPr id="44" name="TextBox 44"/>
          <p:cNvSpPr txBox="1"/>
          <p:nvPr/>
        </p:nvSpPr>
        <p:spPr>
          <a:xfrm>
            <a:off x="12698971" y="5959249"/>
            <a:ext cx="1487478" cy="862963"/>
          </a:xfrm>
          <a:prstGeom prst="rect">
            <a:avLst/>
          </a:prstGeom>
        </p:spPr>
        <p:txBody>
          <a:bodyPr lIns="0" tIns="0" rIns="0" bIns="0" rtlCol="0" anchor="t">
            <a:spAutoFit/>
          </a:bodyPr>
          <a:lstStyle/>
          <a:p>
            <a:pPr algn="ctr">
              <a:lnSpc>
                <a:spcPts val="5500"/>
              </a:lnSpc>
            </a:pPr>
            <a:r>
              <a:rPr lang="en-US" sz="5500" b="1">
                <a:solidFill>
                  <a:srgbClr val="002B49"/>
                </a:solidFill>
                <a:latin typeface="Armin Grotesk 3 Semi-Bold"/>
                <a:ea typeface="Armin Grotesk 3 Semi-Bold"/>
                <a:cs typeface="Armin Grotesk 3 Semi-Bold"/>
                <a:sym typeface="Armin Grotesk 3 Semi-Bold"/>
              </a:rPr>
              <a:t>45%</a:t>
            </a:r>
          </a:p>
        </p:txBody>
      </p:sp>
      <p:sp>
        <p:nvSpPr>
          <p:cNvPr id="45" name="TextBox 45"/>
          <p:cNvSpPr txBox="1"/>
          <p:nvPr/>
        </p:nvSpPr>
        <p:spPr>
          <a:xfrm>
            <a:off x="11565613" y="3642434"/>
            <a:ext cx="4448006" cy="692150"/>
          </a:xfrm>
          <a:prstGeom prst="rect">
            <a:avLst/>
          </a:prstGeom>
        </p:spPr>
        <p:txBody>
          <a:bodyPr lIns="0" tIns="0" rIns="0" bIns="0" rtlCol="0" anchor="t">
            <a:spAutoFit/>
          </a:bodyPr>
          <a:lstStyle/>
          <a:p>
            <a:pPr algn="ctr">
              <a:lnSpc>
                <a:spcPts val="2499"/>
              </a:lnSpc>
            </a:pPr>
            <a:r>
              <a:rPr lang="en-US" sz="2499" b="1">
                <a:solidFill>
                  <a:srgbClr val="FFFFFF"/>
                </a:solidFill>
                <a:latin typeface="Armin Grotesk 3 Semi-Bold"/>
                <a:ea typeface="Armin Grotesk 3 Semi-Bold"/>
                <a:cs typeface="Armin Grotesk 3 Semi-Bold"/>
                <a:sym typeface="Armin Grotesk 3 Semi-Bold"/>
              </a:rPr>
              <a:t> 45% ATBALSTS DARBA ALGĀM ( AKD)</a:t>
            </a:r>
          </a:p>
        </p:txBody>
      </p:sp>
      <p:sp>
        <p:nvSpPr>
          <p:cNvPr id="46" name="TextBox 46"/>
          <p:cNvSpPr txBox="1"/>
          <p:nvPr/>
        </p:nvSpPr>
        <p:spPr>
          <a:xfrm>
            <a:off x="2312941" y="3669569"/>
            <a:ext cx="4851934" cy="377825"/>
          </a:xfrm>
          <a:prstGeom prst="rect">
            <a:avLst/>
          </a:prstGeom>
        </p:spPr>
        <p:txBody>
          <a:bodyPr lIns="0" tIns="0" rIns="0" bIns="0" rtlCol="0" anchor="t">
            <a:spAutoFit/>
          </a:bodyPr>
          <a:lstStyle/>
          <a:p>
            <a:pPr algn="ctr">
              <a:lnSpc>
                <a:spcPts val="2499"/>
              </a:lnSpc>
            </a:pPr>
            <a:r>
              <a:rPr lang="en-US" sz="2499" b="1">
                <a:solidFill>
                  <a:srgbClr val="FFFFFF"/>
                </a:solidFill>
                <a:latin typeface="Armin Grotesk 3 Semi-Bold"/>
                <a:ea typeface="Armin Grotesk 3 Semi-Bold"/>
                <a:cs typeface="Armin Grotesk 3 Semi-Bold"/>
                <a:sym typeface="Armin Grotesk 3 Semi-Bold"/>
              </a:rPr>
              <a:t> NODOKĻU ATVIEGLOJUMI </a:t>
            </a:r>
          </a:p>
        </p:txBody>
      </p:sp>
      <p:sp>
        <p:nvSpPr>
          <p:cNvPr id="47" name="TextBox 47"/>
          <p:cNvSpPr txBox="1"/>
          <p:nvPr/>
        </p:nvSpPr>
        <p:spPr>
          <a:xfrm>
            <a:off x="1172729" y="8104607"/>
            <a:ext cx="2452334" cy="356235"/>
          </a:xfrm>
          <a:prstGeom prst="rect">
            <a:avLst/>
          </a:prstGeom>
        </p:spPr>
        <p:txBody>
          <a:bodyPr lIns="0" tIns="0" rIns="0" bIns="0" rtlCol="0" anchor="t">
            <a:spAutoFit/>
          </a:bodyPr>
          <a:lstStyle/>
          <a:p>
            <a:pPr algn="ctr">
              <a:lnSpc>
                <a:spcPts val="2399"/>
              </a:lnSpc>
            </a:pPr>
            <a:r>
              <a:rPr lang="en-US" sz="2399" b="1">
                <a:solidFill>
                  <a:srgbClr val="6C6463"/>
                </a:solidFill>
                <a:latin typeface="Armin Grotesk 3 Semi-Bold"/>
                <a:ea typeface="Armin Grotesk 3 Semi-Bold"/>
                <a:cs typeface="Armin Grotesk 3 Semi-Bold"/>
                <a:sym typeface="Armin Grotesk 3 Semi-Bold"/>
              </a:rPr>
              <a:t>Bruto darba alga</a:t>
            </a:r>
          </a:p>
        </p:txBody>
      </p:sp>
      <p:sp>
        <p:nvSpPr>
          <p:cNvPr id="48" name="TextBox 48"/>
          <p:cNvSpPr txBox="1"/>
          <p:nvPr/>
        </p:nvSpPr>
        <p:spPr>
          <a:xfrm>
            <a:off x="5203506" y="5718792"/>
            <a:ext cx="1814148" cy="568196"/>
          </a:xfrm>
          <a:prstGeom prst="rect">
            <a:avLst/>
          </a:prstGeom>
        </p:spPr>
        <p:txBody>
          <a:bodyPr lIns="0" tIns="0" rIns="0" bIns="0" rtlCol="0" anchor="t">
            <a:spAutoFit/>
          </a:bodyPr>
          <a:lstStyle/>
          <a:p>
            <a:pPr algn="ctr">
              <a:lnSpc>
                <a:spcPts val="3619"/>
              </a:lnSpc>
            </a:pPr>
            <a:r>
              <a:rPr lang="en-US" sz="3619" b="1">
                <a:solidFill>
                  <a:srgbClr val="000000"/>
                </a:solidFill>
                <a:latin typeface="Armin Grotesk 3 Semi-Bold"/>
                <a:ea typeface="Armin Grotesk 3 Semi-Bold"/>
                <a:cs typeface="Armin Grotesk 3 Semi-Bold"/>
                <a:sym typeface="Armin Grotesk 3 Semi-Bold"/>
              </a:rPr>
              <a:t>2845,63 </a:t>
            </a:r>
          </a:p>
        </p:txBody>
      </p:sp>
      <p:sp>
        <p:nvSpPr>
          <p:cNvPr id="49" name="TextBox 49"/>
          <p:cNvSpPr txBox="1"/>
          <p:nvPr/>
        </p:nvSpPr>
        <p:spPr>
          <a:xfrm>
            <a:off x="6773588" y="7612726"/>
            <a:ext cx="960556" cy="375285"/>
          </a:xfrm>
          <a:prstGeom prst="rect">
            <a:avLst/>
          </a:prstGeom>
        </p:spPr>
        <p:txBody>
          <a:bodyPr lIns="0" tIns="0" rIns="0" bIns="0" rtlCol="0" anchor="t">
            <a:spAutoFit/>
          </a:bodyPr>
          <a:lstStyle/>
          <a:p>
            <a:pPr algn="ctr">
              <a:lnSpc>
                <a:spcPts val="2400"/>
              </a:lnSpc>
            </a:pPr>
            <a:r>
              <a:rPr lang="en-US" sz="2400" b="1">
                <a:solidFill>
                  <a:srgbClr val="000000"/>
                </a:solidFill>
                <a:latin typeface="Armin Grotesk 3 Semi-Bold"/>
                <a:ea typeface="Armin Grotesk 3 Semi-Bold"/>
                <a:cs typeface="Armin Grotesk 3 Semi-Bold"/>
                <a:sym typeface="Armin Grotesk 3 Semi-Bold"/>
              </a:rPr>
              <a:t>EUR</a:t>
            </a:r>
          </a:p>
        </p:txBody>
      </p:sp>
      <p:sp>
        <p:nvSpPr>
          <p:cNvPr id="50" name="TextBox 50"/>
          <p:cNvSpPr txBox="1"/>
          <p:nvPr/>
        </p:nvSpPr>
        <p:spPr>
          <a:xfrm>
            <a:off x="7553329" y="7493692"/>
            <a:ext cx="47625" cy="568196"/>
          </a:xfrm>
          <a:prstGeom prst="rect">
            <a:avLst/>
          </a:prstGeom>
        </p:spPr>
        <p:txBody>
          <a:bodyPr lIns="0" tIns="0" rIns="0" bIns="0" rtlCol="0" anchor="t">
            <a:spAutoFit/>
          </a:bodyPr>
          <a:lstStyle/>
          <a:p>
            <a:pPr algn="ctr">
              <a:lnSpc>
                <a:spcPts val="3619"/>
              </a:lnSpc>
            </a:pPr>
            <a:r>
              <a:rPr lang="en-US" sz="3619" b="1">
                <a:solidFill>
                  <a:srgbClr val="000000"/>
                </a:solidFill>
                <a:latin typeface="Armin Grotesk 3 Semi-Bold"/>
                <a:ea typeface="Armin Grotesk 3 Semi-Bold"/>
                <a:cs typeface="Armin Grotesk 3 Semi-Bold"/>
                <a:sym typeface="Armin Grotesk 3 Semi-Bold"/>
              </a:rPr>
              <a:t>*</a:t>
            </a:r>
          </a:p>
        </p:txBody>
      </p:sp>
      <p:sp>
        <p:nvSpPr>
          <p:cNvPr id="51" name="TextBox 51"/>
          <p:cNvSpPr txBox="1"/>
          <p:nvPr/>
        </p:nvSpPr>
        <p:spPr>
          <a:xfrm>
            <a:off x="4641981" y="6244063"/>
            <a:ext cx="3606061" cy="356175"/>
          </a:xfrm>
          <a:prstGeom prst="rect">
            <a:avLst/>
          </a:prstGeom>
        </p:spPr>
        <p:txBody>
          <a:bodyPr lIns="0" tIns="0" rIns="0" bIns="0" rtlCol="0" anchor="t">
            <a:spAutoFit/>
          </a:bodyPr>
          <a:lstStyle/>
          <a:p>
            <a:pPr algn="ctr">
              <a:lnSpc>
                <a:spcPts val="2399"/>
              </a:lnSpc>
            </a:pPr>
            <a:r>
              <a:rPr lang="en-US" sz="2399" b="1">
                <a:solidFill>
                  <a:srgbClr val="6C6463"/>
                </a:solidFill>
                <a:latin typeface="Armin Grotesk 3 Semi-Bold"/>
                <a:ea typeface="Armin Grotesk 3 Semi-Bold"/>
                <a:cs typeface="Armin Grotesk 3 Semi-Bold"/>
                <a:sym typeface="Armin Grotesk 3 Semi-Bold"/>
              </a:rPr>
              <a:t>Nodokļi bez atbalsta</a:t>
            </a:r>
          </a:p>
        </p:txBody>
      </p:sp>
      <p:sp>
        <p:nvSpPr>
          <p:cNvPr id="52" name="TextBox 52"/>
          <p:cNvSpPr txBox="1"/>
          <p:nvPr/>
        </p:nvSpPr>
        <p:spPr>
          <a:xfrm>
            <a:off x="1385489" y="9092262"/>
            <a:ext cx="6706839" cy="771525"/>
          </a:xfrm>
          <a:prstGeom prst="rect">
            <a:avLst/>
          </a:prstGeom>
        </p:spPr>
        <p:txBody>
          <a:bodyPr lIns="0" tIns="0" rIns="0" bIns="0" rtlCol="0" anchor="t">
            <a:spAutoFit/>
          </a:bodyPr>
          <a:lstStyle/>
          <a:p>
            <a:pPr algn="l">
              <a:lnSpc>
                <a:spcPts val="2880"/>
              </a:lnSpc>
            </a:pPr>
            <a:r>
              <a:rPr lang="en-US" sz="2400" i="1">
                <a:solidFill>
                  <a:srgbClr val="011627"/>
                </a:solidFill>
                <a:latin typeface="Armin Grotesk 3 Italics"/>
                <a:ea typeface="Armin Grotesk 3 Italics"/>
                <a:cs typeface="Armin Grotesk 3 Italics"/>
                <a:sym typeface="Armin Grotesk 3 Italics"/>
              </a:rPr>
              <a:t>* fiksētais maksājums 531,80 EUR (2026.gadā),  IIN 0,00 EUR, iemaksas pensiju shēmā ir 344 EUR</a:t>
            </a:r>
          </a:p>
        </p:txBody>
      </p:sp>
      <p:sp>
        <p:nvSpPr>
          <p:cNvPr id="53" name="TextBox 53"/>
          <p:cNvSpPr txBox="1"/>
          <p:nvPr/>
        </p:nvSpPr>
        <p:spPr>
          <a:xfrm>
            <a:off x="4683667" y="7957459"/>
            <a:ext cx="3522690" cy="356175"/>
          </a:xfrm>
          <a:prstGeom prst="rect">
            <a:avLst/>
          </a:prstGeom>
        </p:spPr>
        <p:txBody>
          <a:bodyPr lIns="0" tIns="0" rIns="0" bIns="0" rtlCol="0" anchor="t">
            <a:spAutoFit/>
          </a:bodyPr>
          <a:lstStyle/>
          <a:p>
            <a:pPr algn="ctr">
              <a:lnSpc>
                <a:spcPts val="2399"/>
              </a:lnSpc>
            </a:pPr>
            <a:r>
              <a:rPr lang="en-US" sz="2399" b="1">
                <a:solidFill>
                  <a:srgbClr val="6C6463"/>
                </a:solidFill>
                <a:latin typeface="Armin Grotesk 3 Semi-Bold"/>
                <a:ea typeface="Armin Grotesk 3 Semi-Bold"/>
                <a:cs typeface="Armin Grotesk 3 Semi-Bold"/>
                <a:sym typeface="Armin Grotesk 3 Semi-Bold"/>
              </a:rPr>
              <a:t>Nodokļi ar atbalstu</a:t>
            </a:r>
          </a:p>
        </p:txBody>
      </p:sp>
      <p:sp>
        <p:nvSpPr>
          <p:cNvPr id="54" name="TextBox 54"/>
          <p:cNvSpPr txBox="1"/>
          <p:nvPr/>
        </p:nvSpPr>
        <p:spPr>
          <a:xfrm>
            <a:off x="10846117" y="4515559"/>
            <a:ext cx="6058085" cy="908050"/>
          </a:xfrm>
          <a:prstGeom prst="rect">
            <a:avLst/>
          </a:prstGeom>
        </p:spPr>
        <p:txBody>
          <a:bodyPr lIns="0" tIns="0" rIns="0" bIns="0" rtlCol="0" anchor="t">
            <a:spAutoFit/>
          </a:bodyPr>
          <a:lstStyle/>
          <a:p>
            <a:pPr marL="539748" lvl="1" indent="-269874" algn="l">
              <a:lnSpc>
                <a:spcPts val="3499"/>
              </a:lnSpc>
              <a:buFont typeface="Arial"/>
              <a:buChar char="•"/>
            </a:pPr>
            <a:r>
              <a:rPr lang="en-US" sz="2499">
                <a:solidFill>
                  <a:srgbClr val="011627"/>
                </a:solidFill>
                <a:latin typeface="Armin Grotesk 3"/>
                <a:ea typeface="Armin Grotesk 3"/>
                <a:cs typeface="Armin Grotesk 3"/>
                <a:sym typeface="Armin Grotesk 3"/>
              </a:rPr>
              <a:t>no vienas vienības standarta likmes </a:t>
            </a:r>
          </a:p>
          <a:p>
            <a:pPr marL="539748" lvl="1" indent="-269874" algn="l">
              <a:lnSpc>
                <a:spcPts val="3499"/>
              </a:lnSpc>
              <a:buFont typeface="Arial"/>
              <a:buChar char="•"/>
            </a:pPr>
            <a:r>
              <a:rPr lang="en-US" sz="2499">
                <a:solidFill>
                  <a:srgbClr val="011627"/>
                </a:solidFill>
                <a:latin typeface="Armin Grotesk 3"/>
                <a:ea typeface="Armin Grotesk 3"/>
                <a:cs typeface="Armin Grotesk 3"/>
                <a:sym typeface="Armin Grotesk 3"/>
              </a:rPr>
              <a:t>neierobežotam darbinieku skaitam</a:t>
            </a:r>
          </a:p>
        </p:txBody>
      </p:sp>
      <p:sp>
        <p:nvSpPr>
          <p:cNvPr id="55" name="TextBox 55"/>
          <p:cNvSpPr txBox="1"/>
          <p:nvPr/>
        </p:nvSpPr>
        <p:spPr>
          <a:xfrm>
            <a:off x="1884715" y="4544134"/>
            <a:ext cx="5072523" cy="908050"/>
          </a:xfrm>
          <a:prstGeom prst="rect">
            <a:avLst/>
          </a:prstGeom>
        </p:spPr>
        <p:txBody>
          <a:bodyPr lIns="0" tIns="0" rIns="0" bIns="0" rtlCol="0" anchor="t">
            <a:spAutoFit/>
          </a:bodyPr>
          <a:lstStyle/>
          <a:p>
            <a:pPr marL="539748" lvl="1" indent="-269874" algn="l">
              <a:lnSpc>
                <a:spcPts val="3499"/>
              </a:lnSpc>
              <a:buFont typeface="Arial"/>
              <a:buChar char="•"/>
            </a:pPr>
            <a:r>
              <a:rPr lang="en-US" sz="2499">
                <a:solidFill>
                  <a:srgbClr val="011627"/>
                </a:solidFill>
                <a:latin typeface="Armin Grotesk 3"/>
                <a:ea typeface="Armin Grotesk 3"/>
                <a:cs typeface="Armin Grotesk 3"/>
                <a:sym typeface="Armin Grotesk 3"/>
              </a:rPr>
              <a:t> fiksētais nodokļa maksājums par darbinieku</a:t>
            </a:r>
          </a:p>
        </p:txBody>
      </p:sp>
      <p:sp>
        <p:nvSpPr>
          <p:cNvPr id="56" name="TextBox 56"/>
          <p:cNvSpPr txBox="1"/>
          <p:nvPr/>
        </p:nvSpPr>
        <p:spPr>
          <a:xfrm>
            <a:off x="10227806" y="8135546"/>
            <a:ext cx="2459962" cy="356235"/>
          </a:xfrm>
          <a:prstGeom prst="rect">
            <a:avLst/>
          </a:prstGeom>
        </p:spPr>
        <p:txBody>
          <a:bodyPr lIns="0" tIns="0" rIns="0" bIns="0" rtlCol="0" anchor="t">
            <a:spAutoFit/>
          </a:bodyPr>
          <a:lstStyle/>
          <a:p>
            <a:pPr algn="ctr">
              <a:lnSpc>
                <a:spcPts val="2399"/>
              </a:lnSpc>
            </a:pPr>
            <a:r>
              <a:rPr lang="en-US" sz="2399" b="1">
                <a:solidFill>
                  <a:srgbClr val="6C6463"/>
                </a:solidFill>
                <a:latin typeface="Armin Grotesk 3 Semi-Bold"/>
                <a:ea typeface="Armin Grotesk 3 Semi-Bold"/>
                <a:cs typeface="Armin Grotesk 3 Semi-Bold"/>
                <a:sym typeface="Armin Grotesk 3 Semi-Bold"/>
              </a:rPr>
              <a:t>Bruto darba alga</a:t>
            </a:r>
          </a:p>
        </p:txBody>
      </p:sp>
      <p:sp>
        <p:nvSpPr>
          <p:cNvPr id="57" name="TextBox 57"/>
          <p:cNvSpPr txBox="1"/>
          <p:nvPr/>
        </p:nvSpPr>
        <p:spPr>
          <a:xfrm>
            <a:off x="10284740" y="6380887"/>
            <a:ext cx="2195372" cy="863600"/>
          </a:xfrm>
          <a:prstGeom prst="rect">
            <a:avLst/>
          </a:prstGeom>
        </p:spPr>
        <p:txBody>
          <a:bodyPr lIns="0" tIns="0" rIns="0" bIns="0" rtlCol="0" anchor="t">
            <a:spAutoFit/>
          </a:bodyPr>
          <a:lstStyle/>
          <a:p>
            <a:pPr algn="ctr">
              <a:lnSpc>
                <a:spcPts val="5499"/>
              </a:lnSpc>
            </a:pPr>
            <a:r>
              <a:rPr lang="en-US" sz="5499" b="1">
                <a:solidFill>
                  <a:srgbClr val="FFFFFF"/>
                </a:solidFill>
                <a:latin typeface="Armin Grotesk 3 Semi-Bold"/>
                <a:ea typeface="Armin Grotesk 3 Semi-Bold"/>
                <a:cs typeface="Armin Grotesk 3 Semi-Bold"/>
                <a:sym typeface="Armin Grotesk 3 Semi-Bold"/>
              </a:rPr>
              <a:t>3 402</a:t>
            </a:r>
          </a:p>
        </p:txBody>
      </p:sp>
      <p:sp>
        <p:nvSpPr>
          <p:cNvPr id="58" name="TextBox 58"/>
          <p:cNvSpPr txBox="1"/>
          <p:nvPr/>
        </p:nvSpPr>
        <p:spPr>
          <a:xfrm>
            <a:off x="10418434" y="7184875"/>
            <a:ext cx="1921112" cy="476250"/>
          </a:xfrm>
          <a:prstGeom prst="rect">
            <a:avLst/>
          </a:prstGeom>
        </p:spPr>
        <p:txBody>
          <a:bodyPr lIns="0" tIns="0" rIns="0" bIns="0" rtlCol="0" anchor="t">
            <a:spAutoFit/>
          </a:bodyPr>
          <a:lstStyle/>
          <a:p>
            <a:pPr algn="ctr">
              <a:lnSpc>
                <a:spcPts val="3000"/>
              </a:lnSpc>
            </a:pPr>
            <a:r>
              <a:rPr lang="en-US" sz="3000" b="1">
                <a:solidFill>
                  <a:srgbClr val="002B49"/>
                </a:solidFill>
                <a:latin typeface="Armin Grotesk 3 Semi-Bold"/>
                <a:ea typeface="Armin Grotesk 3 Semi-Bold"/>
                <a:cs typeface="Armin Grotesk 3 Semi-Bold"/>
                <a:sym typeface="Armin Grotesk 3 Semi-Bold"/>
              </a:rPr>
              <a:t>EUR</a:t>
            </a:r>
          </a:p>
        </p:txBody>
      </p:sp>
      <p:sp>
        <p:nvSpPr>
          <p:cNvPr id="59" name="TextBox 59"/>
          <p:cNvSpPr txBox="1"/>
          <p:nvPr/>
        </p:nvSpPr>
        <p:spPr>
          <a:xfrm>
            <a:off x="11766187" y="7134917"/>
            <a:ext cx="196369" cy="377825"/>
          </a:xfrm>
          <a:prstGeom prst="rect">
            <a:avLst/>
          </a:prstGeom>
        </p:spPr>
        <p:txBody>
          <a:bodyPr lIns="0" tIns="0" rIns="0" bIns="0" rtlCol="0" anchor="t">
            <a:spAutoFit/>
          </a:bodyPr>
          <a:lstStyle/>
          <a:p>
            <a:pPr algn="ctr">
              <a:lnSpc>
                <a:spcPts val="2499"/>
              </a:lnSpc>
            </a:pPr>
            <a:r>
              <a:rPr lang="en-US" sz="2499" b="1">
                <a:solidFill>
                  <a:srgbClr val="002B49"/>
                </a:solidFill>
                <a:latin typeface="Armin Grotesk 3 Semi-Bold"/>
                <a:ea typeface="Armin Grotesk 3 Semi-Bold"/>
                <a:cs typeface="Armin Grotesk 3 Semi-Bold"/>
                <a:sym typeface="Armin Grotesk 3 Semi-Bold"/>
              </a:rPr>
              <a:t>*</a:t>
            </a:r>
          </a:p>
        </p:txBody>
      </p:sp>
      <p:sp>
        <p:nvSpPr>
          <p:cNvPr id="60" name="TextBox 60"/>
          <p:cNvSpPr txBox="1"/>
          <p:nvPr/>
        </p:nvSpPr>
        <p:spPr>
          <a:xfrm>
            <a:off x="11205865" y="9092262"/>
            <a:ext cx="5167502" cy="771525"/>
          </a:xfrm>
          <a:prstGeom prst="rect">
            <a:avLst/>
          </a:prstGeom>
        </p:spPr>
        <p:txBody>
          <a:bodyPr lIns="0" tIns="0" rIns="0" bIns="0" rtlCol="0" anchor="t">
            <a:spAutoFit/>
          </a:bodyPr>
          <a:lstStyle/>
          <a:p>
            <a:pPr algn="l">
              <a:lnSpc>
                <a:spcPts val="2880"/>
              </a:lnSpc>
            </a:pPr>
            <a:r>
              <a:rPr lang="en-US" sz="2400" i="1">
                <a:solidFill>
                  <a:srgbClr val="011627"/>
                </a:solidFill>
                <a:latin typeface="Armin Grotesk 3 Italics"/>
                <a:ea typeface="Armin Grotesk 3 Italics"/>
                <a:cs typeface="Armin Grotesk 3 Italics"/>
                <a:sym typeface="Armin Grotesk 3 Italics"/>
              </a:rPr>
              <a:t> *ja nostrādātas projektā 120 stundas mēnesī, stundas likme 28,35 EUR</a:t>
            </a:r>
          </a:p>
        </p:txBody>
      </p:sp>
      <p:sp>
        <p:nvSpPr>
          <p:cNvPr id="61" name="TextBox 61"/>
          <p:cNvSpPr txBox="1"/>
          <p:nvPr/>
        </p:nvSpPr>
        <p:spPr>
          <a:xfrm>
            <a:off x="6773588" y="5911704"/>
            <a:ext cx="960556" cy="375285"/>
          </a:xfrm>
          <a:prstGeom prst="rect">
            <a:avLst/>
          </a:prstGeom>
        </p:spPr>
        <p:txBody>
          <a:bodyPr lIns="0" tIns="0" rIns="0" bIns="0" rtlCol="0" anchor="t">
            <a:spAutoFit/>
          </a:bodyPr>
          <a:lstStyle/>
          <a:p>
            <a:pPr algn="ctr">
              <a:lnSpc>
                <a:spcPts val="2400"/>
              </a:lnSpc>
            </a:pPr>
            <a:r>
              <a:rPr lang="en-US" sz="2400" b="1">
                <a:solidFill>
                  <a:srgbClr val="000000"/>
                </a:solidFill>
                <a:latin typeface="Armin Grotesk 3 Semi-Bold"/>
                <a:ea typeface="Armin Grotesk 3 Semi-Bold"/>
                <a:cs typeface="Armin Grotesk 3 Semi-Bold"/>
                <a:sym typeface="Armin Grotesk 3 Semi-Bold"/>
              </a:rPr>
              <a:t>EUR</a:t>
            </a:r>
          </a:p>
        </p:txBody>
      </p:sp>
      <p:sp>
        <p:nvSpPr>
          <p:cNvPr id="62" name="TextBox 62"/>
          <p:cNvSpPr txBox="1"/>
          <p:nvPr/>
        </p:nvSpPr>
        <p:spPr>
          <a:xfrm>
            <a:off x="5203506" y="7419814"/>
            <a:ext cx="1814148" cy="568196"/>
          </a:xfrm>
          <a:prstGeom prst="rect">
            <a:avLst/>
          </a:prstGeom>
        </p:spPr>
        <p:txBody>
          <a:bodyPr lIns="0" tIns="0" rIns="0" bIns="0" rtlCol="0" anchor="t">
            <a:spAutoFit/>
          </a:bodyPr>
          <a:lstStyle/>
          <a:p>
            <a:pPr algn="ctr">
              <a:lnSpc>
                <a:spcPts val="3619"/>
              </a:lnSpc>
            </a:pPr>
            <a:r>
              <a:rPr lang="en-US" sz="3619" b="1">
                <a:solidFill>
                  <a:srgbClr val="011627"/>
                </a:solidFill>
                <a:latin typeface="Armin Grotesk 3 Semi-Bold"/>
                <a:ea typeface="Armin Grotesk 3 Semi-Bold"/>
                <a:cs typeface="Armin Grotesk 3 Semi-Bold"/>
                <a:sym typeface="Armin Grotesk 3 Semi-Bold"/>
              </a:rPr>
              <a:t>875,80 </a:t>
            </a:r>
          </a:p>
        </p:txBody>
      </p:sp>
      <p:sp>
        <p:nvSpPr>
          <p:cNvPr id="63" name="TextBox 63"/>
          <p:cNvSpPr txBox="1"/>
          <p:nvPr/>
        </p:nvSpPr>
        <p:spPr>
          <a:xfrm>
            <a:off x="16306692" y="6906533"/>
            <a:ext cx="960556" cy="375285"/>
          </a:xfrm>
          <a:prstGeom prst="rect">
            <a:avLst/>
          </a:prstGeom>
        </p:spPr>
        <p:txBody>
          <a:bodyPr lIns="0" tIns="0" rIns="0" bIns="0" rtlCol="0" anchor="t">
            <a:spAutoFit/>
          </a:bodyPr>
          <a:lstStyle/>
          <a:p>
            <a:pPr algn="ctr">
              <a:lnSpc>
                <a:spcPts val="2400"/>
              </a:lnSpc>
            </a:pPr>
            <a:r>
              <a:rPr lang="en-US" sz="2400" b="1">
                <a:solidFill>
                  <a:srgbClr val="000000"/>
                </a:solidFill>
                <a:latin typeface="Armin Grotesk 3 Semi-Bold"/>
                <a:ea typeface="Armin Grotesk 3 Semi-Bold"/>
                <a:cs typeface="Armin Grotesk 3 Semi-Bold"/>
                <a:sym typeface="Armin Grotesk 3 Semi-Bold"/>
              </a:rPr>
              <a:t>EUR</a:t>
            </a:r>
          </a:p>
        </p:txBody>
      </p:sp>
      <p:sp>
        <p:nvSpPr>
          <p:cNvPr id="64" name="TextBox 64"/>
          <p:cNvSpPr txBox="1"/>
          <p:nvPr/>
        </p:nvSpPr>
        <p:spPr>
          <a:xfrm>
            <a:off x="14811449" y="6713621"/>
            <a:ext cx="1814148" cy="568196"/>
          </a:xfrm>
          <a:prstGeom prst="rect">
            <a:avLst/>
          </a:prstGeom>
        </p:spPr>
        <p:txBody>
          <a:bodyPr lIns="0" tIns="0" rIns="0" bIns="0" rtlCol="0" anchor="t">
            <a:spAutoFit/>
          </a:bodyPr>
          <a:lstStyle/>
          <a:p>
            <a:pPr algn="ctr">
              <a:lnSpc>
                <a:spcPts val="3619"/>
              </a:lnSpc>
            </a:pPr>
            <a:r>
              <a:rPr lang="en-US" sz="3619" b="1">
                <a:solidFill>
                  <a:srgbClr val="000000"/>
                </a:solidFill>
                <a:latin typeface="Armin Grotesk 3 Semi-Bold"/>
                <a:ea typeface="Armin Grotesk 3 Semi-Bold"/>
                <a:cs typeface="Armin Grotesk 3 Semi-Bold"/>
                <a:sym typeface="Armin Grotesk 3 Semi-Bold"/>
              </a:rPr>
              <a:t>1530,9</a:t>
            </a:r>
          </a:p>
        </p:txBody>
      </p:sp>
      <p:sp>
        <p:nvSpPr>
          <p:cNvPr id="65" name="Freeform 65"/>
          <p:cNvSpPr/>
          <p:nvPr/>
        </p:nvSpPr>
        <p:spPr>
          <a:xfrm rot="1906268">
            <a:off x="3059895" y="7205846"/>
            <a:ext cx="1595735" cy="453357"/>
          </a:xfrm>
          <a:custGeom>
            <a:avLst/>
            <a:gdLst/>
            <a:ahLst/>
            <a:cxnLst/>
            <a:rect l="l" t="t" r="r" b="b"/>
            <a:pathLst>
              <a:path w="1595735" h="453357">
                <a:moveTo>
                  <a:pt x="0" y="0"/>
                </a:moveTo>
                <a:lnTo>
                  <a:pt x="1595735" y="0"/>
                </a:lnTo>
                <a:lnTo>
                  <a:pt x="1595735" y="453357"/>
                </a:lnTo>
                <a:lnTo>
                  <a:pt x="0" y="4533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401" y="-605591"/>
            <a:ext cx="7306678" cy="10406924"/>
            <a:chOff x="0" y="0"/>
            <a:chExt cx="1131996" cy="1612305"/>
          </a:xfrm>
        </p:grpSpPr>
        <p:sp>
          <p:nvSpPr>
            <p:cNvPr id="3" name="Freeform 3"/>
            <p:cNvSpPr/>
            <p:nvPr/>
          </p:nvSpPr>
          <p:spPr>
            <a:xfrm>
              <a:off x="0" y="0"/>
              <a:ext cx="1131996" cy="1612305"/>
            </a:xfrm>
            <a:custGeom>
              <a:avLst/>
              <a:gdLst/>
              <a:ahLst/>
              <a:cxnLst/>
              <a:rect l="l" t="t" r="r" b="b"/>
              <a:pathLst>
                <a:path w="1131996" h="1612305">
                  <a:moveTo>
                    <a:pt x="0" y="0"/>
                  </a:moveTo>
                  <a:lnTo>
                    <a:pt x="1131996" y="0"/>
                  </a:lnTo>
                  <a:lnTo>
                    <a:pt x="1131996" y="1612305"/>
                  </a:lnTo>
                  <a:lnTo>
                    <a:pt x="0" y="1612305"/>
                  </a:lnTo>
                  <a:close/>
                </a:path>
              </a:pathLst>
            </a:custGeom>
            <a:blipFill>
              <a:blip r:embed="rId3"/>
              <a:stretch>
                <a:fillRect l="-44953" r="-44953"/>
              </a:stretch>
            </a:blipFill>
          </p:spPr>
          <p:txBody>
            <a:bodyPr/>
            <a:lstStyle/>
            <a:p>
              <a:endParaRPr lang="lv-LV"/>
            </a:p>
          </p:txBody>
        </p:sp>
      </p:grpSp>
      <p:grpSp>
        <p:nvGrpSpPr>
          <p:cNvPr id="4" name="Group 4"/>
          <p:cNvGrpSpPr/>
          <p:nvPr/>
        </p:nvGrpSpPr>
        <p:grpSpPr>
          <a:xfrm>
            <a:off x="0" y="0"/>
            <a:ext cx="7306678" cy="10287000"/>
            <a:chOff x="0" y="0"/>
            <a:chExt cx="1924393" cy="2709333"/>
          </a:xfrm>
        </p:grpSpPr>
        <p:sp>
          <p:nvSpPr>
            <p:cNvPr id="5" name="Freeform 5"/>
            <p:cNvSpPr/>
            <p:nvPr/>
          </p:nvSpPr>
          <p:spPr>
            <a:xfrm>
              <a:off x="0" y="0"/>
              <a:ext cx="1924393" cy="2709333"/>
            </a:xfrm>
            <a:custGeom>
              <a:avLst/>
              <a:gdLst/>
              <a:ahLst/>
              <a:cxnLst/>
              <a:rect l="l" t="t" r="r" b="b"/>
              <a:pathLst>
                <a:path w="1924393" h="2709333">
                  <a:moveTo>
                    <a:pt x="0" y="0"/>
                  </a:moveTo>
                  <a:lnTo>
                    <a:pt x="1924393" y="0"/>
                  </a:lnTo>
                  <a:lnTo>
                    <a:pt x="1924393" y="2709333"/>
                  </a:lnTo>
                  <a:lnTo>
                    <a:pt x="0" y="2709333"/>
                  </a:lnTo>
                  <a:close/>
                </a:path>
              </a:pathLst>
            </a:custGeom>
            <a:solidFill>
              <a:srgbClr val="000000">
                <a:alpha val="19608"/>
              </a:srgbClr>
            </a:solidFill>
          </p:spPr>
          <p:txBody>
            <a:bodyPr/>
            <a:lstStyle/>
            <a:p>
              <a:endParaRPr lang="lv-LV"/>
            </a:p>
          </p:txBody>
        </p:sp>
        <p:sp>
          <p:nvSpPr>
            <p:cNvPr id="6" name="TextBox 6"/>
            <p:cNvSpPr txBox="1"/>
            <p:nvPr/>
          </p:nvSpPr>
          <p:spPr>
            <a:xfrm>
              <a:off x="0" y="-38100"/>
              <a:ext cx="1924393" cy="2747433"/>
            </a:xfrm>
            <a:prstGeom prst="rect">
              <a:avLst/>
            </a:prstGeom>
          </p:spPr>
          <p:txBody>
            <a:bodyPr lIns="50800" tIns="50800" rIns="50800" bIns="50800" rtlCol="0" anchor="ctr"/>
            <a:lstStyle/>
            <a:p>
              <a:pPr algn="ctr">
                <a:lnSpc>
                  <a:spcPts val="2185"/>
                </a:lnSpc>
              </a:pPr>
              <a:endParaRPr/>
            </a:p>
          </p:txBody>
        </p:sp>
      </p:grpSp>
      <p:sp>
        <p:nvSpPr>
          <p:cNvPr id="7" name="Freeform 7"/>
          <p:cNvSpPr/>
          <p:nvPr/>
        </p:nvSpPr>
        <p:spPr>
          <a:xfrm flipH="1">
            <a:off x="1164704" y="7312076"/>
            <a:ext cx="6567854" cy="2561463"/>
          </a:xfrm>
          <a:custGeom>
            <a:avLst/>
            <a:gdLst/>
            <a:ahLst/>
            <a:cxnLst/>
            <a:rect l="l" t="t" r="r" b="b"/>
            <a:pathLst>
              <a:path w="6567854" h="2561463">
                <a:moveTo>
                  <a:pt x="6567854" y="0"/>
                </a:moveTo>
                <a:lnTo>
                  <a:pt x="0" y="0"/>
                </a:lnTo>
                <a:lnTo>
                  <a:pt x="0" y="2561463"/>
                </a:lnTo>
                <a:lnTo>
                  <a:pt x="6567854" y="2561463"/>
                </a:lnTo>
                <a:lnTo>
                  <a:pt x="656785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lv-LV"/>
          </a:p>
        </p:txBody>
      </p:sp>
      <p:sp>
        <p:nvSpPr>
          <p:cNvPr id="8" name="Freeform 8"/>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5"/>
            <a:stretch>
              <a:fillRect l="-40" r="-40"/>
            </a:stretch>
          </a:blipFill>
        </p:spPr>
        <p:txBody>
          <a:bodyPr/>
          <a:lstStyle/>
          <a:p>
            <a:endParaRPr lang="lv-LV"/>
          </a:p>
        </p:txBody>
      </p:sp>
      <p:sp>
        <p:nvSpPr>
          <p:cNvPr id="9" name="TextBox 9"/>
          <p:cNvSpPr txBox="1"/>
          <p:nvPr/>
        </p:nvSpPr>
        <p:spPr>
          <a:xfrm>
            <a:off x="2800592" y="9042508"/>
            <a:ext cx="3843986" cy="476250"/>
          </a:xfrm>
          <a:prstGeom prst="rect">
            <a:avLst/>
          </a:prstGeom>
        </p:spPr>
        <p:txBody>
          <a:bodyPr lIns="0" tIns="0" rIns="0" bIns="0" rtlCol="0" anchor="t">
            <a:spAutoFit/>
          </a:bodyPr>
          <a:lstStyle/>
          <a:p>
            <a:pPr algn="ctr">
              <a:lnSpc>
                <a:spcPts val="3499"/>
              </a:lnSpc>
              <a:spcBef>
                <a:spcPct val="0"/>
              </a:spcBef>
            </a:pPr>
            <a:r>
              <a:rPr lang="en-US" sz="2499" b="1">
                <a:solidFill>
                  <a:srgbClr val="011627"/>
                </a:solidFill>
                <a:latin typeface="Armin Grotesk 3 Semi-Bold"/>
                <a:ea typeface="Armin Grotesk 3 Semi-Bold"/>
                <a:cs typeface="Armin Grotesk 3 Semi-Bold"/>
                <a:sym typeface="Armin Grotesk 3 Semi-Bold"/>
              </a:rPr>
              <a:t>Atvērta līdz 29.02.2028.</a:t>
            </a:r>
          </a:p>
        </p:txBody>
      </p:sp>
      <p:sp>
        <p:nvSpPr>
          <p:cNvPr id="10" name="TextBox 10"/>
          <p:cNvSpPr txBox="1"/>
          <p:nvPr/>
        </p:nvSpPr>
        <p:spPr>
          <a:xfrm>
            <a:off x="2549950" y="8286703"/>
            <a:ext cx="4345271" cy="784810"/>
          </a:xfrm>
          <a:prstGeom prst="rect">
            <a:avLst/>
          </a:prstGeom>
        </p:spPr>
        <p:txBody>
          <a:bodyPr lIns="0" tIns="0" rIns="0" bIns="0" rtlCol="0" anchor="t">
            <a:spAutoFit/>
          </a:bodyPr>
          <a:lstStyle/>
          <a:p>
            <a:pPr algn="ctr">
              <a:lnSpc>
                <a:spcPts val="3502"/>
              </a:lnSpc>
            </a:pPr>
            <a:r>
              <a:rPr lang="en-US" sz="2501" b="1">
                <a:solidFill>
                  <a:srgbClr val="000000"/>
                </a:solidFill>
                <a:latin typeface="Armin Grotesk 3 Semi-Bold"/>
                <a:ea typeface="Armin Grotesk 3 Semi-Bold"/>
                <a:cs typeface="Armin Grotesk 3 Semi-Bold"/>
                <a:sym typeface="Armin Grotesk 3 Semi-Bold"/>
              </a:rPr>
              <a:t>Finansējums 2,15 milj. EUR </a:t>
            </a:r>
          </a:p>
          <a:p>
            <a:pPr algn="ctr">
              <a:lnSpc>
                <a:spcPts val="2382"/>
              </a:lnSpc>
              <a:spcBef>
                <a:spcPct val="0"/>
              </a:spcBef>
            </a:pPr>
            <a:r>
              <a:rPr lang="en-US" sz="1701" b="1">
                <a:solidFill>
                  <a:srgbClr val="000000"/>
                </a:solidFill>
                <a:latin typeface="Armin Grotesk 3 Semi-Bold"/>
                <a:ea typeface="Armin Grotesk 3 Semi-Bold"/>
                <a:cs typeface="Armin Grotesk 3 Semi-Bold"/>
                <a:sym typeface="Armin Grotesk 3 Semi-Bold"/>
              </a:rPr>
              <a:t>uz 28.08.2026.</a:t>
            </a:r>
          </a:p>
        </p:txBody>
      </p:sp>
      <p:sp>
        <p:nvSpPr>
          <p:cNvPr id="11" name="TextBox 11"/>
          <p:cNvSpPr txBox="1"/>
          <p:nvPr/>
        </p:nvSpPr>
        <p:spPr>
          <a:xfrm>
            <a:off x="3194056" y="7761415"/>
            <a:ext cx="2509149" cy="4762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De minimis</a:t>
            </a:r>
          </a:p>
        </p:txBody>
      </p:sp>
      <p:sp>
        <p:nvSpPr>
          <p:cNvPr id="12" name="AutoShape 12"/>
          <p:cNvSpPr/>
          <p:nvPr/>
        </p:nvSpPr>
        <p:spPr>
          <a:xfrm>
            <a:off x="3653339" y="8391478"/>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sp>
        <p:nvSpPr>
          <p:cNvPr id="13" name="AutoShape 13"/>
          <p:cNvSpPr/>
          <p:nvPr/>
        </p:nvSpPr>
        <p:spPr>
          <a:xfrm>
            <a:off x="3449525" y="9090563"/>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sp>
        <p:nvSpPr>
          <p:cNvPr id="14" name="TextBox 14"/>
          <p:cNvSpPr txBox="1"/>
          <p:nvPr/>
        </p:nvSpPr>
        <p:spPr>
          <a:xfrm>
            <a:off x="9039500" y="1723859"/>
            <a:ext cx="8219800" cy="1238250"/>
          </a:xfrm>
          <a:prstGeom prst="rect">
            <a:avLst/>
          </a:prstGeom>
        </p:spPr>
        <p:txBody>
          <a:bodyPr lIns="0" tIns="0" rIns="0" bIns="0" rtlCol="0" anchor="t">
            <a:spAutoFit/>
          </a:bodyPr>
          <a:lstStyle/>
          <a:p>
            <a:pPr algn="r">
              <a:lnSpc>
                <a:spcPts val="3000"/>
              </a:lnSpc>
            </a:pPr>
            <a:r>
              <a:rPr lang="en-US" sz="3000">
                <a:solidFill>
                  <a:srgbClr val="011627"/>
                </a:solidFill>
                <a:latin typeface="Armin Grotesk 3"/>
                <a:ea typeface="Armin Grotesk 3"/>
                <a:cs typeface="Armin Grotesk 3"/>
                <a:sym typeface="Armin Grotesk 3"/>
              </a:rPr>
              <a:t>Jaunu produktu un tehnoloģiju izstrādei sīkajiem (mikro), mazajiem, vidējiem komersantiem</a:t>
            </a:r>
          </a:p>
        </p:txBody>
      </p:sp>
      <p:grpSp>
        <p:nvGrpSpPr>
          <p:cNvPr id="15" name="Group 15"/>
          <p:cNvGrpSpPr/>
          <p:nvPr/>
        </p:nvGrpSpPr>
        <p:grpSpPr>
          <a:xfrm>
            <a:off x="8198009" y="1028700"/>
            <a:ext cx="9061291" cy="911860"/>
            <a:chOff x="0" y="0"/>
            <a:chExt cx="12081721" cy="1215813"/>
          </a:xfrm>
        </p:grpSpPr>
        <p:sp>
          <p:nvSpPr>
            <p:cNvPr id="16" name="Freeform 16"/>
            <p:cNvSpPr/>
            <p:nvPr/>
          </p:nvSpPr>
          <p:spPr>
            <a:xfrm>
              <a:off x="0" y="0"/>
              <a:ext cx="12081721" cy="1215813"/>
            </a:xfrm>
            <a:custGeom>
              <a:avLst/>
              <a:gdLst/>
              <a:ahLst/>
              <a:cxnLst/>
              <a:rect l="l" t="t" r="r" b="b"/>
              <a:pathLst>
                <a:path w="12081721" h="1215813">
                  <a:moveTo>
                    <a:pt x="0" y="0"/>
                  </a:moveTo>
                  <a:lnTo>
                    <a:pt x="12081721" y="0"/>
                  </a:lnTo>
                  <a:lnTo>
                    <a:pt x="12081721" y="1215813"/>
                  </a:lnTo>
                  <a:lnTo>
                    <a:pt x="0" y="1215813"/>
                  </a:lnTo>
                  <a:close/>
                </a:path>
              </a:pathLst>
            </a:custGeom>
          </p:spPr>
          <p:txBody>
            <a:bodyPr/>
            <a:lstStyle/>
            <a:p>
              <a:endParaRPr lang="lv-LV"/>
            </a:p>
          </p:txBody>
        </p:sp>
        <p:sp>
          <p:nvSpPr>
            <p:cNvPr id="17" name="TextBox 17"/>
            <p:cNvSpPr txBox="1"/>
            <p:nvPr/>
          </p:nvSpPr>
          <p:spPr>
            <a:xfrm>
              <a:off x="0" y="-114300"/>
              <a:ext cx="12081721" cy="1330113"/>
            </a:xfrm>
            <a:prstGeom prst="rect">
              <a:avLst/>
            </a:prstGeom>
          </p:spPr>
          <p:txBody>
            <a:bodyPr lIns="0" tIns="0" rIns="0" bIns="0" rtlCol="0" anchor="t"/>
            <a:lstStyle/>
            <a:p>
              <a:pPr algn="r">
                <a:lnSpc>
                  <a:spcPts val="6000"/>
                </a:lnSpc>
              </a:pPr>
              <a:r>
                <a:rPr lang="en-US" sz="5000" b="1">
                  <a:solidFill>
                    <a:srgbClr val="000000"/>
                  </a:solidFill>
                  <a:latin typeface="Armin Grotesk 3 Semi-Bold"/>
                  <a:ea typeface="Armin Grotesk 3 Semi-Bold"/>
                  <a:cs typeface="Armin Grotesk 3 Semi-Bold"/>
                  <a:sym typeface="Armin Grotesk 3 Semi-Bold"/>
                  <a:hlinkClick r:id="rId6" tooltip="https://liaa.business.gov.lv/atbalsta-iespejas/inovaciju-vauceru-atbalsts"/>
                </a:rPr>
                <a:t>Inovāciju vaučeri</a:t>
              </a:r>
            </a:p>
          </p:txBody>
        </p:sp>
      </p:grpSp>
      <p:grpSp>
        <p:nvGrpSpPr>
          <p:cNvPr id="18" name="Group 18"/>
          <p:cNvGrpSpPr/>
          <p:nvPr/>
        </p:nvGrpSpPr>
        <p:grpSpPr>
          <a:xfrm>
            <a:off x="8773573" y="3635002"/>
            <a:ext cx="3319194" cy="588219"/>
            <a:chOff x="0" y="0"/>
            <a:chExt cx="874191" cy="154922"/>
          </a:xfrm>
        </p:grpSpPr>
        <p:sp>
          <p:nvSpPr>
            <p:cNvPr id="19" name="Freeform 19"/>
            <p:cNvSpPr/>
            <p:nvPr/>
          </p:nvSpPr>
          <p:spPr>
            <a:xfrm>
              <a:off x="0" y="0"/>
              <a:ext cx="874191" cy="154922"/>
            </a:xfrm>
            <a:custGeom>
              <a:avLst/>
              <a:gdLst/>
              <a:ahLst/>
              <a:cxnLst/>
              <a:rect l="l" t="t" r="r" b="b"/>
              <a:pathLst>
                <a:path w="874191" h="154922">
                  <a:moveTo>
                    <a:pt x="0" y="0"/>
                  </a:moveTo>
                  <a:lnTo>
                    <a:pt x="874191" y="0"/>
                  </a:lnTo>
                  <a:lnTo>
                    <a:pt x="874191" y="154922"/>
                  </a:lnTo>
                  <a:lnTo>
                    <a:pt x="0" y="154922"/>
                  </a:lnTo>
                  <a:close/>
                </a:path>
              </a:pathLst>
            </a:custGeom>
            <a:solidFill>
              <a:srgbClr val="003230"/>
            </a:solidFill>
          </p:spPr>
          <p:txBody>
            <a:bodyPr/>
            <a:lstStyle/>
            <a:p>
              <a:endParaRPr lang="lv-LV"/>
            </a:p>
          </p:txBody>
        </p:sp>
        <p:sp>
          <p:nvSpPr>
            <p:cNvPr id="20" name="TextBox 20"/>
            <p:cNvSpPr txBox="1"/>
            <p:nvPr/>
          </p:nvSpPr>
          <p:spPr>
            <a:xfrm>
              <a:off x="0" y="-38100"/>
              <a:ext cx="874191" cy="193022"/>
            </a:xfrm>
            <a:prstGeom prst="rect">
              <a:avLst/>
            </a:prstGeom>
          </p:spPr>
          <p:txBody>
            <a:bodyPr lIns="50800" tIns="50800" rIns="50800" bIns="50800" rtlCol="0" anchor="ctr"/>
            <a:lstStyle/>
            <a:p>
              <a:pPr algn="ctr">
                <a:lnSpc>
                  <a:spcPts val="2168"/>
                </a:lnSpc>
              </a:pPr>
              <a:endParaRPr/>
            </a:p>
          </p:txBody>
        </p:sp>
      </p:grpSp>
      <p:grpSp>
        <p:nvGrpSpPr>
          <p:cNvPr id="21" name="Group 21"/>
          <p:cNvGrpSpPr/>
          <p:nvPr/>
        </p:nvGrpSpPr>
        <p:grpSpPr>
          <a:xfrm>
            <a:off x="8912639" y="3615952"/>
            <a:ext cx="5234530" cy="581685"/>
            <a:chOff x="0" y="0"/>
            <a:chExt cx="6979373" cy="775581"/>
          </a:xfrm>
        </p:grpSpPr>
        <p:sp>
          <p:nvSpPr>
            <p:cNvPr id="22" name="Freeform 22"/>
            <p:cNvSpPr/>
            <p:nvPr/>
          </p:nvSpPr>
          <p:spPr>
            <a:xfrm>
              <a:off x="0" y="0"/>
              <a:ext cx="6979373" cy="775581"/>
            </a:xfrm>
            <a:custGeom>
              <a:avLst/>
              <a:gdLst/>
              <a:ahLst/>
              <a:cxnLst/>
              <a:rect l="l" t="t" r="r" b="b"/>
              <a:pathLst>
                <a:path w="6979373" h="775581">
                  <a:moveTo>
                    <a:pt x="0" y="0"/>
                  </a:moveTo>
                  <a:lnTo>
                    <a:pt x="6979373" y="0"/>
                  </a:lnTo>
                  <a:lnTo>
                    <a:pt x="6979373" y="775581"/>
                  </a:lnTo>
                  <a:lnTo>
                    <a:pt x="0" y="775581"/>
                  </a:lnTo>
                  <a:close/>
                </a:path>
              </a:pathLst>
            </a:custGeom>
            <a:solidFill>
              <a:srgbClr val="FDFDFD">
                <a:alpha val="0"/>
              </a:srgbClr>
            </a:solidFill>
          </p:spPr>
          <p:txBody>
            <a:bodyPr/>
            <a:lstStyle/>
            <a:p>
              <a:endParaRPr lang="lv-LV"/>
            </a:p>
          </p:txBody>
        </p:sp>
        <p:sp>
          <p:nvSpPr>
            <p:cNvPr id="23" name="TextBox 23"/>
            <p:cNvSpPr txBox="1"/>
            <p:nvPr/>
          </p:nvSpPr>
          <p:spPr>
            <a:xfrm>
              <a:off x="0" y="-76200"/>
              <a:ext cx="6979373" cy="851781"/>
            </a:xfrm>
            <a:prstGeom prst="rect">
              <a:avLst/>
            </a:prstGeom>
          </p:spPr>
          <p:txBody>
            <a:bodyPr lIns="0" tIns="0" rIns="0" bIns="0" rtlCol="0" anchor="t"/>
            <a:lstStyle/>
            <a:p>
              <a:pPr algn="l">
                <a:lnSpc>
                  <a:spcPts val="3840"/>
                </a:lnSpc>
              </a:pPr>
              <a:r>
                <a:rPr lang="en-US" sz="3200" b="1">
                  <a:solidFill>
                    <a:srgbClr val="F5F5F5"/>
                  </a:solidFill>
                  <a:latin typeface="Armin Grotesk 3 Semi-Bold"/>
                  <a:ea typeface="Armin Grotesk 3 Semi-Bold"/>
                  <a:cs typeface="Armin Grotesk 3 Semi-Bold"/>
                  <a:sym typeface="Armin Grotesk 3 Semi-Bold"/>
                </a:rPr>
                <a:t>Līdz 25 000 EUR </a:t>
              </a:r>
            </a:p>
          </p:txBody>
        </p:sp>
      </p:grpSp>
      <p:grpSp>
        <p:nvGrpSpPr>
          <p:cNvPr id="24" name="Group 24"/>
          <p:cNvGrpSpPr/>
          <p:nvPr/>
        </p:nvGrpSpPr>
        <p:grpSpPr>
          <a:xfrm>
            <a:off x="8785578" y="5279324"/>
            <a:ext cx="2890617" cy="588219"/>
            <a:chOff x="0" y="0"/>
            <a:chExt cx="761315" cy="154922"/>
          </a:xfrm>
        </p:grpSpPr>
        <p:sp>
          <p:nvSpPr>
            <p:cNvPr id="25" name="Freeform 25"/>
            <p:cNvSpPr/>
            <p:nvPr/>
          </p:nvSpPr>
          <p:spPr>
            <a:xfrm>
              <a:off x="0" y="0"/>
              <a:ext cx="761315" cy="154922"/>
            </a:xfrm>
            <a:custGeom>
              <a:avLst/>
              <a:gdLst/>
              <a:ahLst/>
              <a:cxnLst/>
              <a:rect l="l" t="t" r="r" b="b"/>
              <a:pathLst>
                <a:path w="761315" h="154922">
                  <a:moveTo>
                    <a:pt x="0" y="0"/>
                  </a:moveTo>
                  <a:lnTo>
                    <a:pt x="761315" y="0"/>
                  </a:lnTo>
                  <a:lnTo>
                    <a:pt x="761315" y="154922"/>
                  </a:lnTo>
                  <a:lnTo>
                    <a:pt x="0" y="154922"/>
                  </a:lnTo>
                  <a:close/>
                </a:path>
              </a:pathLst>
            </a:custGeom>
            <a:solidFill>
              <a:srgbClr val="003230"/>
            </a:solidFill>
          </p:spPr>
          <p:txBody>
            <a:bodyPr/>
            <a:lstStyle/>
            <a:p>
              <a:endParaRPr lang="lv-LV"/>
            </a:p>
          </p:txBody>
        </p:sp>
        <p:sp>
          <p:nvSpPr>
            <p:cNvPr id="26" name="TextBox 26"/>
            <p:cNvSpPr txBox="1"/>
            <p:nvPr/>
          </p:nvSpPr>
          <p:spPr>
            <a:xfrm>
              <a:off x="0" y="-38100"/>
              <a:ext cx="761315" cy="193022"/>
            </a:xfrm>
            <a:prstGeom prst="rect">
              <a:avLst/>
            </a:prstGeom>
          </p:spPr>
          <p:txBody>
            <a:bodyPr lIns="50800" tIns="50800" rIns="50800" bIns="50800" rtlCol="0" anchor="ctr"/>
            <a:lstStyle/>
            <a:p>
              <a:pPr algn="ctr">
                <a:lnSpc>
                  <a:spcPts val="2168"/>
                </a:lnSpc>
              </a:pPr>
              <a:endParaRPr/>
            </a:p>
          </p:txBody>
        </p:sp>
      </p:grpSp>
      <p:grpSp>
        <p:nvGrpSpPr>
          <p:cNvPr id="27" name="Group 27"/>
          <p:cNvGrpSpPr/>
          <p:nvPr/>
        </p:nvGrpSpPr>
        <p:grpSpPr>
          <a:xfrm>
            <a:off x="8955567" y="5281948"/>
            <a:ext cx="2635816" cy="581685"/>
            <a:chOff x="0" y="0"/>
            <a:chExt cx="3514422" cy="775581"/>
          </a:xfrm>
        </p:grpSpPr>
        <p:sp>
          <p:nvSpPr>
            <p:cNvPr id="28" name="Freeform 28"/>
            <p:cNvSpPr/>
            <p:nvPr/>
          </p:nvSpPr>
          <p:spPr>
            <a:xfrm>
              <a:off x="0" y="0"/>
              <a:ext cx="3514422" cy="775581"/>
            </a:xfrm>
            <a:custGeom>
              <a:avLst/>
              <a:gdLst/>
              <a:ahLst/>
              <a:cxnLst/>
              <a:rect l="l" t="t" r="r" b="b"/>
              <a:pathLst>
                <a:path w="3514422" h="775581">
                  <a:moveTo>
                    <a:pt x="0" y="0"/>
                  </a:moveTo>
                  <a:lnTo>
                    <a:pt x="3514422" y="0"/>
                  </a:lnTo>
                  <a:lnTo>
                    <a:pt x="3514422" y="775581"/>
                  </a:lnTo>
                  <a:lnTo>
                    <a:pt x="0" y="775581"/>
                  </a:lnTo>
                  <a:close/>
                </a:path>
              </a:pathLst>
            </a:custGeom>
            <a:solidFill>
              <a:srgbClr val="FDFDFD">
                <a:alpha val="0"/>
              </a:srgbClr>
            </a:solidFill>
          </p:spPr>
          <p:txBody>
            <a:bodyPr/>
            <a:lstStyle/>
            <a:p>
              <a:endParaRPr lang="lv-LV"/>
            </a:p>
          </p:txBody>
        </p:sp>
        <p:sp>
          <p:nvSpPr>
            <p:cNvPr id="29" name="TextBox 29"/>
            <p:cNvSpPr txBox="1"/>
            <p:nvPr/>
          </p:nvSpPr>
          <p:spPr>
            <a:xfrm>
              <a:off x="0" y="-76200"/>
              <a:ext cx="3514422" cy="851781"/>
            </a:xfrm>
            <a:prstGeom prst="rect">
              <a:avLst/>
            </a:prstGeom>
          </p:spPr>
          <p:txBody>
            <a:bodyPr lIns="0" tIns="0" rIns="0" bIns="0" rtlCol="0" anchor="t"/>
            <a:lstStyle/>
            <a:p>
              <a:pPr algn="l">
                <a:lnSpc>
                  <a:spcPts val="3840"/>
                </a:lnSpc>
              </a:pPr>
              <a:r>
                <a:rPr lang="en-US" sz="3200" b="1">
                  <a:solidFill>
                    <a:srgbClr val="F5F5F5"/>
                  </a:solidFill>
                  <a:latin typeface="Armin Grotesk 3 Semi-Bold"/>
                  <a:ea typeface="Armin Grotesk 3 Semi-Bold"/>
                  <a:cs typeface="Armin Grotesk 3 Semi-Bold"/>
                  <a:sym typeface="Armin Grotesk 3 Semi-Bold"/>
                </a:rPr>
                <a:t>Vaučeru veidi</a:t>
              </a:r>
            </a:p>
          </p:txBody>
        </p:sp>
      </p:grpSp>
      <p:sp>
        <p:nvSpPr>
          <p:cNvPr id="30" name="TextBox 30"/>
          <p:cNvSpPr txBox="1"/>
          <p:nvPr/>
        </p:nvSpPr>
        <p:spPr>
          <a:xfrm>
            <a:off x="8785578" y="4143846"/>
            <a:ext cx="5598615" cy="4540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viena jauna produkta izstrādei</a:t>
            </a:r>
          </a:p>
        </p:txBody>
      </p:sp>
      <p:sp>
        <p:nvSpPr>
          <p:cNvPr id="31" name="Freeform 31"/>
          <p:cNvSpPr/>
          <p:nvPr/>
        </p:nvSpPr>
        <p:spPr>
          <a:xfrm>
            <a:off x="7711554" y="4181088"/>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7">
              <a:alphaModFix amt="54000"/>
            </a:blip>
            <a:stretch>
              <a:fillRect/>
            </a:stretch>
          </a:blipFill>
        </p:spPr>
        <p:txBody>
          <a:bodyPr/>
          <a:lstStyle/>
          <a:p>
            <a:endParaRPr lang="lv-LV"/>
          </a:p>
        </p:txBody>
      </p:sp>
      <p:sp>
        <p:nvSpPr>
          <p:cNvPr id="32" name="Freeform 32"/>
          <p:cNvSpPr/>
          <p:nvPr/>
        </p:nvSpPr>
        <p:spPr>
          <a:xfrm>
            <a:off x="7711554" y="5766158"/>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7">
              <a:alphaModFix amt="54000"/>
            </a:blip>
            <a:stretch>
              <a:fillRect/>
            </a:stretch>
          </a:blipFill>
        </p:spPr>
        <p:txBody>
          <a:bodyPr/>
          <a:lstStyle/>
          <a:p>
            <a:endParaRPr lang="lv-LV"/>
          </a:p>
        </p:txBody>
      </p:sp>
      <p:sp>
        <p:nvSpPr>
          <p:cNvPr id="33" name="Freeform 33"/>
          <p:cNvSpPr/>
          <p:nvPr/>
        </p:nvSpPr>
        <p:spPr>
          <a:xfrm>
            <a:off x="7850534" y="3635002"/>
            <a:ext cx="604311" cy="604311"/>
          </a:xfrm>
          <a:custGeom>
            <a:avLst/>
            <a:gdLst/>
            <a:ahLst/>
            <a:cxnLst/>
            <a:rect l="l" t="t" r="r" b="b"/>
            <a:pathLst>
              <a:path w="604311" h="604311">
                <a:moveTo>
                  <a:pt x="0" y="0"/>
                </a:moveTo>
                <a:lnTo>
                  <a:pt x="604311" y="0"/>
                </a:lnTo>
                <a:lnTo>
                  <a:pt x="604311" y="604311"/>
                </a:lnTo>
                <a:lnTo>
                  <a:pt x="0" y="60431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34" name="Freeform 34"/>
          <p:cNvSpPr/>
          <p:nvPr/>
        </p:nvSpPr>
        <p:spPr>
          <a:xfrm>
            <a:off x="7850534" y="5223154"/>
            <a:ext cx="604311" cy="604311"/>
          </a:xfrm>
          <a:custGeom>
            <a:avLst/>
            <a:gdLst/>
            <a:ahLst/>
            <a:cxnLst/>
            <a:rect l="l" t="t" r="r" b="b"/>
            <a:pathLst>
              <a:path w="604311" h="604311">
                <a:moveTo>
                  <a:pt x="0" y="0"/>
                </a:moveTo>
                <a:lnTo>
                  <a:pt x="604311" y="0"/>
                </a:lnTo>
                <a:lnTo>
                  <a:pt x="604311" y="604311"/>
                </a:lnTo>
                <a:lnTo>
                  <a:pt x="0" y="60431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35" name="AutoShape 35"/>
          <p:cNvSpPr/>
          <p:nvPr/>
        </p:nvSpPr>
        <p:spPr>
          <a:xfrm>
            <a:off x="17364075" y="1465580"/>
            <a:ext cx="6492240" cy="0"/>
          </a:xfrm>
          <a:prstGeom prst="line">
            <a:avLst/>
          </a:prstGeom>
          <a:ln w="38100" cap="flat">
            <a:solidFill>
              <a:srgbClr val="62B67E"/>
            </a:solidFill>
            <a:prstDash val="sysDash"/>
            <a:headEnd type="diamond" w="lg" len="lg"/>
            <a:tailEnd type="none" w="sm" len="sm"/>
          </a:ln>
        </p:spPr>
        <p:txBody>
          <a:bodyPr/>
          <a:lstStyle/>
          <a:p>
            <a:endParaRPr lang="lv-LV"/>
          </a:p>
        </p:txBody>
      </p:sp>
      <p:sp>
        <p:nvSpPr>
          <p:cNvPr id="36" name="TextBox 36"/>
          <p:cNvSpPr txBox="1"/>
          <p:nvPr/>
        </p:nvSpPr>
        <p:spPr>
          <a:xfrm>
            <a:off x="9255328" y="6312043"/>
            <a:ext cx="8224196" cy="4540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100%, līdz 10 000 EUR</a:t>
            </a:r>
          </a:p>
        </p:txBody>
      </p:sp>
      <p:sp>
        <p:nvSpPr>
          <p:cNvPr id="37" name="Freeform 37"/>
          <p:cNvSpPr/>
          <p:nvPr/>
        </p:nvSpPr>
        <p:spPr>
          <a:xfrm>
            <a:off x="8773573" y="6040025"/>
            <a:ext cx="412536" cy="412536"/>
          </a:xfrm>
          <a:custGeom>
            <a:avLst/>
            <a:gdLst/>
            <a:ahLst/>
            <a:cxnLst/>
            <a:rect l="l" t="t" r="r" b="b"/>
            <a:pathLst>
              <a:path w="412536" h="412536">
                <a:moveTo>
                  <a:pt x="0" y="0"/>
                </a:moveTo>
                <a:lnTo>
                  <a:pt x="412536" y="0"/>
                </a:lnTo>
                <a:lnTo>
                  <a:pt x="412536" y="412536"/>
                </a:lnTo>
                <a:lnTo>
                  <a:pt x="0" y="41253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38" name="TextBox 38"/>
          <p:cNvSpPr txBox="1"/>
          <p:nvPr/>
        </p:nvSpPr>
        <p:spPr>
          <a:xfrm>
            <a:off x="9255328" y="5915738"/>
            <a:ext cx="4820386" cy="552450"/>
          </a:xfrm>
          <a:prstGeom prst="rect">
            <a:avLst/>
          </a:prstGeom>
        </p:spPr>
        <p:txBody>
          <a:bodyPr lIns="0" tIns="0" rIns="0" bIns="0" rtlCol="0" anchor="t">
            <a:spAutoFit/>
          </a:bodyPr>
          <a:lstStyle/>
          <a:p>
            <a:pPr algn="l">
              <a:lnSpc>
                <a:spcPts val="3899"/>
              </a:lnSpc>
            </a:pPr>
            <a:r>
              <a:rPr lang="en-US" sz="2999" b="1">
                <a:solidFill>
                  <a:srgbClr val="011627"/>
                </a:solidFill>
                <a:latin typeface="Armin Grotesk 3 Semi-Bold"/>
                <a:ea typeface="Armin Grotesk 3 Semi-Bold"/>
                <a:cs typeface="Armin Grotesk 3 Semi-Bold"/>
                <a:sym typeface="Armin Grotesk 3 Semi-Bold"/>
              </a:rPr>
              <a:t>Iepazīšanās</a:t>
            </a:r>
          </a:p>
        </p:txBody>
      </p:sp>
      <p:sp>
        <p:nvSpPr>
          <p:cNvPr id="39" name="Freeform 39"/>
          <p:cNvSpPr/>
          <p:nvPr/>
        </p:nvSpPr>
        <p:spPr>
          <a:xfrm>
            <a:off x="8785578" y="6905768"/>
            <a:ext cx="412536" cy="412536"/>
          </a:xfrm>
          <a:custGeom>
            <a:avLst/>
            <a:gdLst/>
            <a:ahLst/>
            <a:cxnLst/>
            <a:rect l="l" t="t" r="r" b="b"/>
            <a:pathLst>
              <a:path w="412536" h="412536">
                <a:moveTo>
                  <a:pt x="0" y="0"/>
                </a:moveTo>
                <a:lnTo>
                  <a:pt x="412537" y="0"/>
                </a:lnTo>
                <a:lnTo>
                  <a:pt x="412537" y="412536"/>
                </a:lnTo>
                <a:lnTo>
                  <a:pt x="0" y="4125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40" name="TextBox 40"/>
          <p:cNvSpPr txBox="1"/>
          <p:nvPr/>
        </p:nvSpPr>
        <p:spPr>
          <a:xfrm>
            <a:off x="9255328" y="7250454"/>
            <a:ext cx="8224196" cy="4540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līdz 85%, līdz 5000 EUR</a:t>
            </a:r>
          </a:p>
        </p:txBody>
      </p:sp>
      <p:sp>
        <p:nvSpPr>
          <p:cNvPr id="41" name="TextBox 41"/>
          <p:cNvSpPr txBox="1"/>
          <p:nvPr/>
        </p:nvSpPr>
        <p:spPr>
          <a:xfrm>
            <a:off x="9255328" y="6854150"/>
            <a:ext cx="4820386" cy="552450"/>
          </a:xfrm>
          <a:prstGeom prst="rect">
            <a:avLst/>
          </a:prstGeom>
        </p:spPr>
        <p:txBody>
          <a:bodyPr lIns="0" tIns="0" rIns="0" bIns="0" rtlCol="0" anchor="t">
            <a:spAutoFit/>
          </a:bodyPr>
          <a:lstStyle/>
          <a:p>
            <a:pPr algn="l">
              <a:lnSpc>
                <a:spcPts val="3899"/>
              </a:lnSpc>
            </a:pPr>
            <a:r>
              <a:rPr lang="en-US" sz="2999" b="1">
                <a:solidFill>
                  <a:srgbClr val="000000"/>
                </a:solidFill>
                <a:latin typeface="Armin Grotesk 3 Semi-Bold"/>
                <a:ea typeface="Armin Grotesk 3 Semi-Bold"/>
                <a:cs typeface="Armin Grotesk 3 Semi-Bold"/>
                <a:sym typeface="Armin Grotesk 3 Semi-Bold"/>
              </a:rPr>
              <a:t>Dizaina</a:t>
            </a:r>
          </a:p>
        </p:txBody>
      </p:sp>
      <p:sp>
        <p:nvSpPr>
          <p:cNvPr id="42" name="Freeform 42"/>
          <p:cNvSpPr/>
          <p:nvPr/>
        </p:nvSpPr>
        <p:spPr>
          <a:xfrm>
            <a:off x="8785578" y="7882280"/>
            <a:ext cx="412536" cy="412536"/>
          </a:xfrm>
          <a:custGeom>
            <a:avLst/>
            <a:gdLst/>
            <a:ahLst/>
            <a:cxnLst/>
            <a:rect l="l" t="t" r="r" b="b"/>
            <a:pathLst>
              <a:path w="412536" h="412536">
                <a:moveTo>
                  <a:pt x="0" y="0"/>
                </a:moveTo>
                <a:lnTo>
                  <a:pt x="412537" y="0"/>
                </a:lnTo>
                <a:lnTo>
                  <a:pt x="412537" y="412536"/>
                </a:lnTo>
                <a:lnTo>
                  <a:pt x="0" y="41253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lv-LV"/>
          </a:p>
        </p:txBody>
      </p:sp>
      <p:sp>
        <p:nvSpPr>
          <p:cNvPr id="43" name="Freeform 43"/>
          <p:cNvSpPr/>
          <p:nvPr/>
        </p:nvSpPr>
        <p:spPr>
          <a:xfrm>
            <a:off x="8773573" y="8777059"/>
            <a:ext cx="412536" cy="412536"/>
          </a:xfrm>
          <a:custGeom>
            <a:avLst/>
            <a:gdLst/>
            <a:ahLst/>
            <a:cxnLst/>
            <a:rect l="l" t="t" r="r" b="b"/>
            <a:pathLst>
              <a:path w="412536" h="412536">
                <a:moveTo>
                  <a:pt x="0" y="0"/>
                </a:moveTo>
                <a:lnTo>
                  <a:pt x="412536" y="0"/>
                </a:lnTo>
                <a:lnTo>
                  <a:pt x="412536" y="412537"/>
                </a:lnTo>
                <a:lnTo>
                  <a:pt x="0" y="41253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44" name="TextBox 44"/>
          <p:cNvSpPr txBox="1"/>
          <p:nvPr/>
        </p:nvSpPr>
        <p:spPr>
          <a:xfrm>
            <a:off x="9308042" y="8183334"/>
            <a:ext cx="8224196" cy="4540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līdz 85%, līdz 25 000 EUR</a:t>
            </a:r>
          </a:p>
        </p:txBody>
      </p:sp>
      <p:sp>
        <p:nvSpPr>
          <p:cNvPr id="45" name="TextBox 45"/>
          <p:cNvSpPr txBox="1"/>
          <p:nvPr/>
        </p:nvSpPr>
        <p:spPr>
          <a:xfrm>
            <a:off x="9308042" y="7787029"/>
            <a:ext cx="4820386" cy="552450"/>
          </a:xfrm>
          <a:prstGeom prst="rect">
            <a:avLst/>
          </a:prstGeom>
        </p:spPr>
        <p:txBody>
          <a:bodyPr lIns="0" tIns="0" rIns="0" bIns="0" rtlCol="0" anchor="t">
            <a:spAutoFit/>
          </a:bodyPr>
          <a:lstStyle/>
          <a:p>
            <a:pPr algn="l">
              <a:lnSpc>
                <a:spcPts val="3899"/>
              </a:lnSpc>
            </a:pPr>
            <a:r>
              <a:rPr lang="en-US" sz="2999" b="1">
                <a:solidFill>
                  <a:srgbClr val="000000"/>
                </a:solidFill>
                <a:latin typeface="Armin Grotesk 3 Semi-Bold"/>
                <a:ea typeface="Armin Grotesk 3 Semi-Bold"/>
                <a:cs typeface="Armin Grotesk 3 Semi-Bold"/>
                <a:sym typeface="Armin Grotesk 3 Semi-Bold"/>
              </a:rPr>
              <a:t>Klasiskais</a:t>
            </a:r>
          </a:p>
        </p:txBody>
      </p:sp>
      <p:sp>
        <p:nvSpPr>
          <p:cNvPr id="46" name="TextBox 46"/>
          <p:cNvSpPr txBox="1"/>
          <p:nvPr/>
        </p:nvSpPr>
        <p:spPr>
          <a:xfrm>
            <a:off x="9308042" y="9099637"/>
            <a:ext cx="8224196" cy="4540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līdz 45%, līdz 25 000 EUR</a:t>
            </a:r>
          </a:p>
        </p:txBody>
      </p:sp>
      <p:sp>
        <p:nvSpPr>
          <p:cNvPr id="47" name="TextBox 47"/>
          <p:cNvSpPr txBox="1"/>
          <p:nvPr/>
        </p:nvSpPr>
        <p:spPr>
          <a:xfrm>
            <a:off x="9264853" y="8684283"/>
            <a:ext cx="7010369" cy="552450"/>
          </a:xfrm>
          <a:prstGeom prst="rect">
            <a:avLst/>
          </a:prstGeom>
        </p:spPr>
        <p:txBody>
          <a:bodyPr lIns="0" tIns="0" rIns="0" bIns="0" rtlCol="0" anchor="t">
            <a:spAutoFit/>
          </a:bodyPr>
          <a:lstStyle/>
          <a:p>
            <a:pPr algn="l">
              <a:lnSpc>
                <a:spcPts val="3899"/>
              </a:lnSpc>
            </a:pPr>
            <a:r>
              <a:rPr lang="en-US" sz="2999" b="1">
                <a:solidFill>
                  <a:srgbClr val="000000"/>
                </a:solidFill>
                <a:latin typeface="Armin Grotesk 3 Semi-Bold"/>
                <a:ea typeface="Armin Grotesk 3 Semi-Bold"/>
                <a:cs typeface="Armin Grotesk 3 Semi-Bold"/>
                <a:sym typeface="Armin Grotesk 3 Semi-Bold"/>
              </a:rPr>
              <a:t>Augsti kvalificēta darbinieka piesaistei</a:t>
            </a:r>
          </a:p>
        </p:txBody>
      </p:sp>
      <p:grpSp>
        <p:nvGrpSpPr>
          <p:cNvPr id="48" name="Group 48"/>
          <p:cNvGrpSpPr/>
          <p:nvPr/>
        </p:nvGrpSpPr>
        <p:grpSpPr>
          <a:xfrm>
            <a:off x="0" y="262490"/>
            <a:ext cx="3283944" cy="588219"/>
            <a:chOff x="0" y="0"/>
            <a:chExt cx="864907" cy="154922"/>
          </a:xfrm>
        </p:grpSpPr>
        <p:sp>
          <p:nvSpPr>
            <p:cNvPr id="49" name="Freeform 49"/>
            <p:cNvSpPr/>
            <p:nvPr/>
          </p:nvSpPr>
          <p:spPr>
            <a:xfrm>
              <a:off x="0" y="0"/>
              <a:ext cx="864907" cy="154922"/>
            </a:xfrm>
            <a:custGeom>
              <a:avLst/>
              <a:gdLst/>
              <a:ahLst/>
              <a:cxnLst/>
              <a:rect l="l" t="t" r="r" b="b"/>
              <a:pathLst>
                <a:path w="864907" h="154922">
                  <a:moveTo>
                    <a:pt x="0" y="0"/>
                  </a:moveTo>
                  <a:lnTo>
                    <a:pt x="864907" y="0"/>
                  </a:lnTo>
                  <a:lnTo>
                    <a:pt x="864907" y="154922"/>
                  </a:lnTo>
                  <a:lnTo>
                    <a:pt x="0" y="154922"/>
                  </a:lnTo>
                  <a:close/>
                </a:path>
              </a:pathLst>
            </a:custGeom>
            <a:solidFill>
              <a:srgbClr val="003230"/>
            </a:solidFill>
          </p:spPr>
          <p:txBody>
            <a:bodyPr/>
            <a:lstStyle/>
            <a:p>
              <a:endParaRPr lang="lv-LV"/>
            </a:p>
          </p:txBody>
        </p:sp>
        <p:sp>
          <p:nvSpPr>
            <p:cNvPr id="50" name="TextBox 50"/>
            <p:cNvSpPr txBox="1"/>
            <p:nvPr/>
          </p:nvSpPr>
          <p:spPr>
            <a:xfrm>
              <a:off x="0" y="-38100"/>
              <a:ext cx="864907" cy="193022"/>
            </a:xfrm>
            <a:prstGeom prst="rect">
              <a:avLst/>
            </a:prstGeom>
          </p:spPr>
          <p:txBody>
            <a:bodyPr lIns="50800" tIns="50800" rIns="50800" bIns="50800" rtlCol="0" anchor="ctr"/>
            <a:lstStyle/>
            <a:p>
              <a:pPr algn="ctr">
                <a:lnSpc>
                  <a:spcPts val="2168"/>
                </a:lnSpc>
              </a:pPr>
              <a:endParaRPr/>
            </a:p>
          </p:txBody>
        </p:sp>
      </p:grpSp>
      <p:grpSp>
        <p:nvGrpSpPr>
          <p:cNvPr id="51" name="Group 51"/>
          <p:cNvGrpSpPr/>
          <p:nvPr/>
        </p:nvGrpSpPr>
        <p:grpSpPr>
          <a:xfrm>
            <a:off x="397129" y="361950"/>
            <a:ext cx="3169533" cy="469709"/>
            <a:chOff x="0" y="0"/>
            <a:chExt cx="4226044" cy="626278"/>
          </a:xfrm>
        </p:grpSpPr>
        <p:sp>
          <p:nvSpPr>
            <p:cNvPr id="52" name="Freeform 52"/>
            <p:cNvSpPr/>
            <p:nvPr/>
          </p:nvSpPr>
          <p:spPr>
            <a:xfrm>
              <a:off x="0" y="0"/>
              <a:ext cx="4226044" cy="626278"/>
            </a:xfrm>
            <a:custGeom>
              <a:avLst/>
              <a:gdLst/>
              <a:ahLst/>
              <a:cxnLst/>
              <a:rect l="l" t="t" r="r" b="b"/>
              <a:pathLst>
                <a:path w="4226044" h="626278">
                  <a:moveTo>
                    <a:pt x="0" y="0"/>
                  </a:moveTo>
                  <a:lnTo>
                    <a:pt x="4226044" y="0"/>
                  </a:lnTo>
                  <a:lnTo>
                    <a:pt x="4226044" y="626278"/>
                  </a:lnTo>
                  <a:lnTo>
                    <a:pt x="0" y="626278"/>
                  </a:lnTo>
                  <a:close/>
                </a:path>
              </a:pathLst>
            </a:custGeom>
          </p:spPr>
          <p:txBody>
            <a:bodyPr/>
            <a:lstStyle/>
            <a:p>
              <a:endParaRPr lang="lv-LV"/>
            </a:p>
          </p:txBody>
        </p:sp>
        <p:sp>
          <p:nvSpPr>
            <p:cNvPr id="53" name="TextBox 53"/>
            <p:cNvSpPr txBox="1"/>
            <p:nvPr/>
          </p:nvSpPr>
          <p:spPr>
            <a:xfrm>
              <a:off x="0" y="-47625"/>
              <a:ext cx="4226044" cy="673903"/>
            </a:xfrm>
            <a:prstGeom prst="rect">
              <a:avLst/>
            </a:prstGeom>
          </p:spPr>
          <p:txBody>
            <a:bodyPr lIns="0" tIns="0" rIns="0" bIns="0" rtlCol="0" anchor="t"/>
            <a:lstStyle/>
            <a:p>
              <a:pPr algn="l">
                <a:lnSpc>
                  <a:spcPts val="2879"/>
                </a:lnSpc>
              </a:pPr>
              <a:r>
                <a:rPr lang="en-US" sz="2400">
                  <a:solidFill>
                    <a:srgbClr val="F5F5F5"/>
                  </a:solidFill>
                  <a:latin typeface="Armin Grotesk 3"/>
                  <a:ea typeface="Armin Grotesk 3"/>
                  <a:cs typeface="Armin Grotesk 3"/>
                  <a:sym typeface="Armin Grotesk 3"/>
                </a:rPr>
                <a:t>IDEJA  |  ATTĪSTĪBA</a:t>
              </a:r>
            </a:p>
          </p:txBody>
        </p:sp>
      </p:grpSp>
    </p:spTree>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3"/>
            <a:stretch>
              <a:fillRect l="-40" r="-40"/>
            </a:stretch>
          </a:blipFill>
        </p:spPr>
        <p:txBody>
          <a:bodyPr/>
          <a:lstStyle/>
          <a:p>
            <a:endParaRPr lang="lv-LV"/>
          </a:p>
        </p:txBody>
      </p:sp>
      <p:sp>
        <p:nvSpPr>
          <p:cNvPr id="3" name="TextBox 3"/>
          <p:cNvSpPr txBox="1"/>
          <p:nvPr/>
        </p:nvSpPr>
        <p:spPr>
          <a:xfrm>
            <a:off x="1353436" y="1612980"/>
            <a:ext cx="9294525" cy="476250"/>
          </a:xfrm>
          <a:prstGeom prst="rect">
            <a:avLst/>
          </a:prstGeom>
        </p:spPr>
        <p:txBody>
          <a:bodyPr lIns="0" tIns="0" rIns="0" bIns="0" rtlCol="0" anchor="t">
            <a:spAutoFit/>
          </a:bodyPr>
          <a:lstStyle/>
          <a:p>
            <a:pPr algn="l">
              <a:lnSpc>
                <a:spcPts val="3000"/>
              </a:lnSpc>
            </a:pPr>
            <a:r>
              <a:rPr lang="en-US" sz="3000">
                <a:solidFill>
                  <a:srgbClr val="011627"/>
                </a:solidFill>
                <a:latin typeface="Armin Grotesk 3"/>
                <a:ea typeface="Armin Grotesk 3"/>
                <a:cs typeface="Armin Grotesk 3"/>
                <a:sym typeface="Armin Grotesk 3"/>
              </a:rPr>
              <a:t>Atbalstāmās darbības un pakalpojumu sniedzēji</a:t>
            </a:r>
          </a:p>
        </p:txBody>
      </p:sp>
      <p:grpSp>
        <p:nvGrpSpPr>
          <p:cNvPr id="4" name="Group 4"/>
          <p:cNvGrpSpPr/>
          <p:nvPr/>
        </p:nvGrpSpPr>
        <p:grpSpPr>
          <a:xfrm>
            <a:off x="1320686" y="917821"/>
            <a:ext cx="6647055" cy="911860"/>
            <a:chOff x="0" y="0"/>
            <a:chExt cx="8862740" cy="1215813"/>
          </a:xfrm>
        </p:grpSpPr>
        <p:sp>
          <p:nvSpPr>
            <p:cNvPr id="5" name="Freeform 5"/>
            <p:cNvSpPr/>
            <p:nvPr/>
          </p:nvSpPr>
          <p:spPr>
            <a:xfrm>
              <a:off x="0" y="0"/>
              <a:ext cx="8862740" cy="1215813"/>
            </a:xfrm>
            <a:custGeom>
              <a:avLst/>
              <a:gdLst/>
              <a:ahLst/>
              <a:cxnLst/>
              <a:rect l="l" t="t" r="r" b="b"/>
              <a:pathLst>
                <a:path w="8862740" h="1215813">
                  <a:moveTo>
                    <a:pt x="0" y="0"/>
                  </a:moveTo>
                  <a:lnTo>
                    <a:pt x="8862740" y="0"/>
                  </a:lnTo>
                  <a:lnTo>
                    <a:pt x="8862740" y="1215813"/>
                  </a:lnTo>
                  <a:lnTo>
                    <a:pt x="0" y="1215813"/>
                  </a:lnTo>
                  <a:close/>
                </a:path>
              </a:pathLst>
            </a:custGeom>
          </p:spPr>
          <p:txBody>
            <a:bodyPr/>
            <a:lstStyle/>
            <a:p>
              <a:endParaRPr lang="lv-LV"/>
            </a:p>
          </p:txBody>
        </p:sp>
        <p:sp>
          <p:nvSpPr>
            <p:cNvPr id="6" name="TextBox 6"/>
            <p:cNvSpPr txBox="1"/>
            <p:nvPr/>
          </p:nvSpPr>
          <p:spPr>
            <a:xfrm>
              <a:off x="0" y="-114300"/>
              <a:ext cx="8862740" cy="1330113"/>
            </a:xfrm>
            <a:prstGeom prst="rect">
              <a:avLst/>
            </a:prstGeom>
          </p:spPr>
          <p:txBody>
            <a:bodyPr lIns="0" tIns="0" rIns="0" bIns="0" rtlCol="0" anchor="t"/>
            <a:lstStyle/>
            <a:p>
              <a:pPr algn="l">
                <a:lnSpc>
                  <a:spcPts val="6000"/>
                </a:lnSpc>
              </a:pPr>
              <a:r>
                <a:rPr lang="en-US" sz="5000" b="1">
                  <a:solidFill>
                    <a:srgbClr val="000000"/>
                  </a:solidFill>
                  <a:latin typeface="Armin Grotesk 3 Semi-Bold"/>
                  <a:ea typeface="Armin Grotesk 3 Semi-Bold"/>
                  <a:cs typeface="Armin Grotesk 3 Semi-Bold"/>
                  <a:sym typeface="Armin Grotesk 3 Semi-Bold"/>
                  <a:hlinkClick r:id="rId4" tooltip="https://liaa.business.gov.lv/atbalsta-iespejas/inovaciju-vauceru-atbalsts"/>
                </a:rPr>
                <a:t>Inovāciju vaučeri</a:t>
              </a:r>
            </a:p>
          </p:txBody>
        </p:sp>
      </p:grpSp>
      <p:grpSp>
        <p:nvGrpSpPr>
          <p:cNvPr id="7" name="Group 7"/>
          <p:cNvGrpSpPr/>
          <p:nvPr/>
        </p:nvGrpSpPr>
        <p:grpSpPr>
          <a:xfrm>
            <a:off x="9871666" y="6330552"/>
            <a:ext cx="4370503" cy="2213719"/>
            <a:chOff x="0" y="0"/>
            <a:chExt cx="1151079" cy="583037"/>
          </a:xfrm>
        </p:grpSpPr>
        <p:sp>
          <p:nvSpPr>
            <p:cNvPr id="8" name="Freeform 8"/>
            <p:cNvSpPr/>
            <p:nvPr/>
          </p:nvSpPr>
          <p:spPr>
            <a:xfrm>
              <a:off x="0" y="0"/>
              <a:ext cx="1151079" cy="583037"/>
            </a:xfrm>
            <a:custGeom>
              <a:avLst/>
              <a:gdLst/>
              <a:ahLst/>
              <a:cxnLst/>
              <a:rect l="l" t="t" r="r" b="b"/>
              <a:pathLst>
                <a:path w="1151079" h="583037">
                  <a:moveTo>
                    <a:pt x="7086" y="0"/>
                  </a:moveTo>
                  <a:lnTo>
                    <a:pt x="1143993" y="0"/>
                  </a:lnTo>
                  <a:cubicBezTo>
                    <a:pt x="1145873" y="0"/>
                    <a:pt x="1147675" y="747"/>
                    <a:pt x="1149004" y="2075"/>
                  </a:cubicBezTo>
                  <a:cubicBezTo>
                    <a:pt x="1150332" y="3404"/>
                    <a:pt x="1151079" y="5206"/>
                    <a:pt x="1151079" y="7086"/>
                  </a:cubicBezTo>
                  <a:lnTo>
                    <a:pt x="1151079" y="575951"/>
                  </a:lnTo>
                  <a:cubicBezTo>
                    <a:pt x="1151079" y="577831"/>
                    <a:pt x="1150332" y="579633"/>
                    <a:pt x="1149004" y="580962"/>
                  </a:cubicBezTo>
                  <a:cubicBezTo>
                    <a:pt x="1147675" y="582290"/>
                    <a:pt x="1145873" y="583037"/>
                    <a:pt x="1143993" y="583037"/>
                  </a:cubicBezTo>
                  <a:lnTo>
                    <a:pt x="7086" y="583037"/>
                  </a:lnTo>
                  <a:cubicBezTo>
                    <a:pt x="3172" y="583037"/>
                    <a:pt x="0" y="579865"/>
                    <a:pt x="0" y="575951"/>
                  </a:cubicBezTo>
                  <a:lnTo>
                    <a:pt x="0" y="7086"/>
                  </a:lnTo>
                  <a:cubicBezTo>
                    <a:pt x="0" y="5206"/>
                    <a:pt x="747" y="3404"/>
                    <a:pt x="2075" y="2075"/>
                  </a:cubicBezTo>
                  <a:cubicBezTo>
                    <a:pt x="3404" y="747"/>
                    <a:pt x="5206" y="0"/>
                    <a:pt x="7086" y="0"/>
                  </a:cubicBezTo>
                  <a:close/>
                </a:path>
              </a:pathLst>
            </a:custGeom>
            <a:solidFill>
              <a:srgbClr val="BDE3C9"/>
            </a:solidFill>
          </p:spPr>
          <p:txBody>
            <a:bodyPr/>
            <a:lstStyle/>
            <a:p>
              <a:endParaRPr lang="lv-LV"/>
            </a:p>
          </p:txBody>
        </p:sp>
        <p:sp>
          <p:nvSpPr>
            <p:cNvPr id="9" name="TextBox 9"/>
            <p:cNvSpPr txBox="1"/>
            <p:nvPr/>
          </p:nvSpPr>
          <p:spPr>
            <a:xfrm>
              <a:off x="0" y="-47625"/>
              <a:ext cx="1151079" cy="630662"/>
            </a:xfrm>
            <a:prstGeom prst="rect">
              <a:avLst/>
            </a:prstGeom>
          </p:spPr>
          <p:txBody>
            <a:bodyPr lIns="50800" tIns="50800" rIns="50800" bIns="50800" rtlCol="0" anchor="ctr"/>
            <a:lstStyle/>
            <a:p>
              <a:pPr algn="ctr">
                <a:lnSpc>
                  <a:spcPts val="3499"/>
                </a:lnSpc>
              </a:pPr>
              <a:endParaRPr/>
            </a:p>
          </p:txBody>
        </p:sp>
      </p:grpSp>
      <p:grpSp>
        <p:nvGrpSpPr>
          <p:cNvPr id="10" name="Group 10"/>
          <p:cNvGrpSpPr/>
          <p:nvPr/>
        </p:nvGrpSpPr>
        <p:grpSpPr>
          <a:xfrm>
            <a:off x="9486281" y="6540370"/>
            <a:ext cx="778416" cy="77841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3" name="Freeform 13"/>
          <p:cNvSpPr/>
          <p:nvPr/>
        </p:nvSpPr>
        <p:spPr>
          <a:xfrm>
            <a:off x="9619147" y="6740526"/>
            <a:ext cx="512685" cy="378105"/>
          </a:xfrm>
          <a:custGeom>
            <a:avLst/>
            <a:gdLst/>
            <a:ahLst/>
            <a:cxnLst/>
            <a:rect l="l" t="t" r="r" b="b"/>
            <a:pathLst>
              <a:path w="512685" h="378105">
                <a:moveTo>
                  <a:pt x="0" y="0"/>
                </a:moveTo>
                <a:lnTo>
                  <a:pt x="512685" y="0"/>
                </a:lnTo>
                <a:lnTo>
                  <a:pt x="512685" y="378105"/>
                </a:lnTo>
                <a:lnTo>
                  <a:pt x="0" y="37810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14" name="Group 14"/>
          <p:cNvGrpSpPr/>
          <p:nvPr/>
        </p:nvGrpSpPr>
        <p:grpSpPr>
          <a:xfrm>
            <a:off x="9486281" y="7518595"/>
            <a:ext cx="778416" cy="77841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16" name="TextBox 16"/>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sp>
        <p:nvSpPr>
          <p:cNvPr id="17" name="Freeform 17"/>
          <p:cNvSpPr/>
          <p:nvPr/>
        </p:nvSpPr>
        <p:spPr>
          <a:xfrm>
            <a:off x="9668349" y="7691121"/>
            <a:ext cx="414280" cy="414280"/>
          </a:xfrm>
          <a:custGeom>
            <a:avLst/>
            <a:gdLst/>
            <a:ahLst/>
            <a:cxnLst/>
            <a:rect l="l" t="t" r="r" b="b"/>
            <a:pathLst>
              <a:path w="414280" h="414280">
                <a:moveTo>
                  <a:pt x="0" y="0"/>
                </a:moveTo>
                <a:lnTo>
                  <a:pt x="414280" y="0"/>
                </a:lnTo>
                <a:lnTo>
                  <a:pt x="414280" y="414280"/>
                </a:lnTo>
                <a:lnTo>
                  <a:pt x="0" y="41428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grpSp>
        <p:nvGrpSpPr>
          <p:cNvPr id="18" name="Group 18"/>
          <p:cNvGrpSpPr/>
          <p:nvPr/>
        </p:nvGrpSpPr>
        <p:grpSpPr>
          <a:xfrm>
            <a:off x="14039754" y="7371739"/>
            <a:ext cx="603711" cy="382484"/>
            <a:chOff x="0" y="0"/>
            <a:chExt cx="812800" cy="514953"/>
          </a:xfrm>
        </p:grpSpPr>
        <p:sp>
          <p:nvSpPr>
            <p:cNvPr id="19" name="Freeform 19"/>
            <p:cNvSpPr/>
            <p:nvPr/>
          </p:nvSpPr>
          <p:spPr>
            <a:xfrm>
              <a:off x="0" y="0"/>
              <a:ext cx="812800" cy="514953"/>
            </a:xfrm>
            <a:custGeom>
              <a:avLst/>
              <a:gdLst/>
              <a:ahLst/>
              <a:cxnLst/>
              <a:rect l="l" t="t" r="r" b="b"/>
              <a:pathLst>
                <a:path w="812800" h="514953">
                  <a:moveTo>
                    <a:pt x="812800" y="257476"/>
                  </a:moveTo>
                  <a:lnTo>
                    <a:pt x="406400" y="0"/>
                  </a:lnTo>
                  <a:lnTo>
                    <a:pt x="406400" y="203200"/>
                  </a:lnTo>
                  <a:lnTo>
                    <a:pt x="0" y="203200"/>
                  </a:lnTo>
                  <a:lnTo>
                    <a:pt x="0" y="311753"/>
                  </a:lnTo>
                  <a:lnTo>
                    <a:pt x="406400" y="311753"/>
                  </a:lnTo>
                  <a:lnTo>
                    <a:pt x="406400" y="514953"/>
                  </a:lnTo>
                  <a:lnTo>
                    <a:pt x="812800" y="257476"/>
                  </a:lnTo>
                  <a:close/>
                </a:path>
              </a:pathLst>
            </a:custGeom>
            <a:solidFill>
              <a:srgbClr val="BDE3C9"/>
            </a:solidFill>
          </p:spPr>
          <p:txBody>
            <a:bodyPr/>
            <a:lstStyle/>
            <a:p>
              <a:endParaRPr lang="lv-LV"/>
            </a:p>
          </p:txBody>
        </p:sp>
        <p:sp>
          <p:nvSpPr>
            <p:cNvPr id="20" name="TextBox 20"/>
            <p:cNvSpPr txBox="1"/>
            <p:nvPr/>
          </p:nvSpPr>
          <p:spPr>
            <a:xfrm>
              <a:off x="0" y="193675"/>
              <a:ext cx="711200" cy="118078"/>
            </a:xfrm>
            <a:prstGeom prst="rect">
              <a:avLst/>
            </a:prstGeom>
          </p:spPr>
          <p:txBody>
            <a:bodyPr lIns="50800" tIns="50800" rIns="50800" bIns="50800" rtlCol="0" anchor="ctr"/>
            <a:lstStyle/>
            <a:p>
              <a:pPr algn="ctr">
                <a:lnSpc>
                  <a:spcPts val="2400"/>
                </a:lnSpc>
              </a:pPr>
              <a:endParaRPr/>
            </a:p>
          </p:txBody>
        </p:sp>
      </p:grpSp>
      <p:sp>
        <p:nvSpPr>
          <p:cNvPr id="21" name="TextBox 21"/>
          <p:cNvSpPr txBox="1"/>
          <p:nvPr/>
        </p:nvSpPr>
        <p:spPr>
          <a:xfrm>
            <a:off x="10647961" y="6584773"/>
            <a:ext cx="2827521" cy="680085"/>
          </a:xfrm>
          <a:prstGeom prst="rect">
            <a:avLst/>
          </a:prstGeom>
        </p:spPr>
        <p:txBody>
          <a:bodyPr lIns="0" tIns="0" rIns="0" bIns="0" rtlCol="0" anchor="t">
            <a:spAutoFit/>
          </a:bodyPr>
          <a:lstStyle/>
          <a:p>
            <a:pPr algn="l">
              <a:lnSpc>
                <a:spcPts val="2400"/>
              </a:lnSpc>
            </a:pPr>
            <a:r>
              <a:rPr lang="en-US" sz="2400" b="1">
                <a:solidFill>
                  <a:srgbClr val="011627"/>
                </a:solidFill>
                <a:latin typeface="Armin Grotesk 3 Semi-Bold"/>
                <a:ea typeface="Armin Grotesk 3 Semi-Bold"/>
                <a:cs typeface="Armin Grotesk 3 Semi-Bold"/>
                <a:sym typeface="Armin Grotesk 3 Semi-Bold"/>
              </a:rPr>
              <a:t>Rūpnieciskie pētījumi</a:t>
            </a:r>
          </a:p>
        </p:txBody>
      </p:sp>
      <p:sp>
        <p:nvSpPr>
          <p:cNvPr id="22" name="TextBox 22"/>
          <p:cNvSpPr txBox="1"/>
          <p:nvPr/>
        </p:nvSpPr>
        <p:spPr>
          <a:xfrm>
            <a:off x="10647961" y="7553456"/>
            <a:ext cx="3487043" cy="680085"/>
          </a:xfrm>
          <a:prstGeom prst="rect">
            <a:avLst/>
          </a:prstGeom>
        </p:spPr>
        <p:txBody>
          <a:bodyPr lIns="0" tIns="0" rIns="0" bIns="0" rtlCol="0" anchor="t">
            <a:spAutoFit/>
          </a:bodyPr>
          <a:lstStyle/>
          <a:p>
            <a:pPr algn="l">
              <a:lnSpc>
                <a:spcPts val="2400"/>
              </a:lnSpc>
            </a:pPr>
            <a:r>
              <a:rPr lang="en-US" sz="2400" b="1">
                <a:solidFill>
                  <a:srgbClr val="000000"/>
                </a:solidFill>
                <a:latin typeface="Armin Grotesk 3 Semi-Bold"/>
                <a:ea typeface="Armin Grotesk 3 Semi-Bold"/>
                <a:cs typeface="Armin Grotesk 3 Semi-Bold"/>
                <a:sym typeface="Armin Grotesk 3 Semi-Bold"/>
              </a:rPr>
              <a:t>Eksperimentālā </a:t>
            </a:r>
          </a:p>
          <a:p>
            <a:pPr algn="l">
              <a:lnSpc>
                <a:spcPts val="2400"/>
              </a:lnSpc>
            </a:pPr>
            <a:r>
              <a:rPr lang="en-US" sz="2400" b="1">
                <a:solidFill>
                  <a:srgbClr val="000000"/>
                </a:solidFill>
                <a:latin typeface="Armin Grotesk 3 Semi-Bold"/>
                <a:ea typeface="Armin Grotesk 3 Semi-Bold"/>
                <a:cs typeface="Armin Grotesk 3 Semi-Bold"/>
                <a:sym typeface="Armin Grotesk 3 Semi-Bold"/>
              </a:rPr>
              <a:t> izstrāde (prototipa izstr.)</a:t>
            </a:r>
          </a:p>
        </p:txBody>
      </p:sp>
      <p:sp>
        <p:nvSpPr>
          <p:cNvPr id="23" name="TextBox 23"/>
          <p:cNvSpPr txBox="1"/>
          <p:nvPr/>
        </p:nvSpPr>
        <p:spPr>
          <a:xfrm>
            <a:off x="14527919" y="7173790"/>
            <a:ext cx="3683214" cy="680019"/>
          </a:xfrm>
          <a:prstGeom prst="rect">
            <a:avLst/>
          </a:prstGeom>
        </p:spPr>
        <p:txBody>
          <a:bodyPr lIns="0" tIns="0" rIns="0" bIns="0" rtlCol="0" anchor="t">
            <a:spAutoFit/>
          </a:bodyPr>
          <a:lstStyle/>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zinātniskā institūcija*</a:t>
            </a:r>
          </a:p>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cita institūcija**</a:t>
            </a:r>
          </a:p>
        </p:txBody>
      </p:sp>
      <p:grpSp>
        <p:nvGrpSpPr>
          <p:cNvPr id="24" name="Group 24"/>
          <p:cNvGrpSpPr/>
          <p:nvPr/>
        </p:nvGrpSpPr>
        <p:grpSpPr>
          <a:xfrm>
            <a:off x="928756" y="6330552"/>
            <a:ext cx="4370503" cy="2213719"/>
            <a:chOff x="0" y="0"/>
            <a:chExt cx="1151079" cy="583037"/>
          </a:xfrm>
        </p:grpSpPr>
        <p:sp>
          <p:nvSpPr>
            <p:cNvPr id="25" name="Freeform 25"/>
            <p:cNvSpPr/>
            <p:nvPr/>
          </p:nvSpPr>
          <p:spPr>
            <a:xfrm>
              <a:off x="0" y="0"/>
              <a:ext cx="1151079" cy="583037"/>
            </a:xfrm>
            <a:custGeom>
              <a:avLst/>
              <a:gdLst/>
              <a:ahLst/>
              <a:cxnLst/>
              <a:rect l="l" t="t" r="r" b="b"/>
              <a:pathLst>
                <a:path w="1151079" h="583037">
                  <a:moveTo>
                    <a:pt x="7086" y="0"/>
                  </a:moveTo>
                  <a:lnTo>
                    <a:pt x="1143993" y="0"/>
                  </a:lnTo>
                  <a:cubicBezTo>
                    <a:pt x="1145873" y="0"/>
                    <a:pt x="1147675" y="747"/>
                    <a:pt x="1149004" y="2075"/>
                  </a:cubicBezTo>
                  <a:cubicBezTo>
                    <a:pt x="1150332" y="3404"/>
                    <a:pt x="1151079" y="5206"/>
                    <a:pt x="1151079" y="7086"/>
                  </a:cubicBezTo>
                  <a:lnTo>
                    <a:pt x="1151079" y="575951"/>
                  </a:lnTo>
                  <a:cubicBezTo>
                    <a:pt x="1151079" y="577831"/>
                    <a:pt x="1150332" y="579633"/>
                    <a:pt x="1149004" y="580962"/>
                  </a:cubicBezTo>
                  <a:cubicBezTo>
                    <a:pt x="1147675" y="582290"/>
                    <a:pt x="1145873" y="583037"/>
                    <a:pt x="1143993" y="583037"/>
                  </a:cubicBezTo>
                  <a:lnTo>
                    <a:pt x="7086" y="583037"/>
                  </a:lnTo>
                  <a:cubicBezTo>
                    <a:pt x="3172" y="583037"/>
                    <a:pt x="0" y="579865"/>
                    <a:pt x="0" y="575951"/>
                  </a:cubicBezTo>
                  <a:lnTo>
                    <a:pt x="0" y="7086"/>
                  </a:lnTo>
                  <a:cubicBezTo>
                    <a:pt x="0" y="5206"/>
                    <a:pt x="747" y="3404"/>
                    <a:pt x="2075" y="2075"/>
                  </a:cubicBezTo>
                  <a:cubicBezTo>
                    <a:pt x="3404" y="747"/>
                    <a:pt x="5206" y="0"/>
                    <a:pt x="7086" y="0"/>
                  </a:cubicBezTo>
                  <a:close/>
                </a:path>
              </a:pathLst>
            </a:custGeom>
            <a:solidFill>
              <a:srgbClr val="BED0C4"/>
            </a:solidFill>
          </p:spPr>
          <p:txBody>
            <a:bodyPr/>
            <a:lstStyle/>
            <a:p>
              <a:endParaRPr lang="lv-LV"/>
            </a:p>
          </p:txBody>
        </p:sp>
        <p:sp>
          <p:nvSpPr>
            <p:cNvPr id="26" name="TextBox 26"/>
            <p:cNvSpPr txBox="1"/>
            <p:nvPr/>
          </p:nvSpPr>
          <p:spPr>
            <a:xfrm>
              <a:off x="0" y="-47625"/>
              <a:ext cx="1151079" cy="630662"/>
            </a:xfrm>
            <a:prstGeom prst="rect">
              <a:avLst/>
            </a:prstGeom>
          </p:spPr>
          <p:txBody>
            <a:bodyPr lIns="50800" tIns="50800" rIns="50800" bIns="50800" rtlCol="0" anchor="ctr"/>
            <a:lstStyle/>
            <a:p>
              <a:pPr algn="ctr">
                <a:lnSpc>
                  <a:spcPts val="3499"/>
                </a:lnSpc>
              </a:pPr>
              <a:endParaRPr/>
            </a:p>
          </p:txBody>
        </p:sp>
      </p:grpSp>
      <p:grpSp>
        <p:nvGrpSpPr>
          <p:cNvPr id="27" name="Group 27"/>
          <p:cNvGrpSpPr/>
          <p:nvPr/>
        </p:nvGrpSpPr>
        <p:grpSpPr>
          <a:xfrm>
            <a:off x="543371" y="7091257"/>
            <a:ext cx="778416" cy="778416"/>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29" name="TextBox 29"/>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0" name="Group 30"/>
          <p:cNvGrpSpPr/>
          <p:nvPr/>
        </p:nvGrpSpPr>
        <p:grpSpPr>
          <a:xfrm>
            <a:off x="5096844" y="7306068"/>
            <a:ext cx="603711" cy="382484"/>
            <a:chOff x="0" y="0"/>
            <a:chExt cx="812800" cy="514953"/>
          </a:xfrm>
        </p:grpSpPr>
        <p:sp>
          <p:nvSpPr>
            <p:cNvPr id="31" name="Freeform 31"/>
            <p:cNvSpPr/>
            <p:nvPr/>
          </p:nvSpPr>
          <p:spPr>
            <a:xfrm>
              <a:off x="0" y="0"/>
              <a:ext cx="812800" cy="514953"/>
            </a:xfrm>
            <a:custGeom>
              <a:avLst/>
              <a:gdLst/>
              <a:ahLst/>
              <a:cxnLst/>
              <a:rect l="l" t="t" r="r" b="b"/>
              <a:pathLst>
                <a:path w="812800" h="514953">
                  <a:moveTo>
                    <a:pt x="812800" y="257476"/>
                  </a:moveTo>
                  <a:lnTo>
                    <a:pt x="406400" y="0"/>
                  </a:lnTo>
                  <a:lnTo>
                    <a:pt x="406400" y="203200"/>
                  </a:lnTo>
                  <a:lnTo>
                    <a:pt x="0" y="203200"/>
                  </a:lnTo>
                  <a:lnTo>
                    <a:pt x="0" y="311753"/>
                  </a:lnTo>
                  <a:lnTo>
                    <a:pt x="406400" y="311753"/>
                  </a:lnTo>
                  <a:lnTo>
                    <a:pt x="406400" y="514953"/>
                  </a:lnTo>
                  <a:lnTo>
                    <a:pt x="812800" y="257476"/>
                  </a:lnTo>
                  <a:close/>
                </a:path>
              </a:pathLst>
            </a:custGeom>
            <a:solidFill>
              <a:srgbClr val="BED0C4"/>
            </a:solidFill>
          </p:spPr>
          <p:txBody>
            <a:bodyPr/>
            <a:lstStyle/>
            <a:p>
              <a:endParaRPr lang="lv-LV"/>
            </a:p>
          </p:txBody>
        </p:sp>
        <p:sp>
          <p:nvSpPr>
            <p:cNvPr id="32" name="TextBox 32"/>
            <p:cNvSpPr txBox="1"/>
            <p:nvPr/>
          </p:nvSpPr>
          <p:spPr>
            <a:xfrm>
              <a:off x="0" y="193675"/>
              <a:ext cx="711200" cy="118078"/>
            </a:xfrm>
            <a:prstGeom prst="rect">
              <a:avLst/>
            </a:prstGeom>
          </p:spPr>
          <p:txBody>
            <a:bodyPr lIns="50800" tIns="50800" rIns="50800" bIns="50800" rtlCol="0" anchor="ctr"/>
            <a:lstStyle/>
            <a:p>
              <a:pPr algn="ctr">
                <a:lnSpc>
                  <a:spcPts val="2400"/>
                </a:lnSpc>
              </a:pPr>
              <a:endParaRPr/>
            </a:p>
          </p:txBody>
        </p:sp>
      </p:grpSp>
      <p:sp>
        <p:nvSpPr>
          <p:cNvPr id="33" name="TextBox 33"/>
          <p:cNvSpPr txBox="1"/>
          <p:nvPr/>
        </p:nvSpPr>
        <p:spPr>
          <a:xfrm>
            <a:off x="5833905" y="7108118"/>
            <a:ext cx="3683214" cy="680019"/>
          </a:xfrm>
          <a:prstGeom prst="rect">
            <a:avLst/>
          </a:prstGeom>
        </p:spPr>
        <p:txBody>
          <a:bodyPr lIns="0" tIns="0" rIns="0" bIns="0" rtlCol="0" anchor="t">
            <a:spAutoFit/>
          </a:bodyPr>
          <a:lstStyle/>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reģistrēta institūcija</a:t>
            </a:r>
          </a:p>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patentpilnvarnieks</a:t>
            </a:r>
          </a:p>
        </p:txBody>
      </p:sp>
      <p:grpSp>
        <p:nvGrpSpPr>
          <p:cNvPr id="34" name="Group 34"/>
          <p:cNvGrpSpPr/>
          <p:nvPr/>
        </p:nvGrpSpPr>
        <p:grpSpPr>
          <a:xfrm>
            <a:off x="9871666" y="2534385"/>
            <a:ext cx="4370503" cy="3092320"/>
            <a:chOff x="0" y="0"/>
            <a:chExt cx="1151079" cy="814438"/>
          </a:xfrm>
        </p:grpSpPr>
        <p:sp>
          <p:nvSpPr>
            <p:cNvPr id="35" name="Freeform 35"/>
            <p:cNvSpPr/>
            <p:nvPr/>
          </p:nvSpPr>
          <p:spPr>
            <a:xfrm>
              <a:off x="0" y="0"/>
              <a:ext cx="1151079" cy="814438"/>
            </a:xfrm>
            <a:custGeom>
              <a:avLst/>
              <a:gdLst/>
              <a:ahLst/>
              <a:cxnLst/>
              <a:rect l="l" t="t" r="r" b="b"/>
              <a:pathLst>
                <a:path w="1151079" h="814438">
                  <a:moveTo>
                    <a:pt x="7086" y="0"/>
                  </a:moveTo>
                  <a:lnTo>
                    <a:pt x="1143993" y="0"/>
                  </a:lnTo>
                  <a:cubicBezTo>
                    <a:pt x="1145873" y="0"/>
                    <a:pt x="1147675" y="747"/>
                    <a:pt x="1149004" y="2075"/>
                  </a:cubicBezTo>
                  <a:cubicBezTo>
                    <a:pt x="1150332" y="3404"/>
                    <a:pt x="1151079" y="5206"/>
                    <a:pt x="1151079" y="7086"/>
                  </a:cubicBezTo>
                  <a:lnTo>
                    <a:pt x="1151079" y="807353"/>
                  </a:lnTo>
                  <a:cubicBezTo>
                    <a:pt x="1151079" y="809232"/>
                    <a:pt x="1150332" y="811034"/>
                    <a:pt x="1149004" y="812363"/>
                  </a:cubicBezTo>
                  <a:cubicBezTo>
                    <a:pt x="1147675" y="813692"/>
                    <a:pt x="1145873" y="814438"/>
                    <a:pt x="1143993" y="814438"/>
                  </a:cubicBezTo>
                  <a:lnTo>
                    <a:pt x="7086" y="814438"/>
                  </a:lnTo>
                  <a:cubicBezTo>
                    <a:pt x="5206" y="814438"/>
                    <a:pt x="3404" y="813692"/>
                    <a:pt x="2075" y="812363"/>
                  </a:cubicBezTo>
                  <a:cubicBezTo>
                    <a:pt x="747" y="811034"/>
                    <a:pt x="0" y="809232"/>
                    <a:pt x="0" y="807353"/>
                  </a:cubicBezTo>
                  <a:lnTo>
                    <a:pt x="0" y="7086"/>
                  </a:lnTo>
                  <a:cubicBezTo>
                    <a:pt x="0" y="5206"/>
                    <a:pt x="747" y="3404"/>
                    <a:pt x="2075" y="2075"/>
                  </a:cubicBezTo>
                  <a:cubicBezTo>
                    <a:pt x="3404" y="747"/>
                    <a:pt x="5206" y="0"/>
                    <a:pt x="7086" y="0"/>
                  </a:cubicBezTo>
                  <a:close/>
                </a:path>
              </a:pathLst>
            </a:custGeom>
            <a:solidFill>
              <a:srgbClr val="E5E5E5"/>
            </a:solidFill>
          </p:spPr>
          <p:txBody>
            <a:bodyPr/>
            <a:lstStyle/>
            <a:p>
              <a:endParaRPr lang="lv-LV"/>
            </a:p>
          </p:txBody>
        </p:sp>
        <p:sp>
          <p:nvSpPr>
            <p:cNvPr id="36" name="TextBox 36"/>
            <p:cNvSpPr txBox="1"/>
            <p:nvPr/>
          </p:nvSpPr>
          <p:spPr>
            <a:xfrm>
              <a:off x="0" y="-47625"/>
              <a:ext cx="1151079" cy="862063"/>
            </a:xfrm>
            <a:prstGeom prst="rect">
              <a:avLst/>
            </a:prstGeom>
          </p:spPr>
          <p:txBody>
            <a:bodyPr lIns="50800" tIns="50800" rIns="50800" bIns="50800" rtlCol="0" anchor="ctr"/>
            <a:lstStyle/>
            <a:p>
              <a:pPr algn="ctr">
                <a:lnSpc>
                  <a:spcPts val="3499"/>
                </a:lnSpc>
              </a:pPr>
              <a:endParaRPr/>
            </a:p>
          </p:txBody>
        </p:sp>
      </p:grpSp>
      <p:grpSp>
        <p:nvGrpSpPr>
          <p:cNvPr id="37" name="Group 37"/>
          <p:cNvGrpSpPr/>
          <p:nvPr/>
        </p:nvGrpSpPr>
        <p:grpSpPr>
          <a:xfrm>
            <a:off x="9486281" y="3622805"/>
            <a:ext cx="778416" cy="778416"/>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39" name="TextBox 39"/>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0" name="Group 40"/>
          <p:cNvGrpSpPr/>
          <p:nvPr/>
        </p:nvGrpSpPr>
        <p:grpSpPr>
          <a:xfrm>
            <a:off x="9486281" y="4601030"/>
            <a:ext cx="778416" cy="778416"/>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42" name="TextBox 42"/>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3" name="Group 43"/>
          <p:cNvGrpSpPr/>
          <p:nvPr/>
        </p:nvGrpSpPr>
        <p:grpSpPr>
          <a:xfrm>
            <a:off x="14039754" y="3804635"/>
            <a:ext cx="603711" cy="382484"/>
            <a:chOff x="0" y="0"/>
            <a:chExt cx="812800" cy="514953"/>
          </a:xfrm>
        </p:grpSpPr>
        <p:sp>
          <p:nvSpPr>
            <p:cNvPr id="44" name="Freeform 44"/>
            <p:cNvSpPr/>
            <p:nvPr/>
          </p:nvSpPr>
          <p:spPr>
            <a:xfrm>
              <a:off x="0" y="0"/>
              <a:ext cx="812800" cy="514953"/>
            </a:xfrm>
            <a:custGeom>
              <a:avLst/>
              <a:gdLst/>
              <a:ahLst/>
              <a:cxnLst/>
              <a:rect l="l" t="t" r="r" b="b"/>
              <a:pathLst>
                <a:path w="812800" h="514953">
                  <a:moveTo>
                    <a:pt x="812800" y="257476"/>
                  </a:moveTo>
                  <a:lnTo>
                    <a:pt x="406400" y="0"/>
                  </a:lnTo>
                  <a:lnTo>
                    <a:pt x="406400" y="203200"/>
                  </a:lnTo>
                  <a:lnTo>
                    <a:pt x="0" y="203200"/>
                  </a:lnTo>
                  <a:lnTo>
                    <a:pt x="0" y="311753"/>
                  </a:lnTo>
                  <a:lnTo>
                    <a:pt x="406400" y="311753"/>
                  </a:lnTo>
                  <a:lnTo>
                    <a:pt x="406400" y="514953"/>
                  </a:lnTo>
                  <a:lnTo>
                    <a:pt x="812800" y="257476"/>
                  </a:lnTo>
                  <a:close/>
                </a:path>
              </a:pathLst>
            </a:custGeom>
            <a:solidFill>
              <a:srgbClr val="E5E5E5"/>
            </a:solidFill>
          </p:spPr>
          <p:txBody>
            <a:bodyPr/>
            <a:lstStyle/>
            <a:p>
              <a:endParaRPr lang="lv-LV"/>
            </a:p>
          </p:txBody>
        </p:sp>
        <p:sp>
          <p:nvSpPr>
            <p:cNvPr id="45" name="TextBox 45"/>
            <p:cNvSpPr txBox="1"/>
            <p:nvPr/>
          </p:nvSpPr>
          <p:spPr>
            <a:xfrm>
              <a:off x="0" y="193675"/>
              <a:ext cx="711200" cy="118078"/>
            </a:xfrm>
            <a:prstGeom prst="rect">
              <a:avLst/>
            </a:prstGeom>
          </p:spPr>
          <p:txBody>
            <a:bodyPr lIns="50800" tIns="50800" rIns="50800" bIns="50800" rtlCol="0" anchor="ctr"/>
            <a:lstStyle/>
            <a:p>
              <a:pPr algn="ctr">
                <a:lnSpc>
                  <a:spcPts val="2400"/>
                </a:lnSpc>
              </a:pPr>
              <a:endParaRPr/>
            </a:p>
          </p:txBody>
        </p:sp>
      </p:grpSp>
      <p:sp>
        <p:nvSpPr>
          <p:cNvPr id="46" name="TextBox 46"/>
          <p:cNvSpPr txBox="1"/>
          <p:nvPr/>
        </p:nvSpPr>
        <p:spPr>
          <a:xfrm>
            <a:off x="14527919" y="3606686"/>
            <a:ext cx="3683214" cy="1289553"/>
          </a:xfrm>
          <a:prstGeom prst="rect">
            <a:avLst/>
          </a:prstGeom>
        </p:spPr>
        <p:txBody>
          <a:bodyPr lIns="0" tIns="0" rIns="0" bIns="0" rtlCol="0" anchor="t">
            <a:spAutoFit/>
          </a:bodyPr>
          <a:lstStyle/>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komersants</a:t>
            </a:r>
          </a:p>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zinātniskā institūcija*</a:t>
            </a:r>
          </a:p>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cita institūcija**</a:t>
            </a:r>
          </a:p>
          <a:p>
            <a:pPr algn="l">
              <a:lnSpc>
                <a:spcPts val="2400"/>
              </a:lnSpc>
            </a:pPr>
            <a:endParaRPr lang="en-US" sz="2400">
              <a:solidFill>
                <a:srgbClr val="011627"/>
              </a:solidFill>
              <a:latin typeface="Armin Grotesk 3"/>
              <a:ea typeface="Armin Grotesk 3"/>
              <a:cs typeface="Armin Grotesk 3"/>
              <a:sym typeface="Armin Grotesk 3"/>
            </a:endParaRPr>
          </a:p>
        </p:txBody>
      </p:sp>
      <p:sp>
        <p:nvSpPr>
          <p:cNvPr id="47" name="Freeform 47"/>
          <p:cNvSpPr/>
          <p:nvPr/>
        </p:nvSpPr>
        <p:spPr>
          <a:xfrm>
            <a:off x="9640700" y="4729007"/>
            <a:ext cx="522462" cy="522462"/>
          </a:xfrm>
          <a:custGeom>
            <a:avLst/>
            <a:gdLst/>
            <a:ahLst/>
            <a:cxnLst/>
            <a:rect l="l" t="t" r="r" b="b"/>
            <a:pathLst>
              <a:path w="522462" h="522462">
                <a:moveTo>
                  <a:pt x="0" y="0"/>
                </a:moveTo>
                <a:lnTo>
                  <a:pt x="522461" y="0"/>
                </a:lnTo>
                <a:lnTo>
                  <a:pt x="522461" y="522461"/>
                </a:lnTo>
                <a:lnTo>
                  <a:pt x="0" y="52246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lv-LV"/>
          </a:p>
        </p:txBody>
      </p:sp>
      <p:sp>
        <p:nvSpPr>
          <p:cNvPr id="48" name="TextBox 48"/>
          <p:cNvSpPr txBox="1"/>
          <p:nvPr/>
        </p:nvSpPr>
        <p:spPr>
          <a:xfrm>
            <a:off x="10647961" y="4645433"/>
            <a:ext cx="2720799" cy="680085"/>
          </a:xfrm>
          <a:prstGeom prst="rect">
            <a:avLst/>
          </a:prstGeom>
        </p:spPr>
        <p:txBody>
          <a:bodyPr lIns="0" tIns="0" rIns="0" bIns="0" rtlCol="0" anchor="t">
            <a:spAutoFit/>
          </a:bodyPr>
          <a:lstStyle/>
          <a:p>
            <a:pPr algn="l">
              <a:lnSpc>
                <a:spcPts val="2400"/>
              </a:lnSpc>
            </a:pPr>
            <a:r>
              <a:rPr lang="en-US" sz="2400" b="1">
                <a:solidFill>
                  <a:srgbClr val="011627"/>
                </a:solidFill>
                <a:latin typeface="Armin Grotesk 3 Semi-Bold"/>
                <a:ea typeface="Armin Grotesk 3 Semi-Bold"/>
                <a:cs typeface="Armin Grotesk 3 Semi-Bold"/>
                <a:sym typeface="Armin Grotesk 3 Semi-Bold"/>
              </a:rPr>
              <a:t>Dizainera pakalpojums</a:t>
            </a:r>
          </a:p>
        </p:txBody>
      </p:sp>
      <p:grpSp>
        <p:nvGrpSpPr>
          <p:cNvPr id="49" name="Group 49"/>
          <p:cNvGrpSpPr/>
          <p:nvPr/>
        </p:nvGrpSpPr>
        <p:grpSpPr>
          <a:xfrm>
            <a:off x="9486281" y="2644365"/>
            <a:ext cx="778416" cy="778416"/>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51" name="TextBox 51"/>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52" name="Group 52"/>
          <p:cNvGrpSpPr/>
          <p:nvPr/>
        </p:nvGrpSpPr>
        <p:grpSpPr>
          <a:xfrm>
            <a:off x="9619147" y="2752220"/>
            <a:ext cx="4046618" cy="670560"/>
            <a:chOff x="0" y="0"/>
            <a:chExt cx="5395491" cy="894080"/>
          </a:xfrm>
        </p:grpSpPr>
        <p:sp>
          <p:nvSpPr>
            <p:cNvPr id="53" name="Freeform 53"/>
            <p:cNvSpPr/>
            <p:nvPr/>
          </p:nvSpPr>
          <p:spPr>
            <a:xfrm>
              <a:off x="0" y="67125"/>
              <a:ext cx="654843" cy="663284"/>
            </a:xfrm>
            <a:custGeom>
              <a:avLst/>
              <a:gdLst/>
              <a:ahLst/>
              <a:cxnLst/>
              <a:rect l="l" t="t" r="r" b="b"/>
              <a:pathLst>
                <a:path w="654843" h="663284">
                  <a:moveTo>
                    <a:pt x="0" y="0"/>
                  </a:moveTo>
                  <a:lnTo>
                    <a:pt x="654843" y="0"/>
                  </a:lnTo>
                  <a:lnTo>
                    <a:pt x="654843" y="663284"/>
                  </a:lnTo>
                  <a:lnTo>
                    <a:pt x="0" y="66328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54" name="TextBox 54"/>
            <p:cNvSpPr txBox="1"/>
            <p:nvPr/>
          </p:nvSpPr>
          <p:spPr>
            <a:xfrm>
              <a:off x="1343016" y="-9525"/>
              <a:ext cx="4052475" cy="903605"/>
            </a:xfrm>
            <a:prstGeom prst="rect">
              <a:avLst/>
            </a:prstGeom>
          </p:spPr>
          <p:txBody>
            <a:bodyPr lIns="0" tIns="0" rIns="0" bIns="0" rtlCol="0" anchor="t">
              <a:spAutoFit/>
            </a:bodyPr>
            <a:lstStyle/>
            <a:p>
              <a:pPr algn="l">
                <a:lnSpc>
                  <a:spcPts val="2400"/>
                </a:lnSpc>
              </a:pPr>
              <a:r>
                <a:rPr lang="en-US" sz="2400" b="1">
                  <a:solidFill>
                    <a:srgbClr val="011627"/>
                  </a:solidFill>
                  <a:latin typeface="Armin Grotesk 3 Semi-Bold"/>
                  <a:ea typeface="Armin Grotesk 3 Semi-Bold"/>
                  <a:cs typeface="Armin Grotesk 3 Semi-Bold"/>
                  <a:sym typeface="Armin Grotesk 3 Semi-Bold"/>
                </a:rPr>
                <a:t>Tehniski ekonomiskā priekšizpēte</a:t>
              </a:r>
            </a:p>
          </p:txBody>
        </p:sp>
      </p:grpSp>
      <p:grpSp>
        <p:nvGrpSpPr>
          <p:cNvPr id="55" name="Group 55"/>
          <p:cNvGrpSpPr/>
          <p:nvPr/>
        </p:nvGrpSpPr>
        <p:grpSpPr>
          <a:xfrm>
            <a:off x="9596280" y="3642434"/>
            <a:ext cx="4053771" cy="670560"/>
            <a:chOff x="0" y="0"/>
            <a:chExt cx="5405028" cy="894080"/>
          </a:xfrm>
        </p:grpSpPr>
        <p:sp>
          <p:nvSpPr>
            <p:cNvPr id="56" name="TextBox 56"/>
            <p:cNvSpPr txBox="1"/>
            <p:nvPr/>
          </p:nvSpPr>
          <p:spPr>
            <a:xfrm>
              <a:off x="1352553" y="-9525"/>
              <a:ext cx="4052475" cy="903605"/>
            </a:xfrm>
            <a:prstGeom prst="rect">
              <a:avLst/>
            </a:prstGeom>
          </p:spPr>
          <p:txBody>
            <a:bodyPr lIns="0" tIns="0" rIns="0" bIns="0" rtlCol="0" anchor="t">
              <a:spAutoFit/>
            </a:bodyPr>
            <a:lstStyle/>
            <a:p>
              <a:pPr algn="l">
                <a:lnSpc>
                  <a:spcPts val="2400"/>
                </a:lnSpc>
              </a:pPr>
              <a:r>
                <a:rPr lang="en-US" sz="2400" b="1">
                  <a:solidFill>
                    <a:srgbClr val="011627"/>
                  </a:solidFill>
                  <a:latin typeface="Armin Grotesk 3 Semi-Bold"/>
                  <a:ea typeface="Armin Grotesk 3 Semi-Bold"/>
                  <a:cs typeface="Armin Grotesk 3 Semi-Bold"/>
                  <a:sym typeface="Armin Grotesk 3 Semi-Bold"/>
                </a:rPr>
                <a:t>Produkta rūpnieciskā dizaina izstrāde</a:t>
              </a:r>
            </a:p>
          </p:txBody>
        </p:sp>
        <p:sp>
          <p:nvSpPr>
            <p:cNvPr id="57" name="Freeform 57"/>
            <p:cNvSpPr/>
            <p:nvPr/>
          </p:nvSpPr>
          <p:spPr>
            <a:xfrm>
              <a:off x="0" y="101478"/>
              <a:ext cx="645180" cy="657509"/>
            </a:xfrm>
            <a:custGeom>
              <a:avLst/>
              <a:gdLst/>
              <a:ahLst/>
              <a:cxnLst/>
              <a:rect l="l" t="t" r="r" b="b"/>
              <a:pathLst>
                <a:path w="645180" h="657509">
                  <a:moveTo>
                    <a:pt x="0" y="0"/>
                  </a:moveTo>
                  <a:lnTo>
                    <a:pt x="645180" y="0"/>
                  </a:lnTo>
                  <a:lnTo>
                    <a:pt x="645180" y="657509"/>
                  </a:lnTo>
                  <a:lnTo>
                    <a:pt x="0" y="65750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grpSp>
      <p:sp>
        <p:nvSpPr>
          <p:cNvPr id="58" name="Freeform 58"/>
          <p:cNvSpPr/>
          <p:nvPr/>
        </p:nvSpPr>
        <p:spPr>
          <a:xfrm>
            <a:off x="651531" y="7279609"/>
            <a:ext cx="529438" cy="401711"/>
          </a:xfrm>
          <a:custGeom>
            <a:avLst/>
            <a:gdLst/>
            <a:ahLst/>
            <a:cxnLst/>
            <a:rect l="l" t="t" r="r" b="b"/>
            <a:pathLst>
              <a:path w="529438" h="401711">
                <a:moveTo>
                  <a:pt x="0" y="0"/>
                </a:moveTo>
                <a:lnTo>
                  <a:pt x="529439" y="0"/>
                </a:lnTo>
                <a:lnTo>
                  <a:pt x="529439" y="401712"/>
                </a:lnTo>
                <a:lnTo>
                  <a:pt x="0" y="40171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59" name="TextBox 59"/>
          <p:cNvSpPr txBox="1"/>
          <p:nvPr/>
        </p:nvSpPr>
        <p:spPr>
          <a:xfrm>
            <a:off x="1705051" y="6955735"/>
            <a:ext cx="3039357" cy="984786"/>
          </a:xfrm>
          <a:prstGeom prst="rect">
            <a:avLst/>
          </a:prstGeom>
        </p:spPr>
        <p:txBody>
          <a:bodyPr lIns="0" tIns="0" rIns="0" bIns="0" rtlCol="0" anchor="t">
            <a:spAutoFit/>
          </a:bodyPr>
          <a:lstStyle/>
          <a:p>
            <a:pPr algn="l">
              <a:lnSpc>
                <a:spcPts val="2400"/>
              </a:lnSpc>
            </a:pPr>
            <a:r>
              <a:rPr lang="en-US" sz="2400" b="1">
                <a:solidFill>
                  <a:srgbClr val="011627"/>
                </a:solidFill>
                <a:latin typeface="Armin Grotesk 3 Semi-Bold"/>
                <a:ea typeface="Armin Grotesk 3 Semi-Bold"/>
                <a:cs typeface="Armin Grotesk 3 Semi-Bold"/>
                <a:sym typeface="Armin Grotesk 3 Semi-Bold"/>
              </a:rPr>
              <a:t>Produkta rūpnieciskā īpašuma tiesību nostiprināšana</a:t>
            </a:r>
          </a:p>
        </p:txBody>
      </p:sp>
      <p:grpSp>
        <p:nvGrpSpPr>
          <p:cNvPr id="60" name="Group 60"/>
          <p:cNvGrpSpPr/>
          <p:nvPr/>
        </p:nvGrpSpPr>
        <p:grpSpPr>
          <a:xfrm>
            <a:off x="1052581" y="2534385"/>
            <a:ext cx="4370503" cy="3092320"/>
            <a:chOff x="0" y="0"/>
            <a:chExt cx="1151079" cy="814438"/>
          </a:xfrm>
        </p:grpSpPr>
        <p:sp>
          <p:nvSpPr>
            <p:cNvPr id="61" name="Freeform 61"/>
            <p:cNvSpPr/>
            <p:nvPr/>
          </p:nvSpPr>
          <p:spPr>
            <a:xfrm>
              <a:off x="0" y="0"/>
              <a:ext cx="1151079" cy="814438"/>
            </a:xfrm>
            <a:custGeom>
              <a:avLst/>
              <a:gdLst/>
              <a:ahLst/>
              <a:cxnLst/>
              <a:rect l="l" t="t" r="r" b="b"/>
              <a:pathLst>
                <a:path w="1151079" h="814438">
                  <a:moveTo>
                    <a:pt x="7086" y="0"/>
                  </a:moveTo>
                  <a:lnTo>
                    <a:pt x="1143993" y="0"/>
                  </a:lnTo>
                  <a:cubicBezTo>
                    <a:pt x="1145873" y="0"/>
                    <a:pt x="1147675" y="747"/>
                    <a:pt x="1149004" y="2075"/>
                  </a:cubicBezTo>
                  <a:cubicBezTo>
                    <a:pt x="1150332" y="3404"/>
                    <a:pt x="1151079" y="5206"/>
                    <a:pt x="1151079" y="7086"/>
                  </a:cubicBezTo>
                  <a:lnTo>
                    <a:pt x="1151079" y="807353"/>
                  </a:lnTo>
                  <a:cubicBezTo>
                    <a:pt x="1151079" y="809232"/>
                    <a:pt x="1150332" y="811034"/>
                    <a:pt x="1149004" y="812363"/>
                  </a:cubicBezTo>
                  <a:cubicBezTo>
                    <a:pt x="1147675" y="813692"/>
                    <a:pt x="1145873" y="814438"/>
                    <a:pt x="1143993" y="814438"/>
                  </a:cubicBezTo>
                  <a:lnTo>
                    <a:pt x="7086" y="814438"/>
                  </a:lnTo>
                  <a:cubicBezTo>
                    <a:pt x="5206" y="814438"/>
                    <a:pt x="3404" y="813692"/>
                    <a:pt x="2075" y="812363"/>
                  </a:cubicBezTo>
                  <a:cubicBezTo>
                    <a:pt x="747" y="811034"/>
                    <a:pt x="0" y="809232"/>
                    <a:pt x="0" y="807353"/>
                  </a:cubicBezTo>
                  <a:lnTo>
                    <a:pt x="0" y="7086"/>
                  </a:lnTo>
                  <a:cubicBezTo>
                    <a:pt x="0" y="5206"/>
                    <a:pt x="747" y="3404"/>
                    <a:pt x="2075" y="2075"/>
                  </a:cubicBezTo>
                  <a:cubicBezTo>
                    <a:pt x="3404" y="747"/>
                    <a:pt x="5206" y="0"/>
                    <a:pt x="7086" y="0"/>
                  </a:cubicBezTo>
                  <a:close/>
                </a:path>
              </a:pathLst>
            </a:custGeom>
            <a:solidFill>
              <a:srgbClr val="62B67E"/>
            </a:solidFill>
          </p:spPr>
          <p:txBody>
            <a:bodyPr/>
            <a:lstStyle/>
            <a:p>
              <a:endParaRPr lang="lv-LV"/>
            </a:p>
          </p:txBody>
        </p:sp>
        <p:sp>
          <p:nvSpPr>
            <p:cNvPr id="62" name="TextBox 62"/>
            <p:cNvSpPr txBox="1"/>
            <p:nvPr/>
          </p:nvSpPr>
          <p:spPr>
            <a:xfrm>
              <a:off x="0" y="-47625"/>
              <a:ext cx="1151079" cy="862063"/>
            </a:xfrm>
            <a:prstGeom prst="rect">
              <a:avLst/>
            </a:prstGeom>
          </p:spPr>
          <p:txBody>
            <a:bodyPr lIns="50800" tIns="50800" rIns="50800" bIns="50800" rtlCol="0" anchor="ctr"/>
            <a:lstStyle/>
            <a:p>
              <a:pPr algn="ctr">
                <a:lnSpc>
                  <a:spcPts val="3499"/>
                </a:lnSpc>
              </a:pPr>
              <a:endParaRPr/>
            </a:p>
          </p:txBody>
        </p:sp>
      </p:grpSp>
      <p:grpSp>
        <p:nvGrpSpPr>
          <p:cNvPr id="63" name="Group 63"/>
          <p:cNvGrpSpPr/>
          <p:nvPr/>
        </p:nvGrpSpPr>
        <p:grpSpPr>
          <a:xfrm>
            <a:off x="667196" y="3557395"/>
            <a:ext cx="778416" cy="778416"/>
            <a:chOff x="0" y="0"/>
            <a:chExt cx="812800" cy="812800"/>
          </a:xfrm>
        </p:grpSpPr>
        <p:sp>
          <p:nvSpPr>
            <p:cNvPr id="64" name="Freeform 6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F6F6"/>
            </a:solidFill>
          </p:spPr>
          <p:txBody>
            <a:bodyPr/>
            <a:lstStyle/>
            <a:p>
              <a:endParaRPr lang="lv-LV"/>
            </a:p>
          </p:txBody>
        </p:sp>
        <p:sp>
          <p:nvSpPr>
            <p:cNvPr id="65" name="TextBox 65"/>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66" name="Group 66"/>
          <p:cNvGrpSpPr/>
          <p:nvPr/>
        </p:nvGrpSpPr>
        <p:grpSpPr>
          <a:xfrm>
            <a:off x="5220669" y="3651573"/>
            <a:ext cx="603711" cy="382484"/>
            <a:chOff x="0" y="0"/>
            <a:chExt cx="812800" cy="514953"/>
          </a:xfrm>
        </p:grpSpPr>
        <p:sp>
          <p:nvSpPr>
            <p:cNvPr id="67" name="Freeform 67"/>
            <p:cNvSpPr/>
            <p:nvPr/>
          </p:nvSpPr>
          <p:spPr>
            <a:xfrm>
              <a:off x="0" y="0"/>
              <a:ext cx="812800" cy="514953"/>
            </a:xfrm>
            <a:custGeom>
              <a:avLst/>
              <a:gdLst/>
              <a:ahLst/>
              <a:cxnLst/>
              <a:rect l="l" t="t" r="r" b="b"/>
              <a:pathLst>
                <a:path w="812800" h="514953">
                  <a:moveTo>
                    <a:pt x="812800" y="257476"/>
                  </a:moveTo>
                  <a:lnTo>
                    <a:pt x="406400" y="0"/>
                  </a:lnTo>
                  <a:lnTo>
                    <a:pt x="406400" y="203200"/>
                  </a:lnTo>
                  <a:lnTo>
                    <a:pt x="0" y="203200"/>
                  </a:lnTo>
                  <a:lnTo>
                    <a:pt x="0" y="311753"/>
                  </a:lnTo>
                  <a:lnTo>
                    <a:pt x="406400" y="311753"/>
                  </a:lnTo>
                  <a:lnTo>
                    <a:pt x="406400" y="514953"/>
                  </a:lnTo>
                  <a:lnTo>
                    <a:pt x="812800" y="257476"/>
                  </a:lnTo>
                  <a:close/>
                </a:path>
              </a:pathLst>
            </a:custGeom>
            <a:solidFill>
              <a:srgbClr val="62B67E"/>
            </a:solidFill>
          </p:spPr>
          <p:txBody>
            <a:bodyPr/>
            <a:lstStyle/>
            <a:p>
              <a:endParaRPr lang="lv-LV"/>
            </a:p>
          </p:txBody>
        </p:sp>
        <p:sp>
          <p:nvSpPr>
            <p:cNvPr id="68" name="TextBox 68"/>
            <p:cNvSpPr txBox="1"/>
            <p:nvPr/>
          </p:nvSpPr>
          <p:spPr>
            <a:xfrm>
              <a:off x="0" y="193675"/>
              <a:ext cx="711200" cy="118078"/>
            </a:xfrm>
            <a:prstGeom prst="rect">
              <a:avLst/>
            </a:prstGeom>
          </p:spPr>
          <p:txBody>
            <a:bodyPr lIns="50800" tIns="50800" rIns="50800" bIns="50800" rtlCol="0" anchor="ctr"/>
            <a:lstStyle/>
            <a:p>
              <a:pPr algn="ctr">
                <a:lnSpc>
                  <a:spcPts val="2400"/>
                </a:lnSpc>
              </a:pPr>
              <a:endParaRPr/>
            </a:p>
          </p:txBody>
        </p:sp>
      </p:grpSp>
      <p:sp>
        <p:nvSpPr>
          <p:cNvPr id="69" name="TextBox 69"/>
          <p:cNvSpPr txBox="1"/>
          <p:nvPr/>
        </p:nvSpPr>
        <p:spPr>
          <a:xfrm>
            <a:off x="5957730" y="3251300"/>
            <a:ext cx="3711789" cy="1594320"/>
          </a:xfrm>
          <a:prstGeom prst="rect">
            <a:avLst/>
          </a:prstGeom>
        </p:spPr>
        <p:txBody>
          <a:bodyPr lIns="0" tIns="0" rIns="0" bIns="0" rtlCol="0" anchor="t">
            <a:spAutoFit/>
          </a:bodyPr>
          <a:lstStyle/>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sertificēšanas institūcija</a:t>
            </a:r>
          </a:p>
          <a:p>
            <a:pPr marL="518160" lvl="1" indent="-259080" algn="l">
              <a:lnSpc>
                <a:spcPts val="2400"/>
              </a:lnSpc>
              <a:buFont typeface="Arial"/>
              <a:buChar char="•"/>
            </a:pPr>
            <a:r>
              <a:rPr lang="en-US" sz="2400">
                <a:solidFill>
                  <a:srgbClr val="011627"/>
                </a:solidFill>
                <a:latin typeface="Armin Grotesk 3"/>
                <a:ea typeface="Armin Grotesk 3"/>
                <a:cs typeface="Armin Grotesk 3"/>
                <a:sym typeface="Armin Grotesk 3"/>
              </a:rPr>
              <a:t>testēšanas un kalibrēšanas laboratorija</a:t>
            </a:r>
          </a:p>
        </p:txBody>
      </p:sp>
      <p:sp>
        <p:nvSpPr>
          <p:cNvPr id="70" name="Freeform 70"/>
          <p:cNvSpPr/>
          <p:nvPr/>
        </p:nvSpPr>
        <p:spPr>
          <a:xfrm>
            <a:off x="703516" y="3810942"/>
            <a:ext cx="743344" cy="271320"/>
          </a:xfrm>
          <a:custGeom>
            <a:avLst/>
            <a:gdLst/>
            <a:ahLst/>
            <a:cxnLst/>
            <a:rect l="l" t="t" r="r" b="b"/>
            <a:pathLst>
              <a:path w="743344" h="271320">
                <a:moveTo>
                  <a:pt x="0" y="0"/>
                </a:moveTo>
                <a:lnTo>
                  <a:pt x="743343" y="0"/>
                </a:lnTo>
                <a:lnTo>
                  <a:pt x="743343" y="271321"/>
                </a:lnTo>
                <a:lnTo>
                  <a:pt x="0" y="27132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71" name="TextBox 71"/>
          <p:cNvSpPr txBox="1"/>
          <p:nvPr/>
        </p:nvSpPr>
        <p:spPr>
          <a:xfrm>
            <a:off x="1827319" y="3576140"/>
            <a:ext cx="2401973" cy="680085"/>
          </a:xfrm>
          <a:prstGeom prst="rect">
            <a:avLst/>
          </a:prstGeom>
        </p:spPr>
        <p:txBody>
          <a:bodyPr lIns="0" tIns="0" rIns="0" bIns="0" rtlCol="0" anchor="t">
            <a:spAutoFit/>
          </a:bodyPr>
          <a:lstStyle/>
          <a:p>
            <a:pPr algn="l">
              <a:lnSpc>
                <a:spcPts val="2400"/>
              </a:lnSpc>
            </a:pPr>
            <a:r>
              <a:rPr lang="en-US" sz="2400" b="1">
                <a:solidFill>
                  <a:srgbClr val="011627"/>
                </a:solidFill>
                <a:latin typeface="Armin Grotesk 3 Semi-Bold"/>
                <a:ea typeface="Armin Grotesk 3 Semi-Bold"/>
                <a:cs typeface="Armin Grotesk 3 Semi-Bold"/>
                <a:sym typeface="Armin Grotesk 3 Semi-Bold"/>
              </a:rPr>
              <a:t>Sertificēšana un testēšana</a:t>
            </a:r>
          </a:p>
        </p:txBody>
      </p:sp>
      <p:sp>
        <p:nvSpPr>
          <p:cNvPr id="72" name="TextBox 72"/>
          <p:cNvSpPr txBox="1"/>
          <p:nvPr/>
        </p:nvSpPr>
        <p:spPr>
          <a:xfrm>
            <a:off x="1169082" y="9277549"/>
            <a:ext cx="9378235" cy="329598"/>
          </a:xfrm>
          <a:prstGeom prst="rect">
            <a:avLst/>
          </a:prstGeom>
        </p:spPr>
        <p:txBody>
          <a:bodyPr lIns="0" tIns="0" rIns="0" bIns="0" rtlCol="0" anchor="t">
            <a:spAutoFit/>
          </a:bodyPr>
          <a:lstStyle/>
          <a:p>
            <a:pPr algn="l">
              <a:lnSpc>
                <a:spcPts val="2100"/>
              </a:lnSpc>
            </a:pPr>
            <a:r>
              <a:rPr lang="en-US" sz="2100">
                <a:solidFill>
                  <a:srgbClr val="6C6463"/>
                </a:solidFill>
                <a:latin typeface="Armin Grotesk 3"/>
                <a:ea typeface="Armin Grotesk 3"/>
                <a:cs typeface="Armin Grotesk 3"/>
                <a:sym typeface="Armin Grotesk 3"/>
              </a:rPr>
              <a:t>*ir reģistrēta zinātnisko institūciju reģistrā</a:t>
            </a:r>
          </a:p>
        </p:txBody>
      </p:sp>
      <p:sp>
        <p:nvSpPr>
          <p:cNvPr id="73" name="TextBox 73"/>
          <p:cNvSpPr txBox="1"/>
          <p:nvPr/>
        </p:nvSpPr>
        <p:spPr>
          <a:xfrm>
            <a:off x="1169082" y="9645535"/>
            <a:ext cx="16214049" cy="596331"/>
          </a:xfrm>
          <a:prstGeom prst="rect">
            <a:avLst/>
          </a:prstGeom>
        </p:spPr>
        <p:txBody>
          <a:bodyPr lIns="0" tIns="0" rIns="0" bIns="0" rtlCol="0" anchor="t">
            <a:spAutoFit/>
          </a:bodyPr>
          <a:lstStyle/>
          <a:p>
            <a:pPr algn="l">
              <a:lnSpc>
                <a:spcPts val="2100"/>
              </a:lnSpc>
            </a:pPr>
            <a:r>
              <a:rPr lang="en-US" sz="2100">
                <a:solidFill>
                  <a:srgbClr val="6C6463"/>
                </a:solidFill>
                <a:latin typeface="Armin Grotesk 3"/>
                <a:ea typeface="Armin Grotesk 3"/>
                <a:cs typeface="Armin Grotesk 3"/>
                <a:sym typeface="Armin Grotesk 3"/>
              </a:rPr>
              <a:t>**komercsabiedrība, organizācija vai institūcija, kas veic zinātnisko/pētniecisko darbību un struktūrā ir zinātniskais personāls</a:t>
            </a:r>
          </a:p>
          <a:p>
            <a:pPr algn="l">
              <a:lnSpc>
                <a:spcPts val="2100"/>
              </a:lnSpc>
            </a:pPr>
            <a:endParaRPr lang="en-US" sz="2100">
              <a:solidFill>
                <a:srgbClr val="6C6463"/>
              </a:solidFill>
              <a:latin typeface="Armin Grotesk 3"/>
              <a:ea typeface="Armin Grotesk 3"/>
              <a:cs typeface="Armin Grotesk 3"/>
              <a:sym typeface="Armin Grotesk 3"/>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06678" cy="10406924"/>
            <a:chOff x="0" y="0"/>
            <a:chExt cx="1131996" cy="1612305"/>
          </a:xfrm>
        </p:grpSpPr>
        <p:sp>
          <p:nvSpPr>
            <p:cNvPr id="3" name="Freeform 3"/>
            <p:cNvSpPr/>
            <p:nvPr/>
          </p:nvSpPr>
          <p:spPr>
            <a:xfrm>
              <a:off x="0" y="0"/>
              <a:ext cx="1131996" cy="1612305"/>
            </a:xfrm>
            <a:custGeom>
              <a:avLst/>
              <a:gdLst/>
              <a:ahLst/>
              <a:cxnLst/>
              <a:rect l="l" t="t" r="r" b="b"/>
              <a:pathLst>
                <a:path w="1131996" h="1612305">
                  <a:moveTo>
                    <a:pt x="0" y="0"/>
                  </a:moveTo>
                  <a:lnTo>
                    <a:pt x="1131996" y="0"/>
                  </a:lnTo>
                  <a:lnTo>
                    <a:pt x="1131996" y="1612305"/>
                  </a:lnTo>
                  <a:lnTo>
                    <a:pt x="0" y="1612305"/>
                  </a:lnTo>
                  <a:close/>
                </a:path>
              </a:pathLst>
            </a:custGeom>
            <a:blipFill>
              <a:blip r:embed="rId3"/>
              <a:stretch>
                <a:fillRect l="-57017" r="-57017"/>
              </a:stretch>
            </a:blipFill>
          </p:spPr>
          <p:txBody>
            <a:bodyPr/>
            <a:lstStyle/>
            <a:p>
              <a:endParaRPr lang="lv-LV"/>
            </a:p>
          </p:txBody>
        </p:sp>
      </p:grpSp>
      <p:grpSp>
        <p:nvGrpSpPr>
          <p:cNvPr id="4" name="Group 4"/>
          <p:cNvGrpSpPr/>
          <p:nvPr/>
        </p:nvGrpSpPr>
        <p:grpSpPr>
          <a:xfrm>
            <a:off x="0" y="0"/>
            <a:ext cx="7306678" cy="10287000"/>
            <a:chOff x="0" y="0"/>
            <a:chExt cx="1924393" cy="2709333"/>
          </a:xfrm>
        </p:grpSpPr>
        <p:sp>
          <p:nvSpPr>
            <p:cNvPr id="5" name="Freeform 5"/>
            <p:cNvSpPr/>
            <p:nvPr/>
          </p:nvSpPr>
          <p:spPr>
            <a:xfrm>
              <a:off x="0" y="0"/>
              <a:ext cx="1924393" cy="2709333"/>
            </a:xfrm>
            <a:custGeom>
              <a:avLst/>
              <a:gdLst/>
              <a:ahLst/>
              <a:cxnLst/>
              <a:rect l="l" t="t" r="r" b="b"/>
              <a:pathLst>
                <a:path w="1924393" h="2709333">
                  <a:moveTo>
                    <a:pt x="0" y="0"/>
                  </a:moveTo>
                  <a:lnTo>
                    <a:pt x="1924393" y="0"/>
                  </a:lnTo>
                  <a:lnTo>
                    <a:pt x="1924393" y="2709333"/>
                  </a:lnTo>
                  <a:lnTo>
                    <a:pt x="0" y="2709333"/>
                  </a:lnTo>
                  <a:close/>
                </a:path>
              </a:pathLst>
            </a:custGeom>
            <a:solidFill>
              <a:srgbClr val="000000">
                <a:alpha val="19608"/>
              </a:srgbClr>
            </a:solidFill>
          </p:spPr>
          <p:txBody>
            <a:bodyPr/>
            <a:lstStyle/>
            <a:p>
              <a:endParaRPr lang="lv-LV"/>
            </a:p>
          </p:txBody>
        </p:sp>
        <p:sp>
          <p:nvSpPr>
            <p:cNvPr id="6" name="TextBox 6"/>
            <p:cNvSpPr txBox="1"/>
            <p:nvPr/>
          </p:nvSpPr>
          <p:spPr>
            <a:xfrm>
              <a:off x="0" y="-38100"/>
              <a:ext cx="1924393" cy="2747433"/>
            </a:xfrm>
            <a:prstGeom prst="rect">
              <a:avLst/>
            </a:prstGeom>
          </p:spPr>
          <p:txBody>
            <a:bodyPr lIns="50800" tIns="50800" rIns="50800" bIns="50800" rtlCol="0" anchor="ctr"/>
            <a:lstStyle/>
            <a:p>
              <a:pPr algn="ctr">
                <a:lnSpc>
                  <a:spcPts val="2185"/>
                </a:lnSpc>
              </a:pPr>
              <a:endParaRPr/>
            </a:p>
          </p:txBody>
        </p:sp>
      </p:grpSp>
      <p:sp>
        <p:nvSpPr>
          <p:cNvPr id="7" name="Freeform 7"/>
          <p:cNvSpPr/>
          <p:nvPr/>
        </p:nvSpPr>
        <p:spPr>
          <a:xfrm flipH="1">
            <a:off x="1278441" y="7655020"/>
            <a:ext cx="6454117" cy="2517106"/>
          </a:xfrm>
          <a:custGeom>
            <a:avLst/>
            <a:gdLst/>
            <a:ahLst/>
            <a:cxnLst/>
            <a:rect l="l" t="t" r="r" b="b"/>
            <a:pathLst>
              <a:path w="6454117" h="2517106">
                <a:moveTo>
                  <a:pt x="6454117" y="0"/>
                </a:moveTo>
                <a:lnTo>
                  <a:pt x="0" y="0"/>
                </a:lnTo>
                <a:lnTo>
                  <a:pt x="0" y="2517105"/>
                </a:lnTo>
                <a:lnTo>
                  <a:pt x="6454117" y="2517105"/>
                </a:lnTo>
                <a:lnTo>
                  <a:pt x="645411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lv-LV"/>
          </a:p>
        </p:txBody>
      </p:sp>
      <p:sp>
        <p:nvSpPr>
          <p:cNvPr id="8" name="Freeform 8"/>
          <p:cNvSpPr/>
          <p:nvPr/>
        </p:nvSpPr>
        <p:spPr>
          <a:xfrm flipH="1">
            <a:off x="1164704" y="7312076"/>
            <a:ext cx="6567854" cy="2561463"/>
          </a:xfrm>
          <a:custGeom>
            <a:avLst/>
            <a:gdLst/>
            <a:ahLst/>
            <a:cxnLst/>
            <a:rect l="l" t="t" r="r" b="b"/>
            <a:pathLst>
              <a:path w="6567854" h="2561463">
                <a:moveTo>
                  <a:pt x="6567854" y="0"/>
                </a:moveTo>
                <a:lnTo>
                  <a:pt x="0" y="0"/>
                </a:lnTo>
                <a:lnTo>
                  <a:pt x="0" y="2561463"/>
                </a:lnTo>
                <a:lnTo>
                  <a:pt x="6567854" y="2561463"/>
                </a:lnTo>
                <a:lnTo>
                  <a:pt x="6567854"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lv-LV"/>
          </a:p>
        </p:txBody>
      </p:sp>
      <p:sp>
        <p:nvSpPr>
          <p:cNvPr id="9" name="Freeform 9"/>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6"/>
            <a:stretch>
              <a:fillRect l="-40" r="-40"/>
            </a:stretch>
          </a:blipFill>
        </p:spPr>
        <p:txBody>
          <a:bodyPr/>
          <a:lstStyle/>
          <a:p>
            <a:endParaRPr lang="lv-LV"/>
          </a:p>
        </p:txBody>
      </p:sp>
      <p:sp>
        <p:nvSpPr>
          <p:cNvPr id="10" name="TextBox 10"/>
          <p:cNvSpPr txBox="1"/>
          <p:nvPr/>
        </p:nvSpPr>
        <p:spPr>
          <a:xfrm>
            <a:off x="7806966" y="1744598"/>
            <a:ext cx="9452334" cy="1238250"/>
          </a:xfrm>
          <a:prstGeom prst="rect">
            <a:avLst/>
          </a:prstGeom>
        </p:spPr>
        <p:txBody>
          <a:bodyPr lIns="0" tIns="0" rIns="0" bIns="0" rtlCol="0" anchor="t">
            <a:spAutoFit/>
          </a:bodyPr>
          <a:lstStyle/>
          <a:p>
            <a:pPr algn="r">
              <a:lnSpc>
                <a:spcPts val="3000"/>
              </a:lnSpc>
            </a:pPr>
            <a:r>
              <a:rPr lang="en-US" sz="3000">
                <a:solidFill>
                  <a:srgbClr val="6C6463"/>
                </a:solidFill>
                <a:latin typeface="Armin Grotesk 3"/>
                <a:ea typeface="Armin Grotesk 3"/>
                <a:cs typeface="Armin Grotesk 3"/>
                <a:sym typeface="Armin Grotesk 3"/>
              </a:rPr>
              <a:t>Finansiāls un nefinansiāls atbalsts produktu attīstībai un eksportam sīkajiem (mikro), mazajiem, vidējiem komersantiem - </a:t>
            </a:r>
            <a:r>
              <a:rPr lang="en-US" sz="3000">
                <a:solidFill>
                  <a:srgbClr val="6C6463"/>
                </a:solidFill>
                <a:latin typeface="Armin Grotesk 3"/>
                <a:ea typeface="Armin Grotesk 3"/>
                <a:cs typeface="Armin Grotesk 3"/>
                <a:sym typeface="Armin Grotesk 3"/>
                <a:hlinkClick r:id="rId7" tooltip="https://business.gov.lv/atbalsta-programmas/biznesa-pirmsinkubacijas-atbalsts"/>
              </a:rPr>
              <a:t>p</a:t>
            </a:r>
            <a:r>
              <a:rPr lang="en-US" sz="3000">
                <a:solidFill>
                  <a:srgbClr val="6C6463"/>
                </a:solidFill>
                <a:latin typeface="Armin Grotesk 3"/>
                <a:ea typeface="Armin Grotesk 3"/>
                <a:cs typeface="Armin Grotesk 3"/>
                <a:sym typeface="Armin Grotesk 3"/>
              </a:rPr>
              <a:t>ārstāvniecībās visā Latvijā</a:t>
            </a:r>
          </a:p>
        </p:txBody>
      </p:sp>
      <p:grpSp>
        <p:nvGrpSpPr>
          <p:cNvPr id="11" name="Group 11"/>
          <p:cNvGrpSpPr/>
          <p:nvPr/>
        </p:nvGrpSpPr>
        <p:grpSpPr>
          <a:xfrm>
            <a:off x="8198009" y="1028700"/>
            <a:ext cx="9061291" cy="911860"/>
            <a:chOff x="0" y="0"/>
            <a:chExt cx="12081721" cy="1215813"/>
          </a:xfrm>
        </p:grpSpPr>
        <p:sp>
          <p:nvSpPr>
            <p:cNvPr id="12" name="Freeform 12"/>
            <p:cNvSpPr/>
            <p:nvPr/>
          </p:nvSpPr>
          <p:spPr>
            <a:xfrm>
              <a:off x="0" y="0"/>
              <a:ext cx="12081721" cy="1215813"/>
            </a:xfrm>
            <a:custGeom>
              <a:avLst/>
              <a:gdLst/>
              <a:ahLst/>
              <a:cxnLst/>
              <a:rect l="l" t="t" r="r" b="b"/>
              <a:pathLst>
                <a:path w="12081721" h="1215813">
                  <a:moveTo>
                    <a:pt x="0" y="0"/>
                  </a:moveTo>
                  <a:lnTo>
                    <a:pt x="12081721" y="0"/>
                  </a:lnTo>
                  <a:lnTo>
                    <a:pt x="12081721" y="1215813"/>
                  </a:lnTo>
                  <a:lnTo>
                    <a:pt x="0" y="1215813"/>
                  </a:lnTo>
                  <a:close/>
                </a:path>
              </a:pathLst>
            </a:custGeom>
          </p:spPr>
          <p:txBody>
            <a:bodyPr/>
            <a:lstStyle/>
            <a:p>
              <a:endParaRPr lang="lv-LV"/>
            </a:p>
          </p:txBody>
        </p:sp>
        <p:sp>
          <p:nvSpPr>
            <p:cNvPr id="13" name="TextBox 13"/>
            <p:cNvSpPr txBox="1"/>
            <p:nvPr/>
          </p:nvSpPr>
          <p:spPr>
            <a:xfrm>
              <a:off x="0" y="-114300"/>
              <a:ext cx="12081721" cy="1330113"/>
            </a:xfrm>
            <a:prstGeom prst="rect">
              <a:avLst/>
            </a:prstGeom>
          </p:spPr>
          <p:txBody>
            <a:bodyPr lIns="0" tIns="0" rIns="0" bIns="0" rtlCol="0" anchor="t"/>
            <a:lstStyle/>
            <a:p>
              <a:pPr algn="r">
                <a:lnSpc>
                  <a:spcPts val="6000"/>
                </a:lnSpc>
              </a:pPr>
              <a:r>
                <a:rPr lang="en-US" sz="5000" b="1">
                  <a:solidFill>
                    <a:srgbClr val="000000"/>
                  </a:solidFill>
                  <a:latin typeface="Armin Grotesk 3 Semi-Bold"/>
                  <a:ea typeface="Armin Grotesk 3 Semi-Bold"/>
                  <a:cs typeface="Armin Grotesk 3 Semi-Bold"/>
                  <a:sym typeface="Armin Grotesk 3 Semi-Bold"/>
                  <a:hlinkClick r:id="rId8" tooltip="https://liaa.business.gov.lv/atbalsta-iespejas/biznesa-inkubacijas-atbalsts"/>
                </a:rPr>
                <a:t>Biznesa inkubācija</a:t>
              </a:r>
            </a:p>
          </p:txBody>
        </p:sp>
      </p:grpSp>
      <p:grpSp>
        <p:nvGrpSpPr>
          <p:cNvPr id="14" name="Group 14"/>
          <p:cNvGrpSpPr/>
          <p:nvPr/>
        </p:nvGrpSpPr>
        <p:grpSpPr>
          <a:xfrm>
            <a:off x="8773573" y="3635002"/>
            <a:ext cx="3139244" cy="588219"/>
            <a:chOff x="0" y="0"/>
            <a:chExt cx="826797" cy="154922"/>
          </a:xfrm>
        </p:grpSpPr>
        <p:sp>
          <p:nvSpPr>
            <p:cNvPr id="15" name="Freeform 15"/>
            <p:cNvSpPr/>
            <p:nvPr/>
          </p:nvSpPr>
          <p:spPr>
            <a:xfrm>
              <a:off x="0" y="0"/>
              <a:ext cx="826797" cy="154922"/>
            </a:xfrm>
            <a:custGeom>
              <a:avLst/>
              <a:gdLst/>
              <a:ahLst/>
              <a:cxnLst/>
              <a:rect l="l" t="t" r="r" b="b"/>
              <a:pathLst>
                <a:path w="826797" h="154922">
                  <a:moveTo>
                    <a:pt x="0" y="0"/>
                  </a:moveTo>
                  <a:lnTo>
                    <a:pt x="826797" y="0"/>
                  </a:lnTo>
                  <a:lnTo>
                    <a:pt x="826797" y="154922"/>
                  </a:lnTo>
                  <a:lnTo>
                    <a:pt x="0" y="154922"/>
                  </a:lnTo>
                  <a:close/>
                </a:path>
              </a:pathLst>
            </a:custGeom>
            <a:solidFill>
              <a:srgbClr val="003230"/>
            </a:solidFill>
          </p:spPr>
          <p:txBody>
            <a:bodyPr/>
            <a:lstStyle/>
            <a:p>
              <a:endParaRPr lang="lv-LV"/>
            </a:p>
          </p:txBody>
        </p:sp>
        <p:sp>
          <p:nvSpPr>
            <p:cNvPr id="16" name="TextBox 16"/>
            <p:cNvSpPr txBox="1"/>
            <p:nvPr/>
          </p:nvSpPr>
          <p:spPr>
            <a:xfrm>
              <a:off x="0" y="-38100"/>
              <a:ext cx="826797" cy="193022"/>
            </a:xfrm>
            <a:prstGeom prst="rect">
              <a:avLst/>
            </a:prstGeom>
          </p:spPr>
          <p:txBody>
            <a:bodyPr lIns="50800" tIns="50800" rIns="50800" bIns="50800" rtlCol="0" anchor="ctr"/>
            <a:lstStyle/>
            <a:p>
              <a:pPr algn="ctr">
                <a:lnSpc>
                  <a:spcPts val="2168"/>
                </a:lnSpc>
              </a:pPr>
              <a:endParaRPr/>
            </a:p>
          </p:txBody>
        </p:sp>
      </p:grpSp>
      <p:grpSp>
        <p:nvGrpSpPr>
          <p:cNvPr id="17" name="Group 17"/>
          <p:cNvGrpSpPr/>
          <p:nvPr/>
        </p:nvGrpSpPr>
        <p:grpSpPr>
          <a:xfrm>
            <a:off x="7732558" y="3621023"/>
            <a:ext cx="882270" cy="809966"/>
            <a:chOff x="0" y="0"/>
            <a:chExt cx="1176360" cy="1079954"/>
          </a:xfrm>
        </p:grpSpPr>
        <p:sp>
          <p:nvSpPr>
            <p:cNvPr id="18" name="Freeform 18"/>
            <p:cNvSpPr/>
            <p:nvPr/>
          </p:nvSpPr>
          <p:spPr>
            <a:xfrm>
              <a:off x="0" y="753515"/>
              <a:ext cx="1176360" cy="326440"/>
            </a:xfrm>
            <a:custGeom>
              <a:avLst/>
              <a:gdLst/>
              <a:ahLst/>
              <a:cxnLst/>
              <a:rect l="l" t="t" r="r" b="b"/>
              <a:pathLst>
                <a:path w="1176360" h="326440">
                  <a:moveTo>
                    <a:pt x="0" y="0"/>
                  </a:moveTo>
                  <a:lnTo>
                    <a:pt x="1176360" y="0"/>
                  </a:lnTo>
                  <a:lnTo>
                    <a:pt x="1176360" y="326439"/>
                  </a:lnTo>
                  <a:lnTo>
                    <a:pt x="0" y="326439"/>
                  </a:lnTo>
                  <a:lnTo>
                    <a:pt x="0" y="0"/>
                  </a:lnTo>
                  <a:close/>
                </a:path>
              </a:pathLst>
            </a:custGeom>
            <a:blipFill>
              <a:blip r:embed="rId9">
                <a:alphaModFix amt="54000"/>
              </a:blip>
              <a:stretch>
                <a:fillRect/>
              </a:stretch>
            </a:blipFill>
          </p:spPr>
          <p:txBody>
            <a:bodyPr/>
            <a:lstStyle/>
            <a:p>
              <a:endParaRPr lang="lv-LV"/>
            </a:p>
          </p:txBody>
        </p:sp>
        <p:sp>
          <p:nvSpPr>
            <p:cNvPr id="19" name="Freeform 19"/>
            <p:cNvSpPr/>
            <p:nvPr/>
          </p:nvSpPr>
          <p:spPr>
            <a:xfrm>
              <a:off x="172406" y="0"/>
              <a:ext cx="780748" cy="768060"/>
            </a:xfrm>
            <a:custGeom>
              <a:avLst/>
              <a:gdLst/>
              <a:ahLst/>
              <a:cxnLst/>
              <a:rect l="l" t="t" r="r" b="b"/>
              <a:pathLst>
                <a:path w="780748" h="768060">
                  <a:moveTo>
                    <a:pt x="0" y="0"/>
                  </a:moveTo>
                  <a:lnTo>
                    <a:pt x="780748" y="0"/>
                  </a:lnTo>
                  <a:lnTo>
                    <a:pt x="780748" y="768060"/>
                  </a:lnTo>
                  <a:lnTo>
                    <a:pt x="0" y="76806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grpSp>
      <p:grpSp>
        <p:nvGrpSpPr>
          <p:cNvPr id="20" name="Group 20"/>
          <p:cNvGrpSpPr/>
          <p:nvPr/>
        </p:nvGrpSpPr>
        <p:grpSpPr>
          <a:xfrm>
            <a:off x="8933643" y="3621023"/>
            <a:ext cx="2864771" cy="581685"/>
            <a:chOff x="0" y="0"/>
            <a:chExt cx="3819695" cy="775581"/>
          </a:xfrm>
        </p:grpSpPr>
        <p:sp>
          <p:nvSpPr>
            <p:cNvPr id="21" name="Freeform 21"/>
            <p:cNvSpPr/>
            <p:nvPr/>
          </p:nvSpPr>
          <p:spPr>
            <a:xfrm>
              <a:off x="0" y="0"/>
              <a:ext cx="3819695" cy="775581"/>
            </a:xfrm>
            <a:custGeom>
              <a:avLst/>
              <a:gdLst/>
              <a:ahLst/>
              <a:cxnLst/>
              <a:rect l="l" t="t" r="r" b="b"/>
              <a:pathLst>
                <a:path w="3819695" h="775581">
                  <a:moveTo>
                    <a:pt x="0" y="0"/>
                  </a:moveTo>
                  <a:lnTo>
                    <a:pt x="3819695" y="0"/>
                  </a:lnTo>
                  <a:lnTo>
                    <a:pt x="3819695" y="775581"/>
                  </a:lnTo>
                  <a:lnTo>
                    <a:pt x="0" y="775581"/>
                  </a:lnTo>
                  <a:close/>
                </a:path>
              </a:pathLst>
            </a:custGeom>
          </p:spPr>
          <p:txBody>
            <a:bodyPr/>
            <a:lstStyle/>
            <a:p>
              <a:endParaRPr lang="lv-LV"/>
            </a:p>
          </p:txBody>
        </p:sp>
        <p:sp>
          <p:nvSpPr>
            <p:cNvPr id="22" name="TextBox 22"/>
            <p:cNvSpPr txBox="1"/>
            <p:nvPr/>
          </p:nvSpPr>
          <p:spPr>
            <a:xfrm>
              <a:off x="0" y="-76200"/>
              <a:ext cx="3819695" cy="851781"/>
            </a:xfrm>
            <a:prstGeom prst="rect">
              <a:avLst/>
            </a:prstGeom>
          </p:spPr>
          <p:txBody>
            <a:bodyPr lIns="0" tIns="0" rIns="0" bIns="0" rtlCol="0" anchor="t"/>
            <a:lstStyle/>
            <a:p>
              <a:pPr algn="l">
                <a:lnSpc>
                  <a:spcPts val="3840"/>
                </a:lnSpc>
              </a:pPr>
              <a:r>
                <a:rPr lang="en-US" sz="3200" b="1">
                  <a:solidFill>
                    <a:srgbClr val="F5F5F5"/>
                  </a:solidFill>
                  <a:latin typeface="Armin Grotesk 3 Semi-Bold"/>
                  <a:ea typeface="Armin Grotesk 3 Semi-Bold"/>
                  <a:cs typeface="Armin Grotesk 3 Semi-Bold"/>
                  <a:sym typeface="Armin Grotesk 3 Semi-Bold"/>
                </a:rPr>
                <a:t>Komersantiem</a:t>
              </a:r>
            </a:p>
          </p:txBody>
        </p:sp>
      </p:grpSp>
      <p:grpSp>
        <p:nvGrpSpPr>
          <p:cNvPr id="23" name="Group 23"/>
          <p:cNvGrpSpPr/>
          <p:nvPr/>
        </p:nvGrpSpPr>
        <p:grpSpPr>
          <a:xfrm>
            <a:off x="8806582" y="5751120"/>
            <a:ext cx="4390642" cy="588219"/>
            <a:chOff x="0" y="0"/>
            <a:chExt cx="1156383" cy="154922"/>
          </a:xfrm>
        </p:grpSpPr>
        <p:sp>
          <p:nvSpPr>
            <p:cNvPr id="24" name="Freeform 24"/>
            <p:cNvSpPr/>
            <p:nvPr/>
          </p:nvSpPr>
          <p:spPr>
            <a:xfrm>
              <a:off x="0" y="0"/>
              <a:ext cx="1156383" cy="154922"/>
            </a:xfrm>
            <a:custGeom>
              <a:avLst/>
              <a:gdLst/>
              <a:ahLst/>
              <a:cxnLst/>
              <a:rect l="l" t="t" r="r" b="b"/>
              <a:pathLst>
                <a:path w="1156383" h="154922">
                  <a:moveTo>
                    <a:pt x="0" y="0"/>
                  </a:moveTo>
                  <a:lnTo>
                    <a:pt x="1156383" y="0"/>
                  </a:lnTo>
                  <a:lnTo>
                    <a:pt x="1156383" y="154922"/>
                  </a:lnTo>
                  <a:lnTo>
                    <a:pt x="0" y="154922"/>
                  </a:lnTo>
                  <a:close/>
                </a:path>
              </a:pathLst>
            </a:custGeom>
            <a:solidFill>
              <a:srgbClr val="003230"/>
            </a:solidFill>
          </p:spPr>
          <p:txBody>
            <a:bodyPr/>
            <a:lstStyle/>
            <a:p>
              <a:endParaRPr lang="lv-LV"/>
            </a:p>
          </p:txBody>
        </p:sp>
        <p:sp>
          <p:nvSpPr>
            <p:cNvPr id="25" name="TextBox 25"/>
            <p:cNvSpPr txBox="1"/>
            <p:nvPr/>
          </p:nvSpPr>
          <p:spPr>
            <a:xfrm>
              <a:off x="0" y="-38100"/>
              <a:ext cx="1156383" cy="193022"/>
            </a:xfrm>
            <a:prstGeom prst="rect">
              <a:avLst/>
            </a:prstGeom>
          </p:spPr>
          <p:txBody>
            <a:bodyPr lIns="50800" tIns="50800" rIns="50800" bIns="50800" rtlCol="0" anchor="ctr"/>
            <a:lstStyle/>
            <a:p>
              <a:pPr algn="ctr">
                <a:lnSpc>
                  <a:spcPts val="2168"/>
                </a:lnSpc>
              </a:pPr>
              <a:endParaRPr/>
            </a:p>
          </p:txBody>
        </p:sp>
      </p:grpSp>
      <p:grpSp>
        <p:nvGrpSpPr>
          <p:cNvPr id="26" name="Group 26"/>
          <p:cNvGrpSpPr/>
          <p:nvPr/>
        </p:nvGrpSpPr>
        <p:grpSpPr>
          <a:xfrm>
            <a:off x="8976570" y="5753744"/>
            <a:ext cx="4220654" cy="581685"/>
            <a:chOff x="0" y="0"/>
            <a:chExt cx="5627538" cy="775581"/>
          </a:xfrm>
        </p:grpSpPr>
        <p:sp>
          <p:nvSpPr>
            <p:cNvPr id="27" name="Freeform 27"/>
            <p:cNvSpPr/>
            <p:nvPr/>
          </p:nvSpPr>
          <p:spPr>
            <a:xfrm>
              <a:off x="0" y="0"/>
              <a:ext cx="5627538" cy="775581"/>
            </a:xfrm>
            <a:custGeom>
              <a:avLst/>
              <a:gdLst/>
              <a:ahLst/>
              <a:cxnLst/>
              <a:rect l="l" t="t" r="r" b="b"/>
              <a:pathLst>
                <a:path w="5627538" h="775581">
                  <a:moveTo>
                    <a:pt x="0" y="0"/>
                  </a:moveTo>
                  <a:lnTo>
                    <a:pt x="5627538" y="0"/>
                  </a:lnTo>
                  <a:lnTo>
                    <a:pt x="5627538" y="775581"/>
                  </a:lnTo>
                  <a:lnTo>
                    <a:pt x="0" y="775581"/>
                  </a:lnTo>
                  <a:close/>
                </a:path>
              </a:pathLst>
            </a:custGeom>
            <a:solidFill>
              <a:srgbClr val="003230">
                <a:alpha val="0"/>
              </a:srgbClr>
            </a:solidFill>
          </p:spPr>
          <p:txBody>
            <a:bodyPr/>
            <a:lstStyle/>
            <a:p>
              <a:endParaRPr lang="lv-LV"/>
            </a:p>
          </p:txBody>
        </p:sp>
        <p:sp>
          <p:nvSpPr>
            <p:cNvPr id="28" name="TextBox 28"/>
            <p:cNvSpPr txBox="1"/>
            <p:nvPr/>
          </p:nvSpPr>
          <p:spPr>
            <a:xfrm>
              <a:off x="0" y="-76200"/>
              <a:ext cx="5627538" cy="851781"/>
            </a:xfrm>
            <a:prstGeom prst="rect">
              <a:avLst/>
            </a:prstGeom>
          </p:spPr>
          <p:txBody>
            <a:bodyPr lIns="0" tIns="0" rIns="0" bIns="0" rtlCol="0" anchor="t"/>
            <a:lstStyle/>
            <a:p>
              <a:pPr algn="l">
                <a:lnSpc>
                  <a:spcPts val="3840"/>
                </a:lnSpc>
              </a:pPr>
              <a:r>
                <a:rPr lang="en-US" sz="3200" b="1">
                  <a:solidFill>
                    <a:srgbClr val="F5F5F5"/>
                  </a:solidFill>
                  <a:latin typeface="Armin Grotesk 3 Semi-Bold"/>
                  <a:ea typeface="Armin Grotesk 3 Semi-Bold"/>
                  <a:cs typeface="Armin Grotesk 3 Semi-Bold"/>
                  <a:sym typeface="Armin Grotesk 3 Semi-Bold"/>
                </a:rPr>
                <a:t>Ilgums– līdz 3 gadiem</a:t>
              </a:r>
            </a:p>
          </p:txBody>
        </p:sp>
      </p:grpSp>
      <p:grpSp>
        <p:nvGrpSpPr>
          <p:cNvPr id="29" name="Group 29"/>
          <p:cNvGrpSpPr/>
          <p:nvPr/>
        </p:nvGrpSpPr>
        <p:grpSpPr>
          <a:xfrm>
            <a:off x="8831581" y="7113013"/>
            <a:ext cx="4726491" cy="588219"/>
            <a:chOff x="0" y="0"/>
            <a:chExt cx="1244837" cy="154922"/>
          </a:xfrm>
        </p:grpSpPr>
        <p:sp>
          <p:nvSpPr>
            <p:cNvPr id="30" name="Freeform 30"/>
            <p:cNvSpPr/>
            <p:nvPr/>
          </p:nvSpPr>
          <p:spPr>
            <a:xfrm>
              <a:off x="0" y="0"/>
              <a:ext cx="1244837" cy="154922"/>
            </a:xfrm>
            <a:custGeom>
              <a:avLst/>
              <a:gdLst/>
              <a:ahLst/>
              <a:cxnLst/>
              <a:rect l="l" t="t" r="r" b="b"/>
              <a:pathLst>
                <a:path w="1244837" h="154922">
                  <a:moveTo>
                    <a:pt x="0" y="0"/>
                  </a:moveTo>
                  <a:lnTo>
                    <a:pt x="1244837" y="0"/>
                  </a:lnTo>
                  <a:lnTo>
                    <a:pt x="1244837" y="154922"/>
                  </a:lnTo>
                  <a:lnTo>
                    <a:pt x="0" y="154922"/>
                  </a:lnTo>
                  <a:close/>
                </a:path>
              </a:pathLst>
            </a:custGeom>
            <a:solidFill>
              <a:srgbClr val="003230"/>
            </a:solidFill>
          </p:spPr>
          <p:txBody>
            <a:bodyPr/>
            <a:lstStyle/>
            <a:p>
              <a:endParaRPr lang="lv-LV"/>
            </a:p>
          </p:txBody>
        </p:sp>
        <p:sp>
          <p:nvSpPr>
            <p:cNvPr id="31" name="TextBox 31"/>
            <p:cNvSpPr txBox="1"/>
            <p:nvPr/>
          </p:nvSpPr>
          <p:spPr>
            <a:xfrm>
              <a:off x="0" y="-38100"/>
              <a:ext cx="1244837" cy="193022"/>
            </a:xfrm>
            <a:prstGeom prst="rect">
              <a:avLst/>
            </a:prstGeom>
          </p:spPr>
          <p:txBody>
            <a:bodyPr lIns="50800" tIns="50800" rIns="50800" bIns="50800" rtlCol="0" anchor="ctr"/>
            <a:lstStyle/>
            <a:p>
              <a:pPr algn="ctr">
                <a:lnSpc>
                  <a:spcPts val="2168"/>
                </a:lnSpc>
              </a:pPr>
              <a:endParaRPr/>
            </a:p>
          </p:txBody>
        </p:sp>
      </p:grpSp>
      <p:grpSp>
        <p:nvGrpSpPr>
          <p:cNvPr id="32" name="Group 32"/>
          <p:cNvGrpSpPr/>
          <p:nvPr/>
        </p:nvGrpSpPr>
        <p:grpSpPr>
          <a:xfrm>
            <a:off x="8933643" y="7092384"/>
            <a:ext cx="4985162" cy="581685"/>
            <a:chOff x="0" y="0"/>
            <a:chExt cx="6646882" cy="775581"/>
          </a:xfrm>
        </p:grpSpPr>
        <p:sp>
          <p:nvSpPr>
            <p:cNvPr id="33" name="Freeform 33"/>
            <p:cNvSpPr/>
            <p:nvPr/>
          </p:nvSpPr>
          <p:spPr>
            <a:xfrm>
              <a:off x="0" y="0"/>
              <a:ext cx="6646882" cy="775581"/>
            </a:xfrm>
            <a:custGeom>
              <a:avLst/>
              <a:gdLst/>
              <a:ahLst/>
              <a:cxnLst/>
              <a:rect l="l" t="t" r="r" b="b"/>
              <a:pathLst>
                <a:path w="6646882" h="775581">
                  <a:moveTo>
                    <a:pt x="0" y="0"/>
                  </a:moveTo>
                  <a:lnTo>
                    <a:pt x="6646882" y="0"/>
                  </a:lnTo>
                  <a:lnTo>
                    <a:pt x="6646882" y="775581"/>
                  </a:lnTo>
                  <a:lnTo>
                    <a:pt x="0" y="775581"/>
                  </a:lnTo>
                  <a:close/>
                </a:path>
              </a:pathLst>
            </a:custGeom>
          </p:spPr>
          <p:txBody>
            <a:bodyPr/>
            <a:lstStyle/>
            <a:p>
              <a:endParaRPr lang="lv-LV"/>
            </a:p>
          </p:txBody>
        </p:sp>
        <p:sp>
          <p:nvSpPr>
            <p:cNvPr id="34" name="TextBox 34"/>
            <p:cNvSpPr txBox="1"/>
            <p:nvPr/>
          </p:nvSpPr>
          <p:spPr>
            <a:xfrm>
              <a:off x="0" y="-76200"/>
              <a:ext cx="6646882" cy="851781"/>
            </a:xfrm>
            <a:prstGeom prst="rect">
              <a:avLst/>
            </a:prstGeom>
          </p:spPr>
          <p:txBody>
            <a:bodyPr lIns="0" tIns="0" rIns="0" bIns="0" rtlCol="0" anchor="t"/>
            <a:lstStyle/>
            <a:p>
              <a:pPr algn="l">
                <a:lnSpc>
                  <a:spcPts val="3840"/>
                </a:lnSpc>
              </a:pPr>
              <a:r>
                <a:rPr lang="en-US" sz="3200" b="1">
                  <a:solidFill>
                    <a:srgbClr val="F5F5F5"/>
                  </a:solidFill>
                  <a:latin typeface="Armin Grotesk 3 Semi-Bold"/>
                  <a:ea typeface="Armin Grotesk 3 Semi-Bold"/>
                  <a:cs typeface="Armin Grotesk 3 Semi-Bold"/>
                  <a:sym typeface="Armin Grotesk 3 Semi-Bold"/>
                </a:rPr>
                <a:t>Apmācības, mentorings</a:t>
              </a:r>
            </a:p>
          </p:txBody>
        </p:sp>
      </p:grpSp>
      <p:grpSp>
        <p:nvGrpSpPr>
          <p:cNvPr id="35" name="Group 35"/>
          <p:cNvGrpSpPr/>
          <p:nvPr/>
        </p:nvGrpSpPr>
        <p:grpSpPr>
          <a:xfrm>
            <a:off x="8852745" y="8387284"/>
            <a:ext cx="1552400" cy="588219"/>
            <a:chOff x="0" y="0"/>
            <a:chExt cx="408862" cy="154922"/>
          </a:xfrm>
        </p:grpSpPr>
        <p:sp>
          <p:nvSpPr>
            <p:cNvPr id="36" name="Freeform 36"/>
            <p:cNvSpPr/>
            <p:nvPr/>
          </p:nvSpPr>
          <p:spPr>
            <a:xfrm>
              <a:off x="0" y="0"/>
              <a:ext cx="408862" cy="154922"/>
            </a:xfrm>
            <a:custGeom>
              <a:avLst/>
              <a:gdLst/>
              <a:ahLst/>
              <a:cxnLst/>
              <a:rect l="l" t="t" r="r" b="b"/>
              <a:pathLst>
                <a:path w="408862" h="154922">
                  <a:moveTo>
                    <a:pt x="0" y="0"/>
                  </a:moveTo>
                  <a:lnTo>
                    <a:pt x="408862" y="0"/>
                  </a:lnTo>
                  <a:lnTo>
                    <a:pt x="408862" y="154922"/>
                  </a:lnTo>
                  <a:lnTo>
                    <a:pt x="0" y="154922"/>
                  </a:lnTo>
                  <a:close/>
                </a:path>
              </a:pathLst>
            </a:custGeom>
            <a:solidFill>
              <a:srgbClr val="003230"/>
            </a:solidFill>
          </p:spPr>
          <p:txBody>
            <a:bodyPr/>
            <a:lstStyle/>
            <a:p>
              <a:endParaRPr lang="lv-LV"/>
            </a:p>
          </p:txBody>
        </p:sp>
        <p:sp>
          <p:nvSpPr>
            <p:cNvPr id="37" name="TextBox 37"/>
            <p:cNvSpPr txBox="1"/>
            <p:nvPr/>
          </p:nvSpPr>
          <p:spPr>
            <a:xfrm>
              <a:off x="0" y="-38100"/>
              <a:ext cx="408862" cy="193022"/>
            </a:xfrm>
            <a:prstGeom prst="rect">
              <a:avLst/>
            </a:prstGeom>
          </p:spPr>
          <p:txBody>
            <a:bodyPr lIns="50800" tIns="50800" rIns="50800" bIns="50800" rtlCol="0" anchor="ctr"/>
            <a:lstStyle/>
            <a:p>
              <a:pPr algn="ctr">
                <a:lnSpc>
                  <a:spcPts val="2168"/>
                </a:lnSpc>
              </a:pPr>
              <a:endParaRPr/>
            </a:p>
          </p:txBody>
        </p:sp>
      </p:grpSp>
      <p:grpSp>
        <p:nvGrpSpPr>
          <p:cNvPr id="38" name="Group 38"/>
          <p:cNvGrpSpPr/>
          <p:nvPr/>
        </p:nvGrpSpPr>
        <p:grpSpPr>
          <a:xfrm>
            <a:off x="8986095" y="8387284"/>
            <a:ext cx="1253412" cy="581685"/>
            <a:chOff x="0" y="0"/>
            <a:chExt cx="1671216" cy="775581"/>
          </a:xfrm>
        </p:grpSpPr>
        <p:sp>
          <p:nvSpPr>
            <p:cNvPr id="39" name="Freeform 39"/>
            <p:cNvSpPr/>
            <p:nvPr/>
          </p:nvSpPr>
          <p:spPr>
            <a:xfrm>
              <a:off x="0" y="0"/>
              <a:ext cx="1671215" cy="775581"/>
            </a:xfrm>
            <a:custGeom>
              <a:avLst/>
              <a:gdLst/>
              <a:ahLst/>
              <a:cxnLst/>
              <a:rect l="l" t="t" r="r" b="b"/>
              <a:pathLst>
                <a:path w="1671215" h="775581">
                  <a:moveTo>
                    <a:pt x="0" y="0"/>
                  </a:moveTo>
                  <a:lnTo>
                    <a:pt x="1671215" y="0"/>
                  </a:lnTo>
                  <a:lnTo>
                    <a:pt x="1671215" y="775581"/>
                  </a:lnTo>
                  <a:lnTo>
                    <a:pt x="0" y="775581"/>
                  </a:lnTo>
                  <a:close/>
                </a:path>
              </a:pathLst>
            </a:custGeom>
          </p:spPr>
          <p:txBody>
            <a:bodyPr/>
            <a:lstStyle/>
            <a:p>
              <a:endParaRPr lang="lv-LV"/>
            </a:p>
          </p:txBody>
        </p:sp>
        <p:sp>
          <p:nvSpPr>
            <p:cNvPr id="40" name="TextBox 40"/>
            <p:cNvSpPr txBox="1"/>
            <p:nvPr/>
          </p:nvSpPr>
          <p:spPr>
            <a:xfrm>
              <a:off x="0" y="-76200"/>
              <a:ext cx="1671216" cy="851781"/>
            </a:xfrm>
            <a:prstGeom prst="rect">
              <a:avLst/>
            </a:prstGeom>
          </p:spPr>
          <p:txBody>
            <a:bodyPr lIns="0" tIns="0" rIns="0" bIns="0" rtlCol="0" anchor="t"/>
            <a:lstStyle/>
            <a:p>
              <a:pPr algn="l">
                <a:lnSpc>
                  <a:spcPts val="3840"/>
                </a:lnSpc>
              </a:pPr>
              <a:r>
                <a:rPr lang="en-US" sz="3200" b="1">
                  <a:solidFill>
                    <a:srgbClr val="F5F5F5"/>
                  </a:solidFill>
                  <a:latin typeface="Armin Grotesk 3 Semi-Bold"/>
                  <a:ea typeface="Armin Grotesk 3 Semi-Bold"/>
                  <a:cs typeface="Armin Grotesk 3 Semi-Bold"/>
                  <a:sym typeface="Armin Grotesk 3 Semi-Bold"/>
                </a:rPr>
                <a:t>Granti</a:t>
              </a:r>
            </a:p>
          </p:txBody>
        </p:sp>
      </p:grpSp>
      <p:grpSp>
        <p:nvGrpSpPr>
          <p:cNvPr id="41" name="Group 41"/>
          <p:cNvGrpSpPr/>
          <p:nvPr/>
        </p:nvGrpSpPr>
        <p:grpSpPr>
          <a:xfrm>
            <a:off x="7732558" y="6987609"/>
            <a:ext cx="882270" cy="913899"/>
            <a:chOff x="0" y="0"/>
            <a:chExt cx="1176360" cy="1218532"/>
          </a:xfrm>
        </p:grpSpPr>
        <p:sp>
          <p:nvSpPr>
            <p:cNvPr id="42" name="Freeform 42"/>
            <p:cNvSpPr/>
            <p:nvPr/>
          </p:nvSpPr>
          <p:spPr>
            <a:xfrm>
              <a:off x="122046" y="0"/>
              <a:ext cx="932268" cy="900804"/>
            </a:xfrm>
            <a:custGeom>
              <a:avLst/>
              <a:gdLst/>
              <a:ahLst/>
              <a:cxnLst/>
              <a:rect l="l" t="t" r="r" b="b"/>
              <a:pathLst>
                <a:path w="932268" h="900804">
                  <a:moveTo>
                    <a:pt x="0" y="0"/>
                  </a:moveTo>
                  <a:lnTo>
                    <a:pt x="932268" y="0"/>
                  </a:lnTo>
                  <a:lnTo>
                    <a:pt x="932268" y="900804"/>
                  </a:lnTo>
                  <a:lnTo>
                    <a:pt x="0" y="90080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43" name="Freeform 43"/>
            <p:cNvSpPr/>
            <p:nvPr/>
          </p:nvSpPr>
          <p:spPr>
            <a:xfrm>
              <a:off x="0" y="892093"/>
              <a:ext cx="1176360" cy="326440"/>
            </a:xfrm>
            <a:custGeom>
              <a:avLst/>
              <a:gdLst/>
              <a:ahLst/>
              <a:cxnLst/>
              <a:rect l="l" t="t" r="r" b="b"/>
              <a:pathLst>
                <a:path w="1176360" h="326440">
                  <a:moveTo>
                    <a:pt x="0" y="0"/>
                  </a:moveTo>
                  <a:lnTo>
                    <a:pt x="1176360" y="0"/>
                  </a:lnTo>
                  <a:lnTo>
                    <a:pt x="1176360" y="326439"/>
                  </a:lnTo>
                  <a:lnTo>
                    <a:pt x="0" y="326439"/>
                  </a:lnTo>
                  <a:lnTo>
                    <a:pt x="0" y="0"/>
                  </a:lnTo>
                  <a:close/>
                </a:path>
              </a:pathLst>
            </a:custGeom>
            <a:blipFill>
              <a:blip r:embed="rId9">
                <a:alphaModFix amt="54000"/>
              </a:blip>
              <a:stretch>
                <a:fillRect/>
              </a:stretch>
            </a:blipFill>
          </p:spPr>
          <p:txBody>
            <a:bodyPr/>
            <a:lstStyle/>
            <a:p>
              <a:endParaRPr lang="lv-LV"/>
            </a:p>
          </p:txBody>
        </p:sp>
      </p:grpSp>
      <p:sp>
        <p:nvSpPr>
          <p:cNvPr id="44" name="Freeform 44"/>
          <p:cNvSpPr/>
          <p:nvPr/>
        </p:nvSpPr>
        <p:spPr>
          <a:xfrm>
            <a:off x="7732558" y="8929750"/>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9">
              <a:alphaModFix amt="54000"/>
            </a:blip>
            <a:stretch>
              <a:fillRect/>
            </a:stretch>
          </a:blipFill>
        </p:spPr>
        <p:txBody>
          <a:bodyPr/>
          <a:lstStyle/>
          <a:p>
            <a:endParaRPr lang="lv-LV"/>
          </a:p>
        </p:txBody>
      </p:sp>
      <p:grpSp>
        <p:nvGrpSpPr>
          <p:cNvPr id="45" name="Group 45"/>
          <p:cNvGrpSpPr/>
          <p:nvPr/>
        </p:nvGrpSpPr>
        <p:grpSpPr>
          <a:xfrm>
            <a:off x="7732558" y="5663540"/>
            <a:ext cx="882270" cy="819244"/>
            <a:chOff x="0" y="0"/>
            <a:chExt cx="1176360" cy="1092326"/>
          </a:xfrm>
        </p:grpSpPr>
        <p:sp>
          <p:nvSpPr>
            <p:cNvPr id="46" name="Freeform 46"/>
            <p:cNvSpPr/>
            <p:nvPr/>
          </p:nvSpPr>
          <p:spPr>
            <a:xfrm>
              <a:off x="0" y="765886"/>
              <a:ext cx="1176360" cy="326440"/>
            </a:xfrm>
            <a:custGeom>
              <a:avLst/>
              <a:gdLst/>
              <a:ahLst/>
              <a:cxnLst/>
              <a:rect l="l" t="t" r="r" b="b"/>
              <a:pathLst>
                <a:path w="1176360" h="326440">
                  <a:moveTo>
                    <a:pt x="0" y="0"/>
                  </a:moveTo>
                  <a:lnTo>
                    <a:pt x="1176360" y="0"/>
                  </a:lnTo>
                  <a:lnTo>
                    <a:pt x="1176360" y="326440"/>
                  </a:lnTo>
                  <a:lnTo>
                    <a:pt x="0" y="326440"/>
                  </a:lnTo>
                  <a:lnTo>
                    <a:pt x="0" y="0"/>
                  </a:lnTo>
                  <a:close/>
                </a:path>
              </a:pathLst>
            </a:custGeom>
            <a:blipFill>
              <a:blip r:embed="rId9">
                <a:alphaModFix amt="54000"/>
              </a:blip>
              <a:stretch>
                <a:fillRect/>
              </a:stretch>
            </a:blipFill>
          </p:spPr>
          <p:txBody>
            <a:bodyPr/>
            <a:lstStyle/>
            <a:p>
              <a:endParaRPr lang="lv-LV"/>
            </a:p>
          </p:txBody>
        </p:sp>
        <p:sp>
          <p:nvSpPr>
            <p:cNvPr id="47" name="Freeform 47"/>
            <p:cNvSpPr/>
            <p:nvPr/>
          </p:nvSpPr>
          <p:spPr>
            <a:xfrm>
              <a:off x="164014" y="0"/>
              <a:ext cx="848332" cy="848332"/>
            </a:xfrm>
            <a:custGeom>
              <a:avLst/>
              <a:gdLst/>
              <a:ahLst/>
              <a:cxnLst/>
              <a:rect l="l" t="t" r="r" b="b"/>
              <a:pathLst>
                <a:path w="848332" h="848332">
                  <a:moveTo>
                    <a:pt x="0" y="0"/>
                  </a:moveTo>
                  <a:lnTo>
                    <a:pt x="848332" y="0"/>
                  </a:lnTo>
                  <a:lnTo>
                    <a:pt x="848332" y="848332"/>
                  </a:lnTo>
                  <a:lnTo>
                    <a:pt x="0" y="84833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lv-LV"/>
            </a:p>
          </p:txBody>
        </p:sp>
      </p:grpSp>
      <p:sp>
        <p:nvSpPr>
          <p:cNvPr id="48" name="Freeform 48"/>
          <p:cNvSpPr/>
          <p:nvPr/>
        </p:nvSpPr>
        <p:spPr>
          <a:xfrm>
            <a:off x="7753562" y="8409510"/>
            <a:ext cx="730166" cy="669014"/>
          </a:xfrm>
          <a:custGeom>
            <a:avLst/>
            <a:gdLst/>
            <a:ahLst/>
            <a:cxnLst/>
            <a:rect l="l" t="t" r="r" b="b"/>
            <a:pathLst>
              <a:path w="730166" h="669014">
                <a:moveTo>
                  <a:pt x="0" y="0"/>
                </a:moveTo>
                <a:lnTo>
                  <a:pt x="730165" y="0"/>
                </a:lnTo>
                <a:lnTo>
                  <a:pt x="730165" y="669014"/>
                </a:lnTo>
                <a:lnTo>
                  <a:pt x="0" y="66901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49" name="TextBox 49"/>
          <p:cNvSpPr txBox="1"/>
          <p:nvPr/>
        </p:nvSpPr>
        <p:spPr>
          <a:xfrm>
            <a:off x="8794577" y="4126508"/>
            <a:ext cx="7047489" cy="127317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jaunāki par 5 gadiem</a:t>
            </a:r>
          </a:p>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eksportspējīgi vai inovatīvi </a:t>
            </a:r>
          </a:p>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produkts gatavs testējama parauga līmenī</a:t>
            </a:r>
          </a:p>
        </p:txBody>
      </p:sp>
      <p:sp>
        <p:nvSpPr>
          <p:cNvPr id="50" name="TextBox 50"/>
          <p:cNvSpPr txBox="1"/>
          <p:nvPr/>
        </p:nvSpPr>
        <p:spPr>
          <a:xfrm>
            <a:off x="8852745" y="8938043"/>
            <a:ext cx="6376525" cy="4540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11627"/>
                </a:solidFill>
                <a:latin typeface="Armin Grotesk 3"/>
                <a:ea typeface="Armin Grotesk 3"/>
                <a:cs typeface="Armin Grotesk 3"/>
                <a:sym typeface="Armin Grotesk 3"/>
              </a:rPr>
              <a:t>70% </a:t>
            </a:r>
          </a:p>
        </p:txBody>
      </p:sp>
      <p:sp>
        <p:nvSpPr>
          <p:cNvPr id="51" name="AutoShape 51"/>
          <p:cNvSpPr/>
          <p:nvPr/>
        </p:nvSpPr>
        <p:spPr>
          <a:xfrm>
            <a:off x="3617474" y="8358864"/>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sp>
        <p:nvSpPr>
          <p:cNvPr id="52" name="AutoShape 52"/>
          <p:cNvSpPr/>
          <p:nvPr/>
        </p:nvSpPr>
        <p:spPr>
          <a:xfrm>
            <a:off x="3440910" y="8901943"/>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sp>
        <p:nvSpPr>
          <p:cNvPr id="53" name="TextBox 53"/>
          <p:cNvSpPr txBox="1"/>
          <p:nvPr/>
        </p:nvSpPr>
        <p:spPr>
          <a:xfrm>
            <a:off x="2040245" y="9079330"/>
            <a:ext cx="4745042" cy="4762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Aizvērta</a:t>
            </a:r>
          </a:p>
        </p:txBody>
      </p:sp>
      <p:sp>
        <p:nvSpPr>
          <p:cNvPr id="54" name="TextBox 54"/>
          <p:cNvSpPr txBox="1"/>
          <p:nvPr/>
        </p:nvSpPr>
        <p:spPr>
          <a:xfrm>
            <a:off x="2289025" y="8346318"/>
            <a:ext cx="4247484" cy="4762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Finansējums 33,2 milj. EUR</a:t>
            </a:r>
          </a:p>
        </p:txBody>
      </p:sp>
      <p:sp>
        <p:nvSpPr>
          <p:cNvPr id="55" name="TextBox 55"/>
          <p:cNvSpPr txBox="1"/>
          <p:nvPr/>
        </p:nvSpPr>
        <p:spPr>
          <a:xfrm>
            <a:off x="3158192" y="7806259"/>
            <a:ext cx="2509149" cy="4699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De minimis</a:t>
            </a:r>
          </a:p>
        </p:txBody>
      </p:sp>
      <p:sp>
        <p:nvSpPr>
          <p:cNvPr id="56" name="AutoShape 56"/>
          <p:cNvSpPr/>
          <p:nvPr/>
        </p:nvSpPr>
        <p:spPr>
          <a:xfrm>
            <a:off x="17364075" y="1465580"/>
            <a:ext cx="6492240" cy="0"/>
          </a:xfrm>
          <a:prstGeom prst="line">
            <a:avLst/>
          </a:prstGeom>
          <a:ln w="38100" cap="flat">
            <a:solidFill>
              <a:srgbClr val="62B67E"/>
            </a:solidFill>
            <a:prstDash val="sysDash"/>
            <a:headEnd type="diamond" w="lg" len="lg"/>
            <a:tailEnd type="none" w="sm" len="sm"/>
          </a:ln>
        </p:spPr>
        <p:txBody>
          <a:bodyPr/>
          <a:lstStyle/>
          <a:p>
            <a:endParaRPr lang="lv-LV"/>
          </a:p>
        </p:txBody>
      </p:sp>
      <p:grpSp>
        <p:nvGrpSpPr>
          <p:cNvPr id="57" name="Group 57"/>
          <p:cNvGrpSpPr/>
          <p:nvPr/>
        </p:nvGrpSpPr>
        <p:grpSpPr>
          <a:xfrm>
            <a:off x="-144887" y="262490"/>
            <a:ext cx="2319510" cy="588219"/>
            <a:chOff x="0" y="0"/>
            <a:chExt cx="610900" cy="154922"/>
          </a:xfrm>
        </p:grpSpPr>
        <p:sp>
          <p:nvSpPr>
            <p:cNvPr id="58" name="Freeform 58"/>
            <p:cNvSpPr/>
            <p:nvPr/>
          </p:nvSpPr>
          <p:spPr>
            <a:xfrm>
              <a:off x="0" y="0"/>
              <a:ext cx="610900" cy="154922"/>
            </a:xfrm>
            <a:custGeom>
              <a:avLst/>
              <a:gdLst/>
              <a:ahLst/>
              <a:cxnLst/>
              <a:rect l="l" t="t" r="r" b="b"/>
              <a:pathLst>
                <a:path w="610900" h="154922">
                  <a:moveTo>
                    <a:pt x="0" y="0"/>
                  </a:moveTo>
                  <a:lnTo>
                    <a:pt x="610900" y="0"/>
                  </a:lnTo>
                  <a:lnTo>
                    <a:pt x="610900" y="154922"/>
                  </a:lnTo>
                  <a:lnTo>
                    <a:pt x="0" y="154922"/>
                  </a:lnTo>
                  <a:close/>
                </a:path>
              </a:pathLst>
            </a:custGeom>
            <a:solidFill>
              <a:srgbClr val="C2D0DB"/>
            </a:solidFill>
          </p:spPr>
          <p:txBody>
            <a:bodyPr/>
            <a:lstStyle/>
            <a:p>
              <a:endParaRPr lang="lv-LV"/>
            </a:p>
          </p:txBody>
        </p:sp>
        <p:sp>
          <p:nvSpPr>
            <p:cNvPr id="59" name="TextBox 59"/>
            <p:cNvSpPr txBox="1"/>
            <p:nvPr/>
          </p:nvSpPr>
          <p:spPr>
            <a:xfrm>
              <a:off x="0" y="-38100"/>
              <a:ext cx="610900" cy="193022"/>
            </a:xfrm>
            <a:prstGeom prst="rect">
              <a:avLst/>
            </a:prstGeom>
          </p:spPr>
          <p:txBody>
            <a:bodyPr lIns="50800" tIns="50800" rIns="50800" bIns="50800" rtlCol="0" anchor="ctr"/>
            <a:lstStyle/>
            <a:p>
              <a:pPr algn="ctr">
                <a:lnSpc>
                  <a:spcPts val="2168"/>
                </a:lnSpc>
              </a:pPr>
              <a:endParaRPr/>
            </a:p>
          </p:txBody>
        </p:sp>
      </p:grpSp>
      <p:grpSp>
        <p:nvGrpSpPr>
          <p:cNvPr id="60" name="Group 60"/>
          <p:cNvGrpSpPr/>
          <p:nvPr/>
        </p:nvGrpSpPr>
        <p:grpSpPr>
          <a:xfrm>
            <a:off x="387604" y="361950"/>
            <a:ext cx="1678981" cy="438064"/>
            <a:chOff x="0" y="0"/>
            <a:chExt cx="2238641" cy="584086"/>
          </a:xfrm>
        </p:grpSpPr>
        <p:sp>
          <p:nvSpPr>
            <p:cNvPr id="61" name="Freeform 61"/>
            <p:cNvSpPr/>
            <p:nvPr/>
          </p:nvSpPr>
          <p:spPr>
            <a:xfrm>
              <a:off x="0" y="0"/>
              <a:ext cx="2238641" cy="584086"/>
            </a:xfrm>
            <a:custGeom>
              <a:avLst/>
              <a:gdLst/>
              <a:ahLst/>
              <a:cxnLst/>
              <a:rect l="l" t="t" r="r" b="b"/>
              <a:pathLst>
                <a:path w="2238641" h="584086">
                  <a:moveTo>
                    <a:pt x="0" y="0"/>
                  </a:moveTo>
                  <a:lnTo>
                    <a:pt x="2238641" y="0"/>
                  </a:lnTo>
                  <a:lnTo>
                    <a:pt x="2238641" y="584086"/>
                  </a:lnTo>
                  <a:lnTo>
                    <a:pt x="0" y="584086"/>
                  </a:lnTo>
                  <a:close/>
                </a:path>
              </a:pathLst>
            </a:custGeom>
          </p:spPr>
          <p:txBody>
            <a:bodyPr/>
            <a:lstStyle/>
            <a:p>
              <a:endParaRPr lang="lv-LV"/>
            </a:p>
          </p:txBody>
        </p:sp>
        <p:sp>
          <p:nvSpPr>
            <p:cNvPr id="62" name="TextBox 62"/>
            <p:cNvSpPr txBox="1"/>
            <p:nvPr/>
          </p:nvSpPr>
          <p:spPr>
            <a:xfrm>
              <a:off x="0" y="-47625"/>
              <a:ext cx="2238641" cy="631711"/>
            </a:xfrm>
            <a:prstGeom prst="rect">
              <a:avLst/>
            </a:prstGeom>
          </p:spPr>
          <p:txBody>
            <a:bodyPr lIns="0" tIns="0" rIns="0" bIns="0" rtlCol="0" anchor="t"/>
            <a:lstStyle/>
            <a:p>
              <a:pPr algn="l">
                <a:lnSpc>
                  <a:spcPts val="2879"/>
                </a:lnSpc>
              </a:pPr>
              <a:r>
                <a:rPr lang="en-US" sz="2400">
                  <a:solidFill>
                    <a:srgbClr val="011627"/>
                  </a:solidFill>
                  <a:latin typeface="Armin Grotesk 3"/>
                  <a:ea typeface="Armin Grotesk 3"/>
                  <a:cs typeface="Armin Grotesk 3"/>
                  <a:sym typeface="Armin Grotesk 3"/>
                </a:rPr>
                <a:t>ATTĪSTĪBA</a:t>
              </a:r>
            </a:p>
          </p:txBody>
        </p:sp>
      </p:grpSp>
    </p:spTree>
  </p:cSld>
  <p:clrMapOvr>
    <a:masterClrMapping/>
  </p:clrMapOvr>
  <p:transition spd="slow">
    <p:circl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4290029" y="5787331"/>
            <a:ext cx="4665" cy="375375"/>
          </a:xfrm>
          <a:prstGeom prst="line">
            <a:avLst/>
          </a:prstGeom>
          <a:ln w="123825" cap="flat">
            <a:solidFill>
              <a:srgbClr val="62B67E"/>
            </a:solidFill>
            <a:prstDash val="solid"/>
            <a:headEnd type="none" w="sm" len="sm"/>
            <a:tailEnd type="none" w="sm" len="sm"/>
          </a:ln>
        </p:spPr>
        <p:txBody>
          <a:bodyPr/>
          <a:lstStyle/>
          <a:p>
            <a:endParaRPr lang="lv-LV"/>
          </a:p>
        </p:txBody>
      </p:sp>
      <p:sp>
        <p:nvSpPr>
          <p:cNvPr id="3" name="AutoShape 3"/>
          <p:cNvSpPr/>
          <p:nvPr/>
        </p:nvSpPr>
        <p:spPr>
          <a:xfrm flipV="1">
            <a:off x="6220440" y="4418624"/>
            <a:ext cx="3895" cy="1740695"/>
          </a:xfrm>
          <a:prstGeom prst="line">
            <a:avLst/>
          </a:prstGeom>
          <a:ln w="123825" cap="flat">
            <a:solidFill>
              <a:srgbClr val="AEA8A5"/>
            </a:solidFill>
            <a:prstDash val="solid"/>
            <a:headEnd type="none" w="sm" len="sm"/>
            <a:tailEnd type="none" w="sm" len="sm"/>
          </a:ln>
        </p:spPr>
        <p:txBody>
          <a:bodyPr/>
          <a:lstStyle/>
          <a:p>
            <a:endParaRPr lang="lv-LV"/>
          </a:p>
        </p:txBody>
      </p:sp>
      <p:sp>
        <p:nvSpPr>
          <p:cNvPr id="4" name="AutoShape 4"/>
          <p:cNvSpPr/>
          <p:nvPr/>
        </p:nvSpPr>
        <p:spPr>
          <a:xfrm flipV="1">
            <a:off x="8908234" y="4418277"/>
            <a:ext cx="0" cy="1742514"/>
          </a:xfrm>
          <a:prstGeom prst="line">
            <a:avLst/>
          </a:prstGeom>
          <a:ln w="123825" cap="flat">
            <a:solidFill>
              <a:srgbClr val="AEA8A5"/>
            </a:solidFill>
            <a:prstDash val="solid"/>
            <a:headEnd type="none" w="sm" len="sm"/>
            <a:tailEnd type="none" w="sm" len="sm"/>
          </a:ln>
        </p:spPr>
        <p:txBody>
          <a:bodyPr/>
          <a:lstStyle/>
          <a:p>
            <a:endParaRPr lang="lv-LV"/>
          </a:p>
        </p:txBody>
      </p:sp>
      <p:sp>
        <p:nvSpPr>
          <p:cNvPr id="5" name="AutoShape 5"/>
          <p:cNvSpPr/>
          <p:nvPr/>
        </p:nvSpPr>
        <p:spPr>
          <a:xfrm flipV="1">
            <a:off x="3517109" y="4417369"/>
            <a:ext cx="0" cy="1741950"/>
          </a:xfrm>
          <a:prstGeom prst="line">
            <a:avLst/>
          </a:prstGeom>
          <a:ln w="123825" cap="flat">
            <a:solidFill>
              <a:srgbClr val="AEA8A5"/>
            </a:solidFill>
            <a:prstDash val="solid"/>
            <a:headEnd type="none" w="sm" len="sm"/>
            <a:tailEnd type="none" w="sm" len="sm"/>
          </a:ln>
        </p:spPr>
        <p:txBody>
          <a:bodyPr/>
          <a:lstStyle/>
          <a:p>
            <a:endParaRPr lang="lv-LV"/>
          </a:p>
        </p:txBody>
      </p:sp>
      <p:sp>
        <p:nvSpPr>
          <p:cNvPr id="6" name="AutoShape 6"/>
          <p:cNvSpPr/>
          <p:nvPr/>
        </p:nvSpPr>
        <p:spPr>
          <a:xfrm flipV="1">
            <a:off x="6220439" y="3894155"/>
            <a:ext cx="3895" cy="1408152"/>
          </a:xfrm>
          <a:prstGeom prst="line">
            <a:avLst/>
          </a:prstGeom>
          <a:ln w="123825" cap="flat">
            <a:solidFill>
              <a:srgbClr val="AEA8A5"/>
            </a:solidFill>
            <a:prstDash val="solid"/>
            <a:headEnd type="none" w="sm" len="sm"/>
            <a:tailEnd type="none" w="sm" len="sm"/>
          </a:ln>
        </p:spPr>
        <p:txBody>
          <a:bodyPr/>
          <a:lstStyle/>
          <a:p>
            <a:endParaRPr lang="lv-LV"/>
          </a:p>
        </p:txBody>
      </p:sp>
      <p:sp>
        <p:nvSpPr>
          <p:cNvPr id="7" name="AutoShape 7"/>
          <p:cNvSpPr/>
          <p:nvPr/>
        </p:nvSpPr>
        <p:spPr>
          <a:xfrm flipV="1">
            <a:off x="11606129" y="4335168"/>
            <a:ext cx="0" cy="1825623"/>
          </a:xfrm>
          <a:prstGeom prst="line">
            <a:avLst/>
          </a:prstGeom>
          <a:ln w="123825" cap="flat">
            <a:solidFill>
              <a:srgbClr val="62B67E"/>
            </a:solidFill>
            <a:prstDash val="solid"/>
            <a:headEnd type="none" w="sm" len="sm"/>
            <a:tailEnd type="none" w="sm" len="sm"/>
          </a:ln>
        </p:spPr>
        <p:txBody>
          <a:bodyPr/>
          <a:lstStyle/>
          <a:p>
            <a:endParaRPr lang="lv-LV"/>
          </a:p>
        </p:txBody>
      </p:sp>
      <p:sp>
        <p:nvSpPr>
          <p:cNvPr id="8" name="AutoShape 8"/>
          <p:cNvSpPr/>
          <p:nvPr/>
        </p:nvSpPr>
        <p:spPr>
          <a:xfrm flipV="1">
            <a:off x="8908234" y="3893828"/>
            <a:ext cx="0" cy="1641455"/>
          </a:xfrm>
          <a:prstGeom prst="line">
            <a:avLst/>
          </a:prstGeom>
          <a:ln w="123825" cap="flat">
            <a:solidFill>
              <a:srgbClr val="AEA8A5"/>
            </a:solidFill>
            <a:prstDash val="solid"/>
            <a:headEnd type="none" w="sm" len="sm"/>
            <a:tailEnd type="none" w="sm" len="sm"/>
          </a:ln>
        </p:spPr>
        <p:txBody>
          <a:bodyPr/>
          <a:lstStyle/>
          <a:p>
            <a:endParaRPr lang="lv-LV"/>
          </a:p>
        </p:txBody>
      </p:sp>
      <p:grpSp>
        <p:nvGrpSpPr>
          <p:cNvPr id="9" name="Group 9"/>
          <p:cNvGrpSpPr/>
          <p:nvPr/>
        </p:nvGrpSpPr>
        <p:grpSpPr>
          <a:xfrm>
            <a:off x="8157105" y="4275685"/>
            <a:ext cx="1511588" cy="1511588"/>
            <a:chOff x="0" y="0"/>
            <a:chExt cx="812800" cy="812800"/>
          </a:xfrm>
        </p:grpSpPr>
        <p:sp>
          <p:nvSpPr>
            <p:cNvPr id="10" name="Freeform 10">
              <a:hlinkClick r:id="rId2" tooltip="https://meet.google.com/wpu-uoaq-tsr"/>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EA8A5"/>
            </a:solidFill>
          </p:spPr>
          <p:txBody>
            <a:bodyPr/>
            <a:lstStyle/>
            <a:p>
              <a:endParaRPr lang="lv-LV"/>
            </a:p>
          </p:txBody>
        </p:sp>
        <p:sp>
          <p:nvSpPr>
            <p:cNvPr id="11" name="TextBox 11"/>
            <p:cNvSpPr txBox="1"/>
            <p:nvPr/>
          </p:nvSpPr>
          <p:spPr>
            <a:xfrm>
              <a:off x="76200" y="57150"/>
              <a:ext cx="660400" cy="679450"/>
            </a:xfrm>
            <a:prstGeom prst="rect">
              <a:avLst/>
            </a:prstGeom>
          </p:spPr>
          <p:txBody>
            <a:bodyPr lIns="19176" tIns="19176" rIns="19176" bIns="19176" rtlCol="0" anchor="ctr"/>
            <a:lstStyle/>
            <a:p>
              <a:pPr algn="ctr">
                <a:lnSpc>
                  <a:spcPts val="1122"/>
                </a:lnSpc>
              </a:pPr>
              <a:endParaRPr/>
            </a:p>
          </p:txBody>
        </p:sp>
      </p:grpSp>
      <p:sp>
        <p:nvSpPr>
          <p:cNvPr id="12" name="AutoShape 12"/>
          <p:cNvSpPr/>
          <p:nvPr/>
        </p:nvSpPr>
        <p:spPr>
          <a:xfrm flipV="1">
            <a:off x="3517109" y="3892973"/>
            <a:ext cx="0" cy="1640925"/>
          </a:xfrm>
          <a:prstGeom prst="line">
            <a:avLst/>
          </a:prstGeom>
          <a:ln w="123825" cap="flat">
            <a:solidFill>
              <a:srgbClr val="AEA8A5"/>
            </a:solidFill>
            <a:prstDash val="solid"/>
            <a:headEnd type="none" w="sm" len="sm"/>
            <a:tailEnd type="none" w="sm" len="sm"/>
          </a:ln>
        </p:spPr>
        <p:txBody>
          <a:bodyPr/>
          <a:lstStyle/>
          <a:p>
            <a:endParaRPr lang="lv-LV"/>
          </a:p>
        </p:txBody>
      </p:sp>
      <p:grpSp>
        <p:nvGrpSpPr>
          <p:cNvPr id="13" name="Group 13"/>
          <p:cNvGrpSpPr/>
          <p:nvPr/>
        </p:nvGrpSpPr>
        <p:grpSpPr>
          <a:xfrm>
            <a:off x="2770645" y="4248887"/>
            <a:ext cx="1511588" cy="1511588"/>
            <a:chOff x="0" y="0"/>
            <a:chExt cx="812800" cy="812800"/>
          </a:xfrm>
        </p:grpSpPr>
        <p:sp>
          <p:nvSpPr>
            <p:cNvPr id="14" name="Freeform 14">
              <a:hlinkClick r:id="rId2" tooltip="https://meet.google.com/wpu-uoaq-tsr"/>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EA8A5"/>
            </a:solidFill>
          </p:spPr>
          <p:txBody>
            <a:bodyPr/>
            <a:lstStyle/>
            <a:p>
              <a:endParaRPr lang="lv-LV"/>
            </a:p>
          </p:txBody>
        </p:sp>
        <p:sp>
          <p:nvSpPr>
            <p:cNvPr id="15" name="TextBox 15"/>
            <p:cNvSpPr txBox="1"/>
            <p:nvPr/>
          </p:nvSpPr>
          <p:spPr>
            <a:xfrm>
              <a:off x="76200" y="57150"/>
              <a:ext cx="660400" cy="679450"/>
            </a:xfrm>
            <a:prstGeom prst="rect">
              <a:avLst/>
            </a:prstGeom>
          </p:spPr>
          <p:txBody>
            <a:bodyPr lIns="19176" tIns="19176" rIns="19176" bIns="19176" rtlCol="0" anchor="ctr"/>
            <a:lstStyle/>
            <a:p>
              <a:pPr algn="ctr">
                <a:lnSpc>
                  <a:spcPts val="1122"/>
                </a:lnSpc>
              </a:pPr>
              <a:endParaRPr/>
            </a:p>
          </p:txBody>
        </p:sp>
      </p:grpSp>
      <p:grpSp>
        <p:nvGrpSpPr>
          <p:cNvPr id="16" name="Group 16"/>
          <p:cNvGrpSpPr/>
          <p:nvPr/>
        </p:nvGrpSpPr>
        <p:grpSpPr>
          <a:xfrm>
            <a:off x="5463875" y="4275685"/>
            <a:ext cx="1511588" cy="1511588"/>
            <a:chOff x="0" y="0"/>
            <a:chExt cx="812800" cy="812800"/>
          </a:xfrm>
        </p:grpSpPr>
        <p:sp>
          <p:nvSpPr>
            <p:cNvPr id="17" name="Freeform 17">
              <a:hlinkClick r:id="rId2" tooltip="https://meet.google.com/wpu-uoaq-tsr"/>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EA8A5"/>
            </a:solidFill>
          </p:spPr>
          <p:txBody>
            <a:bodyPr/>
            <a:lstStyle/>
            <a:p>
              <a:endParaRPr lang="lv-LV"/>
            </a:p>
          </p:txBody>
        </p:sp>
        <p:sp>
          <p:nvSpPr>
            <p:cNvPr id="18" name="TextBox 18"/>
            <p:cNvSpPr txBox="1"/>
            <p:nvPr/>
          </p:nvSpPr>
          <p:spPr>
            <a:xfrm>
              <a:off x="76200" y="57150"/>
              <a:ext cx="660400" cy="679450"/>
            </a:xfrm>
            <a:prstGeom prst="rect">
              <a:avLst/>
            </a:prstGeom>
          </p:spPr>
          <p:txBody>
            <a:bodyPr lIns="19176" tIns="19176" rIns="19176" bIns="19176" rtlCol="0" anchor="ctr"/>
            <a:lstStyle/>
            <a:p>
              <a:pPr algn="ctr">
                <a:lnSpc>
                  <a:spcPts val="1122"/>
                </a:lnSpc>
              </a:pPr>
              <a:endParaRPr/>
            </a:p>
          </p:txBody>
        </p:sp>
      </p:grpSp>
      <p:sp>
        <p:nvSpPr>
          <p:cNvPr id="19" name="AutoShape 19"/>
          <p:cNvSpPr/>
          <p:nvPr/>
        </p:nvSpPr>
        <p:spPr>
          <a:xfrm>
            <a:off x="3455597" y="3857293"/>
            <a:ext cx="5515375" cy="35725"/>
          </a:xfrm>
          <a:prstGeom prst="line">
            <a:avLst/>
          </a:prstGeom>
          <a:ln w="123825" cap="flat">
            <a:solidFill>
              <a:srgbClr val="AEA8A5"/>
            </a:solidFill>
            <a:prstDash val="solid"/>
            <a:headEnd type="none" w="sm" len="sm"/>
            <a:tailEnd type="none" w="sm" len="sm"/>
          </a:ln>
        </p:spPr>
        <p:txBody>
          <a:bodyPr/>
          <a:lstStyle/>
          <a:p>
            <a:endParaRPr lang="lv-LV"/>
          </a:p>
        </p:txBody>
      </p:sp>
      <p:sp>
        <p:nvSpPr>
          <p:cNvPr id="20" name="AutoShape 20"/>
          <p:cNvSpPr/>
          <p:nvPr/>
        </p:nvSpPr>
        <p:spPr>
          <a:xfrm>
            <a:off x="3455597" y="6196227"/>
            <a:ext cx="10892762" cy="0"/>
          </a:xfrm>
          <a:prstGeom prst="line">
            <a:avLst/>
          </a:prstGeom>
          <a:ln w="123825" cap="flat">
            <a:solidFill>
              <a:srgbClr val="62B67E"/>
            </a:solidFill>
            <a:prstDash val="solid"/>
            <a:headEnd type="none" w="sm" len="sm"/>
            <a:tailEnd type="none" w="sm" len="sm"/>
          </a:ln>
        </p:spPr>
        <p:txBody>
          <a:bodyPr/>
          <a:lstStyle/>
          <a:p>
            <a:endParaRPr lang="lv-LV"/>
          </a:p>
        </p:txBody>
      </p:sp>
      <p:grpSp>
        <p:nvGrpSpPr>
          <p:cNvPr id="21" name="Group 21"/>
          <p:cNvGrpSpPr/>
          <p:nvPr/>
        </p:nvGrpSpPr>
        <p:grpSpPr>
          <a:xfrm>
            <a:off x="10850335" y="4275685"/>
            <a:ext cx="1511588" cy="1511588"/>
            <a:chOff x="0" y="0"/>
            <a:chExt cx="812800" cy="812800"/>
          </a:xfrm>
        </p:grpSpPr>
        <p:sp>
          <p:nvSpPr>
            <p:cNvPr id="22" name="Freeform 22">
              <a:hlinkClick r:id="rId2" tooltip="https://meet.google.com/wpu-uoaq-tsr"/>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67E"/>
            </a:solidFill>
          </p:spPr>
          <p:txBody>
            <a:bodyPr/>
            <a:lstStyle/>
            <a:p>
              <a:endParaRPr lang="lv-LV"/>
            </a:p>
          </p:txBody>
        </p:sp>
        <p:sp>
          <p:nvSpPr>
            <p:cNvPr id="23" name="TextBox 23"/>
            <p:cNvSpPr txBox="1"/>
            <p:nvPr/>
          </p:nvSpPr>
          <p:spPr>
            <a:xfrm>
              <a:off x="76200" y="57150"/>
              <a:ext cx="660400" cy="679450"/>
            </a:xfrm>
            <a:prstGeom prst="rect">
              <a:avLst/>
            </a:prstGeom>
          </p:spPr>
          <p:txBody>
            <a:bodyPr lIns="19176" tIns="19176" rIns="19176" bIns="19176" rtlCol="0" anchor="ctr"/>
            <a:lstStyle/>
            <a:p>
              <a:pPr algn="ctr">
                <a:lnSpc>
                  <a:spcPts val="1122"/>
                </a:lnSpc>
              </a:pPr>
              <a:endParaRPr/>
            </a:p>
          </p:txBody>
        </p:sp>
      </p:grpSp>
      <p:grpSp>
        <p:nvGrpSpPr>
          <p:cNvPr id="24" name="Group 24"/>
          <p:cNvGrpSpPr/>
          <p:nvPr/>
        </p:nvGrpSpPr>
        <p:grpSpPr>
          <a:xfrm>
            <a:off x="13543565" y="4275685"/>
            <a:ext cx="1511588" cy="1511588"/>
            <a:chOff x="0" y="0"/>
            <a:chExt cx="812800" cy="812800"/>
          </a:xfrm>
        </p:grpSpPr>
        <p:sp>
          <p:nvSpPr>
            <p:cNvPr id="25" name="Freeform 25">
              <a:hlinkClick r:id="rId2" tooltip="https://meet.google.com/wpu-uoaq-tsr"/>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B67E"/>
            </a:solidFill>
          </p:spPr>
          <p:txBody>
            <a:bodyPr/>
            <a:lstStyle/>
            <a:p>
              <a:endParaRPr lang="lv-LV"/>
            </a:p>
          </p:txBody>
        </p:sp>
        <p:sp>
          <p:nvSpPr>
            <p:cNvPr id="26" name="TextBox 26"/>
            <p:cNvSpPr txBox="1"/>
            <p:nvPr/>
          </p:nvSpPr>
          <p:spPr>
            <a:xfrm>
              <a:off x="76200" y="57150"/>
              <a:ext cx="660400" cy="679450"/>
            </a:xfrm>
            <a:prstGeom prst="rect">
              <a:avLst/>
            </a:prstGeom>
          </p:spPr>
          <p:txBody>
            <a:bodyPr lIns="19176" tIns="19176" rIns="19176" bIns="19176" rtlCol="0" anchor="ctr"/>
            <a:lstStyle/>
            <a:p>
              <a:pPr algn="ctr">
                <a:lnSpc>
                  <a:spcPts val="1122"/>
                </a:lnSpc>
              </a:pPr>
              <a:endParaRPr/>
            </a:p>
          </p:txBody>
        </p:sp>
      </p:grpSp>
      <p:grpSp>
        <p:nvGrpSpPr>
          <p:cNvPr id="27" name="Group 27"/>
          <p:cNvGrpSpPr/>
          <p:nvPr/>
        </p:nvGrpSpPr>
        <p:grpSpPr>
          <a:xfrm>
            <a:off x="3023588" y="2585450"/>
            <a:ext cx="6393247" cy="588219"/>
            <a:chOff x="0" y="0"/>
            <a:chExt cx="1683818" cy="154922"/>
          </a:xfrm>
        </p:grpSpPr>
        <p:sp>
          <p:nvSpPr>
            <p:cNvPr id="28" name="Freeform 28"/>
            <p:cNvSpPr/>
            <p:nvPr/>
          </p:nvSpPr>
          <p:spPr>
            <a:xfrm>
              <a:off x="0" y="0"/>
              <a:ext cx="1683818" cy="154922"/>
            </a:xfrm>
            <a:custGeom>
              <a:avLst/>
              <a:gdLst/>
              <a:ahLst/>
              <a:cxnLst/>
              <a:rect l="l" t="t" r="r" b="b"/>
              <a:pathLst>
                <a:path w="1683818" h="154922">
                  <a:moveTo>
                    <a:pt x="0" y="0"/>
                  </a:moveTo>
                  <a:lnTo>
                    <a:pt x="1683818" y="0"/>
                  </a:lnTo>
                  <a:lnTo>
                    <a:pt x="1683818" y="154922"/>
                  </a:lnTo>
                  <a:lnTo>
                    <a:pt x="0" y="154922"/>
                  </a:lnTo>
                  <a:close/>
                </a:path>
              </a:pathLst>
            </a:custGeom>
            <a:solidFill>
              <a:srgbClr val="AEA8A5"/>
            </a:solidFill>
          </p:spPr>
          <p:txBody>
            <a:bodyPr/>
            <a:lstStyle/>
            <a:p>
              <a:endParaRPr lang="lv-LV"/>
            </a:p>
          </p:txBody>
        </p:sp>
        <p:sp>
          <p:nvSpPr>
            <p:cNvPr id="29" name="TextBox 29"/>
            <p:cNvSpPr txBox="1"/>
            <p:nvPr/>
          </p:nvSpPr>
          <p:spPr>
            <a:xfrm>
              <a:off x="0" y="-38100"/>
              <a:ext cx="1683818" cy="193022"/>
            </a:xfrm>
            <a:prstGeom prst="rect">
              <a:avLst/>
            </a:prstGeom>
          </p:spPr>
          <p:txBody>
            <a:bodyPr lIns="50800" tIns="50800" rIns="50800" bIns="50800" rtlCol="0" anchor="ctr"/>
            <a:lstStyle/>
            <a:p>
              <a:pPr algn="ctr">
                <a:lnSpc>
                  <a:spcPts val="2168"/>
                </a:lnSpc>
              </a:pPr>
              <a:endParaRPr/>
            </a:p>
          </p:txBody>
        </p:sp>
      </p:grpSp>
      <p:grpSp>
        <p:nvGrpSpPr>
          <p:cNvPr id="30" name="Group 30"/>
          <p:cNvGrpSpPr/>
          <p:nvPr/>
        </p:nvGrpSpPr>
        <p:grpSpPr>
          <a:xfrm>
            <a:off x="10094584" y="2628185"/>
            <a:ext cx="5426556" cy="588219"/>
            <a:chOff x="0" y="0"/>
            <a:chExt cx="1429216" cy="154922"/>
          </a:xfrm>
        </p:grpSpPr>
        <p:sp>
          <p:nvSpPr>
            <p:cNvPr id="31" name="Freeform 31"/>
            <p:cNvSpPr/>
            <p:nvPr/>
          </p:nvSpPr>
          <p:spPr>
            <a:xfrm>
              <a:off x="0" y="0"/>
              <a:ext cx="1429216" cy="154922"/>
            </a:xfrm>
            <a:custGeom>
              <a:avLst/>
              <a:gdLst/>
              <a:ahLst/>
              <a:cxnLst/>
              <a:rect l="l" t="t" r="r" b="b"/>
              <a:pathLst>
                <a:path w="1429216" h="154922">
                  <a:moveTo>
                    <a:pt x="0" y="0"/>
                  </a:moveTo>
                  <a:lnTo>
                    <a:pt x="1429216" y="0"/>
                  </a:lnTo>
                  <a:lnTo>
                    <a:pt x="1429216" y="154922"/>
                  </a:lnTo>
                  <a:lnTo>
                    <a:pt x="0" y="154922"/>
                  </a:lnTo>
                  <a:close/>
                </a:path>
              </a:pathLst>
            </a:custGeom>
            <a:solidFill>
              <a:srgbClr val="62B67E"/>
            </a:solidFill>
          </p:spPr>
          <p:txBody>
            <a:bodyPr/>
            <a:lstStyle/>
            <a:p>
              <a:endParaRPr lang="lv-LV"/>
            </a:p>
          </p:txBody>
        </p:sp>
        <p:sp>
          <p:nvSpPr>
            <p:cNvPr id="32" name="TextBox 32"/>
            <p:cNvSpPr txBox="1"/>
            <p:nvPr/>
          </p:nvSpPr>
          <p:spPr>
            <a:xfrm>
              <a:off x="0" y="-38100"/>
              <a:ext cx="1429216" cy="193022"/>
            </a:xfrm>
            <a:prstGeom prst="rect">
              <a:avLst/>
            </a:prstGeom>
          </p:spPr>
          <p:txBody>
            <a:bodyPr lIns="50800" tIns="50800" rIns="50800" bIns="50800" rtlCol="0" anchor="ctr"/>
            <a:lstStyle/>
            <a:p>
              <a:pPr algn="ctr">
                <a:lnSpc>
                  <a:spcPts val="2168"/>
                </a:lnSpc>
              </a:pPr>
              <a:endParaRPr/>
            </a:p>
          </p:txBody>
        </p:sp>
      </p:grpSp>
      <p:sp>
        <p:nvSpPr>
          <p:cNvPr id="33" name="AutoShape 33"/>
          <p:cNvSpPr/>
          <p:nvPr/>
        </p:nvSpPr>
        <p:spPr>
          <a:xfrm flipV="1">
            <a:off x="14286447" y="3854632"/>
            <a:ext cx="0" cy="1641455"/>
          </a:xfrm>
          <a:prstGeom prst="line">
            <a:avLst/>
          </a:prstGeom>
          <a:ln w="123825" cap="flat">
            <a:solidFill>
              <a:srgbClr val="62B67E"/>
            </a:solidFill>
            <a:prstDash val="solid"/>
            <a:headEnd type="none" w="sm" len="sm"/>
            <a:tailEnd type="none" w="sm" len="sm"/>
          </a:ln>
        </p:spPr>
        <p:txBody>
          <a:bodyPr/>
          <a:lstStyle/>
          <a:p>
            <a:endParaRPr lang="lv-LV"/>
          </a:p>
        </p:txBody>
      </p:sp>
      <p:sp>
        <p:nvSpPr>
          <p:cNvPr id="34" name="AutoShape 34"/>
          <p:cNvSpPr/>
          <p:nvPr/>
        </p:nvSpPr>
        <p:spPr>
          <a:xfrm flipV="1">
            <a:off x="11616556" y="3857293"/>
            <a:ext cx="0" cy="1640925"/>
          </a:xfrm>
          <a:prstGeom prst="line">
            <a:avLst/>
          </a:prstGeom>
          <a:ln w="123825" cap="flat">
            <a:solidFill>
              <a:srgbClr val="62B67E"/>
            </a:solidFill>
            <a:prstDash val="solid"/>
            <a:headEnd type="none" w="sm" len="sm"/>
            <a:tailEnd type="none" w="sm" len="sm"/>
          </a:ln>
        </p:spPr>
        <p:txBody>
          <a:bodyPr/>
          <a:lstStyle/>
          <a:p>
            <a:endParaRPr lang="lv-LV"/>
          </a:p>
        </p:txBody>
      </p:sp>
      <p:sp>
        <p:nvSpPr>
          <p:cNvPr id="35" name="AutoShape 35"/>
          <p:cNvSpPr/>
          <p:nvPr/>
        </p:nvSpPr>
        <p:spPr>
          <a:xfrm>
            <a:off x="11597015" y="3902999"/>
            <a:ext cx="2775319" cy="855"/>
          </a:xfrm>
          <a:prstGeom prst="line">
            <a:avLst/>
          </a:prstGeom>
          <a:ln w="123825" cap="flat">
            <a:solidFill>
              <a:srgbClr val="62B67E"/>
            </a:solidFill>
            <a:prstDash val="solid"/>
            <a:headEnd type="none" w="sm" len="sm"/>
            <a:tailEnd type="none" w="sm" len="sm"/>
          </a:ln>
        </p:spPr>
        <p:txBody>
          <a:bodyPr/>
          <a:lstStyle/>
          <a:p>
            <a:endParaRPr lang="lv-LV"/>
          </a:p>
        </p:txBody>
      </p:sp>
      <p:sp>
        <p:nvSpPr>
          <p:cNvPr id="36" name="Freeform 36"/>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3"/>
            <a:stretch>
              <a:fillRect l="-40" r="-40"/>
            </a:stretch>
          </a:blipFill>
        </p:spPr>
        <p:txBody>
          <a:bodyPr/>
          <a:lstStyle/>
          <a:p>
            <a:endParaRPr lang="lv-LV"/>
          </a:p>
        </p:txBody>
      </p:sp>
      <p:sp>
        <p:nvSpPr>
          <p:cNvPr id="37" name="TextBox 37"/>
          <p:cNvSpPr txBox="1"/>
          <p:nvPr/>
        </p:nvSpPr>
        <p:spPr>
          <a:xfrm>
            <a:off x="1353436" y="1555830"/>
            <a:ext cx="8219800" cy="533400"/>
          </a:xfrm>
          <a:prstGeom prst="rect">
            <a:avLst/>
          </a:prstGeom>
        </p:spPr>
        <p:txBody>
          <a:bodyPr lIns="0" tIns="0" rIns="0" bIns="0" rtlCol="0" anchor="t">
            <a:spAutoFit/>
          </a:bodyPr>
          <a:lstStyle/>
          <a:p>
            <a:pPr algn="l">
              <a:lnSpc>
                <a:spcPts val="3600"/>
              </a:lnSpc>
            </a:pPr>
            <a:r>
              <a:rPr lang="en-US" sz="3000">
                <a:solidFill>
                  <a:srgbClr val="011627"/>
                </a:solidFill>
                <a:latin typeface="Armin Grotesk 3"/>
                <a:ea typeface="Armin Grotesk 3"/>
                <a:cs typeface="Armin Grotesk 3"/>
                <a:sym typeface="Armin Grotesk 3"/>
              </a:rPr>
              <a:t>Finanšu atbalsts (granti)</a:t>
            </a:r>
          </a:p>
        </p:txBody>
      </p:sp>
      <p:grpSp>
        <p:nvGrpSpPr>
          <p:cNvPr id="38" name="Group 38"/>
          <p:cNvGrpSpPr/>
          <p:nvPr/>
        </p:nvGrpSpPr>
        <p:grpSpPr>
          <a:xfrm>
            <a:off x="1320686" y="917821"/>
            <a:ext cx="9525431" cy="911860"/>
            <a:chOff x="0" y="0"/>
            <a:chExt cx="12700574" cy="1215813"/>
          </a:xfrm>
        </p:grpSpPr>
        <p:sp>
          <p:nvSpPr>
            <p:cNvPr id="39" name="Freeform 39"/>
            <p:cNvSpPr/>
            <p:nvPr/>
          </p:nvSpPr>
          <p:spPr>
            <a:xfrm>
              <a:off x="0" y="0"/>
              <a:ext cx="12700575" cy="1215813"/>
            </a:xfrm>
            <a:custGeom>
              <a:avLst/>
              <a:gdLst/>
              <a:ahLst/>
              <a:cxnLst/>
              <a:rect l="l" t="t" r="r" b="b"/>
              <a:pathLst>
                <a:path w="12700575" h="1215813">
                  <a:moveTo>
                    <a:pt x="0" y="0"/>
                  </a:moveTo>
                  <a:lnTo>
                    <a:pt x="12700575" y="0"/>
                  </a:lnTo>
                  <a:lnTo>
                    <a:pt x="12700575" y="1215813"/>
                  </a:lnTo>
                  <a:lnTo>
                    <a:pt x="0" y="1215813"/>
                  </a:lnTo>
                  <a:close/>
                </a:path>
              </a:pathLst>
            </a:custGeom>
          </p:spPr>
          <p:txBody>
            <a:bodyPr/>
            <a:lstStyle/>
            <a:p>
              <a:endParaRPr lang="lv-LV"/>
            </a:p>
          </p:txBody>
        </p:sp>
        <p:sp>
          <p:nvSpPr>
            <p:cNvPr id="40" name="TextBox 40"/>
            <p:cNvSpPr txBox="1"/>
            <p:nvPr/>
          </p:nvSpPr>
          <p:spPr>
            <a:xfrm>
              <a:off x="0" y="-114300"/>
              <a:ext cx="12700574" cy="1330113"/>
            </a:xfrm>
            <a:prstGeom prst="rect">
              <a:avLst/>
            </a:prstGeom>
          </p:spPr>
          <p:txBody>
            <a:bodyPr lIns="0" tIns="0" rIns="0" bIns="0" rtlCol="0" anchor="t"/>
            <a:lstStyle/>
            <a:p>
              <a:pPr algn="l">
                <a:lnSpc>
                  <a:spcPts val="6000"/>
                </a:lnSpc>
              </a:pPr>
              <a:r>
                <a:rPr lang="en-US" sz="5000" b="1">
                  <a:solidFill>
                    <a:srgbClr val="000000"/>
                  </a:solidFill>
                  <a:latin typeface="Armin Grotesk 3 Semi-Bold"/>
                  <a:ea typeface="Armin Grotesk 3 Semi-Bold"/>
                  <a:cs typeface="Armin Grotesk 3 Semi-Bold"/>
                  <a:sym typeface="Armin Grotesk 3 Semi-Bold"/>
                  <a:hlinkClick r:id="rId4" tooltip="https://liaa.business.gov.lv/atbalsta-iespejas/biznesa-inkubacijas-atbalsts"/>
                </a:rPr>
                <a:t>Biznesa inkubācija</a:t>
              </a:r>
            </a:p>
          </p:txBody>
        </p:sp>
      </p:grpSp>
      <p:sp>
        <p:nvSpPr>
          <p:cNvPr id="41" name="TextBox 41"/>
          <p:cNvSpPr txBox="1"/>
          <p:nvPr/>
        </p:nvSpPr>
        <p:spPr>
          <a:xfrm>
            <a:off x="1411330" y="8664309"/>
            <a:ext cx="10668700" cy="725805"/>
          </a:xfrm>
          <a:prstGeom prst="rect">
            <a:avLst/>
          </a:prstGeom>
        </p:spPr>
        <p:txBody>
          <a:bodyPr lIns="0" tIns="0" rIns="0" bIns="0" rtlCol="0" anchor="t">
            <a:spAutoFit/>
          </a:bodyPr>
          <a:lstStyle/>
          <a:p>
            <a:pPr algn="l">
              <a:lnSpc>
                <a:spcPts val="2730"/>
              </a:lnSpc>
            </a:pPr>
            <a:r>
              <a:rPr lang="en-US" sz="2100" i="1">
                <a:solidFill>
                  <a:srgbClr val="011627"/>
                </a:solidFill>
                <a:latin typeface="Armin Grotesk 3 Italics"/>
                <a:ea typeface="Armin Grotesk 3 Italics"/>
                <a:cs typeface="Armin Grotesk 3 Italics"/>
                <a:sym typeface="Armin Grotesk 3 Italics"/>
              </a:rPr>
              <a:t>Viens grants - viena darbība un viens pakalpojuma sniedzējs / piegādātājs</a:t>
            </a:r>
          </a:p>
          <a:p>
            <a:pPr algn="l">
              <a:lnSpc>
                <a:spcPts val="2730"/>
              </a:lnSpc>
            </a:pPr>
            <a:r>
              <a:rPr lang="en-US" sz="2100" i="1">
                <a:solidFill>
                  <a:srgbClr val="011627"/>
                </a:solidFill>
                <a:latin typeface="Armin Grotesk 3 Italics"/>
                <a:ea typeface="Armin Grotesk 3 Italics"/>
                <a:cs typeface="Armin Grotesk 3 Italics"/>
                <a:sym typeface="Armin Grotesk 3 Italics"/>
              </a:rPr>
              <a:t>Viena granta minimālā summa ir 200 EUR</a:t>
            </a:r>
          </a:p>
        </p:txBody>
      </p:sp>
      <p:sp>
        <p:nvSpPr>
          <p:cNvPr id="42" name="TextBox 42"/>
          <p:cNvSpPr txBox="1"/>
          <p:nvPr/>
        </p:nvSpPr>
        <p:spPr>
          <a:xfrm>
            <a:off x="8457622" y="4681574"/>
            <a:ext cx="1026700" cy="671195"/>
          </a:xfrm>
          <a:prstGeom prst="rect">
            <a:avLst/>
          </a:prstGeom>
        </p:spPr>
        <p:txBody>
          <a:bodyPr lIns="0" tIns="0" rIns="0" bIns="0" rtlCol="0" anchor="t">
            <a:spAutoFit/>
          </a:bodyPr>
          <a:lstStyle/>
          <a:p>
            <a:pPr algn="l">
              <a:lnSpc>
                <a:spcPts val="4439"/>
              </a:lnSpc>
            </a:pPr>
            <a:r>
              <a:rPr lang="en-US" sz="3999" b="1">
                <a:solidFill>
                  <a:srgbClr val="00594F"/>
                </a:solidFill>
                <a:latin typeface="Armin Grotesk 3 Ultra-Bold"/>
                <a:ea typeface="Armin Grotesk 3 Ultra-Bold"/>
                <a:cs typeface="Armin Grotesk 3 Ultra-Bold"/>
                <a:sym typeface="Armin Grotesk 3 Ultra-Bold"/>
              </a:rPr>
              <a:t>70%</a:t>
            </a:r>
          </a:p>
        </p:txBody>
      </p:sp>
      <p:sp>
        <p:nvSpPr>
          <p:cNvPr id="43" name="TextBox 43"/>
          <p:cNvSpPr txBox="1"/>
          <p:nvPr/>
        </p:nvSpPr>
        <p:spPr>
          <a:xfrm>
            <a:off x="2989543" y="4681574"/>
            <a:ext cx="1027165" cy="671195"/>
          </a:xfrm>
          <a:prstGeom prst="rect">
            <a:avLst/>
          </a:prstGeom>
        </p:spPr>
        <p:txBody>
          <a:bodyPr lIns="0" tIns="0" rIns="0" bIns="0" rtlCol="0" anchor="t">
            <a:spAutoFit/>
          </a:bodyPr>
          <a:lstStyle/>
          <a:p>
            <a:pPr algn="l">
              <a:lnSpc>
                <a:spcPts val="4439"/>
              </a:lnSpc>
            </a:pPr>
            <a:r>
              <a:rPr lang="en-US" sz="3999" b="1">
                <a:solidFill>
                  <a:srgbClr val="00594F"/>
                </a:solidFill>
                <a:latin typeface="Armin Grotesk 3 Ultra-Bold"/>
                <a:ea typeface="Armin Grotesk 3 Ultra-Bold"/>
                <a:cs typeface="Armin Grotesk 3 Ultra-Bold"/>
                <a:sym typeface="Armin Grotesk 3 Ultra-Bold"/>
              </a:rPr>
              <a:t>70%</a:t>
            </a:r>
          </a:p>
        </p:txBody>
      </p:sp>
      <p:sp>
        <p:nvSpPr>
          <p:cNvPr id="44" name="TextBox 44"/>
          <p:cNvSpPr txBox="1"/>
          <p:nvPr/>
        </p:nvSpPr>
        <p:spPr>
          <a:xfrm>
            <a:off x="5718515" y="4681574"/>
            <a:ext cx="1027165" cy="671195"/>
          </a:xfrm>
          <a:prstGeom prst="rect">
            <a:avLst/>
          </a:prstGeom>
        </p:spPr>
        <p:txBody>
          <a:bodyPr lIns="0" tIns="0" rIns="0" bIns="0" rtlCol="0" anchor="t">
            <a:spAutoFit/>
          </a:bodyPr>
          <a:lstStyle/>
          <a:p>
            <a:pPr algn="l">
              <a:lnSpc>
                <a:spcPts val="4439"/>
              </a:lnSpc>
            </a:pPr>
            <a:r>
              <a:rPr lang="en-US" sz="3999" b="1">
                <a:solidFill>
                  <a:srgbClr val="00594F"/>
                </a:solidFill>
                <a:latin typeface="Armin Grotesk 3 Ultra-Bold"/>
                <a:ea typeface="Armin Grotesk 3 Ultra-Bold"/>
                <a:cs typeface="Armin Grotesk 3 Ultra-Bold"/>
                <a:sym typeface="Armin Grotesk 3 Ultra-Bold"/>
              </a:rPr>
              <a:t>70%</a:t>
            </a:r>
          </a:p>
        </p:txBody>
      </p:sp>
      <p:sp>
        <p:nvSpPr>
          <p:cNvPr id="45" name="TextBox 45"/>
          <p:cNvSpPr txBox="1"/>
          <p:nvPr/>
        </p:nvSpPr>
        <p:spPr>
          <a:xfrm>
            <a:off x="2369610" y="6389739"/>
            <a:ext cx="2313658" cy="419100"/>
          </a:xfrm>
          <a:prstGeom prst="rect">
            <a:avLst/>
          </a:prstGeom>
        </p:spPr>
        <p:txBody>
          <a:bodyPr lIns="0" tIns="0" rIns="0" bIns="0" rtlCol="0" anchor="t">
            <a:spAutoFit/>
          </a:bodyPr>
          <a:lstStyle/>
          <a:p>
            <a:pPr algn="ctr">
              <a:lnSpc>
                <a:spcPts val="2999"/>
              </a:lnSpc>
            </a:pPr>
            <a:r>
              <a:rPr lang="en-US" sz="2499">
                <a:solidFill>
                  <a:srgbClr val="011627"/>
                </a:solidFill>
                <a:latin typeface="Armin Grotesk 1"/>
                <a:ea typeface="Armin Grotesk 1"/>
                <a:cs typeface="Armin Grotesk 1"/>
                <a:sym typeface="Armin Grotesk 1"/>
              </a:rPr>
              <a:t>10 000 EUR</a:t>
            </a:r>
          </a:p>
        </p:txBody>
      </p:sp>
      <p:sp>
        <p:nvSpPr>
          <p:cNvPr id="46" name="TextBox 46"/>
          <p:cNvSpPr txBox="1"/>
          <p:nvPr/>
        </p:nvSpPr>
        <p:spPr>
          <a:xfrm>
            <a:off x="5075268" y="6389739"/>
            <a:ext cx="2313658" cy="419100"/>
          </a:xfrm>
          <a:prstGeom prst="rect">
            <a:avLst/>
          </a:prstGeom>
        </p:spPr>
        <p:txBody>
          <a:bodyPr lIns="0" tIns="0" rIns="0" bIns="0" rtlCol="0" anchor="t">
            <a:spAutoFit/>
          </a:bodyPr>
          <a:lstStyle/>
          <a:p>
            <a:pPr algn="ctr">
              <a:lnSpc>
                <a:spcPts val="2999"/>
              </a:lnSpc>
            </a:pPr>
            <a:r>
              <a:rPr lang="en-US" sz="2499">
                <a:solidFill>
                  <a:srgbClr val="011627"/>
                </a:solidFill>
                <a:latin typeface="Armin Grotesk 1"/>
                <a:ea typeface="Armin Grotesk 1"/>
                <a:cs typeface="Armin Grotesk 1"/>
                <a:sym typeface="Armin Grotesk 1"/>
              </a:rPr>
              <a:t>8 000 EUR</a:t>
            </a:r>
          </a:p>
        </p:txBody>
      </p:sp>
      <p:sp>
        <p:nvSpPr>
          <p:cNvPr id="47" name="TextBox 47"/>
          <p:cNvSpPr txBox="1"/>
          <p:nvPr/>
        </p:nvSpPr>
        <p:spPr>
          <a:xfrm>
            <a:off x="7780926" y="6389739"/>
            <a:ext cx="2313658" cy="419100"/>
          </a:xfrm>
          <a:prstGeom prst="rect">
            <a:avLst/>
          </a:prstGeom>
        </p:spPr>
        <p:txBody>
          <a:bodyPr lIns="0" tIns="0" rIns="0" bIns="0" rtlCol="0" anchor="t">
            <a:spAutoFit/>
          </a:bodyPr>
          <a:lstStyle/>
          <a:p>
            <a:pPr algn="ctr">
              <a:lnSpc>
                <a:spcPts val="2999"/>
              </a:lnSpc>
            </a:pPr>
            <a:r>
              <a:rPr lang="en-US" sz="2499">
                <a:solidFill>
                  <a:srgbClr val="011627"/>
                </a:solidFill>
                <a:latin typeface="Armin Grotesk 1"/>
                <a:ea typeface="Armin Grotesk 1"/>
                <a:cs typeface="Armin Grotesk 1"/>
                <a:sym typeface="Armin Grotesk 1"/>
              </a:rPr>
              <a:t>5 000 EUR</a:t>
            </a:r>
          </a:p>
        </p:txBody>
      </p:sp>
      <p:sp>
        <p:nvSpPr>
          <p:cNvPr id="48" name="TextBox 48"/>
          <p:cNvSpPr txBox="1"/>
          <p:nvPr/>
        </p:nvSpPr>
        <p:spPr>
          <a:xfrm>
            <a:off x="10370301" y="6389739"/>
            <a:ext cx="2453426" cy="419100"/>
          </a:xfrm>
          <a:prstGeom prst="rect">
            <a:avLst/>
          </a:prstGeom>
        </p:spPr>
        <p:txBody>
          <a:bodyPr lIns="0" tIns="0" rIns="0" bIns="0" rtlCol="0" anchor="t">
            <a:spAutoFit/>
          </a:bodyPr>
          <a:lstStyle/>
          <a:p>
            <a:pPr algn="ctr">
              <a:lnSpc>
                <a:spcPts val="2999"/>
              </a:lnSpc>
            </a:pPr>
            <a:r>
              <a:rPr lang="en-US" sz="2499">
                <a:solidFill>
                  <a:srgbClr val="011627"/>
                </a:solidFill>
                <a:latin typeface="Armin Grotesk 1"/>
                <a:ea typeface="Armin Grotesk 1"/>
                <a:cs typeface="Armin Grotesk 1"/>
                <a:sym typeface="Armin Grotesk 1"/>
              </a:rPr>
              <a:t>20 000 EUR</a:t>
            </a:r>
          </a:p>
        </p:txBody>
      </p:sp>
      <p:sp>
        <p:nvSpPr>
          <p:cNvPr id="49" name="TextBox 49"/>
          <p:cNvSpPr txBox="1"/>
          <p:nvPr/>
        </p:nvSpPr>
        <p:spPr>
          <a:xfrm>
            <a:off x="12680329" y="6389739"/>
            <a:ext cx="3238061" cy="419100"/>
          </a:xfrm>
          <a:prstGeom prst="rect">
            <a:avLst/>
          </a:prstGeom>
        </p:spPr>
        <p:txBody>
          <a:bodyPr lIns="0" tIns="0" rIns="0" bIns="0" rtlCol="0" anchor="t">
            <a:spAutoFit/>
          </a:bodyPr>
          <a:lstStyle/>
          <a:p>
            <a:pPr algn="ctr">
              <a:lnSpc>
                <a:spcPts val="2999"/>
              </a:lnSpc>
            </a:pPr>
            <a:r>
              <a:rPr lang="en-US" sz="2499">
                <a:solidFill>
                  <a:srgbClr val="011627"/>
                </a:solidFill>
                <a:latin typeface="Armin Grotesk 1"/>
                <a:ea typeface="Armin Grotesk 1"/>
                <a:cs typeface="Armin Grotesk 1"/>
                <a:sym typeface="Armin Grotesk 1"/>
              </a:rPr>
              <a:t>līdz 10 000 EUR</a:t>
            </a:r>
          </a:p>
        </p:txBody>
      </p:sp>
      <p:sp>
        <p:nvSpPr>
          <p:cNvPr id="50" name="TextBox 50"/>
          <p:cNvSpPr txBox="1"/>
          <p:nvPr/>
        </p:nvSpPr>
        <p:spPr>
          <a:xfrm>
            <a:off x="3223132" y="2591243"/>
            <a:ext cx="6017931" cy="479425"/>
          </a:xfrm>
          <a:prstGeom prst="rect">
            <a:avLst/>
          </a:prstGeom>
        </p:spPr>
        <p:txBody>
          <a:bodyPr lIns="0" tIns="0" rIns="0" bIns="0" rtlCol="0" anchor="t">
            <a:spAutoFit/>
          </a:bodyPr>
          <a:lstStyle/>
          <a:p>
            <a:pPr algn="ctr">
              <a:lnSpc>
                <a:spcPts val="3499"/>
              </a:lnSpc>
            </a:pPr>
            <a:r>
              <a:rPr lang="en-US" sz="2499">
                <a:solidFill>
                  <a:srgbClr val="011627"/>
                </a:solidFill>
                <a:latin typeface="Armin Grotesk 4"/>
                <a:ea typeface="Armin Grotesk 4"/>
                <a:cs typeface="Armin Grotesk 4"/>
                <a:sym typeface="Armin Grotesk 4"/>
              </a:rPr>
              <a:t>RADOŠS / EKSPORTSPĒJĪGS / KLASISKS </a:t>
            </a:r>
          </a:p>
        </p:txBody>
      </p:sp>
      <p:sp>
        <p:nvSpPr>
          <p:cNvPr id="51" name="TextBox 51"/>
          <p:cNvSpPr txBox="1"/>
          <p:nvPr/>
        </p:nvSpPr>
        <p:spPr>
          <a:xfrm>
            <a:off x="10287301" y="2647418"/>
            <a:ext cx="5072853" cy="479425"/>
          </a:xfrm>
          <a:prstGeom prst="rect">
            <a:avLst/>
          </a:prstGeom>
        </p:spPr>
        <p:txBody>
          <a:bodyPr lIns="0" tIns="0" rIns="0" bIns="0" rtlCol="0" anchor="t">
            <a:spAutoFit/>
          </a:bodyPr>
          <a:lstStyle/>
          <a:p>
            <a:pPr algn="ctr">
              <a:lnSpc>
                <a:spcPts val="3499"/>
              </a:lnSpc>
            </a:pPr>
            <a:r>
              <a:rPr lang="en-US" sz="2499">
                <a:solidFill>
                  <a:srgbClr val="FFFFFF"/>
                </a:solidFill>
                <a:latin typeface="Armin Grotesk 4"/>
                <a:ea typeface="Armin Grotesk 4"/>
                <a:cs typeface="Armin Grotesk 4"/>
                <a:sym typeface="Armin Grotesk 4"/>
              </a:rPr>
              <a:t>RADOŠS INOVATĪVS / INOVATĪVS</a:t>
            </a:r>
          </a:p>
        </p:txBody>
      </p:sp>
      <p:sp>
        <p:nvSpPr>
          <p:cNvPr id="52" name="TextBox 52"/>
          <p:cNvSpPr txBox="1"/>
          <p:nvPr/>
        </p:nvSpPr>
        <p:spPr>
          <a:xfrm>
            <a:off x="11154594" y="4681574"/>
            <a:ext cx="1008925" cy="674370"/>
          </a:xfrm>
          <a:prstGeom prst="rect">
            <a:avLst/>
          </a:prstGeom>
        </p:spPr>
        <p:txBody>
          <a:bodyPr lIns="0" tIns="0" rIns="0" bIns="0" rtlCol="0" anchor="t">
            <a:spAutoFit/>
          </a:bodyPr>
          <a:lstStyle/>
          <a:p>
            <a:pPr algn="l">
              <a:lnSpc>
                <a:spcPts val="4439"/>
              </a:lnSpc>
            </a:pPr>
            <a:r>
              <a:rPr lang="en-US" sz="3999" b="1">
                <a:solidFill>
                  <a:srgbClr val="FFFFFF"/>
                </a:solidFill>
                <a:latin typeface="Armin Grotesk 3 Ultra-Bold"/>
                <a:ea typeface="Armin Grotesk 3 Ultra-Bold"/>
                <a:cs typeface="Armin Grotesk 3 Ultra-Bold"/>
                <a:sym typeface="Armin Grotesk 3 Ultra-Bold"/>
              </a:rPr>
              <a:t>70%</a:t>
            </a:r>
          </a:p>
        </p:txBody>
      </p:sp>
      <p:sp>
        <p:nvSpPr>
          <p:cNvPr id="53" name="TextBox 53"/>
          <p:cNvSpPr txBox="1"/>
          <p:nvPr/>
        </p:nvSpPr>
        <p:spPr>
          <a:xfrm>
            <a:off x="13858751" y="4681574"/>
            <a:ext cx="1027165" cy="671195"/>
          </a:xfrm>
          <a:prstGeom prst="rect">
            <a:avLst/>
          </a:prstGeom>
        </p:spPr>
        <p:txBody>
          <a:bodyPr lIns="0" tIns="0" rIns="0" bIns="0" rtlCol="0" anchor="t">
            <a:spAutoFit/>
          </a:bodyPr>
          <a:lstStyle/>
          <a:p>
            <a:pPr algn="l">
              <a:lnSpc>
                <a:spcPts val="4439"/>
              </a:lnSpc>
            </a:pPr>
            <a:r>
              <a:rPr lang="en-US" sz="3999" b="1">
                <a:solidFill>
                  <a:srgbClr val="FFFFFF"/>
                </a:solidFill>
                <a:latin typeface="Armin Grotesk 3 Ultra-Bold"/>
                <a:ea typeface="Armin Grotesk 3 Ultra-Bold"/>
                <a:cs typeface="Armin Grotesk 3 Ultra-Bold"/>
                <a:sym typeface="Armin Grotesk 3 Ultra-Bold"/>
              </a:rPr>
              <a:t>70%</a:t>
            </a:r>
          </a:p>
        </p:txBody>
      </p:sp>
      <p:sp>
        <p:nvSpPr>
          <p:cNvPr id="54" name="TextBox 54"/>
          <p:cNvSpPr txBox="1"/>
          <p:nvPr/>
        </p:nvSpPr>
        <p:spPr>
          <a:xfrm>
            <a:off x="2369610" y="6913614"/>
            <a:ext cx="2313658" cy="436245"/>
          </a:xfrm>
          <a:prstGeom prst="rect">
            <a:avLst/>
          </a:prstGeom>
        </p:spPr>
        <p:txBody>
          <a:bodyPr lIns="0" tIns="0" rIns="0" bIns="0" rtlCol="0" anchor="t">
            <a:spAutoFit/>
          </a:bodyPr>
          <a:lstStyle/>
          <a:p>
            <a:pPr algn="ctr">
              <a:lnSpc>
                <a:spcPts val="3120"/>
              </a:lnSpc>
            </a:pPr>
            <a:r>
              <a:rPr lang="en-US" sz="2400">
                <a:solidFill>
                  <a:srgbClr val="011627"/>
                </a:solidFill>
                <a:latin typeface="Armin Grotesk 2"/>
                <a:ea typeface="Armin Grotesk 2"/>
                <a:cs typeface="Armin Grotesk 2"/>
                <a:sym typeface="Armin Grotesk 2"/>
              </a:rPr>
              <a:t>pakalpojumiem</a:t>
            </a:r>
          </a:p>
        </p:txBody>
      </p:sp>
      <p:sp>
        <p:nvSpPr>
          <p:cNvPr id="55" name="TextBox 55"/>
          <p:cNvSpPr txBox="1"/>
          <p:nvPr/>
        </p:nvSpPr>
        <p:spPr>
          <a:xfrm>
            <a:off x="5075268" y="6913614"/>
            <a:ext cx="2313658" cy="826770"/>
          </a:xfrm>
          <a:prstGeom prst="rect">
            <a:avLst/>
          </a:prstGeom>
        </p:spPr>
        <p:txBody>
          <a:bodyPr lIns="0" tIns="0" rIns="0" bIns="0" rtlCol="0" anchor="t">
            <a:spAutoFit/>
          </a:bodyPr>
          <a:lstStyle/>
          <a:p>
            <a:pPr algn="ctr">
              <a:lnSpc>
                <a:spcPts val="3120"/>
              </a:lnSpc>
            </a:pPr>
            <a:r>
              <a:rPr lang="en-US" sz="2400">
                <a:solidFill>
                  <a:srgbClr val="011627"/>
                </a:solidFill>
                <a:latin typeface="Armin Grotesk 2"/>
                <a:ea typeface="Armin Grotesk 2"/>
                <a:cs typeface="Armin Grotesk 2"/>
                <a:sym typeface="Armin Grotesk 2"/>
              </a:rPr>
              <a:t>iekārtām un aprīkojumam</a:t>
            </a:r>
          </a:p>
        </p:txBody>
      </p:sp>
      <p:sp>
        <p:nvSpPr>
          <p:cNvPr id="56" name="TextBox 56"/>
          <p:cNvSpPr txBox="1"/>
          <p:nvPr/>
        </p:nvSpPr>
        <p:spPr>
          <a:xfrm>
            <a:off x="7814143" y="6913614"/>
            <a:ext cx="2313658" cy="826770"/>
          </a:xfrm>
          <a:prstGeom prst="rect">
            <a:avLst/>
          </a:prstGeom>
        </p:spPr>
        <p:txBody>
          <a:bodyPr lIns="0" tIns="0" rIns="0" bIns="0" rtlCol="0" anchor="t">
            <a:spAutoFit/>
          </a:bodyPr>
          <a:lstStyle/>
          <a:p>
            <a:pPr algn="ctr">
              <a:lnSpc>
                <a:spcPts val="3120"/>
              </a:lnSpc>
            </a:pPr>
            <a:r>
              <a:rPr lang="en-US" sz="2400">
                <a:solidFill>
                  <a:srgbClr val="011627"/>
                </a:solidFill>
                <a:latin typeface="Armin Grotesk 2"/>
                <a:ea typeface="Armin Grotesk 2"/>
                <a:cs typeface="Armin Grotesk 2"/>
                <a:sym typeface="Armin Grotesk 2"/>
              </a:rPr>
              <a:t>izejmateriāliem un izejvielām</a:t>
            </a:r>
          </a:p>
        </p:txBody>
      </p:sp>
      <p:sp>
        <p:nvSpPr>
          <p:cNvPr id="57" name="TextBox 57"/>
          <p:cNvSpPr txBox="1"/>
          <p:nvPr/>
        </p:nvSpPr>
        <p:spPr>
          <a:xfrm>
            <a:off x="10370301" y="6913614"/>
            <a:ext cx="2453426" cy="1217295"/>
          </a:xfrm>
          <a:prstGeom prst="rect">
            <a:avLst/>
          </a:prstGeom>
        </p:spPr>
        <p:txBody>
          <a:bodyPr lIns="0" tIns="0" rIns="0" bIns="0" rtlCol="0" anchor="t">
            <a:spAutoFit/>
          </a:bodyPr>
          <a:lstStyle/>
          <a:p>
            <a:pPr algn="ctr">
              <a:lnSpc>
                <a:spcPts val="3120"/>
              </a:lnSpc>
            </a:pPr>
            <a:r>
              <a:rPr lang="en-US" sz="2400">
                <a:solidFill>
                  <a:srgbClr val="011627"/>
                </a:solidFill>
                <a:latin typeface="Armin Grotesk 2"/>
                <a:ea typeface="Armin Grotesk 2"/>
                <a:cs typeface="Armin Grotesk 2"/>
                <a:sym typeface="Armin Grotesk 2"/>
              </a:rPr>
              <a:t>prototipēšanai </a:t>
            </a:r>
          </a:p>
          <a:p>
            <a:pPr algn="ctr">
              <a:lnSpc>
                <a:spcPts val="3120"/>
              </a:lnSpc>
            </a:pPr>
            <a:r>
              <a:rPr lang="en-US" sz="2400">
                <a:solidFill>
                  <a:srgbClr val="011627"/>
                </a:solidFill>
                <a:latin typeface="Armin Grotesk 2"/>
                <a:ea typeface="Armin Grotesk 2"/>
                <a:cs typeface="Armin Grotesk 2"/>
                <a:sym typeface="Armin Grotesk 2"/>
              </a:rPr>
              <a:t>un tehnoloģiju izstrādei </a:t>
            </a:r>
          </a:p>
        </p:txBody>
      </p:sp>
      <p:sp>
        <p:nvSpPr>
          <p:cNvPr id="58" name="TextBox 58"/>
          <p:cNvSpPr txBox="1"/>
          <p:nvPr/>
        </p:nvSpPr>
        <p:spPr>
          <a:xfrm>
            <a:off x="12882266" y="6913614"/>
            <a:ext cx="2932187" cy="1607820"/>
          </a:xfrm>
          <a:prstGeom prst="rect">
            <a:avLst/>
          </a:prstGeom>
        </p:spPr>
        <p:txBody>
          <a:bodyPr lIns="0" tIns="0" rIns="0" bIns="0" rtlCol="0" anchor="t">
            <a:spAutoFit/>
          </a:bodyPr>
          <a:lstStyle/>
          <a:p>
            <a:pPr algn="ctr">
              <a:lnSpc>
                <a:spcPts val="3120"/>
              </a:lnSpc>
            </a:pPr>
            <a:r>
              <a:rPr lang="en-US" sz="2400">
                <a:solidFill>
                  <a:srgbClr val="000000"/>
                </a:solidFill>
                <a:latin typeface="Armin Grotesk 2"/>
                <a:ea typeface="Armin Grotesk 2"/>
                <a:cs typeface="Armin Grotesk 2"/>
                <a:sym typeface="Armin Grotesk 2"/>
              </a:rPr>
              <a:t>minimālā d/alga + DD VSAOI, bet ne vairāk kā diviem darbiniekiem</a:t>
            </a:r>
          </a:p>
        </p:txBody>
      </p:sp>
      <p:sp>
        <p:nvSpPr>
          <p:cNvPr id="59" name="AutoShape 59"/>
          <p:cNvSpPr/>
          <p:nvPr/>
        </p:nvSpPr>
        <p:spPr>
          <a:xfrm>
            <a:off x="-5319511" y="1392801"/>
            <a:ext cx="6492240" cy="0"/>
          </a:xfrm>
          <a:prstGeom prst="line">
            <a:avLst/>
          </a:prstGeom>
          <a:ln w="38100" cap="flat">
            <a:solidFill>
              <a:srgbClr val="62B67E"/>
            </a:solidFill>
            <a:prstDash val="sysDash"/>
            <a:headEnd type="none" w="sm" len="sm"/>
            <a:tailEnd type="diamond" w="lg" len="lg"/>
          </a:ln>
        </p:spPr>
        <p:txBody>
          <a:bodyPr/>
          <a:lstStyle/>
          <a:p>
            <a:endParaRPr lang="lv-LV"/>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06678" cy="10406924"/>
            <a:chOff x="0" y="0"/>
            <a:chExt cx="1131996" cy="1612305"/>
          </a:xfrm>
        </p:grpSpPr>
        <p:sp>
          <p:nvSpPr>
            <p:cNvPr id="3" name="Freeform 3"/>
            <p:cNvSpPr/>
            <p:nvPr/>
          </p:nvSpPr>
          <p:spPr>
            <a:xfrm>
              <a:off x="0" y="0"/>
              <a:ext cx="1131996" cy="1612305"/>
            </a:xfrm>
            <a:custGeom>
              <a:avLst/>
              <a:gdLst/>
              <a:ahLst/>
              <a:cxnLst/>
              <a:rect l="l" t="t" r="r" b="b"/>
              <a:pathLst>
                <a:path w="1131996" h="1612305">
                  <a:moveTo>
                    <a:pt x="0" y="0"/>
                  </a:moveTo>
                  <a:lnTo>
                    <a:pt x="1131996" y="0"/>
                  </a:lnTo>
                  <a:lnTo>
                    <a:pt x="1131996" y="1612305"/>
                  </a:lnTo>
                  <a:lnTo>
                    <a:pt x="0" y="1612305"/>
                  </a:lnTo>
                  <a:close/>
                </a:path>
              </a:pathLst>
            </a:custGeom>
            <a:blipFill>
              <a:blip r:embed="rId3"/>
              <a:stretch>
                <a:fillRect l="-15621" r="-98023"/>
              </a:stretch>
            </a:blipFill>
          </p:spPr>
          <p:txBody>
            <a:bodyPr/>
            <a:lstStyle/>
            <a:p>
              <a:endParaRPr lang="lv-LV"/>
            </a:p>
          </p:txBody>
        </p:sp>
      </p:grpSp>
      <p:grpSp>
        <p:nvGrpSpPr>
          <p:cNvPr id="4" name="Group 4"/>
          <p:cNvGrpSpPr/>
          <p:nvPr/>
        </p:nvGrpSpPr>
        <p:grpSpPr>
          <a:xfrm>
            <a:off x="0" y="0"/>
            <a:ext cx="7313458" cy="10287000"/>
            <a:chOff x="0" y="0"/>
            <a:chExt cx="1926178" cy="2709333"/>
          </a:xfrm>
        </p:grpSpPr>
        <p:sp>
          <p:nvSpPr>
            <p:cNvPr id="5" name="Freeform 5"/>
            <p:cNvSpPr/>
            <p:nvPr/>
          </p:nvSpPr>
          <p:spPr>
            <a:xfrm>
              <a:off x="0" y="0"/>
              <a:ext cx="1926178" cy="2709333"/>
            </a:xfrm>
            <a:custGeom>
              <a:avLst/>
              <a:gdLst/>
              <a:ahLst/>
              <a:cxnLst/>
              <a:rect l="l" t="t" r="r" b="b"/>
              <a:pathLst>
                <a:path w="1926178" h="2709333">
                  <a:moveTo>
                    <a:pt x="0" y="0"/>
                  </a:moveTo>
                  <a:lnTo>
                    <a:pt x="1926178" y="0"/>
                  </a:lnTo>
                  <a:lnTo>
                    <a:pt x="1926178" y="2709333"/>
                  </a:lnTo>
                  <a:lnTo>
                    <a:pt x="0" y="2709333"/>
                  </a:lnTo>
                  <a:close/>
                </a:path>
              </a:pathLst>
            </a:custGeom>
            <a:solidFill>
              <a:srgbClr val="000000">
                <a:alpha val="19608"/>
              </a:srgbClr>
            </a:solidFill>
          </p:spPr>
          <p:txBody>
            <a:bodyPr/>
            <a:lstStyle/>
            <a:p>
              <a:endParaRPr lang="lv-LV"/>
            </a:p>
          </p:txBody>
        </p:sp>
        <p:sp>
          <p:nvSpPr>
            <p:cNvPr id="6" name="TextBox 6"/>
            <p:cNvSpPr txBox="1"/>
            <p:nvPr/>
          </p:nvSpPr>
          <p:spPr>
            <a:xfrm>
              <a:off x="0" y="-38100"/>
              <a:ext cx="1926178" cy="2747433"/>
            </a:xfrm>
            <a:prstGeom prst="rect">
              <a:avLst/>
            </a:prstGeom>
          </p:spPr>
          <p:txBody>
            <a:bodyPr lIns="50800" tIns="50800" rIns="50800" bIns="50800" rtlCol="0" anchor="ctr"/>
            <a:lstStyle/>
            <a:p>
              <a:pPr algn="ctr">
                <a:lnSpc>
                  <a:spcPts val="2185"/>
                </a:lnSpc>
              </a:pPr>
              <a:endParaRPr/>
            </a:p>
          </p:txBody>
        </p:sp>
      </p:grpSp>
      <p:sp>
        <p:nvSpPr>
          <p:cNvPr id="7" name="Freeform 7"/>
          <p:cNvSpPr/>
          <p:nvPr/>
        </p:nvSpPr>
        <p:spPr>
          <a:xfrm flipH="1">
            <a:off x="1164704" y="7344653"/>
            <a:ext cx="6567854" cy="2561463"/>
          </a:xfrm>
          <a:custGeom>
            <a:avLst/>
            <a:gdLst/>
            <a:ahLst/>
            <a:cxnLst/>
            <a:rect l="l" t="t" r="r" b="b"/>
            <a:pathLst>
              <a:path w="6567854" h="2561463">
                <a:moveTo>
                  <a:pt x="6567854" y="0"/>
                </a:moveTo>
                <a:lnTo>
                  <a:pt x="0" y="0"/>
                </a:lnTo>
                <a:lnTo>
                  <a:pt x="0" y="2561463"/>
                </a:lnTo>
                <a:lnTo>
                  <a:pt x="6567854" y="2561463"/>
                </a:lnTo>
                <a:lnTo>
                  <a:pt x="656785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lv-LV"/>
          </a:p>
        </p:txBody>
      </p:sp>
      <p:sp>
        <p:nvSpPr>
          <p:cNvPr id="8" name="Freeform 8"/>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5"/>
            <a:stretch>
              <a:fillRect l="-40" r="-40"/>
            </a:stretch>
          </a:blipFill>
        </p:spPr>
        <p:txBody>
          <a:bodyPr/>
          <a:lstStyle/>
          <a:p>
            <a:endParaRPr lang="lv-LV"/>
          </a:p>
        </p:txBody>
      </p:sp>
      <p:grpSp>
        <p:nvGrpSpPr>
          <p:cNvPr id="9" name="Group 9"/>
          <p:cNvGrpSpPr/>
          <p:nvPr/>
        </p:nvGrpSpPr>
        <p:grpSpPr>
          <a:xfrm>
            <a:off x="7197677" y="709147"/>
            <a:ext cx="10061623" cy="1684954"/>
            <a:chOff x="0" y="0"/>
            <a:chExt cx="13415498" cy="2246605"/>
          </a:xfrm>
        </p:grpSpPr>
        <p:sp>
          <p:nvSpPr>
            <p:cNvPr id="10" name="Freeform 10"/>
            <p:cNvSpPr/>
            <p:nvPr/>
          </p:nvSpPr>
          <p:spPr>
            <a:xfrm>
              <a:off x="0" y="0"/>
              <a:ext cx="13415499" cy="2246606"/>
            </a:xfrm>
            <a:custGeom>
              <a:avLst/>
              <a:gdLst/>
              <a:ahLst/>
              <a:cxnLst/>
              <a:rect l="l" t="t" r="r" b="b"/>
              <a:pathLst>
                <a:path w="13415499" h="2246606">
                  <a:moveTo>
                    <a:pt x="0" y="0"/>
                  </a:moveTo>
                  <a:lnTo>
                    <a:pt x="13415499" y="0"/>
                  </a:lnTo>
                  <a:lnTo>
                    <a:pt x="13415499" y="2246606"/>
                  </a:lnTo>
                  <a:lnTo>
                    <a:pt x="0" y="2246606"/>
                  </a:lnTo>
                  <a:close/>
                </a:path>
              </a:pathLst>
            </a:custGeom>
          </p:spPr>
          <p:txBody>
            <a:bodyPr/>
            <a:lstStyle/>
            <a:p>
              <a:endParaRPr lang="lv-LV"/>
            </a:p>
          </p:txBody>
        </p:sp>
        <p:sp>
          <p:nvSpPr>
            <p:cNvPr id="11" name="TextBox 11"/>
            <p:cNvSpPr txBox="1"/>
            <p:nvPr/>
          </p:nvSpPr>
          <p:spPr>
            <a:xfrm>
              <a:off x="0" y="-114300"/>
              <a:ext cx="13415498" cy="2360905"/>
            </a:xfrm>
            <a:prstGeom prst="rect">
              <a:avLst/>
            </a:prstGeom>
          </p:spPr>
          <p:txBody>
            <a:bodyPr lIns="0" tIns="0" rIns="0" bIns="0" rtlCol="0" anchor="t"/>
            <a:lstStyle/>
            <a:p>
              <a:pPr algn="r">
                <a:lnSpc>
                  <a:spcPts val="6000"/>
                </a:lnSpc>
              </a:pPr>
              <a:r>
                <a:rPr lang="en-US" sz="5000" b="1">
                  <a:solidFill>
                    <a:srgbClr val="000000"/>
                  </a:solidFill>
                  <a:latin typeface="Armin Grotesk 3 Semi-Bold"/>
                  <a:ea typeface="Armin Grotesk 3 Semi-Bold"/>
                  <a:cs typeface="Armin Grotesk 3 Semi-Bold"/>
                  <a:sym typeface="Armin Grotesk 3 Semi-Bold"/>
                  <a:hlinkClick r:id="rId6" tooltip="https://business.gov.lv/atbalsta-programmas/atbalsts-inovaciju-iepirkuma-ietvaros"/>
                </a:rPr>
                <a:t>Finansējums</a:t>
              </a:r>
              <a:r>
                <a:rPr lang="en-US" sz="5000">
                  <a:solidFill>
                    <a:srgbClr val="000000"/>
                  </a:solidFill>
                  <a:latin typeface="Armin Grotesk 3"/>
                  <a:ea typeface="Armin Grotesk 3"/>
                  <a:cs typeface="Armin Grotesk 3"/>
                  <a:sym typeface="Armin Grotesk 3"/>
                </a:rPr>
                <a:t> </a:t>
              </a:r>
              <a:r>
                <a:rPr lang="en-US" sz="5000" b="1">
                  <a:solidFill>
                    <a:srgbClr val="000000"/>
                  </a:solidFill>
                  <a:latin typeface="Armin Grotesk 3 Semi-Bold"/>
                  <a:ea typeface="Armin Grotesk 3 Semi-Bold"/>
                  <a:cs typeface="Armin Grotesk 3 Semi-Bold"/>
                  <a:sym typeface="Armin Grotesk 3 Semi-Bold"/>
                  <a:hlinkClick r:id="rId7" tooltip="https://liaa.business.gov.lv/atbalsta-iespejas/atbalsts-zinatnietilpigiem-jaunuznemumiem"/>
                </a:rPr>
                <a:t>zinātņietilpīgiem jaunuzņēmumiem</a:t>
              </a:r>
            </a:p>
          </p:txBody>
        </p:sp>
      </p:grpSp>
      <p:sp>
        <p:nvSpPr>
          <p:cNvPr id="12" name="TextBox 12"/>
          <p:cNvSpPr txBox="1"/>
          <p:nvPr/>
        </p:nvSpPr>
        <p:spPr>
          <a:xfrm>
            <a:off x="10058399" y="2172566"/>
            <a:ext cx="7200901" cy="1057209"/>
          </a:xfrm>
          <a:prstGeom prst="rect">
            <a:avLst/>
          </a:prstGeom>
        </p:spPr>
        <p:txBody>
          <a:bodyPr lIns="0" tIns="0" rIns="0" bIns="0" rtlCol="0" anchor="t">
            <a:spAutoFit/>
          </a:bodyPr>
          <a:lstStyle/>
          <a:p>
            <a:pPr algn="r">
              <a:lnSpc>
                <a:spcPts val="3900"/>
              </a:lnSpc>
            </a:pPr>
            <a:r>
              <a:rPr lang="en-US" sz="3000">
                <a:solidFill>
                  <a:srgbClr val="011627"/>
                </a:solidFill>
                <a:latin typeface="Armin Grotesk 3"/>
                <a:ea typeface="Armin Grotesk 3"/>
                <a:cs typeface="Armin Grotesk 3"/>
                <a:sym typeface="Armin Grotesk 3"/>
              </a:rPr>
              <a:t>Jaunuzņēmumu attīstīšana ārpus zinātniskajām institūcijām</a:t>
            </a:r>
          </a:p>
        </p:txBody>
      </p:sp>
      <p:grpSp>
        <p:nvGrpSpPr>
          <p:cNvPr id="13" name="Group 13"/>
          <p:cNvGrpSpPr/>
          <p:nvPr/>
        </p:nvGrpSpPr>
        <p:grpSpPr>
          <a:xfrm>
            <a:off x="8725657" y="7858701"/>
            <a:ext cx="5767339" cy="588219"/>
            <a:chOff x="0" y="0"/>
            <a:chExt cx="1518970" cy="154922"/>
          </a:xfrm>
        </p:grpSpPr>
        <p:sp>
          <p:nvSpPr>
            <p:cNvPr id="14" name="Freeform 14"/>
            <p:cNvSpPr/>
            <p:nvPr/>
          </p:nvSpPr>
          <p:spPr>
            <a:xfrm>
              <a:off x="0" y="0"/>
              <a:ext cx="1518970" cy="154922"/>
            </a:xfrm>
            <a:custGeom>
              <a:avLst/>
              <a:gdLst/>
              <a:ahLst/>
              <a:cxnLst/>
              <a:rect l="l" t="t" r="r" b="b"/>
              <a:pathLst>
                <a:path w="1518970" h="154922">
                  <a:moveTo>
                    <a:pt x="0" y="0"/>
                  </a:moveTo>
                  <a:lnTo>
                    <a:pt x="1518970" y="0"/>
                  </a:lnTo>
                  <a:lnTo>
                    <a:pt x="1518970" y="154922"/>
                  </a:lnTo>
                  <a:lnTo>
                    <a:pt x="0" y="154922"/>
                  </a:lnTo>
                  <a:close/>
                </a:path>
              </a:pathLst>
            </a:custGeom>
            <a:solidFill>
              <a:srgbClr val="003230"/>
            </a:solidFill>
          </p:spPr>
          <p:txBody>
            <a:bodyPr/>
            <a:lstStyle/>
            <a:p>
              <a:endParaRPr lang="lv-LV"/>
            </a:p>
          </p:txBody>
        </p:sp>
        <p:sp>
          <p:nvSpPr>
            <p:cNvPr id="15" name="TextBox 15"/>
            <p:cNvSpPr txBox="1"/>
            <p:nvPr/>
          </p:nvSpPr>
          <p:spPr>
            <a:xfrm>
              <a:off x="0" y="-38100"/>
              <a:ext cx="1518970" cy="193022"/>
            </a:xfrm>
            <a:prstGeom prst="rect">
              <a:avLst/>
            </a:prstGeom>
          </p:spPr>
          <p:txBody>
            <a:bodyPr lIns="50800" tIns="50800" rIns="50800" bIns="50800" rtlCol="0" anchor="ctr"/>
            <a:lstStyle/>
            <a:p>
              <a:pPr algn="ctr">
                <a:lnSpc>
                  <a:spcPts val="2168"/>
                </a:lnSpc>
              </a:pPr>
              <a:endParaRPr/>
            </a:p>
          </p:txBody>
        </p:sp>
      </p:grpSp>
      <p:grpSp>
        <p:nvGrpSpPr>
          <p:cNvPr id="16" name="Group 16"/>
          <p:cNvGrpSpPr/>
          <p:nvPr/>
        </p:nvGrpSpPr>
        <p:grpSpPr>
          <a:xfrm>
            <a:off x="8850995" y="7913095"/>
            <a:ext cx="5371797" cy="1004316"/>
            <a:chOff x="0" y="0"/>
            <a:chExt cx="7162395" cy="1339088"/>
          </a:xfrm>
        </p:grpSpPr>
        <p:sp>
          <p:nvSpPr>
            <p:cNvPr id="17" name="Freeform 17"/>
            <p:cNvSpPr/>
            <p:nvPr/>
          </p:nvSpPr>
          <p:spPr>
            <a:xfrm>
              <a:off x="0" y="0"/>
              <a:ext cx="7162395" cy="1339088"/>
            </a:xfrm>
            <a:custGeom>
              <a:avLst/>
              <a:gdLst/>
              <a:ahLst/>
              <a:cxnLst/>
              <a:rect l="l" t="t" r="r" b="b"/>
              <a:pathLst>
                <a:path w="7162395" h="1339088">
                  <a:moveTo>
                    <a:pt x="0" y="0"/>
                  </a:moveTo>
                  <a:lnTo>
                    <a:pt x="7162395" y="0"/>
                  </a:lnTo>
                  <a:lnTo>
                    <a:pt x="7162395" y="1339088"/>
                  </a:lnTo>
                  <a:lnTo>
                    <a:pt x="0" y="1339088"/>
                  </a:lnTo>
                  <a:close/>
                </a:path>
              </a:pathLst>
            </a:custGeom>
            <a:solidFill>
              <a:srgbClr val="FFFFFF">
                <a:alpha val="0"/>
              </a:srgbClr>
            </a:solidFill>
          </p:spPr>
          <p:txBody>
            <a:bodyPr/>
            <a:lstStyle/>
            <a:p>
              <a:endParaRPr lang="lv-LV"/>
            </a:p>
          </p:txBody>
        </p:sp>
        <p:sp>
          <p:nvSpPr>
            <p:cNvPr id="18" name="TextBox 18"/>
            <p:cNvSpPr txBox="1"/>
            <p:nvPr/>
          </p:nvSpPr>
          <p:spPr>
            <a:xfrm>
              <a:off x="0" y="-76200"/>
              <a:ext cx="7162395" cy="1415288"/>
            </a:xfrm>
            <a:prstGeom prst="rect">
              <a:avLst/>
            </a:prstGeom>
          </p:spPr>
          <p:txBody>
            <a:bodyPr lIns="0" tIns="0" rIns="0" bIns="0" rtlCol="0" anchor="t"/>
            <a:lstStyle/>
            <a:p>
              <a:pPr algn="l">
                <a:lnSpc>
                  <a:spcPts val="3600"/>
                </a:lnSpc>
              </a:pPr>
              <a:r>
                <a:rPr lang="en-US" sz="3000" b="1">
                  <a:solidFill>
                    <a:srgbClr val="FFFFFF"/>
                  </a:solidFill>
                  <a:latin typeface="Armin Grotesk 3 Semi-Bold"/>
                  <a:ea typeface="Armin Grotesk 3 Semi-Bold"/>
                  <a:cs typeface="Armin Grotesk 3 Semi-Bold"/>
                  <a:sym typeface="Armin Grotesk 3 Semi-Bold"/>
                </a:rPr>
                <a:t>Atbalsts līdz 80%, 150 000 EUR</a:t>
              </a:r>
            </a:p>
          </p:txBody>
        </p:sp>
      </p:grpSp>
      <p:grpSp>
        <p:nvGrpSpPr>
          <p:cNvPr id="19" name="Group 19"/>
          <p:cNvGrpSpPr/>
          <p:nvPr/>
        </p:nvGrpSpPr>
        <p:grpSpPr>
          <a:xfrm>
            <a:off x="8725657" y="4184801"/>
            <a:ext cx="5233086" cy="588219"/>
            <a:chOff x="0" y="0"/>
            <a:chExt cx="1378261" cy="154922"/>
          </a:xfrm>
        </p:grpSpPr>
        <p:sp>
          <p:nvSpPr>
            <p:cNvPr id="20" name="Freeform 20"/>
            <p:cNvSpPr/>
            <p:nvPr/>
          </p:nvSpPr>
          <p:spPr>
            <a:xfrm>
              <a:off x="0" y="0"/>
              <a:ext cx="1378261" cy="154922"/>
            </a:xfrm>
            <a:custGeom>
              <a:avLst/>
              <a:gdLst/>
              <a:ahLst/>
              <a:cxnLst/>
              <a:rect l="l" t="t" r="r" b="b"/>
              <a:pathLst>
                <a:path w="1378261" h="154922">
                  <a:moveTo>
                    <a:pt x="0" y="0"/>
                  </a:moveTo>
                  <a:lnTo>
                    <a:pt x="1378261" y="0"/>
                  </a:lnTo>
                  <a:lnTo>
                    <a:pt x="1378261" y="154922"/>
                  </a:lnTo>
                  <a:lnTo>
                    <a:pt x="0" y="154922"/>
                  </a:lnTo>
                  <a:close/>
                </a:path>
              </a:pathLst>
            </a:custGeom>
            <a:solidFill>
              <a:srgbClr val="003230"/>
            </a:solidFill>
          </p:spPr>
          <p:txBody>
            <a:bodyPr/>
            <a:lstStyle/>
            <a:p>
              <a:endParaRPr lang="lv-LV"/>
            </a:p>
          </p:txBody>
        </p:sp>
        <p:sp>
          <p:nvSpPr>
            <p:cNvPr id="21" name="TextBox 21"/>
            <p:cNvSpPr txBox="1"/>
            <p:nvPr/>
          </p:nvSpPr>
          <p:spPr>
            <a:xfrm>
              <a:off x="0" y="-38100"/>
              <a:ext cx="1378261" cy="193022"/>
            </a:xfrm>
            <a:prstGeom prst="rect">
              <a:avLst/>
            </a:prstGeom>
          </p:spPr>
          <p:txBody>
            <a:bodyPr lIns="50800" tIns="50800" rIns="50800" bIns="50800" rtlCol="0" anchor="ctr"/>
            <a:lstStyle/>
            <a:p>
              <a:pPr algn="ctr">
                <a:lnSpc>
                  <a:spcPts val="2168"/>
                </a:lnSpc>
              </a:pPr>
              <a:endParaRPr/>
            </a:p>
          </p:txBody>
        </p:sp>
      </p:grpSp>
      <p:grpSp>
        <p:nvGrpSpPr>
          <p:cNvPr id="22" name="Group 22"/>
          <p:cNvGrpSpPr/>
          <p:nvPr/>
        </p:nvGrpSpPr>
        <p:grpSpPr>
          <a:xfrm>
            <a:off x="8850995" y="4184801"/>
            <a:ext cx="5655100" cy="588219"/>
            <a:chOff x="0" y="0"/>
            <a:chExt cx="7540134" cy="784292"/>
          </a:xfrm>
        </p:grpSpPr>
        <p:sp>
          <p:nvSpPr>
            <p:cNvPr id="23" name="Freeform 23"/>
            <p:cNvSpPr/>
            <p:nvPr/>
          </p:nvSpPr>
          <p:spPr>
            <a:xfrm>
              <a:off x="0" y="0"/>
              <a:ext cx="7540134" cy="784292"/>
            </a:xfrm>
            <a:custGeom>
              <a:avLst/>
              <a:gdLst/>
              <a:ahLst/>
              <a:cxnLst/>
              <a:rect l="l" t="t" r="r" b="b"/>
              <a:pathLst>
                <a:path w="7540134" h="784292">
                  <a:moveTo>
                    <a:pt x="0" y="0"/>
                  </a:moveTo>
                  <a:lnTo>
                    <a:pt x="7540134" y="0"/>
                  </a:lnTo>
                  <a:lnTo>
                    <a:pt x="7540134" y="784292"/>
                  </a:lnTo>
                  <a:lnTo>
                    <a:pt x="0" y="784292"/>
                  </a:lnTo>
                  <a:close/>
                </a:path>
              </a:pathLst>
            </a:custGeom>
            <a:solidFill>
              <a:srgbClr val="FFFFFF">
                <a:alpha val="0"/>
              </a:srgbClr>
            </a:solidFill>
          </p:spPr>
          <p:txBody>
            <a:bodyPr/>
            <a:lstStyle/>
            <a:p>
              <a:endParaRPr lang="lv-LV"/>
            </a:p>
          </p:txBody>
        </p:sp>
        <p:sp>
          <p:nvSpPr>
            <p:cNvPr id="24" name="TextBox 24"/>
            <p:cNvSpPr txBox="1"/>
            <p:nvPr/>
          </p:nvSpPr>
          <p:spPr>
            <a:xfrm>
              <a:off x="0" y="-76200"/>
              <a:ext cx="7540134" cy="860492"/>
            </a:xfrm>
            <a:prstGeom prst="rect">
              <a:avLst/>
            </a:prstGeom>
          </p:spPr>
          <p:txBody>
            <a:bodyPr lIns="0" tIns="0" rIns="0" bIns="0" rtlCol="0" anchor="t"/>
            <a:lstStyle/>
            <a:p>
              <a:pPr algn="l">
                <a:lnSpc>
                  <a:spcPts val="3600"/>
                </a:lnSpc>
              </a:pPr>
              <a:r>
                <a:rPr lang="en-US" sz="3000" b="1">
                  <a:solidFill>
                    <a:srgbClr val="FFFFFF"/>
                  </a:solidFill>
                  <a:latin typeface="Armin Grotesk 3 Semi-Bold"/>
                  <a:ea typeface="Armin Grotesk 3 Semi-Bold"/>
                  <a:cs typeface="Armin Grotesk 3 Semi-Bold"/>
                  <a:sym typeface="Armin Grotesk 3 Semi-Bold"/>
                </a:rPr>
                <a:t>Atbilst vienam nosacījumam</a:t>
              </a:r>
            </a:p>
          </p:txBody>
        </p:sp>
      </p:grpSp>
      <p:sp>
        <p:nvSpPr>
          <p:cNvPr id="25" name="Freeform 25"/>
          <p:cNvSpPr/>
          <p:nvPr/>
        </p:nvSpPr>
        <p:spPr>
          <a:xfrm>
            <a:off x="7732558" y="4717280"/>
            <a:ext cx="882270" cy="244830"/>
          </a:xfrm>
          <a:custGeom>
            <a:avLst/>
            <a:gdLst/>
            <a:ahLst/>
            <a:cxnLst/>
            <a:rect l="l" t="t" r="r" b="b"/>
            <a:pathLst>
              <a:path w="882270" h="244830">
                <a:moveTo>
                  <a:pt x="0" y="0"/>
                </a:moveTo>
                <a:lnTo>
                  <a:pt x="882270" y="0"/>
                </a:lnTo>
                <a:lnTo>
                  <a:pt x="882270" y="244829"/>
                </a:lnTo>
                <a:lnTo>
                  <a:pt x="0" y="244829"/>
                </a:lnTo>
                <a:lnTo>
                  <a:pt x="0" y="0"/>
                </a:lnTo>
                <a:close/>
              </a:path>
            </a:pathLst>
          </a:custGeom>
          <a:blipFill>
            <a:blip r:embed="rId8">
              <a:alphaModFix amt="54000"/>
            </a:blip>
            <a:stretch>
              <a:fillRect/>
            </a:stretch>
          </a:blipFill>
        </p:spPr>
        <p:txBody>
          <a:bodyPr/>
          <a:lstStyle/>
          <a:p>
            <a:endParaRPr lang="lv-LV"/>
          </a:p>
        </p:txBody>
      </p:sp>
      <p:sp>
        <p:nvSpPr>
          <p:cNvPr id="26" name="Freeform 26"/>
          <p:cNvSpPr/>
          <p:nvPr/>
        </p:nvSpPr>
        <p:spPr>
          <a:xfrm>
            <a:off x="7732558" y="8446920"/>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8">
              <a:alphaModFix amt="54000"/>
            </a:blip>
            <a:stretch>
              <a:fillRect/>
            </a:stretch>
          </a:blipFill>
        </p:spPr>
        <p:txBody>
          <a:bodyPr/>
          <a:lstStyle/>
          <a:p>
            <a:endParaRPr lang="lv-LV"/>
          </a:p>
        </p:txBody>
      </p:sp>
      <p:sp>
        <p:nvSpPr>
          <p:cNvPr id="27" name="TextBox 27"/>
          <p:cNvSpPr txBox="1"/>
          <p:nvPr/>
        </p:nvSpPr>
        <p:spPr>
          <a:xfrm>
            <a:off x="8725657" y="4696820"/>
            <a:ext cx="8872412" cy="2501900"/>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komersantam ir nodotas vai piešķirtas tiesības zinātniskās institūcijas produkta vai tehnoloģijas izmantošanai</a:t>
            </a:r>
          </a:p>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komersanta kapitāldaļu turētājs tehnoloģijas izstrādāšanas brīdī ir bijis zinātniskās institūcijas zinātnieks, kuram nodotas tiesības uz produkta vai tehnoloģijas intelektuālo īpašumu</a:t>
            </a:r>
          </a:p>
        </p:txBody>
      </p:sp>
      <p:sp>
        <p:nvSpPr>
          <p:cNvPr id="28" name="Freeform 28"/>
          <p:cNvSpPr/>
          <p:nvPr/>
        </p:nvSpPr>
        <p:spPr>
          <a:xfrm>
            <a:off x="7929852" y="4184801"/>
            <a:ext cx="536315" cy="575766"/>
          </a:xfrm>
          <a:custGeom>
            <a:avLst/>
            <a:gdLst/>
            <a:ahLst/>
            <a:cxnLst/>
            <a:rect l="l" t="t" r="r" b="b"/>
            <a:pathLst>
              <a:path w="536315" h="575766">
                <a:moveTo>
                  <a:pt x="0" y="0"/>
                </a:moveTo>
                <a:lnTo>
                  <a:pt x="536315" y="0"/>
                </a:lnTo>
                <a:lnTo>
                  <a:pt x="536315" y="575766"/>
                </a:lnTo>
                <a:lnTo>
                  <a:pt x="0" y="5757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29" name="Freeform 29"/>
          <p:cNvSpPr/>
          <p:nvPr/>
        </p:nvSpPr>
        <p:spPr>
          <a:xfrm>
            <a:off x="7911609" y="7786583"/>
            <a:ext cx="524167" cy="524167"/>
          </a:xfrm>
          <a:custGeom>
            <a:avLst/>
            <a:gdLst/>
            <a:ahLst/>
            <a:cxnLst/>
            <a:rect l="l" t="t" r="r" b="b"/>
            <a:pathLst>
              <a:path w="524167" h="524167">
                <a:moveTo>
                  <a:pt x="0" y="0"/>
                </a:moveTo>
                <a:lnTo>
                  <a:pt x="524167" y="0"/>
                </a:lnTo>
                <a:lnTo>
                  <a:pt x="524167" y="524167"/>
                </a:lnTo>
                <a:lnTo>
                  <a:pt x="0" y="52416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30" name="TextBox 30"/>
          <p:cNvSpPr txBox="1"/>
          <p:nvPr/>
        </p:nvSpPr>
        <p:spPr>
          <a:xfrm>
            <a:off x="2513626" y="8215500"/>
            <a:ext cx="4567410" cy="763905"/>
          </a:xfrm>
          <a:prstGeom prst="rect">
            <a:avLst/>
          </a:prstGeom>
        </p:spPr>
        <p:txBody>
          <a:bodyPr lIns="0" tIns="0" rIns="0" bIns="0" rtlCol="0" anchor="t">
            <a:spAutoFit/>
          </a:bodyPr>
          <a:lstStyle/>
          <a:p>
            <a:pPr algn="ctr">
              <a:lnSpc>
                <a:spcPts val="3499"/>
              </a:lnSpc>
            </a:pPr>
            <a:r>
              <a:rPr lang="en-US" sz="2499" b="1">
                <a:solidFill>
                  <a:srgbClr val="000000"/>
                </a:solidFill>
                <a:latin typeface="Armin Grotesk 3 Semi-Bold"/>
                <a:ea typeface="Armin Grotesk 3 Semi-Bold"/>
                <a:cs typeface="Armin Grotesk 3 Semi-Bold"/>
                <a:sym typeface="Armin Grotesk 3 Semi-Bold"/>
              </a:rPr>
              <a:t>Finansējums  2,47 milj.EUR</a:t>
            </a:r>
          </a:p>
          <a:p>
            <a:pPr algn="ctr">
              <a:lnSpc>
                <a:spcPts val="2240"/>
              </a:lnSpc>
              <a:spcBef>
                <a:spcPct val="0"/>
              </a:spcBef>
            </a:pPr>
            <a:r>
              <a:rPr lang="en-US" sz="1600" b="1">
                <a:solidFill>
                  <a:srgbClr val="000000"/>
                </a:solidFill>
                <a:latin typeface="Armin Grotesk 3 Semi-Bold"/>
                <a:ea typeface="Armin Grotesk 3 Semi-Bold"/>
                <a:cs typeface="Armin Grotesk 3 Semi-Bold"/>
                <a:sym typeface="Armin Grotesk 3 Semi-Bold"/>
              </a:rPr>
              <a:t>uz 28.08.2026.</a:t>
            </a:r>
          </a:p>
        </p:txBody>
      </p:sp>
      <p:sp>
        <p:nvSpPr>
          <p:cNvPr id="31" name="TextBox 31"/>
          <p:cNvSpPr txBox="1"/>
          <p:nvPr/>
        </p:nvSpPr>
        <p:spPr>
          <a:xfrm>
            <a:off x="3472681" y="7797630"/>
            <a:ext cx="2509149" cy="4699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De minimis</a:t>
            </a:r>
          </a:p>
        </p:txBody>
      </p:sp>
      <p:sp>
        <p:nvSpPr>
          <p:cNvPr id="32" name="TextBox 32"/>
          <p:cNvSpPr txBox="1"/>
          <p:nvPr/>
        </p:nvSpPr>
        <p:spPr>
          <a:xfrm>
            <a:off x="2818274" y="8928517"/>
            <a:ext cx="3888972" cy="476250"/>
          </a:xfrm>
          <a:prstGeom prst="rect">
            <a:avLst/>
          </a:prstGeom>
        </p:spPr>
        <p:txBody>
          <a:bodyPr lIns="0" tIns="0" rIns="0" bIns="0" rtlCol="0" anchor="t">
            <a:spAutoFit/>
          </a:bodyPr>
          <a:lstStyle/>
          <a:p>
            <a:pPr algn="ctr">
              <a:lnSpc>
                <a:spcPts val="3499"/>
              </a:lnSpc>
              <a:spcBef>
                <a:spcPct val="0"/>
              </a:spcBef>
            </a:pPr>
            <a:r>
              <a:rPr lang="en-US" sz="2499" b="1">
                <a:solidFill>
                  <a:srgbClr val="011627"/>
                </a:solidFill>
                <a:latin typeface="Armin Grotesk 3 Semi-Bold"/>
                <a:ea typeface="Armin Grotesk 3 Semi-Bold"/>
                <a:cs typeface="Armin Grotesk 3 Semi-Bold"/>
                <a:sym typeface="Armin Grotesk 3 Semi-Bold"/>
              </a:rPr>
              <a:t>Atvērta līdz 29.02.2028.</a:t>
            </a:r>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06678" cy="10406924"/>
            <a:chOff x="0" y="0"/>
            <a:chExt cx="1131996" cy="1612305"/>
          </a:xfrm>
        </p:grpSpPr>
        <p:sp>
          <p:nvSpPr>
            <p:cNvPr id="3" name="Freeform 3"/>
            <p:cNvSpPr/>
            <p:nvPr/>
          </p:nvSpPr>
          <p:spPr>
            <a:xfrm>
              <a:off x="0" y="0"/>
              <a:ext cx="1131996" cy="1612305"/>
            </a:xfrm>
            <a:custGeom>
              <a:avLst/>
              <a:gdLst/>
              <a:ahLst/>
              <a:cxnLst/>
              <a:rect l="l" t="t" r="r" b="b"/>
              <a:pathLst>
                <a:path w="1131996" h="1612305">
                  <a:moveTo>
                    <a:pt x="0" y="0"/>
                  </a:moveTo>
                  <a:lnTo>
                    <a:pt x="1131996" y="0"/>
                  </a:lnTo>
                  <a:lnTo>
                    <a:pt x="1131996" y="1612305"/>
                  </a:lnTo>
                  <a:lnTo>
                    <a:pt x="0" y="1612305"/>
                  </a:lnTo>
                  <a:close/>
                </a:path>
              </a:pathLst>
            </a:custGeom>
            <a:blipFill>
              <a:blip r:embed="rId3"/>
              <a:stretch>
                <a:fillRect l="-34897" r="-78481"/>
              </a:stretch>
            </a:blipFill>
          </p:spPr>
          <p:txBody>
            <a:bodyPr/>
            <a:lstStyle/>
            <a:p>
              <a:endParaRPr lang="lv-LV"/>
            </a:p>
          </p:txBody>
        </p:sp>
      </p:grpSp>
      <p:grpSp>
        <p:nvGrpSpPr>
          <p:cNvPr id="4" name="Group 4"/>
          <p:cNvGrpSpPr/>
          <p:nvPr/>
        </p:nvGrpSpPr>
        <p:grpSpPr>
          <a:xfrm>
            <a:off x="0" y="0"/>
            <a:ext cx="7306678" cy="10287000"/>
            <a:chOff x="0" y="0"/>
            <a:chExt cx="1924393" cy="2709333"/>
          </a:xfrm>
        </p:grpSpPr>
        <p:sp>
          <p:nvSpPr>
            <p:cNvPr id="5" name="Freeform 5"/>
            <p:cNvSpPr/>
            <p:nvPr/>
          </p:nvSpPr>
          <p:spPr>
            <a:xfrm>
              <a:off x="0" y="0"/>
              <a:ext cx="1924393" cy="2709333"/>
            </a:xfrm>
            <a:custGeom>
              <a:avLst/>
              <a:gdLst/>
              <a:ahLst/>
              <a:cxnLst/>
              <a:rect l="l" t="t" r="r" b="b"/>
              <a:pathLst>
                <a:path w="1924393" h="2709333">
                  <a:moveTo>
                    <a:pt x="0" y="0"/>
                  </a:moveTo>
                  <a:lnTo>
                    <a:pt x="1924393" y="0"/>
                  </a:lnTo>
                  <a:lnTo>
                    <a:pt x="1924393" y="2709333"/>
                  </a:lnTo>
                  <a:lnTo>
                    <a:pt x="0" y="2709333"/>
                  </a:lnTo>
                  <a:close/>
                </a:path>
              </a:pathLst>
            </a:custGeom>
            <a:solidFill>
              <a:srgbClr val="000000">
                <a:alpha val="19608"/>
              </a:srgbClr>
            </a:solidFill>
          </p:spPr>
          <p:txBody>
            <a:bodyPr/>
            <a:lstStyle/>
            <a:p>
              <a:endParaRPr lang="lv-LV"/>
            </a:p>
          </p:txBody>
        </p:sp>
        <p:sp>
          <p:nvSpPr>
            <p:cNvPr id="6" name="TextBox 6"/>
            <p:cNvSpPr txBox="1"/>
            <p:nvPr/>
          </p:nvSpPr>
          <p:spPr>
            <a:xfrm>
              <a:off x="0" y="-38100"/>
              <a:ext cx="1924393" cy="2747433"/>
            </a:xfrm>
            <a:prstGeom prst="rect">
              <a:avLst/>
            </a:prstGeom>
          </p:spPr>
          <p:txBody>
            <a:bodyPr lIns="50800" tIns="50800" rIns="50800" bIns="50800" rtlCol="0" anchor="ctr"/>
            <a:lstStyle/>
            <a:p>
              <a:pPr algn="ctr">
                <a:lnSpc>
                  <a:spcPts val="2185"/>
                </a:lnSpc>
              </a:pPr>
              <a:endParaRPr/>
            </a:p>
          </p:txBody>
        </p:sp>
      </p:grpSp>
      <p:sp>
        <p:nvSpPr>
          <p:cNvPr id="7" name="Freeform 7"/>
          <p:cNvSpPr/>
          <p:nvPr/>
        </p:nvSpPr>
        <p:spPr>
          <a:xfrm flipH="1">
            <a:off x="1164704" y="7312076"/>
            <a:ext cx="6567854" cy="2561463"/>
          </a:xfrm>
          <a:custGeom>
            <a:avLst/>
            <a:gdLst/>
            <a:ahLst/>
            <a:cxnLst/>
            <a:rect l="l" t="t" r="r" b="b"/>
            <a:pathLst>
              <a:path w="6567854" h="2561463">
                <a:moveTo>
                  <a:pt x="6567854" y="0"/>
                </a:moveTo>
                <a:lnTo>
                  <a:pt x="0" y="0"/>
                </a:lnTo>
                <a:lnTo>
                  <a:pt x="0" y="2561463"/>
                </a:lnTo>
                <a:lnTo>
                  <a:pt x="6567854" y="2561463"/>
                </a:lnTo>
                <a:lnTo>
                  <a:pt x="656785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lv-LV"/>
          </a:p>
        </p:txBody>
      </p:sp>
      <p:sp>
        <p:nvSpPr>
          <p:cNvPr id="8" name="Freeform 8"/>
          <p:cNvSpPr/>
          <p:nvPr/>
        </p:nvSpPr>
        <p:spPr>
          <a:xfrm>
            <a:off x="16492025" y="9501837"/>
            <a:ext cx="1385734" cy="525267"/>
          </a:xfrm>
          <a:custGeom>
            <a:avLst/>
            <a:gdLst/>
            <a:ahLst/>
            <a:cxnLst/>
            <a:rect l="l" t="t" r="r" b="b"/>
            <a:pathLst>
              <a:path w="1385734" h="525267">
                <a:moveTo>
                  <a:pt x="0" y="0"/>
                </a:moveTo>
                <a:lnTo>
                  <a:pt x="1385733" y="0"/>
                </a:lnTo>
                <a:lnTo>
                  <a:pt x="1385733" y="525266"/>
                </a:lnTo>
                <a:lnTo>
                  <a:pt x="0" y="525266"/>
                </a:lnTo>
                <a:lnTo>
                  <a:pt x="0" y="0"/>
                </a:lnTo>
                <a:close/>
              </a:path>
            </a:pathLst>
          </a:custGeom>
          <a:blipFill>
            <a:blip r:embed="rId5"/>
            <a:stretch>
              <a:fillRect l="-40" r="-40"/>
            </a:stretch>
          </a:blipFill>
        </p:spPr>
        <p:txBody>
          <a:bodyPr/>
          <a:lstStyle/>
          <a:p>
            <a:endParaRPr lang="lv-LV"/>
          </a:p>
        </p:txBody>
      </p:sp>
      <p:sp>
        <p:nvSpPr>
          <p:cNvPr id="9" name="TextBox 9"/>
          <p:cNvSpPr txBox="1"/>
          <p:nvPr/>
        </p:nvSpPr>
        <p:spPr>
          <a:xfrm>
            <a:off x="9039500" y="1667994"/>
            <a:ext cx="8219800" cy="857250"/>
          </a:xfrm>
          <a:prstGeom prst="rect">
            <a:avLst/>
          </a:prstGeom>
        </p:spPr>
        <p:txBody>
          <a:bodyPr lIns="0" tIns="0" rIns="0" bIns="0" rtlCol="0" anchor="t">
            <a:spAutoFit/>
          </a:bodyPr>
          <a:lstStyle/>
          <a:p>
            <a:pPr algn="r">
              <a:lnSpc>
                <a:spcPts val="3000"/>
              </a:lnSpc>
            </a:pPr>
            <a:r>
              <a:rPr lang="en-US" sz="3000">
                <a:solidFill>
                  <a:srgbClr val="011627"/>
                </a:solidFill>
                <a:latin typeface="Armin Grotesk 3"/>
                <a:ea typeface="Armin Grotesk 3"/>
                <a:cs typeface="Armin Grotesk 3"/>
                <a:sym typeface="Armin Grotesk 3"/>
              </a:rPr>
              <a:t>Eksportspējas stiprināšanas iespējas sīkajiem (mikro), mazajiem, vidējiem komersantiem</a:t>
            </a:r>
          </a:p>
        </p:txBody>
      </p:sp>
      <p:grpSp>
        <p:nvGrpSpPr>
          <p:cNvPr id="10" name="Group 10"/>
          <p:cNvGrpSpPr/>
          <p:nvPr/>
        </p:nvGrpSpPr>
        <p:grpSpPr>
          <a:xfrm>
            <a:off x="8441982" y="952500"/>
            <a:ext cx="8817318" cy="920377"/>
            <a:chOff x="0" y="0"/>
            <a:chExt cx="11756424" cy="1227169"/>
          </a:xfrm>
        </p:grpSpPr>
        <p:sp>
          <p:nvSpPr>
            <p:cNvPr id="11" name="Freeform 11"/>
            <p:cNvSpPr/>
            <p:nvPr/>
          </p:nvSpPr>
          <p:spPr>
            <a:xfrm>
              <a:off x="0" y="0"/>
              <a:ext cx="11756424" cy="1227169"/>
            </a:xfrm>
            <a:custGeom>
              <a:avLst/>
              <a:gdLst/>
              <a:ahLst/>
              <a:cxnLst/>
              <a:rect l="l" t="t" r="r" b="b"/>
              <a:pathLst>
                <a:path w="11756424" h="1227169">
                  <a:moveTo>
                    <a:pt x="0" y="0"/>
                  </a:moveTo>
                  <a:lnTo>
                    <a:pt x="11756424" y="0"/>
                  </a:lnTo>
                  <a:lnTo>
                    <a:pt x="11756424" y="1227169"/>
                  </a:lnTo>
                  <a:lnTo>
                    <a:pt x="0" y="1227169"/>
                  </a:lnTo>
                  <a:close/>
                </a:path>
              </a:pathLst>
            </a:custGeom>
          </p:spPr>
          <p:txBody>
            <a:bodyPr/>
            <a:lstStyle/>
            <a:p>
              <a:endParaRPr lang="lv-LV"/>
            </a:p>
          </p:txBody>
        </p:sp>
        <p:sp>
          <p:nvSpPr>
            <p:cNvPr id="12" name="TextBox 12"/>
            <p:cNvSpPr txBox="1"/>
            <p:nvPr/>
          </p:nvSpPr>
          <p:spPr>
            <a:xfrm>
              <a:off x="0" y="-114300"/>
              <a:ext cx="11756424" cy="1341469"/>
            </a:xfrm>
            <a:prstGeom prst="rect">
              <a:avLst/>
            </a:prstGeom>
          </p:spPr>
          <p:txBody>
            <a:bodyPr lIns="0" tIns="0" rIns="0" bIns="0" rtlCol="0" anchor="t"/>
            <a:lstStyle/>
            <a:p>
              <a:pPr algn="r">
                <a:lnSpc>
                  <a:spcPts val="6000"/>
                </a:lnSpc>
              </a:pPr>
              <a:r>
                <a:rPr lang="en-US" sz="5000" b="1">
                  <a:solidFill>
                    <a:srgbClr val="000000"/>
                  </a:solidFill>
                  <a:latin typeface="Armin Grotesk 3 Semi-Bold"/>
                  <a:ea typeface="Armin Grotesk 3 Semi-Bold"/>
                  <a:cs typeface="Armin Grotesk 3 Semi-Bold"/>
                  <a:sym typeface="Armin Grotesk 3 Semi-Bold"/>
                </a:rPr>
                <a:t> Eksporta atbalsts MVU</a:t>
              </a:r>
              <a:r>
                <a:rPr lang="en-US" sz="5000">
                  <a:solidFill>
                    <a:srgbClr val="000000"/>
                  </a:solidFill>
                  <a:latin typeface="Armin Grotesk 3"/>
                  <a:ea typeface="Armin Grotesk 3"/>
                  <a:cs typeface="Armin Grotesk 3"/>
                  <a:sym typeface="Armin Grotesk 3"/>
                </a:rPr>
                <a:t> </a:t>
              </a:r>
            </a:p>
          </p:txBody>
        </p:sp>
      </p:grpSp>
      <p:grpSp>
        <p:nvGrpSpPr>
          <p:cNvPr id="13" name="Group 13"/>
          <p:cNvGrpSpPr/>
          <p:nvPr/>
        </p:nvGrpSpPr>
        <p:grpSpPr>
          <a:xfrm>
            <a:off x="-119853" y="262490"/>
            <a:ext cx="2243258" cy="588219"/>
            <a:chOff x="0" y="0"/>
            <a:chExt cx="590817" cy="154922"/>
          </a:xfrm>
        </p:grpSpPr>
        <p:sp>
          <p:nvSpPr>
            <p:cNvPr id="14" name="Freeform 14"/>
            <p:cNvSpPr/>
            <p:nvPr/>
          </p:nvSpPr>
          <p:spPr>
            <a:xfrm>
              <a:off x="0" y="0"/>
              <a:ext cx="590817" cy="154922"/>
            </a:xfrm>
            <a:custGeom>
              <a:avLst/>
              <a:gdLst/>
              <a:ahLst/>
              <a:cxnLst/>
              <a:rect l="l" t="t" r="r" b="b"/>
              <a:pathLst>
                <a:path w="590817" h="154922">
                  <a:moveTo>
                    <a:pt x="0" y="0"/>
                  </a:moveTo>
                  <a:lnTo>
                    <a:pt x="590817" y="0"/>
                  </a:lnTo>
                  <a:lnTo>
                    <a:pt x="590817" y="154922"/>
                  </a:lnTo>
                  <a:lnTo>
                    <a:pt x="0" y="154922"/>
                  </a:lnTo>
                  <a:close/>
                </a:path>
              </a:pathLst>
            </a:custGeom>
            <a:solidFill>
              <a:srgbClr val="003230"/>
            </a:solidFill>
          </p:spPr>
          <p:txBody>
            <a:bodyPr/>
            <a:lstStyle/>
            <a:p>
              <a:endParaRPr lang="lv-LV"/>
            </a:p>
          </p:txBody>
        </p:sp>
        <p:sp>
          <p:nvSpPr>
            <p:cNvPr id="15" name="TextBox 15"/>
            <p:cNvSpPr txBox="1"/>
            <p:nvPr/>
          </p:nvSpPr>
          <p:spPr>
            <a:xfrm>
              <a:off x="0" y="-38100"/>
              <a:ext cx="590817" cy="193022"/>
            </a:xfrm>
            <a:prstGeom prst="rect">
              <a:avLst/>
            </a:prstGeom>
          </p:spPr>
          <p:txBody>
            <a:bodyPr lIns="50800" tIns="50800" rIns="50800" bIns="50800" rtlCol="0" anchor="ctr"/>
            <a:lstStyle/>
            <a:p>
              <a:pPr algn="ctr">
                <a:lnSpc>
                  <a:spcPts val="2168"/>
                </a:lnSpc>
              </a:pPr>
              <a:endParaRPr/>
            </a:p>
          </p:txBody>
        </p:sp>
      </p:grpSp>
      <p:sp>
        <p:nvSpPr>
          <p:cNvPr id="16" name="AutoShape 16"/>
          <p:cNvSpPr/>
          <p:nvPr/>
        </p:nvSpPr>
        <p:spPr>
          <a:xfrm>
            <a:off x="3743226" y="8401003"/>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sp>
        <p:nvSpPr>
          <p:cNvPr id="17" name="AutoShape 17"/>
          <p:cNvSpPr/>
          <p:nvPr/>
        </p:nvSpPr>
        <p:spPr>
          <a:xfrm>
            <a:off x="3566662" y="8944083"/>
            <a:ext cx="1580142" cy="0"/>
          </a:xfrm>
          <a:prstGeom prst="line">
            <a:avLst/>
          </a:prstGeom>
          <a:ln w="38100" cap="flat">
            <a:solidFill>
              <a:srgbClr val="AEA8A5">
                <a:alpha val="22745"/>
              </a:srgbClr>
            </a:solidFill>
            <a:prstDash val="sysDash"/>
            <a:headEnd type="none" w="sm" len="sm"/>
            <a:tailEnd type="none" w="sm" len="sm"/>
          </a:ln>
        </p:spPr>
        <p:txBody>
          <a:bodyPr/>
          <a:lstStyle/>
          <a:p>
            <a:endParaRPr lang="lv-LV"/>
          </a:p>
        </p:txBody>
      </p:sp>
      <p:grpSp>
        <p:nvGrpSpPr>
          <p:cNvPr id="18" name="Group 18"/>
          <p:cNvGrpSpPr/>
          <p:nvPr/>
        </p:nvGrpSpPr>
        <p:grpSpPr>
          <a:xfrm>
            <a:off x="8858015" y="3030069"/>
            <a:ext cx="2402381" cy="588219"/>
            <a:chOff x="0" y="0"/>
            <a:chExt cx="632726" cy="154922"/>
          </a:xfrm>
        </p:grpSpPr>
        <p:sp>
          <p:nvSpPr>
            <p:cNvPr id="19" name="Freeform 19"/>
            <p:cNvSpPr/>
            <p:nvPr/>
          </p:nvSpPr>
          <p:spPr>
            <a:xfrm>
              <a:off x="0" y="0"/>
              <a:ext cx="632726" cy="154922"/>
            </a:xfrm>
            <a:custGeom>
              <a:avLst/>
              <a:gdLst/>
              <a:ahLst/>
              <a:cxnLst/>
              <a:rect l="l" t="t" r="r" b="b"/>
              <a:pathLst>
                <a:path w="632726" h="154922">
                  <a:moveTo>
                    <a:pt x="0" y="0"/>
                  </a:moveTo>
                  <a:lnTo>
                    <a:pt x="632726" y="0"/>
                  </a:lnTo>
                  <a:lnTo>
                    <a:pt x="632726" y="154922"/>
                  </a:lnTo>
                  <a:lnTo>
                    <a:pt x="0" y="154922"/>
                  </a:lnTo>
                  <a:close/>
                </a:path>
              </a:pathLst>
            </a:custGeom>
            <a:solidFill>
              <a:srgbClr val="003230"/>
            </a:solidFill>
          </p:spPr>
          <p:txBody>
            <a:bodyPr/>
            <a:lstStyle/>
            <a:p>
              <a:endParaRPr lang="lv-LV"/>
            </a:p>
          </p:txBody>
        </p:sp>
        <p:sp>
          <p:nvSpPr>
            <p:cNvPr id="20" name="TextBox 20"/>
            <p:cNvSpPr txBox="1"/>
            <p:nvPr/>
          </p:nvSpPr>
          <p:spPr>
            <a:xfrm>
              <a:off x="0" y="-38100"/>
              <a:ext cx="632726" cy="193022"/>
            </a:xfrm>
            <a:prstGeom prst="rect">
              <a:avLst/>
            </a:prstGeom>
          </p:spPr>
          <p:txBody>
            <a:bodyPr lIns="50800" tIns="50800" rIns="50800" bIns="50800" rtlCol="0" anchor="ctr"/>
            <a:lstStyle/>
            <a:p>
              <a:pPr algn="ctr">
                <a:lnSpc>
                  <a:spcPts val="2168"/>
                </a:lnSpc>
              </a:pPr>
              <a:endParaRPr/>
            </a:p>
          </p:txBody>
        </p:sp>
      </p:grpSp>
      <p:grpSp>
        <p:nvGrpSpPr>
          <p:cNvPr id="21" name="Group 21"/>
          <p:cNvGrpSpPr/>
          <p:nvPr/>
        </p:nvGrpSpPr>
        <p:grpSpPr>
          <a:xfrm>
            <a:off x="8983353" y="3030069"/>
            <a:ext cx="2120430" cy="588219"/>
            <a:chOff x="0" y="0"/>
            <a:chExt cx="2827240" cy="784292"/>
          </a:xfrm>
        </p:grpSpPr>
        <p:sp>
          <p:nvSpPr>
            <p:cNvPr id="22" name="Freeform 22"/>
            <p:cNvSpPr/>
            <p:nvPr/>
          </p:nvSpPr>
          <p:spPr>
            <a:xfrm>
              <a:off x="0" y="0"/>
              <a:ext cx="2827239" cy="784292"/>
            </a:xfrm>
            <a:custGeom>
              <a:avLst/>
              <a:gdLst/>
              <a:ahLst/>
              <a:cxnLst/>
              <a:rect l="l" t="t" r="r" b="b"/>
              <a:pathLst>
                <a:path w="2827239" h="784292">
                  <a:moveTo>
                    <a:pt x="0" y="0"/>
                  </a:moveTo>
                  <a:lnTo>
                    <a:pt x="2827239" y="0"/>
                  </a:lnTo>
                  <a:lnTo>
                    <a:pt x="2827239" y="784292"/>
                  </a:lnTo>
                  <a:lnTo>
                    <a:pt x="0" y="784292"/>
                  </a:lnTo>
                  <a:close/>
                </a:path>
              </a:pathLst>
            </a:custGeom>
          </p:spPr>
          <p:txBody>
            <a:bodyPr/>
            <a:lstStyle/>
            <a:p>
              <a:endParaRPr lang="lv-LV"/>
            </a:p>
          </p:txBody>
        </p:sp>
        <p:sp>
          <p:nvSpPr>
            <p:cNvPr id="23" name="TextBox 23"/>
            <p:cNvSpPr txBox="1"/>
            <p:nvPr/>
          </p:nvSpPr>
          <p:spPr>
            <a:xfrm>
              <a:off x="0" y="-76200"/>
              <a:ext cx="2827240" cy="860492"/>
            </a:xfrm>
            <a:prstGeom prst="rect">
              <a:avLst/>
            </a:prstGeom>
          </p:spPr>
          <p:txBody>
            <a:bodyPr lIns="0" tIns="0" rIns="0" bIns="0" rtlCol="0" anchor="t"/>
            <a:lstStyle/>
            <a:p>
              <a:pPr algn="l">
                <a:lnSpc>
                  <a:spcPts val="3600"/>
                </a:lnSpc>
              </a:pPr>
              <a:r>
                <a:rPr lang="en-US" sz="3000" b="1">
                  <a:solidFill>
                    <a:srgbClr val="FDFDFD"/>
                  </a:solidFill>
                  <a:latin typeface="Armin Grotesk 3 Semi-Bold"/>
                  <a:ea typeface="Armin Grotesk 3 Semi-Bold"/>
                  <a:cs typeface="Armin Grotesk 3 Semi-Bold"/>
                  <a:sym typeface="Armin Grotesk 3 Semi-Bold"/>
                </a:rPr>
                <a:t>Granti 60%</a:t>
              </a:r>
            </a:p>
          </p:txBody>
        </p:sp>
      </p:grpSp>
      <p:sp>
        <p:nvSpPr>
          <p:cNvPr id="24" name="Freeform 24"/>
          <p:cNvSpPr/>
          <p:nvPr/>
        </p:nvSpPr>
        <p:spPr>
          <a:xfrm>
            <a:off x="7732558" y="3562547"/>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6">
              <a:alphaModFix amt="54000"/>
            </a:blip>
            <a:stretch>
              <a:fillRect/>
            </a:stretch>
          </a:blipFill>
        </p:spPr>
        <p:txBody>
          <a:bodyPr/>
          <a:lstStyle/>
          <a:p>
            <a:endParaRPr lang="lv-LV"/>
          </a:p>
        </p:txBody>
      </p:sp>
      <p:sp>
        <p:nvSpPr>
          <p:cNvPr id="25" name="Freeform 25"/>
          <p:cNvSpPr/>
          <p:nvPr/>
        </p:nvSpPr>
        <p:spPr>
          <a:xfrm>
            <a:off x="7846915" y="7426263"/>
            <a:ext cx="653555" cy="661980"/>
          </a:xfrm>
          <a:custGeom>
            <a:avLst/>
            <a:gdLst/>
            <a:ahLst/>
            <a:cxnLst/>
            <a:rect l="l" t="t" r="r" b="b"/>
            <a:pathLst>
              <a:path w="653555" h="661980">
                <a:moveTo>
                  <a:pt x="0" y="0"/>
                </a:moveTo>
                <a:lnTo>
                  <a:pt x="653555" y="0"/>
                </a:lnTo>
                <a:lnTo>
                  <a:pt x="653555" y="661980"/>
                </a:lnTo>
                <a:lnTo>
                  <a:pt x="0" y="66198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26" name="Group 26"/>
          <p:cNvGrpSpPr/>
          <p:nvPr/>
        </p:nvGrpSpPr>
        <p:grpSpPr>
          <a:xfrm>
            <a:off x="8850995" y="5816239"/>
            <a:ext cx="2843647" cy="588219"/>
            <a:chOff x="0" y="0"/>
            <a:chExt cx="748944" cy="154922"/>
          </a:xfrm>
        </p:grpSpPr>
        <p:sp>
          <p:nvSpPr>
            <p:cNvPr id="27" name="Freeform 27"/>
            <p:cNvSpPr/>
            <p:nvPr/>
          </p:nvSpPr>
          <p:spPr>
            <a:xfrm>
              <a:off x="0" y="0"/>
              <a:ext cx="748944" cy="154922"/>
            </a:xfrm>
            <a:custGeom>
              <a:avLst/>
              <a:gdLst/>
              <a:ahLst/>
              <a:cxnLst/>
              <a:rect l="l" t="t" r="r" b="b"/>
              <a:pathLst>
                <a:path w="748944" h="154922">
                  <a:moveTo>
                    <a:pt x="0" y="0"/>
                  </a:moveTo>
                  <a:lnTo>
                    <a:pt x="748944" y="0"/>
                  </a:lnTo>
                  <a:lnTo>
                    <a:pt x="748944" y="154922"/>
                  </a:lnTo>
                  <a:lnTo>
                    <a:pt x="0" y="154922"/>
                  </a:lnTo>
                  <a:close/>
                </a:path>
              </a:pathLst>
            </a:custGeom>
            <a:solidFill>
              <a:srgbClr val="003230"/>
            </a:solidFill>
          </p:spPr>
          <p:txBody>
            <a:bodyPr/>
            <a:lstStyle/>
            <a:p>
              <a:endParaRPr lang="lv-LV"/>
            </a:p>
          </p:txBody>
        </p:sp>
        <p:sp>
          <p:nvSpPr>
            <p:cNvPr id="28" name="TextBox 28"/>
            <p:cNvSpPr txBox="1"/>
            <p:nvPr/>
          </p:nvSpPr>
          <p:spPr>
            <a:xfrm>
              <a:off x="0" y="-38100"/>
              <a:ext cx="748944" cy="193022"/>
            </a:xfrm>
            <a:prstGeom prst="rect">
              <a:avLst/>
            </a:prstGeom>
          </p:spPr>
          <p:txBody>
            <a:bodyPr lIns="50800" tIns="50800" rIns="50800" bIns="50800" rtlCol="0" anchor="ctr"/>
            <a:lstStyle/>
            <a:p>
              <a:pPr algn="ctr">
                <a:lnSpc>
                  <a:spcPts val="2168"/>
                </a:lnSpc>
              </a:pPr>
              <a:endParaRPr/>
            </a:p>
          </p:txBody>
        </p:sp>
      </p:grpSp>
      <p:grpSp>
        <p:nvGrpSpPr>
          <p:cNvPr id="29" name="Group 29"/>
          <p:cNvGrpSpPr/>
          <p:nvPr/>
        </p:nvGrpSpPr>
        <p:grpSpPr>
          <a:xfrm>
            <a:off x="8970357" y="5816239"/>
            <a:ext cx="2921245" cy="588219"/>
            <a:chOff x="0" y="0"/>
            <a:chExt cx="3894993" cy="784292"/>
          </a:xfrm>
        </p:grpSpPr>
        <p:sp>
          <p:nvSpPr>
            <p:cNvPr id="30" name="Freeform 30"/>
            <p:cNvSpPr/>
            <p:nvPr/>
          </p:nvSpPr>
          <p:spPr>
            <a:xfrm>
              <a:off x="0" y="0"/>
              <a:ext cx="3894993" cy="784292"/>
            </a:xfrm>
            <a:custGeom>
              <a:avLst/>
              <a:gdLst/>
              <a:ahLst/>
              <a:cxnLst/>
              <a:rect l="l" t="t" r="r" b="b"/>
              <a:pathLst>
                <a:path w="3894993" h="784292">
                  <a:moveTo>
                    <a:pt x="0" y="0"/>
                  </a:moveTo>
                  <a:lnTo>
                    <a:pt x="3894993" y="0"/>
                  </a:lnTo>
                  <a:lnTo>
                    <a:pt x="3894993" y="784292"/>
                  </a:lnTo>
                  <a:lnTo>
                    <a:pt x="0" y="784292"/>
                  </a:lnTo>
                  <a:close/>
                </a:path>
              </a:pathLst>
            </a:custGeom>
          </p:spPr>
          <p:txBody>
            <a:bodyPr/>
            <a:lstStyle/>
            <a:p>
              <a:endParaRPr lang="lv-LV"/>
            </a:p>
          </p:txBody>
        </p:sp>
        <p:sp>
          <p:nvSpPr>
            <p:cNvPr id="31" name="TextBox 31"/>
            <p:cNvSpPr txBox="1"/>
            <p:nvPr/>
          </p:nvSpPr>
          <p:spPr>
            <a:xfrm>
              <a:off x="0" y="-76200"/>
              <a:ext cx="3894993" cy="860492"/>
            </a:xfrm>
            <a:prstGeom prst="rect">
              <a:avLst/>
            </a:prstGeom>
          </p:spPr>
          <p:txBody>
            <a:bodyPr lIns="0" tIns="0" rIns="0" bIns="0" rtlCol="0" anchor="t"/>
            <a:lstStyle/>
            <a:p>
              <a:pPr algn="l">
                <a:lnSpc>
                  <a:spcPts val="3600"/>
                </a:lnSpc>
              </a:pPr>
              <a:r>
                <a:rPr lang="en-US" sz="3000" b="1">
                  <a:solidFill>
                    <a:srgbClr val="FDFDFD"/>
                  </a:solidFill>
                  <a:latin typeface="Armin Grotesk 3 Semi-Bold"/>
                  <a:ea typeface="Armin Grotesk 3 Semi-Bold"/>
                  <a:cs typeface="Armin Grotesk 3 Semi-Bold"/>
                  <a:sym typeface="Armin Grotesk 3 Semi-Bold"/>
                </a:rPr>
                <a:t>Atbalsts 100%</a:t>
              </a:r>
            </a:p>
          </p:txBody>
        </p:sp>
      </p:grpSp>
      <p:sp>
        <p:nvSpPr>
          <p:cNvPr id="32" name="Freeform 32"/>
          <p:cNvSpPr/>
          <p:nvPr/>
        </p:nvSpPr>
        <p:spPr>
          <a:xfrm>
            <a:off x="7732558" y="6271966"/>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6">
              <a:alphaModFix amt="54000"/>
            </a:blip>
            <a:stretch>
              <a:fillRect/>
            </a:stretch>
          </a:blipFill>
        </p:spPr>
        <p:txBody>
          <a:bodyPr/>
          <a:lstStyle/>
          <a:p>
            <a:endParaRPr lang="lv-LV"/>
          </a:p>
        </p:txBody>
      </p:sp>
      <p:grpSp>
        <p:nvGrpSpPr>
          <p:cNvPr id="33" name="Group 33"/>
          <p:cNvGrpSpPr/>
          <p:nvPr/>
        </p:nvGrpSpPr>
        <p:grpSpPr>
          <a:xfrm>
            <a:off x="8850995" y="7555764"/>
            <a:ext cx="3203196" cy="588219"/>
            <a:chOff x="0" y="0"/>
            <a:chExt cx="843640" cy="154922"/>
          </a:xfrm>
        </p:grpSpPr>
        <p:sp>
          <p:nvSpPr>
            <p:cNvPr id="34" name="Freeform 34"/>
            <p:cNvSpPr/>
            <p:nvPr/>
          </p:nvSpPr>
          <p:spPr>
            <a:xfrm>
              <a:off x="0" y="0"/>
              <a:ext cx="843640" cy="154922"/>
            </a:xfrm>
            <a:custGeom>
              <a:avLst/>
              <a:gdLst/>
              <a:ahLst/>
              <a:cxnLst/>
              <a:rect l="l" t="t" r="r" b="b"/>
              <a:pathLst>
                <a:path w="843640" h="154922">
                  <a:moveTo>
                    <a:pt x="0" y="0"/>
                  </a:moveTo>
                  <a:lnTo>
                    <a:pt x="843640" y="0"/>
                  </a:lnTo>
                  <a:lnTo>
                    <a:pt x="843640" y="154922"/>
                  </a:lnTo>
                  <a:lnTo>
                    <a:pt x="0" y="154922"/>
                  </a:lnTo>
                  <a:close/>
                </a:path>
              </a:pathLst>
            </a:custGeom>
            <a:solidFill>
              <a:srgbClr val="003230"/>
            </a:solidFill>
          </p:spPr>
          <p:txBody>
            <a:bodyPr/>
            <a:lstStyle/>
            <a:p>
              <a:endParaRPr lang="lv-LV"/>
            </a:p>
          </p:txBody>
        </p:sp>
        <p:sp>
          <p:nvSpPr>
            <p:cNvPr id="35" name="TextBox 35"/>
            <p:cNvSpPr txBox="1"/>
            <p:nvPr/>
          </p:nvSpPr>
          <p:spPr>
            <a:xfrm>
              <a:off x="0" y="-38100"/>
              <a:ext cx="843640" cy="193022"/>
            </a:xfrm>
            <a:prstGeom prst="rect">
              <a:avLst/>
            </a:prstGeom>
          </p:spPr>
          <p:txBody>
            <a:bodyPr lIns="50800" tIns="50800" rIns="50800" bIns="50800" rtlCol="0" anchor="ctr"/>
            <a:lstStyle/>
            <a:p>
              <a:pPr algn="ctr">
                <a:lnSpc>
                  <a:spcPts val="2168"/>
                </a:lnSpc>
              </a:pPr>
              <a:endParaRPr/>
            </a:p>
          </p:txBody>
        </p:sp>
      </p:grpSp>
      <p:grpSp>
        <p:nvGrpSpPr>
          <p:cNvPr id="36" name="Group 36"/>
          <p:cNvGrpSpPr/>
          <p:nvPr/>
        </p:nvGrpSpPr>
        <p:grpSpPr>
          <a:xfrm>
            <a:off x="9014878" y="7555764"/>
            <a:ext cx="2921245" cy="588219"/>
            <a:chOff x="0" y="0"/>
            <a:chExt cx="3894993" cy="784292"/>
          </a:xfrm>
        </p:grpSpPr>
        <p:sp>
          <p:nvSpPr>
            <p:cNvPr id="37" name="Freeform 37"/>
            <p:cNvSpPr/>
            <p:nvPr/>
          </p:nvSpPr>
          <p:spPr>
            <a:xfrm>
              <a:off x="0" y="0"/>
              <a:ext cx="3894993" cy="784292"/>
            </a:xfrm>
            <a:custGeom>
              <a:avLst/>
              <a:gdLst/>
              <a:ahLst/>
              <a:cxnLst/>
              <a:rect l="l" t="t" r="r" b="b"/>
              <a:pathLst>
                <a:path w="3894993" h="784292">
                  <a:moveTo>
                    <a:pt x="0" y="0"/>
                  </a:moveTo>
                  <a:lnTo>
                    <a:pt x="3894993" y="0"/>
                  </a:lnTo>
                  <a:lnTo>
                    <a:pt x="3894993" y="784292"/>
                  </a:lnTo>
                  <a:lnTo>
                    <a:pt x="0" y="784292"/>
                  </a:lnTo>
                  <a:close/>
                </a:path>
              </a:pathLst>
            </a:custGeom>
          </p:spPr>
          <p:txBody>
            <a:bodyPr/>
            <a:lstStyle/>
            <a:p>
              <a:endParaRPr lang="lv-LV"/>
            </a:p>
          </p:txBody>
        </p:sp>
        <p:sp>
          <p:nvSpPr>
            <p:cNvPr id="38" name="TextBox 38"/>
            <p:cNvSpPr txBox="1"/>
            <p:nvPr/>
          </p:nvSpPr>
          <p:spPr>
            <a:xfrm>
              <a:off x="0" y="-76200"/>
              <a:ext cx="3894993" cy="860492"/>
            </a:xfrm>
            <a:prstGeom prst="rect">
              <a:avLst/>
            </a:prstGeom>
          </p:spPr>
          <p:txBody>
            <a:bodyPr lIns="0" tIns="0" rIns="0" bIns="0" rtlCol="0" anchor="t"/>
            <a:lstStyle/>
            <a:p>
              <a:pPr algn="l">
                <a:lnSpc>
                  <a:spcPts val="3600"/>
                </a:lnSpc>
              </a:pPr>
              <a:r>
                <a:rPr lang="en-US" sz="3000" b="1">
                  <a:solidFill>
                    <a:srgbClr val="FDFDFD"/>
                  </a:solidFill>
                  <a:latin typeface="Armin Grotesk 3 Semi-Bold"/>
                  <a:ea typeface="Armin Grotesk 3 Semi-Bold"/>
                  <a:cs typeface="Armin Grotesk 3 Semi-Bold"/>
                  <a:sym typeface="Armin Grotesk 3 Semi-Bold"/>
                </a:rPr>
                <a:t>Citi pakalpojumi</a:t>
              </a:r>
            </a:p>
          </p:txBody>
        </p:sp>
      </p:grpSp>
      <p:sp>
        <p:nvSpPr>
          <p:cNvPr id="39" name="Freeform 39"/>
          <p:cNvSpPr/>
          <p:nvPr/>
        </p:nvSpPr>
        <p:spPr>
          <a:xfrm>
            <a:off x="7732558" y="8088243"/>
            <a:ext cx="882270" cy="244830"/>
          </a:xfrm>
          <a:custGeom>
            <a:avLst/>
            <a:gdLst/>
            <a:ahLst/>
            <a:cxnLst/>
            <a:rect l="l" t="t" r="r" b="b"/>
            <a:pathLst>
              <a:path w="882270" h="244830">
                <a:moveTo>
                  <a:pt x="0" y="0"/>
                </a:moveTo>
                <a:lnTo>
                  <a:pt x="882270" y="0"/>
                </a:lnTo>
                <a:lnTo>
                  <a:pt x="882270" y="244830"/>
                </a:lnTo>
                <a:lnTo>
                  <a:pt x="0" y="244830"/>
                </a:lnTo>
                <a:lnTo>
                  <a:pt x="0" y="0"/>
                </a:lnTo>
                <a:close/>
              </a:path>
            </a:pathLst>
          </a:custGeom>
          <a:blipFill>
            <a:blip r:embed="rId6">
              <a:alphaModFix amt="54000"/>
            </a:blip>
            <a:stretch>
              <a:fillRect/>
            </a:stretch>
          </a:blipFill>
        </p:spPr>
        <p:txBody>
          <a:bodyPr/>
          <a:lstStyle/>
          <a:p>
            <a:endParaRPr lang="lv-LV"/>
          </a:p>
        </p:txBody>
      </p:sp>
      <p:sp>
        <p:nvSpPr>
          <p:cNvPr id="40" name="Freeform 40"/>
          <p:cNvSpPr/>
          <p:nvPr/>
        </p:nvSpPr>
        <p:spPr>
          <a:xfrm>
            <a:off x="7851920" y="5623654"/>
            <a:ext cx="598068" cy="648312"/>
          </a:xfrm>
          <a:custGeom>
            <a:avLst/>
            <a:gdLst/>
            <a:ahLst/>
            <a:cxnLst/>
            <a:rect l="l" t="t" r="r" b="b"/>
            <a:pathLst>
              <a:path w="598068" h="648312">
                <a:moveTo>
                  <a:pt x="0" y="0"/>
                </a:moveTo>
                <a:lnTo>
                  <a:pt x="598068" y="0"/>
                </a:lnTo>
                <a:lnTo>
                  <a:pt x="598068" y="648312"/>
                </a:lnTo>
                <a:lnTo>
                  <a:pt x="0" y="64831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41" name="Freeform 41"/>
          <p:cNvSpPr/>
          <p:nvPr/>
        </p:nvSpPr>
        <p:spPr>
          <a:xfrm>
            <a:off x="7869620" y="2994258"/>
            <a:ext cx="608146" cy="624030"/>
          </a:xfrm>
          <a:custGeom>
            <a:avLst/>
            <a:gdLst/>
            <a:ahLst/>
            <a:cxnLst/>
            <a:rect l="l" t="t" r="r" b="b"/>
            <a:pathLst>
              <a:path w="608146" h="624030">
                <a:moveTo>
                  <a:pt x="0" y="0"/>
                </a:moveTo>
                <a:lnTo>
                  <a:pt x="608146" y="0"/>
                </a:lnTo>
                <a:lnTo>
                  <a:pt x="608146" y="624030"/>
                </a:lnTo>
                <a:lnTo>
                  <a:pt x="0" y="62403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grpSp>
        <p:nvGrpSpPr>
          <p:cNvPr id="42" name="Group 42"/>
          <p:cNvGrpSpPr/>
          <p:nvPr/>
        </p:nvGrpSpPr>
        <p:grpSpPr>
          <a:xfrm>
            <a:off x="397129" y="321745"/>
            <a:ext cx="3169533" cy="469709"/>
            <a:chOff x="0" y="0"/>
            <a:chExt cx="4226044" cy="626278"/>
          </a:xfrm>
        </p:grpSpPr>
        <p:sp>
          <p:nvSpPr>
            <p:cNvPr id="43" name="Freeform 43"/>
            <p:cNvSpPr/>
            <p:nvPr/>
          </p:nvSpPr>
          <p:spPr>
            <a:xfrm>
              <a:off x="0" y="0"/>
              <a:ext cx="4226044" cy="626278"/>
            </a:xfrm>
            <a:custGeom>
              <a:avLst/>
              <a:gdLst/>
              <a:ahLst/>
              <a:cxnLst/>
              <a:rect l="l" t="t" r="r" b="b"/>
              <a:pathLst>
                <a:path w="4226044" h="626278">
                  <a:moveTo>
                    <a:pt x="0" y="0"/>
                  </a:moveTo>
                  <a:lnTo>
                    <a:pt x="4226044" y="0"/>
                  </a:lnTo>
                  <a:lnTo>
                    <a:pt x="4226044" y="626278"/>
                  </a:lnTo>
                  <a:lnTo>
                    <a:pt x="0" y="626278"/>
                  </a:lnTo>
                  <a:close/>
                </a:path>
              </a:pathLst>
            </a:custGeom>
          </p:spPr>
          <p:txBody>
            <a:bodyPr/>
            <a:lstStyle/>
            <a:p>
              <a:endParaRPr lang="lv-LV"/>
            </a:p>
          </p:txBody>
        </p:sp>
        <p:sp>
          <p:nvSpPr>
            <p:cNvPr id="44" name="TextBox 44"/>
            <p:cNvSpPr txBox="1"/>
            <p:nvPr/>
          </p:nvSpPr>
          <p:spPr>
            <a:xfrm>
              <a:off x="0" y="-47625"/>
              <a:ext cx="4226044" cy="673903"/>
            </a:xfrm>
            <a:prstGeom prst="rect">
              <a:avLst/>
            </a:prstGeom>
          </p:spPr>
          <p:txBody>
            <a:bodyPr lIns="0" tIns="0" rIns="0" bIns="0" rtlCol="0" anchor="t"/>
            <a:lstStyle/>
            <a:p>
              <a:pPr algn="l">
                <a:lnSpc>
                  <a:spcPts val="2879"/>
                </a:lnSpc>
              </a:pPr>
              <a:r>
                <a:rPr lang="en-US" sz="2400">
                  <a:solidFill>
                    <a:srgbClr val="FFFFFF"/>
                  </a:solidFill>
                  <a:latin typeface="Armin Grotesk 3"/>
                  <a:ea typeface="Armin Grotesk 3"/>
                  <a:cs typeface="Armin Grotesk 3"/>
                  <a:sym typeface="Armin Grotesk 3"/>
                </a:rPr>
                <a:t>EKSPORTS</a:t>
              </a:r>
            </a:p>
          </p:txBody>
        </p:sp>
      </p:grpSp>
      <p:sp>
        <p:nvSpPr>
          <p:cNvPr id="45" name="TextBox 45"/>
          <p:cNvSpPr txBox="1"/>
          <p:nvPr/>
        </p:nvSpPr>
        <p:spPr>
          <a:xfrm>
            <a:off x="2235002" y="8591503"/>
            <a:ext cx="4427258" cy="4762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Finansējums 15,4 milj. EUR </a:t>
            </a:r>
          </a:p>
        </p:txBody>
      </p:sp>
      <p:sp>
        <p:nvSpPr>
          <p:cNvPr id="46" name="TextBox 46"/>
          <p:cNvSpPr txBox="1"/>
          <p:nvPr/>
        </p:nvSpPr>
        <p:spPr>
          <a:xfrm>
            <a:off x="3251252" y="8048733"/>
            <a:ext cx="2509149" cy="4699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Armin Grotesk 3 Semi-Bold"/>
                <a:ea typeface="Armin Grotesk 3 Semi-Bold"/>
                <a:cs typeface="Armin Grotesk 3 Semi-Bold"/>
                <a:sym typeface="Armin Grotesk 3 Semi-Bold"/>
              </a:rPr>
              <a:t>De minimis</a:t>
            </a:r>
          </a:p>
        </p:txBody>
      </p:sp>
      <p:sp>
        <p:nvSpPr>
          <p:cNvPr id="47" name="TextBox 47"/>
          <p:cNvSpPr txBox="1"/>
          <p:nvPr/>
        </p:nvSpPr>
        <p:spPr>
          <a:xfrm>
            <a:off x="8850995" y="3531329"/>
            <a:ext cx="9152102" cy="2092325"/>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atbalsts uzņēmuma individuālajām darbībām eksporta veicināšanai (dalība izstādēs, sertifikācija u.c.)</a:t>
            </a:r>
          </a:p>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LIAA organizētām Latvijas augstu </a:t>
            </a:r>
          </a:p>
          <a:p>
            <a:pPr algn="l">
              <a:lnSpc>
                <a:spcPts val="3249"/>
              </a:lnSpc>
            </a:pPr>
            <a:r>
              <a:rPr lang="en-US" sz="2499">
                <a:solidFill>
                  <a:srgbClr val="000000"/>
                </a:solidFill>
                <a:latin typeface="Armin Grotesk 3"/>
                <a:ea typeface="Armin Grotesk 3"/>
                <a:cs typeface="Armin Grotesk 3"/>
                <a:sym typeface="Armin Grotesk 3"/>
              </a:rPr>
              <a:t>         valsts amatpersonu vizītēm </a:t>
            </a:r>
          </a:p>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LIAA organizētām tirdzniecības misijām </a:t>
            </a:r>
          </a:p>
        </p:txBody>
      </p:sp>
      <p:sp>
        <p:nvSpPr>
          <p:cNvPr id="48" name="TextBox 48"/>
          <p:cNvSpPr txBox="1"/>
          <p:nvPr/>
        </p:nvSpPr>
        <p:spPr>
          <a:xfrm>
            <a:off x="8858015" y="6318181"/>
            <a:ext cx="7860992" cy="863600"/>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LIAA organizētiem nacionālajiem stendiem starptautiskajās izstādēs </a:t>
            </a:r>
          </a:p>
        </p:txBody>
      </p:sp>
      <p:sp>
        <p:nvSpPr>
          <p:cNvPr id="49" name="TextBox 49"/>
          <p:cNvSpPr txBox="1"/>
          <p:nvPr/>
        </p:nvSpPr>
        <p:spPr>
          <a:xfrm>
            <a:off x="8858015" y="8067783"/>
            <a:ext cx="7860992" cy="863600"/>
          </a:xfrm>
          <a:prstGeom prst="rect">
            <a:avLst/>
          </a:prstGeom>
        </p:spPr>
        <p:txBody>
          <a:bodyPr lIns="0" tIns="0" rIns="0" bIns="0" rtlCol="0" anchor="t">
            <a:spAutoFit/>
          </a:bodyPr>
          <a:lstStyle/>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semināri un forumi </a:t>
            </a:r>
          </a:p>
          <a:p>
            <a:pPr marL="539748" lvl="1" indent="-269874" algn="l">
              <a:lnSpc>
                <a:spcPts val="3249"/>
              </a:lnSpc>
              <a:buFont typeface="Arial"/>
              <a:buChar char="•"/>
            </a:pPr>
            <a:r>
              <a:rPr lang="en-US" sz="2499">
                <a:solidFill>
                  <a:srgbClr val="000000"/>
                </a:solidFill>
                <a:latin typeface="Armin Grotesk 3"/>
                <a:ea typeface="Armin Grotesk 3"/>
                <a:cs typeface="Armin Grotesk 3"/>
                <a:sym typeface="Armin Grotesk 3"/>
              </a:rPr>
              <a:t>konsultācijas</a:t>
            </a:r>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53163" y="3362863"/>
            <a:ext cx="3728866" cy="3964231"/>
            <a:chOff x="0" y="0"/>
            <a:chExt cx="982088" cy="1044077"/>
          </a:xfrm>
        </p:grpSpPr>
        <p:sp>
          <p:nvSpPr>
            <p:cNvPr id="3" name="Freeform 3"/>
            <p:cNvSpPr/>
            <p:nvPr/>
          </p:nvSpPr>
          <p:spPr>
            <a:xfrm>
              <a:off x="0" y="0"/>
              <a:ext cx="982088" cy="1044077"/>
            </a:xfrm>
            <a:custGeom>
              <a:avLst/>
              <a:gdLst/>
              <a:ahLst/>
              <a:cxnLst/>
              <a:rect l="l" t="t" r="r" b="b"/>
              <a:pathLst>
                <a:path w="982088" h="1044077">
                  <a:moveTo>
                    <a:pt x="49829" y="0"/>
                  </a:moveTo>
                  <a:lnTo>
                    <a:pt x="932259" y="0"/>
                  </a:lnTo>
                  <a:cubicBezTo>
                    <a:pt x="945474" y="0"/>
                    <a:pt x="958149" y="5250"/>
                    <a:pt x="967493" y="14595"/>
                  </a:cubicBezTo>
                  <a:cubicBezTo>
                    <a:pt x="976838" y="23939"/>
                    <a:pt x="982088" y="36614"/>
                    <a:pt x="982088" y="49829"/>
                  </a:cubicBezTo>
                  <a:lnTo>
                    <a:pt x="982088" y="994248"/>
                  </a:lnTo>
                  <a:cubicBezTo>
                    <a:pt x="982088" y="1007464"/>
                    <a:pt x="976838" y="1020138"/>
                    <a:pt x="967493" y="1029483"/>
                  </a:cubicBezTo>
                  <a:cubicBezTo>
                    <a:pt x="958149" y="1038827"/>
                    <a:pt x="945474" y="1044077"/>
                    <a:pt x="932259" y="1044077"/>
                  </a:cubicBezTo>
                  <a:lnTo>
                    <a:pt x="49829" y="1044077"/>
                  </a:lnTo>
                  <a:cubicBezTo>
                    <a:pt x="36614" y="1044077"/>
                    <a:pt x="23939" y="1038827"/>
                    <a:pt x="14595" y="1029483"/>
                  </a:cubicBezTo>
                  <a:cubicBezTo>
                    <a:pt x="5250" y="1020138"/>
                    <a:pt x="0" y="1007464"/>
                    <a:pt x="0" y="994248"/>
                  </a:cubicBezTo>
                  <a:lnTo>
                    <a:pt x="0" y="49829"/>
                  </a:lnTo>
                  <a:cubicBezTo>
                    <a:pt x="0" y="36614"/>
                    <a:pt x="5250" y="23939"/>
                    <a:pt x="14595" y="14595"/>
                  </a:cubicBezTo>
                  <a:cubicBezTo>
                    <a:pt x="23939" y="5250"/>
                    <a:pt x="36614" y="0"/>
                    <a:pt x="49829" y="0"/>
                  </a:cubicBezTo>
                  <a:close/>
                </a:path>
              </a:pathLst>
            </a:custGeom>
            <a:solidFill>
              <a:srgbClr val="FFFFFF"/>
            </a:solidFill>
            <a:ln w="9525" cap="rnd">
              <a:solidFill>
                <a:srgbClr val="00594F"/>
              </a:solidFill>
              <a:prstDash val="solid"/>
              <a:round/>
            </a:ln>
          </p:spPr>
          <p:txBody>
            <a:bodyPr/>
            <a:lstStyle/>
            <a:p>
              <a:endParaRPr lang="lv-LV"/>
            </a:p>
          </p:txBody>
        </p:sp>
        <p:sp>
          <p:nvSpPr>
            <p:cNvPr id="4" name="TextBox 4"/>
            <p:cNvSpPr txBox="1"/>
            <p:nvPr/>
          </p:nvSpPr>
          <p:spPr>
            <a:xfrm>
              <a:off x="0" y="-38100"/>
              <a:ext cx="982088" cy="108217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068882" y="637947"/>
            <a:ext cx="10809755" cy="1708180"/>
          </a:xfrm>
          <a:custGeom>
            <a:avLst/>
            <a:gdLst/>
            <a:ahLst/>
            <a:cxnLst/>
            <a:rect l="l" t="t" r="r" b="b"/>
            <a:pathLst>
              <a:path w="10809755" h="1708180">
                <a:moveTo>
                  <a:pt x="0" y="0"/>
                </a:moveTo>
                <a:lnTo>
                  <a:pt x="10809755" y="0"/>
                </a:lnTo>
                <a:lnTo>
                  <a:pt x="10809755" y="1708181"/>
                </a:lnTo>
                <a:lnTo>
                  <a:pt x="0" y="1708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lv-LV"/>
          </a:p>
        </p:txBody>
      </p:sp>
      <p:grpSp>
        <p:nvGrpSpPr>
          <p:cNvPr id="6" name="Group 6"/>
          <p:cNvGrpSpPr/>
          <p:nvPr/>
        </p:nvGrpSpPr>
        <p:grpSpPr>
          <a:xfrm>
            <a:off x="10321810" y="1664173"/>
            <a:ext cx="7940755" cy="8667332"/>
            <a:chOff x="0" y="0"/>
            <a:chExt cx="5767070" cy="6294755"/>
          </a:xfrm>
        </p:grpSpPr>
        <p:sp>
          <p:nvSpPr>
            <p:cNvPr id="7" name="Freeform 7"/>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4">
                <a:alphaModFix amt="60000"/>
              </a:blip>
              <a:stretch>
                <a:fillRect l="-63672"/>
              </a:stretch>
            </a:blipFill>
          </p:spPr>
          <p:txBody>
            <a:bodyPr/>
            <a:lstStyle/>
            <a:p>
              <a:endParaRPr lang="lv-LV"/>
            </a:p>
          </p:txBody>
        </p:sp>
      </p:grpSp>
      <p:grpSp>
        <p:nvGrpSpPr>
          <p:cNvPr id="8" name="Group 8"/>
          <p:cNvGrpSpPr/>
          <p:nvPr/>
        </p:nvGrpSpPr>
        <p:grpSpPr>
          <a:xfrm>
            <a:off x="896499" y="2214927"/>
            <a:ext cx="11886632" cy="884397"/>
            <a:chOff x="0" y="0"/>
            <a:chExt cx="3130636" cy="232928"/>
          </a:xfrm>
        </p:grpSpPr>
        <p:sp>
          <p:nvSpPr>
            <p:cNvPr id="9" name="Freeform 9"/>
            <p:cNvSpPr/>
            <p:nvPr/>
          </p:nvSpPr>
          <p:spPr>
            <a:xfrm>
              <a:off x="0" y="0"/>
              <a:ext cx="3130636" cy="232928"/>
            </a:xfrm>
            <a:custGeom>
              <a:avLst/>
              <a:gdLst/>
              <a:ahLst/>
              <a:cxnLst/>
              <a:rect l="l" t="t" r="r" b="b"/>
              <a:pathLst>
                <a:path w="3130636" h="232928">
                  <a:moveTo>
                    <a:pt x="11072" y="0"/>
                  </a:moveTo>
                  <a:lnTo>
                    <a:pt x="3119563" y="0"/>
                  </a:lnTo>
                  <a:cubicBezTo>
                    <a:pt x="3125678" y="0"/>
                    <a:pt x="3130636" y="4957"/>
                    <a:pt x="3130636" y="11072"/>
                  </a:cubicBezTo>
                  <a:lnTo>
                    <a:pt x="3130636" y="221855"/>
                  </a:lnTo>
                  <a:cubicBezTo>
                    <a:pt x="3130636" y="224792"/>
                    <a:pt x="3129469" y="227608"/>
                    <a:pt x="3127393" y="229685"/>
                  </a:cubicBezTo>
                  <a:cubicBezTo>
                    <a:pt x="3125316" y="231761"/>
                    <a:pt x="3122500" y="232928"/>
                    <a:pt x="3119563" y="232928"/>
                  </a:cubicBezTo>
                  <a:lnTo>
                    <a:pt x="11072" y="232928"/>
                  </a:lnTo>
                  <a:cubicBezTo>
                    <a:pt x="8136" y="232928"/>
                    <a:pt x="5319" y="231761"/>
                    <a:pt x="3243" y="229685"/>
                  </a:cubicBezTo>
                  <a:cubicBezTo>
                    <a:pt x="1167" y="227608"/>
                    <a:pt x="0" y="224792"/>
                    <a:pt x="0" y="221855"/>
                  </a:cubicBezTo>
                  <a:lnTo>
                    <a:pt x="0" y="11072"/>
                  </a:lnTo>
                  <a:cubicBezTo>
                    <a:pt x="0" y="8136"/>
                    <a:pt x="1167" y="5319"/>
                    <a:pt x="3243" y="3243"/>
                  </a:cubicBezTo>
                  <a:cubicBezTo>
                    <a:pt x="5319" y="1167"/>
                    <a:pt x="8136" y="0"/>
                    <a:pt x="11072" y="0"/>
                  </a:cubicBezTo>
                  <a:close/>
                </a:path>
              </a:pathLst>
            </a:custGeom>
            <a:solidFill>
              <a:srgbClr val="D6ECED">
                <a:alpha val="55686"/>
              </a:srgbClr>
            </a:solidFill>
          </p:spPr>
          <p:txBody>
            <a:bodyPr/>
            <a:lstStyle/>
            <a:p>
              <a:endParaRPr lang="lv-LV"/>
            </a:p>
          </p:txBody>
        </p:sp>
        <p:sp>
          <p:nvSpPr>
            <p:cNvPr id="10" name="TextBox 10"/>
            <p:cNvSpPr txBox="1"/>
            <p:nvPr/>
          </p:nvSpPr>
          <p:spPr>
            <a:xfrm>
              <a:off x="0" y="-38100"/>
              <a:ext cx="3130636" cy="271028"/>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9745215" y="3362863"/>
            <a:ext cx="3945826" cy="3964231"/>
            <a:chOff x="0" y="0"/>
            <a:chExt cx="1039230" cy="1044077"/>
          </a:xfrm>
        </p:grpSpPr>
        <p:sp>
          <p:nvSpPr>
            <p:cNvPr id="12" name="Freeform 12"/>
            <p:cNvSpPr/>
            <p:nvPr/>
          </p:nvSpPr>
          <p:spPr>
            <a:xfrm>
              <a:off x="0" y="0"/>
              <a:ext cx="1039230" cy="1044077"/>
            </a:xfrm>
            <a:custGeom>
              <a:avLst/>
              <a:gdLst/>
              <a:ahLst/>
              <a:cxnLst/>
              <a:rect l="l" t="t" r="r" b="b"/>
              <a:pathLst>
                <a:path w="1039230" h="1044077">
                  <a:moveTo>
                    <a:pt x="47089" y="0"/>
                  </a:moveTo>
                  <a:lnTo>
                    <a:pt x="992141" y="0"/>
                  </a:lnTo>
                  <a:cubicBezTo>
                    <a:pt x="1018147" y="0"/>
                    <a:pt x="1039230" y="21083"/>
                    <a:pt x="1039230" y="47089"/>
                  </a:cubicBezTo>
                  <a:lnTo>
                    <a:pt x="1039230" y="996988"/>
                  </a:lnTo>
                  <a:cubicBezTo>
                    <a:pt x="1039230" y="1022995"/>
                    <a:pt x="1018147" y="1044077"/>
                    <a:pt x="992141" y="1044077"/>
                  </a:cubicBezTo>
                  <a:lnTo>
                    <a:pt x="47089" y="1044077"/>
                  </a:lnTo>
                  <a:cubicBezTo>
                    <a:pt x="21083" y="1044077"/>
                    <a:pt x="0" y="1022995"/>
                    <a:pt x="0" y="996988"/>
                  </a:cubicBezTo>
                  <a:lnTo>
                    <a:pt x="0" y="47089"/>
                  </a:lnTo>
                  <a:cubicBezTo>
                    <a:pt x="0" y="21083"/>
                    <a:pt x="21083" y="0"/>
                    <a:pt x="47089" y="0"/>
                  </a:cubicBezTo>
                  <a:close/>
                </a:path>
              </a:pathLst>
            </a:custGeom>
            <a:solidFill>
              <a:srgbClr val="FFFFFF"/>
            </a:solidFill>
            <a:ln w="9525" cap="rnd">
              <a:solidFill>
                <a:srgbClr val="00594F"/>
              </a:solidFill>
              <a:prstDash val="solid"/>
              <a:round/>
            </a:ln>
          </p:spPr>
          <p:txBody>
            <a:bodyPr/>
            <a:lstStyle/>
            <a:p>
              <a:endParaRPr lang="lv-LV"/>
            </a:p>
          </p:txBody>
        </p:sp>
        <p:sp>
          <p:nvSpPr>
            <p:cNvPr id="13" name="TextBox 13"/>
            <p:cNvSpPr txBox="1"/>
            <p:nvPr/>
          </p:nvSpPr>
          <p:spPr>
            <a:xfrm>
              <a:off x="0" y="-38100"/>
              <a:ext cx="1039230" cy="1082177"/>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967526" y="2346128"/>
            <a:ext cx="11744579" cy="2650308"/>
            <a:chOff x="0" y="0"/>
            <a:chExt cx="15659439" cy="3533744"/>
          </a:xfrm>
        </p:grpSpPr>
        <p:sp>
          <p:nvSpPr>
            <p:cNvPr id="15" name="Freeform 15"/>
            <p:cNvSpPr/>
            <p:nvPr/>
          </p:nvSpPr>
          <p:spPr>
            <a:xfrm>
              <a:off x="0" y="0"/>
              <a:ext cx="15659440" cy="3533744"/>
            </a:xfrm>
            <a:custGeom>
              <a:avLst/>
              <a:gdLst/>
              <a:ahLst/>
              <a:cxnLst/>
              <a:rect l="l" t="t" r="r" b="b"/>
              <a:pathLst>
                <a:path w="15659440" h="3533744">
                  <a:moveTo>
                    <a:pt x="0" y="0"/>
                  </a:moveTo>
                  <a:lnTo>
                    <a:pt x="15659440" y="0"/>
                  </a:lnTo>
                  <a:lnTo>
                    <a:pt x="15659440" y="3533744"/>
                  </a:lnTo>
                  <a:lnTo>
                    <a:pt x="0" y="3533744"/>
                  </a:lnTo>
                  <a:close/>
                </a:path>
              </a:pathLst>
            </a:custGeom>
          </p:spPr>
          <p:txBody>
            <a:bodyPr/>
            <a:lstStyle/>
            <a:p>
              <a:endParaRPr lang="lv-LV"/>
            </a:p>
          </p:txBody>
        </p:sp>
        <p:sp>
          <p:nvSpPr>
            <p:cNvPr id="16" name="TextBox 16"/>
            <p:cNvSpPr txBox="1"/>
            <p:nvPr/>
          </p:nvSpPr>
          <p:spPr>
            <a:xfrm>
              <a:off x="0" y="-28575"/>
              <a:ext cx="15659439" cy="3562319"/>
            </a:xfrm>
            <a:prstGeom prst="rect">
              <a:avLst/>
            </a:prstGeom>
          </p:spPr>
          <p:txBody>
            <a:bodyPr lIns="0" tIns="0" rIns="0" bIns="0" rtlCol="0" anchor="t"/>
            <a:lstStyle/>
            <a:p>
              <a:pPr algn="l">
                <a:lnSpc>
                  <a:spcPts val="2380"/>
                </a:lnSpc>
              </a:pPr>
              <a:r>
                <a:rPr lang="en-US" sz="1700">
                  <a:solidFill>
                    <a:srgbClr val="000000"/>
                  </a:solidFill>
                  <a:latin typeface="Montserrat"/>
                  <a:ea typeface="Montserrat"/>
                  <a:cs typeface="Montserrat"/>
                  <a:sym typeface="Montserrat"/>
                </a:rPr>
                <a:t>Visaptverošs atbalsts pētniecības un attīstības (R&amp;D) ietilpīgiem uzņēmumiem. Piekļuve ES finansējuma programmām ar papildu atbalstu projektu pieteikumu izstrādei, līdzfinansējumam un projektu īstenošanai.</a:t>
              </a:r>
            </a:p>
            <a:p>
              <a:pPr algn="l">
                <a:lnSpc>
                  <a:spcPts val="2660"/>
                </a:lnSpc>
              </a:pPr>
              <a:r>
                <a:rPr lang="en-US" sz="1900">
                  <a:solidFill>
                    <a:srgbClr val="000000"/>
                  </a:solidFill>
                  <a:latin typeface="Montserrat"/>
                  <a:ea typeface="Montserrat"/>
                  <a:cs typeface="Montserrat"/>
                  <a:sym typeface="Montserrat"/>
                </a:rPr>
                <a:t> </a:t>
              </a:r>
            </a:p>
            <a:p>
              <a:pPr algn="l">
                <a:lnSpc>
                  <a:spcPts val="2660"/>
                </a:lnSpc>
              </a:pPr>
              <a:r>
                <a:rPr lang="en-US" sz="1900">
                  <a:solidFill>
                    <a:srgbClr val="000000"/>
                  </a:solidFill>
                  <a:latin typeface="Montserrat"/>
                  <a:ea typeface="Montserrat"/>
                  <a:cs typeface="Montserrat"/>
                  <a:sym typeface="Montserrat"/>
                </a:rPr>
                <a:t>D</a:t>
              </a:r>
            </a:p>
            <a:p>
              <a:pPr algn="l">
                <a:lnSpc>
                  <a:spcPts val="2660"/>
                </a:lnSpc>
              </a:pPr>
              <a:endParaRPr lang="en-US" sz="1900">
                <a:solidFill>
                  <a:srgbClr val="000000"/>
                </a:solidFill>
                <a:latin typeface="Montserrat"/>
                <a:ea typeface="Montserrat"/>
                <a:cs typeface="Montserrat"/>
                <a:sym typeface="Montserrat"/>
              </a:endParaRPr>
            </a:p>
            <a:p>
              <a:pPr algn="l">
                <a:lnSpc>
                  <a:spcPts val="2660"/>
                </a:lnSpc>
              </a:pPr>
              <a:endParaRPr lang="en-US" sz="1900">
                <a:solidFill>
                  <a:srgbClr val="000000"/>
                </a:solidFill>
                <a:latin typeface="Montserrat"/>
                <a:ea typeface="Montserrat"/>
                <a:cs typeface="Montserrat"/>
                <a:sym typeface="Montserrat"/>
              </a:endParaRPr>
            </a:p>
          </p:txBody>
        </p:sp>
      </p:grpSp>
      <p:sp>
        <p:nvSpPr>
          <p:cNvPr id="17" name="AutoShape 17"/>
          <p:cNvSpPr/>
          <p:nvPr/>
        </p:nvSpPr>
        <p:spPr>
          <a:xfrm flipH="1" flipV="1">
            <a:off x="896499" y="2331078"/>
            <a:ext cx="7606" cy="655508"/>
          </a:xfrm>
          <a:prstGeom prst="line">
            <a:avLst/>
          </a:prstGeom>
          <a:ln w="66675" cap="rnd">
            <a:solidFill>
              <a:srgbClr val="00DF9A">
                <a:alpha val="64706"/>
              </a:srgbClr>
            </a:solidFill>
            <a:prstDash val="solid"/>
            <a:headEnd type="none" w="sm" len="sm"/>
            <a:tailEnd type="none" w="sm" len="sm"/>
          </a:ln>
        </p:spPr>
        <p:txBody>
          <a:bodyPr/>
          <a:lstStyle/>
          <a:p>
            <a:endParaRPr lang="lv-LV"/>
          </a:p>
        </p:txBody>
      </p:sp>
      <p:grpSp>
        <p:nvGrpSpPr>
          <p:cNvPr id="18" name="Group 18"/>
          <p:cNvGrpSpPr/>
          <p:nvPr/>
        </p:nvGrpSpPr>
        <p:grpSpPr>
          <a:xfrm>
            <a:off x="1024119" y="3295719"/>
            <a:ext cx="3656996" cy="1336548"/>
            <a:chOff x="0" y="0"/>
            <a:chExt cx="4875995" cy="1782065"/>
          </a:xfrm>
        </p:grpSpPr>
        <p:sp>
          <p:nvSpPr>
            <p:cNvPr id="19" name="Freeform 19"/>
            <p:cNvSpPr/>
            <p:nvPr/>
          </p:nvSpPr>
          <p:spPr>
            <a:xfrm>
              <a:off x="0" y="0"/>
              <a:ext cx="4875995" cy="1782064"/>
            </a:xfrm>
            <a:custGeom>
              <a:avLst/>
              <a:gdLst/>
              <a:ahLst/>
              <a:cxnLst/>
              <a:rect l="l" t="t" r="r" b="b"/>
              <a:pathLst>
                <a:path w="4875995" h="1782064">
                  <a:moveTo>
                    <a:pt x="0" y="0"/>
                  </a:moveTo>
                  <a:lnTo>
                    <a:pt x="4875995" y="0"/>
                  </a:lnTo>
                  <a:lnTo>
                    <a:pt x="4875995" y="1782064"/>
                  </a:lnTo>
                  <a:lnTo>
                    <a:pt x="0" y="1782064"/>
                  </a:lnTo>
                  <a:close/>
                </a:path>
              </a:pathLst>
            </a:custGeom>
          </p:spPr>
          <p:txBody>
            <a:bodyPr/>
            <a:lstStyle/>
            <a:p>
              <a:endParaRPr lang="lv-LV"/>
            </a:p>
          </p:txBody>
        </p:sp>
        <p:sp>
          <p:nvSpPr>
            <p:cNvPr id="20" name="TextBox 20"/>
            <p:cNvSpPr txBox="1"/>
            <p:nvPr/>
          </p:nvSpPr>
          <p:spPr>
            <a:xfrm>
              <a:off x="0" y="-9525"/>
              <a:ext cx="4875995" cy="1791590"/>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hlinkClick r:id="rId5" tooltip="https://liaa.business.gov.lv/atbalsta-iespejas/atbalsts-eiropas-komisijas-projektu-izstradei"/>
                </a:rPr>
                <a:t>LIAA </a:t>
              </a:r>
            </a:p>
            <a:p>
              <a:pPr algn="ctr">
                <a:lnSpc>
                  <a:spcPts val="2534"/>
                </a:lnSpc>
              </a:pPr>
              <a:r>
                <a:rPr lang="en-US" sz="2000" b="1" u="sng">
                  <a:solidFill>
                    <a:srgbClr val="000000"/>
                  </a:solidFill>
                  <a:latin typeface="Montserrat Bold"/>
                  <a:ea typeface="Montserrat Bold"/>
                  <a:cs typeface="Montserrat Bold"/>
                  <a:sym typeface="Montserrat Bold"/>
                  <a:hlinkClick r:id="rId6" tooltip="https://liaa.business.gov.lv/aktualitates/lidz-15-000-eiro-palielinats-atbalsts-eiropas-komisijas-projektu-pieteikumu-izstradei"/>
                </a:rPr>
                <a:t>Atbalsts projektu pieteikumu sagatavošanai</a:t>
              </a:r>
            </a:p>
            <a:p>
              <a:pPr algn="ctr">
                <a:lnSpc>
                  <a:spcPts val="2534"/>
                </a:lnSpc>
              </a:pPr>
              <a:endParaRPr lang="en-US" sz="2000" b="1" u="sng">
                <a:solidFill>
                  <a:srgbClr val="000000"/>
                </a:solidFill>
                <a:latin typeface="Montserrat Bold"/>
                <a:ea typeface="Montserrat Bold"/>
                <a:cs typeface="Montserrat Bold"/>
                <a:sym typeface="Montserrat Bold"/>
                <a:hlinkClick r:id="rId6" tooltip="https://liaa.business.gov.lv/aktualitates/lidz-15-000-eiro-palielinats-atbalsts-eiropas-komisijas-projektu-pieteikumu-izstradei"/>
              </a:endParaRPr>
            </a:p>
          </p:txBody>
        </p:sp>
      </p:grpSp>
      <p:grpSp>
        <p:nvGrpSpPr>
          <p:cNvPr id="21" name="Group 21"/>
          <p:cNvGrpSpPr/>
          <p:nvPr/>
        </p:nvGrpSpPr>
        <p:grpSpPr>
          <a:xfrm>
            <a:off x="5353332" y="3350856"/>
            <a:ext cx="4292202" cy="3964231"/>
            <a:chOff x="0" y="0"/>
            <a:chExt cx="1130457" cy="1044077"/>
          </a:xfrm>
        </p:grpSpPr>
        <p:sp>
          <p:nvSpPr>
            <p:cNvPr id="22" name="Freeform 22"/>
            <p:cNvSpPr/>
            <p:nvPr/>
          </p:nvSpPr>
          <p:spPr>
            <a:xfrm>
              <a:off x="0" y="0"/>
              <a:ext cx="1130457" cy="1044077"/>
            </a:xfrm>
            <a:custGeom>
              <a:avLst/>
              <a:gdLst/>
              <a:ahLst/>
              <a:cxnLst/>
              <a:rect l="l" t="t" r="r" b="b"/>
              <a:pathLst>
                <a:path w="1130457" h="1044077">
                  <a:moveTo>
                    <a:pt x="43289" y="0"/>
                  </a:moveTo>
                  <a:lnTo>
                    <a:pt x="1087167" y="0"/>
                  </a:lnTo>
                  <a:cubicBezTo>
                    <a:pt x="1111075" y="0"/>
                    <a:pt x="1130457" y="19381"/>
                    <a:pt x="1130457" y="43289"/>
                  </a:cubicBezTo>
                  <a:lnTo>
                    <a:pt x="1130457" y="1000788"/>
                  </a:lnTo>
                  <a:cubicBezTo>
                    <a:pt x="1130457" y="1012269"/>
                    <a:pt x="1125896" y="1023280"/>
                    <a:pt x="1117778" y="1031398"/>
                  </a:cubicBezTo>
                  <a:cubicBezTo>
                    <a:pt x="1109659" y="1039517"/>
                    <a:pt x="1098648" y="1044077"/>
                    <a:pt x="1087167" y="1044077"/>
                  </a:cubicBezTo>
                  <a:lnTo>
                    <a:pt x="43289" y="1044077"/>
                  </a:lnTo>
                  <a:cubicBezTo>
                    <a:pt x="19381" y="1044077"/>
                    <a:pt x="0" y="1024696"/>
                    <a:pt x="0" y="1000788"/>
                  </a:cubicBezTo>
                  <a:lnTo>
                    <a:pt x="0" y="43289"/>
                  </a:lnTo>
                  <a:cubicBezTo>
                    <a:pt x="0" y="19381"/>
                    <a:pt x="19381" y="0"/>
                    <a:pt x="43289" y="0"/>
                  </a:cubicBezTo>
                  <a:close/>
                </a:path>
              </a:pathLst>
            </a:custGeom>
            <a:solidFill>
              <a:srgbClr val="FFFFFF"/>
            </a:solidFill>
            <a:ln w="9525" cap="rnd">
              <a:solidFill>
                <a:srgbClr val="00594F"/>
              </a:solidFill>
              <a:prstDash val="solid"/>
              <a:round/>
            </a:ln>
          </p:spPr>
          <p:txBody>
            <a:bodyPr/>
            <a:lstStyle/>
            <a:p>
              <a:endParaRPr lang="lv-LV"/>
            </a:p>
          </p:txBody>
        </p:sp>
        <p:sp>
          <p:nvSpPr>
            <p:cNvPr id="23" name="TextBox 23"/>
            <p:cNvSpPr txBox="1"/>
            <p:nvPr/>
          </p:nvSpPr>
          <p:spPr>
            <a:xfrm>
              <a:off x="0" y="-38100"/>
              <a:ext cx="1130457" cy="1082177"/>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6127753" y="3295719"/>
            <a:ext cx="2743361" cy="1336548"/>
            <a:chOff x="0" y="0"/>
            <a:chExt cx="3657815" cy="1782065"/>
          </a:xfrm>
        </p:grpSpPr>
        <p:sp>
          <p:nvSpPr>
            <p:cNvPr id="25" name="Freeform 25"/>
            <p:cNvSpPr/>
            <p:nvPr/>
          </p:nvSpPr>
          <p:spPr>
            <a:xfrm>
              <a:off x="0" y="0"/>
              <a:ext cx="3657815" cy="1782064"/>
            </a:xfrm>
            <a:custGeom>
              <a:avLst/>
              <a:gdLst/>
              <a:ahLst/>
              <a:cxnLst/>
              <a:rect l="l" t="t" r="r" b="b"/>
              <a:pathLst>
                <a:path w="3657815" h="1782064">
                  <a:moveTo>
                    <a:pt x="0" y="0"/>
                  </a:moveTo>
                  <a:lnTo>
                    <a:pt x="3657815" y="0"/>
                  </a:lnTo>
                  <a:lnTo>
                    <a:pt x="3657815" y="1782064"/>
                  </a:lnTo>
                  <a:lnTo>
                    <a:pt x="0" y="1782064"/>
                  </a:lnTo>
                  <a:close/>
                </a:path>
              </a:pathLst>
            </a:custGeom>
          </p:spPr>
          <p:txBody>
            <a:bodyPr/>
            <a:lstStyle/>
            <a:p>
              <a:endParaRPr lang="lv-LV"/>
            </a:p>
          </p:txBody>
        </p:sp>
        <p:sp>
          <p:nvSpPr>
            <p:cNvPr id="26" name="TextBox 26"/>
            <p:cNvSpPr txBox="1"/>
            <p:nvPr/>
          </p:nvSpPr>
          <p:spPr>
            <a:xfrm>
              <a:off x="0" y="-9525"/>
              <a:ext cx="3657815" cy="1791590"/>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hlinkClick r:id="rId7" tooltip="https://www.altum.lv/en/"/>
                </a:rPr>
                <a:t>ALTUM </a:t>
              </a:r>
            </a:p>
            <a:p>
              <a:pPr algn="ctr">
                <a:lnSpc>
                  <a:spcPts val="2534"/>
                </a:lnSpc>
              </a:pPr>
              <a:r>
                <a:rPr lang="en-US" sz="2000" b="1" u="sng">
                  <a:solidFill>
                    <a:srgbClr val="000000"/>
                  </a:solidFill>
                  <a:latin typeface="Montserrat Bold"/>
                  <a:ea typeface="Montserrat Bold"/>
                  <a:cs typeface="Montserrat Bold"/>
                  <a:sym typeface="Montserrat Bold"/>
                </a:rPr>
                <a:t> priekšfinansējuma aizdevumi</a:t>
              </a:r>
            </a:p>
            <a:p>
              <a:pPr algn="ctr">
                <a:lnSpc>
                  <a:spcPts val="2534"/>
                </a:lnSpc>
              </a:pPr>
              <a:endParaRPr lang="en-US" sz="2000" b="1" u="sng">
                <a:solidFill>
                  <a:srgbClr val="000000"/>
                </a:solidFill>
                <a:latin typeface="Montserrat Bold"/>
                <a:ea typeface="Montserrat Bold"/>
                <a:cs typeface="Montserrat Bold"/>
                <a:sym typeface="Montserrat Bold"/>
              </a:endParaRPr>
            </a:p>
          </p:txBody>
        </p:sp>
      </p:grpSp>
      <p:grpSp>
        <p:nvGrpSpPr>
          <p:cNvPr id="27" name="Group 27"/>
          <p:cNvGrpSpPr/>
          <p:nvPr/>
        </p:nvGrpSpPr>
        <p:grpSpPr>
          <a:xfrm>
            <a:off x="10374515" y="3419684"/>
            <a:ext cx="3363654" cy="1022223"/>
            <a:chOff x="0" y="0"/>
            <a:chExt cx="4484872" cy="1362965"/>
          </a:xfrm>
        </p:grpSpPr>
        <p:sp>
          <p:nvSpPr>
            <p:cNvPr id="28" name="Freeform 28"/>
            <p:cNvSpPr/>
            <p:nvPr/>
          </p:nvSpPr>
          <p:spPr>
            <a:xfrm>
              <a:off x="0" y="0"/>
              <a:ext cx="4484872" cy="1362965"/>
            </a:xfrm>
            <a:custGeom>
              <a:avLst/>
              <a:gdLst/>
              <a:ahLst/>
              <a:cxnLst/>
              <a:rect l="l" t="t" r="r" b="b"/>
              <a:pathLst>
                <a:path w="4484872" h="1362965">
                  <a:moveTo>
                    <a:pt x="0" y="0"/>
                  </a:moveTo>
                  <a:lnTo>
                    <a:pt x="4484872" y="0"/>
                  </a:lnTo>
                  <a:lnTo>
                    <a:pt x="4484872" y="1362965"/>
                  </a:lnTo>
                  <a:lnTo>
                    <a:pt x="0" y="1362965"/>
                  </a:lnTo>
                  <a:close/>
                </a:path>
              </a:pathLst>
            </a:custGeom>
          </p:spPr>
          <p:txBody>
            <a:bodyPr/>
            <a:lstStyle/>
            <a:p>
              <a:endParaRPr lang="lv-LV"/>
            </a:p>
          </p:txBody>
        </p:sp>
        <p:sp>
          <p:nvSpPr>
            <p:cNvPr id="29" name="TextBox 29"/>
            <p:cNvSpPr txBox="1"/>
            <p:nvPr/>
          </p:nvSpPr>
          <p:spPr>
            <a:xfrm>
              <a:off x="0" y="-9525"/>
              <a:ext cx="4484872" cy="1372490"/>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rPr>
                <a:t>Līdzfinansējums Eiropas Komisijas projektiem</a:t>
              </a:r>
            </a:p>
            <a:p>
              <a:pPr algn="ctr">
                <a:lnSpc>
                  <a:spcPts val="2534"/>
                </a:lnSpc>
              </a:pPr>
              <a:endParaRPr lang="en-US" sz="2000" b="1" u="sng">
                <a:solidFill>
                  <a:srgbClr val="000000"/>
                </a:solidFill>
                <a:latin typeface="Montserrat Bold"/>
                <a:ea typeface="Montserrat Bold"/>
                <a:cs typeface="Montserrat Bold"/>
                <a:sym typeface="Montserrat Bold"/>
              </a:endParaRPr>
            </a:p>
          </p:txBody>
        </p:sp>
      </p:grpSp>
      <p:grpSp>
        <p:nvGrpSpPr>
          <p:cNvPr id="30" name="Group 30"/>
          <p:cNvGrpSpPr/>
          <p:nvPr/>
        </p:nvGrpSpPr>
        <p:grpSpPr>
          <a:xfrm>
            <a:off x="482902" y="3030576"/>
            <a:ext cx="1281411" cy="1281411"/>
            <a:chOff x="0" y="0"/>
            <a:chExt cx="1708549" cy="1708549"/>
          </a:xfrm>
        </p:grpSpPr>
        <p:sp>
          <p:nvSpPr>
            <p:cNvPr id="31" name="Freeform 31"/>
            <p:cNvSpPr/>
            <p:nvPr/>
          </p:nvSpPr>
          <p:spPr>
            <a:xfrm>
              <a:off x="0" y="0"/>
              <a:ext cx="1708549" cy="1708549"/>
            </a:xfrm>
            <a:custGeom>
              <a:avLst/>
              <a:gdLst/>
              <a:ahLst/>
              <a:cxnLst/>
              <a:rect l="l" t="t" r="r" b="b"/>
              <a:pathLst>
                <a:path w="1708549" h="1708549">
                  <a:moveTo>
                    <a:pt x="0" y="0"/>
                  </a:moveTo>
                  <a:lnTo>
                    <a:pt x="1708549" y="0"/>
                  </a:lnTo>
                  <a:lnTo>
                    <a:pt x="1708549" y="1708549"/>
                  </a:lnTo>
                  <a:lnTo>
                    <a:pt x="0" y="1708549"/>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32" name="Group 32"/>
            <p:cNvGrpSpPr/>
            <p:nvPr/>
          </p:nvGrpSpPr>
          <p:grpSpPr>
            <a:xfrm>
              <a:off x="145894" y="40849"/>
              <a:ext cx="1311185" cy="1311185"/>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34" name="TextBox 3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35" name="Freeform 35"/>
            <p:cNvSpPr/>
            <p:nvPr/>
          </p:nvSpPr>
          <p:spPr>
            <a:xfrm>
              <a:off x="291168" y="156276"/>
              <a:ext cx="951037" cy="982984"/>
            </a:xfrm>
            <a:custGeom>
              <a:avLst/>
              <a:gdLst/>
              <a:ahLst/>
              <a:cxnLst/>
              <a:rect l="l" t="t" r="r" b="b"/>
              <a:pathLst>
                <a:path w="951037" h="982984">
                  <a:moveTo>
                    <a:pt x="0" y="0"/>
                  </a:moveTo>
                  <a:lnTo>
                    <a:pt x="951037" y="0"/>
                  </a:lnTo>
                  <a:lnTo>
                    <a:pt x="951037" y="982984"/>
                  </a:lnTo>
                  <a:lnTo>
                    <a:pt x="0" y="98298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grpSp>
      <p:grpSp>
        <p:nvGrpSpPr>
          <p:cNvPr id="36" name="Group 36"/>
          <p:cNvGrpSpPr/>
          <p:nvPr/>
        </p:nvGrpSpPr>
        <p:grpSpPr>
          <a:xfrm>
            <a:off x="4962390" y="3160496"/>
            <a:ext cx="1281411" cy="1281411"/>
            <a:chOff x="0" y="0"/>
            <a:chExt cx="1708549" cy="1708549"/>
          </a:xfrm>
        </p:grpSpPr>
        <p:sp>
          <p:nvSpPr>
            <p:cNvPr id="37" name="Freeform 37"/>
            <p:cNvSpPr/>
            <p:nvPr/>
          </p:nvSpPr>
          <p:spPr>
            <a:xfrm>
              <a:off x="0" y="0"/>
              <a:ext cx="1708549" cy="1708549"/>
            </a:xfrm>
            <a:custGeom>
              <a:avLst/>
              <a:gdLst/>
              <a:ahLst/>
              <a:cxnLst/>
              <a:rect l="l" t="t" r="r" b="b"/>
              <a:pathLst>
                <a:path w="1708549" h="1708549">
                  <a:moveTo>
                    <a:pt x="0" y="0"/>
                  </a:moveTo>
                  <a:lnTo>
                    <a:pt x="1708549" y="0"/>
                  </a:lnTo>
                  <a:lnTo>
                    <a:pt x="1708549" y="1708549"/>
                  </a:lnTo>
                  <a:lnTo>
                    <a:pt x="0" y="1708549"/>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38" name="Group 38"/>
            <p:cNvGrpSpPr/>
            <p:nvPr/>
          </p:nvGrpSpPr>
          <p:grpSpPr>
            <a:xfrm>
              <a:off x="145894" y="40849"/>
              <a:ext cx="1311185" cy="1311185"/>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40" name="TextBox 40"/>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41" name="Freeform 41"/>
            <p:cNvSpPr/>
            <p:nvPr/>
          </p:nvSpPr>
          <p:spPr>
            <a:xfrm>
              <a:off x="441932" y="278355"/>
              <a:ext cx="719108" cy="836172"/>
            </a:xfrm>
            <a:custGeom>
              <a:avLst/>
              <a:gdLst/>
              <a:ahLst/>
              <a:cxnLst/>
              <a:rect l="l" t="t" r="r" b="b"/>
              <a:pathLst>
                <a:path w="719108" h="836172">
                  <a:moveTo>
                    <a:pt x="0" y="0"/>
                  </a:moveTo>
                  <a:lnTo>
                    <a:pt x="719108" y="0"/>
                  </a:lnTo>
                  <a:lnTo>
                    <a:pt x="719108" y="836172"/>
                  </a:lnTo>
                  <a:lnTo>
                    <a:pt x="0" y="8361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grpSp>
      <p:grpSp>
        <p:nvGrpSpPr>
          <p:cNvPr id="42" name="Group 42"/>
          <p:cNvGrpSpPr/>
          <p:nvPr/>
        </p:nvGrpSpPr>
        <p:grpSpPr>
          <a:xfrm>
            <a:off x="9348551" y="3160496"/>
            <a:ext cx="1281411" cy="1281411"/>
            <a:chOff x="0" y="0"/>
            <a:chExt cx="1708549" cy="1708549"/>
          </a:xfrm>
        </p:grpSpPr>
        <p:sp>
          <p:nvSpPr>
            <p:cNvPr id="43" name="Freeform 43"/>
            <p:cNvSpPr/>
            <p:nvPr/>
          </p:nvSpPr>
          <p:spPr>
            <a:xfrm>
              <a:off x="0" y="0"/>
              <a:ext cx="1708549" cy="1708549"/>
            </a:xfrm>
            <a:custGeom>
              <a:avLst/>
              <a:gdLst/>
              <a:ahLst/>
              <a:cxnLst/>
              <a:rect l="l" t="t" r="r" b="b"/>
              <a:pathLst>
                <a:path w="1708549" h="1708549">
                  <a:moveTo>
                    <a:pt x="0" y="0"/>
                  </a:moveTo>
                  <a:lnTo>
                    <a:pt x="1708549" y="0"/>
                  </a:lnTo>
                  <a:lnTo>
                    <a:pt x="1708549" y="1708549"/>
                  </a:lnTo>
                  <a:lnTo>
                    <a:pt x="0" y="1708549"/>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44" name="Group 44"/>
            <p:cNvGrpSpPr/>
            <p:nvPr/>
          </p:nvGrpSpPr>
          <p:grpSpPr>
            <a:xfrm>
              <a:off x="145894" y="40849"/>
              <a:ext cx="1311185" cy="1311185"/>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46" name="TextBox 46"/>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47" name="Group 47"/>
          <p:cNvGrpSpPr/>
          <p:nvPr/>
        </p:nvGrpSpPr>
        <p:grpSpPr>
          <a:xfrm>
            <a:off x="1006363" y="7493463"/>
            <a:ext cx="3863785" cy="2497201"/>
            <a:chOff x="0" y="0"/>
            <a:chExt cx="5151713" cy="3329602"/>
          </a:xfrm>
        </p:grpSpPr>
        <p:grpSp>
          <p:nvGrpSpPr>
            <p:cNvPr id="48" name="Group 48"/>
            <p:cNvGrpSpPr/>
            <p:nvPr/>
          </p:nvGrpSpPr>
          <p:grpSpPr>
            <a:xfrm>
              <a:off x="0" y="386951"/>
              <a:ext cx="4981202" cy="2942651"/>
              <a:chOff x="0" y="0"/>
              <a:chExt cx="983941" cy="581264"/>
            </a:xfrm>
          </p:grpSpPr>
          <p:sp>
            <p:nvSpPr>
              <p:cNvPr id="49" name="Freeform 49"/>
              <p:cNvSpPr/>
              <p:nvPr/>
            </p:nvSpPr>
            <p:spPr>
              <a:xfrm>
                <a:off x="0" y="0"/>
                <a:ext cx="983941" cy="581264"/>
              </a:xfrm>
              <a:custGeom>
                <a:avLst/>
                <a:gdLst/>
                <a:ahLst/>
                <a:cxnLst/>
                <a:rect l="l" t="t" r="r" b="b"/>
                <a:pathLst>
                  <a:path w="983941" h="581264">
                    <a:moveTo>
                      <a:pt x="49735" y="0"/>
                    </a:moveTo>
                    <a:lnTo>
                      <a:pt x="934206" y="0"/>
                    </a:lnTo>
                    <a:cubicBezTo>
                      <a:pt x="947396" y="0"/>
                      <a:pt x="960047" y="5240"/>
                      <a:pt x="969374" y="14567"/>
                    </a:cubicBezTo>
                    <a:cubicBezTo>
                      <a:pt x="978701" y="23894"/>
                      <a:pt x="983941" y="36545"/>
                      <a:pt x="983941" y="49735"/>
                    </a:cubicBezTo>
                    <a:lnTo>
                      <a:pt x="983941" y="531529"/>
                    </a:lnTo>
                    <a:cubicBezTo>
                      <a:pt x="983941" y="558997"/>
                      <a:pt x="961674" y="581264"/>
                      <a:pt x="934206" y="581264"/>
                    </a:cubicBezTo>
                    <a:lnTo>
                      <a:pt x="49735" y="581264"/>
                    </a:lnTo>
                    <a:cubicBezTo>
                      <a:pt x="36545" y="581264"/>
                      <a:pt x="23894" y="576024"/>
                      <a:pt x="14567" y="566697"/>
                    </a:cubicBezTo>
                    <a:cubicBezTo>
                      <a:pt x="5240" y="557370"/>
                      <a:pt x="0" y="544720"/>
                      <a:pt x="0" y="531529"/>
                    </a:cubicBezTo>
                    <a:lnTo>
                      <a:pt x="0" y="49735"/>
                    </a:lnTo>
                    <a:cubicBezTo>
                      <a:pt x="0" y="36545"/>
                      <a:pt x="5240" y="23894"/>
                      <a:pt x="14567" y="14567"/>
                    </a:cubicBezTo>
                    <a:cubicBezTo>
                      <a:pt x="23894" y="5240"/>
                      <a:pt x="36545" y="0"/>
                      <a:pt x="49735" y="0"/>
                    </a:cubicBezTo>
                    <a:close/>
                  </a:path>
                </a:pathLst>
              </a:custGeom>
              <a:solidFill>
                <a:srgbClr val="EEEEEE"/>
              </a:solidFill>
              <a:ln w="9525" cap="rnd">
                <a:solidFill>
                  <a:srgbClr val="095147"/>
                </a:solidFill>
                <a:prstDash val="solid"/>
                <a:round/>
              </a:ln>
            </p:spPr>
            <p:txBody>
              <a:bodyPr/>
              <a:lstStyle/>
              <a:p>
                <a:endParaRPr lang="lv-LV"/>
              </a:p>
            </p:txBody>
          </p:sp>
          <p:sp>
            <p:nvSpPr>
              <p:cNvPr id="50" name="TextBox 50"/>
              <p:cNvSpPr txBox="1"/>
              <p:nvPr/>
            </p:nvSpPr>
            <p:spPr>
              <a:xfrm>
                <a:off x="0" y="-38100"/>
                <a:ext cx="983941" cy="619364"/>
              </a:xfrm>
              <a:prstGeom prst="rect">
                <a:avLst/>
              </a:prstGeom>
            </p:spPr>
            <p:txBody>
              <a:bodyPr lIns="50800" tIns="50800" rIns="50800" bIns="50800" rtlCol="0" anchor="ctr"/>
              <a:lstStyle/>
              <a:p>
                <a:pPr algn="ctr">
                  <a:lnSpc>
                    <a:spcPts val="2659"/>
                  </a:lnSpc>
                  <a:spcBef>
                    <a:spcPct val="0"/>
                  </a:spcBef>
                </a:pPr>
                <a:endParaRPr/>
              </a:p>
            </p:txBody>
          </p:sp>
        </p:grpSp>
        <p:grpSp>
          <p:nvGrpSpPr>
            <p:cNvPr id="51" name="Group 51"/>
            <p:cNvGrpSpPr/>
            <p:nvPr/>
          </p:nvGrpSpPr>
          <p:grpSpPr>
            <a:xfrm>
              <a:off x="7489" y="0"/>
              <a:ext cx="5026732" cy="589420"/>
              <a:chOff x="0" y="0"/>
              <a:chExt cx="992935" cy="116429"/>
            </a:xfrm>
          </p:grpSpPr>
          <p:sp>
            <p:nvSpPr>
              <p:cNvPr id="52" name="Freeform 52"/>
              <p:cNvSpPr/>
              <p:nvPr/>
            </p:nvSpPr>
            <p:spPr>
              <a:xfrm>
                <a:off x="0" y="0"/>
                <a:ext cx="992935" cy="116429"/>
              </a:xfrm>
              <a:custGeom>
                <a:avLst/>
                <a:gdLst/>
                <a:ahLst/>
                <a:cxnLst/>
                <a:rect l="l" t="t" r="r" b="b"/>
                <a:pathLst>
                  <a:path w="992935" h="116429">
                    <a:moveTo>
                      <a:pt x="34910" y="0"/>
                    </a:moveTo>
                    <a:lnTo>
                      <a:pt x="958025" y="0"/>
                    </a:lnTo>
                    <a:cubicBezTo>
                      <a:pt x="977305" y="0"/>
                      <a:pt x="992935" y="15630"/>
                      <a:pt x="992935" y="34910"/>
                    </a:cubicBezTo>
                    <a:lnTo>
                      <a:pt x="992935" y="81519"/>
                    </a:lnTo>
                    <a:cubicBezTo>
                      <a:pt x="992935" y="100799"/>
                      <a:pt x="977305" y="116429"/>
                      <a:pt x="958025" y="116429"/>
                    </a:cubicBezTo>
                    <a:lnTo>
                      <a:pt x="34910" y="116429"/>
                    </a:lnTo>
                    <a:cubicBezTo>
                      <a:pt x="25651" y="116429"/>
                      <a:pt x="16772" y="112751"/>
                      <a:pt x="10225" y="106204"/>
                    </a:cubicBezTo>
                    <a:cubicBezTo>
                      <a:pt x="3678" y="99657"/>
                      <a:pt x="0" y="90777"/>
                      <a:pt x="0" y="81519"/>
                    </a:cubicBezTo>
                    <a:lnTo>
                      <a:pt x="0" y="34910"/>
                    </a:lnTo>
                    <a:cubicBezTo>
                      <a:pt x="0" y="25651"/>
                      <a:pt x="3678" y="16772"/>
                      <a:pt x="10225" y="10225"/>
                    </a:cubicBezTo>
                    <a:cubicBezTo>
                      <a:pt x="16772" y="3678"/>
                      <a:pt x="25651" y="0"/>
                      <a:pt x="34910" y="0"/>
                    </a:cubicBezTo>
                    <a:close/>
                  </a:path>
                </a:pathLst>
              </a:custGeom>
              <a:solidFill>
                <a:srgbClr val="095147"/>
              </a:solidFill>
              <a:ln w="9525" cap="sq">
                <a:solidFill>
                  <a:srgbClr val="095147"/>
                </a:solidFill>
                <a:prstDash val="solid"/>
                <a:miter/>
              </a:ln>
            </p:spPr>
            <p:txBody>
              <a:bodyPr/>
              <a:lstStyle/>
              <a:p>
                <a:endParaRPr lang="lv-LV"/>
              </a:p>
            </p:txBody>
          </p:sp>
          <p:sp>
            <p:nvSpPr>
              <p:cNvPr id="53" name="TextBox 53"/>
              <p:cNvSpPr txBox="1"/>
              <p:nvPr/>
            </p:nvSpPr>
            <p:spPr>
              <a:xfrm>
                <a:off x="0" y="-38100"/>
                <a:ext cx="992935" cy="154529"/>
              </a:xfrm>
              <a:prstGeom prst="rect">
                <a:avLst/>
              </a:prstGeom>
            </p:spPr>
            <p:txBody>
              <a:bodyPr lIns="50800" tIns="50800" rIns="50800" bIns="50800" rtlCol="0" anchor="ctr"/>
              <a:lstStyle/>
              <a:p>
                <a:pPr algn="ctr">
                  <a:lnSpc>
                    <a:spcPts val="2659"/>
                  </a:lnSpc>
                  <a:spcBef>
                    <a:spcPct val="0"/>
                  </a:spcBef>
                </a:pPr>
                <a:endParaRPr/>
              </a:p>
            </p:txBody>
          </p:sp>
        </p:grpSp>
        <p:grpSp>
          <p:nvGrpSpPr>
            <p:cNvPr id="54" name="Group 54"/>
            <p:cNvGrpSpPr/>
            <p:nvPr/>
          </p:nvGrpSpPr>
          <p:grpSpPr>
            <a:xfrm>
              <a:off x="551100" y="0"/>
              <a:ext cx="3879002" cy="1142797"/>
              <a:chOff x="0" y="0"/>
              <a:chExt cx="3879002" cy="1142797"/>
            </a:xfrm>
          </p:grpSpPr>
          <p:sp>
            <p:nvSpPr>
              <p:cNvPr id="55" name="Freeform 55"/>
              <p:cNvSpPr/>
              <p:nvPr/>
            </p:nvSpPr>
            <p:spPr>
              <a:xfrm>
                <a:off x="0" y="0"/>
                <a:ext cx="3879002" cy="1142797"/>
              </a:xfrm>
              <a:custGeom>
                <a:avLst/>
                <a:gdLst/>
                <a:ahLst/>
                <a:cxnLst/>
                <a:rect l="l" t="t" r="r" b="b"/>
                <a:pathLst>
                  <a:path w="3879002" h="1142797">
                    <a:moveTo>
                      <a:pt x="0" y="0"/>
                    </a:moveTo>
                    <a:lnTo>
                      <a:pt x="3879002" y="0"/>
                    </a:lnTo>
                    <a:lnTo>
                      <a:pt x="3879002" y="1142797"/>
                    </a:lnTo>
                    <a:lnTo>
                      <a:pt x="0" y="1142797"/>
                    </a:lnTo>
                    <a:close/>
                  </a:path>
                </a:pathLst>
              </a:custGeom>
              <a:solidFill>
                <a:srgbClr val="00DF9A">
                  <a:alpha val="0"/>
                </a:srgbClr>
              </a:solidFill>
            </p:spPr>
            <p:txBody>
              <a:bodyPr/>
              <a:lstStyle/>
              <a:p>
                <a:endParaRPr lang="lv-LV"/>
              </a:p>
            </p:txBody>
          </p:sp>
          <p:sp>
            <p:nvSpPr>
              <p:cNvPr id="56" name="TextBox 56"/>
              <p:cNvSpPr txBox="1"/>
              <p:nvPr/>
            </p:nvSpPr>
            <p:spPr>
              <a:xfrm>
                <a:off x="0" y="-9525"/>
                <a:ext cx="3879002" cy="1152322"/>
              </a:xfrm>
              <a:prstGeom prst="rect">
                <a:avLst/>
              </a:prstGeom>
            </p:spPr>
            <p:txBody>
              <a:bodyPr lIns="0" tIns="0" rIns="0" bIns="0" rtlCol="0" anchor="t"/>
              <a:lstStyle/>
              <a:p>
                <a:pPr algn="ctr">
                  <a:lnSpc>
                    <a:spcPts val="3040"/>
                  </a:lnSpc>
                </a:pPr>
                <a:r>
                  <a:rPr lang="en-US" sz="2400" b="1">
                    <a:solidFill>
                      <a:srgbClr val="EFF0F5"/>
                    </a:solidFill>
                    <a:latin typeface="Montserrat Bold"/>
                    <a:ea typeface="Montserrat Bold"/>
                    <a:cs typeface="Montserrat Bold"/>
                    <a:sym typeface="Montserrat Bold"/>
                  </a:rPr>
                  <a:t>Pamatnosacījumi</a:t>
                </a:r>
              </a:p>
              <a:p>
                <a:pPr algn="ctr">
                  <a:lnSpc>
                    <a:spcPts val="3040"/>
                  </a:lnSpc>
                </a:pPr>
                <a:endParaRPr lang="en-US" sz="2400" b="1">
                  <a:solidFill>
                    <a:srgbClr val="EFF0F5"/>
                  </a:solidFill>
                  <a:latin typeface="Montserrat Bold"/>
                  <a:ea typeface="Montserrat Bold"/>
                  <a:cs typeface="Montserrat Bold"/>
                  <a:sym typeface="Montserrat Bold"/>
                </a:endParaRPr>
              </a:p>
            </p:txBody>
          </p:sp>
        </p:grpSp>
        <p:sp>
          <p:nvSpPr>
            <p:cNvPr id="57" name="TextBox 57"/>
            <p:cNvSpPr txBox="1"/>
            <p:nvPr/>
          </p:nvSpPr>
          <p:spPr>
            <a:xfrm>
              <a:off x="170511" y="593356"/>
              <a:ext cx="4981202" cy="2491740"/>
            </a:xfrm>
            <a:prstGeom prst="rect">
              <a:avLst/>
            </a:prstGeom>
          </p:spPr>
          <p:txBody>
            <a:bodyPr lIns="0" tIns="0" rIns="0" bIns="0" rtlCol="0" anchor="t">
              <a:spAutoFit/>
            </a:bodyPr>
            <a:lstStyle/>
            <a:p>
              <a:pPr marL="388622" lvl="1" indent="-194311" algn="l">
                <a:lnSpc>
                  <a:spcPts val="2520"/>
                </a:lnSpc>
                <a:buFont typeface="Arial"/>
                <a:buChar char="•"/>
              </a:pPr>
              <a:r>
                <a:rPr lang="en-US" sz="1800">
                  <a:solidFill>
                    <a:srgbClr val="000000"/>
                  </a:solidFill>
                  <a:latin typeface="Montserrat"/>
                  <a:ea typeface="Montserrat"/>
                  <a:cs typeface="Montserrat"/>
                  <a:sym typeface="Montserrat"/>
                </a:rPr>
                <a:t>līdz 50 % no izmaksām;</a:t>
              </a:r>
            </a:p>
            <a:p>
              <a:pPr marL="388622" lvl="1" indent="-194311" algn="l">
                <a:lnSpc>
                  <a:spcPts val="2520"/>
                </a:lnSpc>
                <a:buFont typeface="Arial"/>
                <a:buChar char="•"/>
              </a:pPr>
              <a:r>
                <a:rPr lang="en-US" sz="1800">
                  <a:solidFill>
                    <a:srgbClr val="000000"/>
                  </a:solidFill>
                  <a:latin typeface="Montserrat"/>
                  <a:ea typeface="Montserrat"/>
                  <a:cs typeface="Montserrat"/>
                  <a:sym typeface="Montserrat"/>
                </a:rPr>
                <a:t>maksimālais atbalsta apmērs: 15 000 EUR;</a:t>
              </a:r>
            </a:p>
            <a:p>
              <a:pPr marL="388622" lvl="1" indent="-194311" algn="l">
                <a:lnSpc>
                  <a:spcPts val="2520"/>
                </a:lnSpc>
                <a:buFont typeface="Arial"/>
                <a:buChar char="•"/>
              </a:pPr>
              <a:r>
                <a:rPr lang="en-US" sz="1800" b="1" u="sng">
                  <a:solidFill>
                    <a:srgbClr val="000000"/>
                  </a:solidFill>
                  <a:latin typeface="Montserrat Bold"/>
                  <a:ea typeface="Montserrat Bold"/>
                  <a:cs typeface="Montserrat Bold"/>
                  <a:sym typeface="Montserrat Bold"/>
                  <a:hlinkClick r:id="rId11" tooltip="mailto:jautajumi@liaa.gov.lv"/>
                </a:rPr>
                <a:t>jautajumi@liaa.gov.lv</a:t>
              </a:r>
              <a:r>
                <a:rPr lang="en-US" sz="1800">
                  <a:solidFill>
                    <a:srgbClr val="000000"/>
                  </a:solidFill>
                  <a:latin typeface="Montserrat"/>
                  <a:ea typeface="Montserrat"/>
                  <a:cs typeface="Montserrat"/>
                  <a:sym typeface="Montserrat"/>
                </a:rPr>
                <a:t>;</a:t>
              </a:r>
            </a:p>
            <a:p>
              <a:pPr marL="388622" lvl="1" indent="-194311" algn="l">
                <a:lnSpc>
                  <a:spcPts val="2520"/>
                </a:lnSpc>
                <a:buFont typeface="Arial"/>
                <a:buChar char="•"/>
              </a:pPr>
              <a:r>
                <a:rPr lang="en-US" sz="1800">
                  <a:solidFill>
                    <a:srgbClr val="000000"/>
                  </a:solidFill>
                  <a:latin typeface="Montserrat"/>
                  <a:ea typeface="Montserrat"/>
                  <a:cs typeface="Montserrat"/>
                  <a:sym typeface="Montserrat"/>
                </a:rPr>
                <a:t>Tiek piemēroti attiecīgie nosacījumi.</a:t>
              </a:r>
            </a:p>
          </p:txBody>
        </p:sp>
      </p:grpSp>
      <p:grpSp>
        <p:nvGrpSpPr>
          <p:cNvPr id="58" name="Group 58"/>
          <p:cNvGrpSpPr/>
          <p:nvPr/>
        </p:nvGrpSpPr>
        <p:grpSpPr>
          <a:xfrm>
            <a:off x="5384668" y="7438912"/>
            <a:ext cx="4128041" cy="2764873"/>
            <a:chOff x="0" y="0"/>
            <a:chExt cx="5504055" cy="3686497"/>
          </a:xfrm>
        </p:grpSpPr>
        <p:grpSp>
          <p:nvGrpSpPr>
            <p:cNvPr id="59" name="Group 59"/>
            <p:cNvGrpSpPr/>
            <p:nvPr/>
          </p:nvGrpSpPr>
          <p:grpSpPr>
            <a:xfrm>
              <a:off x="224915" y="0"/>
              <a:ext cx="5054224" cy="3686497"/>
              <a:chOff x="0" y="0"/>
              <a:chExt cx="998365" cy="728197"/>
            </a:xfrm>
          </p:grpSpPr>
          <p:sp>
            <p:nvSpPr>
              <p:cNvPr id="60" name="Freeform 60"/>
              <p:cNvSpPr/>
              <p:nvPr/>
            </p:nvSpPr>
            <p:spPr>
              <a:xfrm>
                <a:off x="0" y="0"/>
                <a:ext cx="998365" cy="728197"/>
              </a:xfrm>
              <a:custGeom>
                <a:avLst/>
                <a:gdLst/>
                <a:ahLst/>
                <a:cxnLst/>
                <a:rect l="l" t="t" r="r" b="b"/>
                <a:pathLst>
                  <a:path w="998365" h="728197">
                    <a:moveTo>
                      <a:pt x="49017" y="0"/>
                    </a:moveTo>
                    <a:lnTo>
                      <a:pt x="949349" y="0"/>
                    </a:lnTo>
                    <a:cubicBezTo>
                      <a:pt x="962349" y="0"/>
                      <a:pt x="974816" y="5164"/>
                      <a:pt x="984009" y="14357"/>
                    </a:cubicBezTo>
                    <a:cubicBezTo>
                      <a:pt x="993201" y="23549"/>
                      <a:pt x="998365" y="36017"/>
                      <a:pt x="998365" y="49017"/>
                    </a:cubicBezTo>
                    <a:lnTo>
                      <a:pt x="998365" y="679180"/>
                    </a:lnTo>
                    <a:cubicBezTo>
                      <a:pt x="998365" y="706252"/>
                      <a:pt x="976420" y="728197"/>
                      <a:pt x="949349" y="728197"/>
                    </a:cubicBezTo>
                    <a:lnTo>
                      <a:pt x="49017" y="728197"/>
                    </a:lnTo>
                    <a:cubicBezTo>
                      <a:pt x="21946" y="728197"/>
                      <a:pt x="0" y="706252"/>
                      <a:pt x="0" y="679180"/>
                    </a:cubicBezTo>
                    <a:lnTo>
                      <a:pt x="0" y="49017"/>
                    </a:lnTo>
                    <a:cubicBezTo>
                      <a:pt x="0" y="21946"/>
                      <a:pt x="21946" y="0"/>
                      <a:pt x="49017" y="0"/>
                    </a:cubicBezTo>
                    <a:close/>
                  </a:path>
                </a:pathLst>
              </a:custGeom>
              <a:solidFill>
                <a:srgbClr val="EEEEEE"/>
              </a:solidFill>
              <a:ln w="9525" cap="rnd">
                <a:solidFill>
                  <a:srgbClr val="095147"/>
                </a:solidFill>
                <a:prstDash val="solid"/>
                <a:round/>
              </a:ln>
            </p:spPr>
            <p:txBody>
              <a:bodyPr/>
              <a:lstStyle/>
              <a:p>
                <a:endParaRPr lang="lv-LV"/>
              </a:p>
            </p:txBody>
          </p:sp>
          <p:sp>
            <p:nvSpPr>
              <p:cNvPr id="61" name="TextBox 61"/>
              <p:cNvSpPr txBox="1"/>
              <p:nvPr/>
            </p:nvSpPr>
            <p:spPr>
              <a:xfrm>
                <a:off x="0" y="-28575"/>
                <a:ext cx="998365" cy="756772"/>
              </a:xfrm>
              <a:prstGeom prst="rect">
                <a:avLst/>
              </a:prstGeom>
            </p:spPr>
            <p:txBody>
              <a:bodyPr lIns="50800" tIns="50800" rIns="50800" bIns="50800" rtlCol="0" anchor="ctr"/>
              <a:lstStyle/>
              <a:p>
                <a:pPr algn="ctr">
                  <a:lnSpc>
                    <a:spcPts val="2380"/>
                  </a:lnSpc>
                  <a:spcBef>
                    <a:spcPct val="0"/>
                  </a:spcBef>
                </a:pPr>
                <a:endParaRPr/>
              </a:p>
            </p:txBody>
          </p:sp>
        </p:grpSp>
        <p:grpSp>
          <p:nvGrpSpPr>
            <p:cNvPr id="62" name="Group 62"/>
            <p:cNvGrpSpPr/>
            <p:nvPr/>
          </p:nvGrpSpPr>
          <p:grpSpPr>
            <a:xfrm>
              <a:off x="224915" y="0"/>
              <a:ext cx="5054224" cy="708473"/>
              <a:chOff x="0" y="0"/>
              <a:chExt cx="998365" cy="139945"/>
            </a:xfrm>
          </p:grpSpPr>
          <p:sp>
            <p:nvSpPr>
              <p:cNvPr id="63" name="Freeform 63"/>
              <p:cNvSpPr/>
              <p:nvPr/>
            </p:nvSpPr>
            <p:spPr>
              <a:xfrm>
                <a:off x="0" y="0"/>
                <a:ext cx="998365" cy="139945"/>
              </a:xfrm>
              <a:custGeom>
                <a:avLst/>
                <a:gdLst/>
                <a:ahLst/>
                <a:cxnLst/>
                <a:rect l="l" t="t" r="r" b="b"/>
                <a:pathLst>
                  <a:path w="998365" h="139945">
                    <a:moveTo>
                      <a:pt x="34720" y="0"/>
                    </a:moveTo>
                    <a:lnTo>
                      <a:pt x="963645" y="0"/>
                    </a:lnTo>
                    <a:cubicBezTo>
                      <a:pt x="972853" y="0"/>
                      <a:pt x="981685" y="3658"/>
                      <a:pt x="988196" y="10169"/>
                    </a:cubicBezTo>
                    <a:cubicBezTo>
                      <a:pt x="994707" y="16681"/>
                      <a:pt x="998365" y="25512"/>
                      <a:pt x="998365" y="34720"/>
                    </a:cubicBezTo>
                    <a:lnTo>
                      <a:pt x="998365" y="105225"/>
                    </a:lnTo>
                    <a:cubicBezTo>
                      <a:pt x="998365" y="114433"/>
                      <a:pt x="994707" y="123265"/>
                      <a:pt x="988196" y="129776"/>
                    </a:cubicBezTo>
                    <a:cubicBezTo>
                      <a:pt x="981685" y="136287"/>
                      <a:pt x="972853" y="139945"/>
                      <a:pt x="963645" y="139945"/>
                    </a:cubicBezTo>
                    <a:lnTo>
                      <a:pt x="34720" y="139945"/>
                    </a:lnTo>
                    <a:cubicBezTo>
                      <a:pt x="25512" y="139945"/>
                      <a:pt x="16681" y="136287"/>
                      <a:pt x="10169" y="129776"/>
                    </a:cubicBezTo>
                    <a:cubicBezTo>
                      <a:pt x="3658" y="123265"/>
                      <a:pt x="0" y="114433"/>
                      <a:pt x="0" y="105225"/>
                    </a:cubicBezTo>
                    <a:lnTo>
                      <a:pt x="0" y="34720"/>
                    </a:lnTo>
                    <a:cubicBezTo>
                      <a:pt x="0" y="25512"/>
                      <a:pt x="3658" y="16681"/>
                      <a:pt x="10169" y="10169"/>
                    </a:cubicBezTo>
                    <a:cubicBezTo>
                      <a:pt x="16681" y="3658"/>
                      <a:pt x="25512" y="0"/>
                      <a:pt x="34720" y="0"/>
                    </a:cubicBezTo>
                    <a:close/>
                  </a:path>
                </a:pathLst>
              </a:custGeom>
              <a:solidFill>
                <a:srgbClr val="095147"/>
              </a:solidFill>
              <a:ln w="9525" cap="sq">
                <a:solidFill>
                  <a:srgbClr val="095147"/>
                </a:solidFill>
                <a:prstDash val="solid"/>
                <a:miter/>
              </a:ln>
            </p:spPr>
            <p:txBody>
              <a:bodyPr/>
              <a:lstStyle/>
              <a:p>
                <a:endParaRPr lang="lv-LV"/>
              </a:p>
            </p:txBody>
          </p:sp>
          <p:sp>
            <p:nvSpPr>
              <p:cNvPr id="64" name="TextBox 64"/>
              <p:cNvSpPr txBox="1"/>
              <p:nvPr/>
            </p:nvSpPr>
            <p:spPr>
              <a:xfrm>
                <a:off x="0" y="-28575"/>
                <a:ext cx="998365" cy="168520"/>
              </a:xfrm>
              <a:prstGeom prst="rect">
                <a:avLst/>
              </a:prstGeom>
            </p:spPr>
            <p:txBody>
              <a:bodyPr lIns="50800" tIns="50800" rIns="50800" bIns="50800" rtlCol="0" anchor="ctr"/>
              <a:lstStyle/>
              <a:p>
                <a:pPr algn="ctr">
                  <a:lnSpc>
                    <a:spcPts val="2380"/>
                  </a:lnSpc>
                  <a:spcBef>
                    <a:spcPct val="0"/>
                  </a:spcBef>
                </a:pPr>
                <a:endParaRPr/>
              </a:p>
            </p:txBody>
          </p:sp>
        </p:grpSp>
        <p:grpSp>
          <p:nvGrpSpPr>
            <p:cNvPr id="65" name="Group 65"/>
            <p:cNvGrpSpPr/>
            <p:nvPr/>
          </p:nvGrpSpPr>
          <p:grpSpPr>
            <a:xfrm>
              <a:off x="1004903" y="0"/>
              <a:ext cx="3494249" cy="1142797"/>
              <a:chOff x="0" y="0"/>
              <a:chExt cx="3494249" cy="1142797"/>
            </a:xfrm>
          </p:grpSpPr>
          <p:sp>
            <p:nvSpPr>
              <p:cNvPr id="66" name="Freeform 66"/>
              <p:cNvSpPr/>
              <p:nvPr/>
            </p:nvSpPr>
            <p:spPr>
              <a:xfrm>
                <a:off x="0" y="0"/>
                <a:ext cx="3494249" cy="1142797"/>
              </a:xfrm>
              <a:custGeom>
                <a:avLst/>
                <a:gdLst/>
                <a:ahLst/>
                <a:cxnLst/>
                <a:rect l="l" t="t" r="r" b="b"/>
                <a:pathLst>
                  <a:path w="3494249" h="1142797">
                    <a:moveTo>
                      <a:pt x="0" y="0"/>
                    </a:moveTo>
                    <a:lnTo>
                      <a:pt x="3494249" y="0"/>
                    </a:lnTo>
                    <a:lnTo>
                      <a:pt x="3494249" y="1142797"/>
                    </a:lnTo>
                    <a:lnTo>
                      <a:pt x="0" y="1142797"/>
                    </a:lnTo>
                    <a:close/>
                  </a:path>
                </a:pathLst>
              </a:custGeom>
              <a:solidFill>
                <a:srgbClr val="00DF9A">
                  <a:alpha val="0"/>
                </a:srgbClr>
              </a:solidFill>
            </p:spPr>
            <p:txBody>
              <a:bodyPr/>
              <a:lstStyle/>
              <a:p>
                <a:endParaRPr lang="lv-LV"/>
              </a:p>
            </p:txBody>
          </p:sp>
          <p:sp>
            <p:nvSpPr>
              <p:cNvPr id="67" name="TextBox 67"/>
              <p:cNvSpPr txBox="1"/>
              <p:nvPr/>
            </p:nvSpPr>
            <p:spPr>
              <a:xfrm>
                <a:off x="0" y="-9525"/>
                <a:ext cx="3494249" cy="1152322"/>
              </a:xfrm>
              <a:prstGeom prst="rect">
                <a:avLst/>
              </a:prstGeom>
            </p:spPr>
            <p:txBody>
              <a:bodyPr lIns="0" tIns="0" rIns="0" bIns="0" rtlCol="0" anchor="t"/>
              <a:lstStyle/>
              <a:p>
                <a:pPr algn="ctr">
                  <a:lnSpc>
                    <a:spcPts val="3040"/>
                  </a:lnSpc>
                </a:pPr>
                <a:r>
                  <a:rPr lang="en-US" sz="2400" b="1">
                    <a:solidFill>
                      <a:srgbClr val="EFF0F5"/>
                    </a:solidFill>
                    <a:latin typeface="Montserrat Bold"/>
                    <a:ea typeface="Montserrat Bold"/>
                    <a:cs typeface="Montserrat Bold"/>
                    <a:sym typeface="Montserrat Bold"/>
                  </a:rPr>
                  <a:t>Produkti</a:t>
                </a:r>
              </a:p>
              <a:p>
                <a:pPr algn="ctr">
                  <a:lnSpc>
                    <a:spcPts val="3040"/>
                  </a:lnSpc>
                </a:pPr>
                <a:endParaRPr lang="en-US" sz="2400" b="1">
                  <a:solidFill>
                    <a:srgbClr val="EFF0F5"/>
                  </a:solidFill>
                  <a:latin typeface="Montserrat Bold"/>
                  <a:ea typeface="Montserrat Bold"/>
                  <a:cs typeface="Montserrat Bold"/>
                  <a:sym typeface="Montserrat Bold"/>
                </a:endParaRPr>
              </a:p>
            </p:txBody>
          </p:sp>
        </p:grpSp>
        <p:sp>
          <p:nvSpPr>
            <p:cNvPr id="68" name="TextBox 68"/>
            <p:cNvSpPr txBox="1"/>
            <p:nvPr/>
          </p:nvSpPr>
          <p:spPr>
            <a:xfrm>
              <a:off x="0" y="869521"/>
              <a:ext cx="5504055" cy="2491740"/>
            </a:xfrm>
            <a:prstGeom prst="rect">
              <a:avLst/>
            </a:prstGeom>
          </p:spPr>
          <p:txBody>
            <a:bodyPr lIns="0" tIns="0" rIns="0" bIns="0" rtlCol="0" anchor="t">
              <a:spAutoFit/>
            </a:bodyPr>
            <a:lstStyle/>
            <a:p>
              <a:pPr marL="388622" lvl="1" indent="-194311" algn="l">
                <a:lnSpc>
                  <a:spcPts val="2520"/>
                </a:lnSpc>
                <a:buFont typeface="Arial"/>
                <a:buChar char="•"/>
              </a:pP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apgrozāmo līdzekļu aizdevumi;</a:t>
              </a:r>
            </a:p>
            <a:p>
              <a:pPr marL="388622" lvl="1" indent="-194311" algn="l">
                <a:lnSpc>
                  <a:spcPts val="2520"/>
                </a:lnSpc>
                <a:buFont typeface="Arial"/>
                <a:buChar char="•"/>
              </a:pP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aizdevumi uzņēmējdarbības uzsākšanai;</a:t>
              </a:r>
            </a:p>
            <a:p>
              <a:pPr marL="388622" lvl="1" indent="-194311" algn="l">
                <a:lnSpc>
                  <a:spcPts val="2520"/>
                </a:lnSpc>
                <a:buFont typeface="Arial"/>
                <a:buChar char="•"/>
              </a:pPr>
              <a:r>
                <a:rPr lang="en-US" sz="1800" u="sng">
                  <a:solidFill>
                    <a:srgbClr val="000000"/>
                  </a:solidFill>
                  <a:latin typeface="Montserrat"/>
                  <a:ea typeface="Montserrat"/>
                  <a:cs typeface="Montserrat"/>
                  <a:sym typeface="Montserrat"/>
                  <a:hlinkClick r:id="rId13" tooltip="mailto:altum@altum.lv"/>
                </a:rPr>
                <a:t>altum@altum.lv</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a:t>
              </a:r>
            </a:p>
            <a:p>
              <a:pPr marL="388622" lvl="1" indent="-194311" algn="l">
                <a:lnSpc>
                  <a:spcPts val="2520"/>
                </a:lnSpc>
                <a:buFont typeface="Arial"/>
                <a:buChar char="•"/>
              </a:pP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T</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i</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e</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k pie</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m</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ēroti</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 a</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ttiecīgie nosacījumi</a:t>
              </a:r>
              <a:r>
                <a:rPr lang="en-US" sz="1800" u="sng">
                  <a:solidFill>
                    <a:srgbClr val="000000"/>
                  </a:solidFill>
                  <a:latin typeface="Montserrat"/>
                  <a:ea typeface="Montserrat"/>
                  <a:cs typeface="Montserrat"/>
                  <a:sym typeface="Montserrat"/>
                  <a:hlinkClick r:id="rId12" tooltip="https://www.altum.lv/en/services/enterprises/growth-loan-for-small-and-medium-sized-enterprises/"/>
                </a:rPr>
                <a:t>.</a:t>
              </a:r>
            </a:p>
          </p:txBody>
        </p:sp>
      </p:grpSp>
      <p:grpSp>
        <p:nvGrpSpPr>
          <p:cNvPr id="69" name="Group 69"/>
          <p:cNvGrpSpPr/>
          <p:nvPr/>
        </p:nvGrpSpPr>
        <p:grpSpPr>
          <a:xfrm>
            <a:off x="9681395" y="7441394"/>
            <a:ext cx="4015740" cy="2625980"/>
            <a:chOff x="0" y="0"/>
            <a:chExt cx="5354320" cy="3501306"/>
          </a:xfrm>
        </p:grpSpPr>
        <p:grpSp>
          <p:nvGrpSpPr>
            <p:cNvPr id="70" name="Group 70"/>
            <p:cNvGrpSpPr/>
            <p:nvPr/>
          </p:nvGrpSpPr>
          <p:grpSpPr>
            <a:xfrm>
              <a:off x="93219" y="29333"/>
              <a:ext cx="5261101" cy="3471973"/>
              <a:chOff x="0" y="0"/>
              <a:chExt cx="1039230" cy="685822"/>
            </a:xfrm>
          </p:grpSpPr>
          <p:sp>
            <p:nvSpPr>
              <p:cNvPr id="71" name="Freeform 71"/>
              <p:cNvSpPr/>
              <p:nvPr/>
            </p:nvSpPr>
            <p:spPr>
              <a:xfrm>
                <a:off x="0" y="0"/>
                <a:ext cx="1039230" cy="685822"/>
              </a:xfrm>
              <a:custGeom>
                <a:avLst/>
                <a:gdLst/>
                <a:ahLst/>
                <a:cxnLst/>
                <a:rect l="l" t="t" r="r" b="b"/>
                <a:pathLst>
                  <a:path w="1039230" h="685822">
                    <a:moveTo>
                      <a:pt x="47089" y="0"/>
                    </a:moveTo>
                    <a:lnTo>
                      <a:pt x="992141" y="0"/>
                    </a:lnTo>
                    <a:cubicBezTo>
                      <a:pt x="1018147" y="0"/>
                      <a:pt x="1039230" y="21083"/>
                      <a:pt x="1039230" y="47089"/>
                    </a:cubicBezTo>
                    <a:lnTo>
                      <a:pt x="1039230" y="638733"/>
                    </a:lnTo>
                    <a:cubicBezTo>
                      <a:pt x="1039230" y="664739"/>
                      <a:pt x="1018147" y="685822"/>
                      <a:pt x="992141" y="685822"/>
                    </a:cubicBezTo>
                    <a:lnTo>
                      <a:pt x="47089" y="685822"/>
                    </a:lnTo>
                    <a:cubicBezTo>
                      <a:pt x="21083" y="685822"/>
                      <a:pt x="0" y="664739"/>
                      <a:pt x="0" y="638733"/>
                    </a:cubicBezTo>
                    <a:lnTo>
                      <a:pt x="0" y="47089"/>
                    </a:lnTo>
                    <a:cubicBezTo>
                      <a:pt x="0" y="21083"/>
                      <a:pt x="21083" y="0"/>
                      <a:pt x="47089" y="0"/>
                    </a:cubicBezTo>
                    <a:close/>
                  </a:path>
                </a:pathLst>
              </a:custGeom>
              <a:solidFill>
                <a:srgbClr val="EEEEEE"/>
              </a:solidFill>
              <a:ln w="9525" cap="rnd">
                <a:solidFill>
                  <a:srgbClr val="095147"/>
                </a:solidFill>
                <a:prstDash val="solid"/>
                <a:round/>
              </a:ln>
            </p:spPr>
            <p:txBody>
              <a:bodyPr/>
              <a:lstStyle/>
              <a:p>
                <a:endParaRPr lang="lv-LV"/>
              </a:p>
            </p:txBody>
          </p:sp>
          <p:sp>
            <p:nvSpPr>
              <p:cNvPr id="72" name="TextBox 72"/>
              <p:cNvSpPr txBox="1"/>
              <p:nvPr/>
            </p:nvSpPr>
            <p:spPr>
              <a:xfrm>
                <a:off x="0" y="-38100"/>
                <a:ext cx="1039230" cy="723922"/>
              </a:xfrm>
              <a:prstGeom prst="rect">
                <a:avLst/>
              </a:prstGeom>
            </p:spPr>
            <p:txBody>
              <a:bodyPr lIns="50800" tIns="50800" rIns="50800" bIns="50800" rtlCol="0" anchor="ctr"/>
              <a:lstStyle/>
              <a:p>
                <a:pPr algn="ctr">
                  <a:lnSpc>
                    <a:spcPts val="2659"/>
                  </a:lnSpc>
                  <a:spcBef>
                    <a:spcPct val="0"/>
                  </a:spcBef>
                </a:pPr>
                <a:endParaRPr/>
              </a:p>
            </p:txBody>
          </p:sp>
        </p:grpSp>
        <p:grpSp>
          <p:nvGrpSpPr>
            <p:cNvPr id="73" name="Group 73"/>
            <p:cNvGrpSpPr/>
            <p:nvPr/>
          </p:nvGrpSpPr>
          <p:grpSpPr>
            <a:xfrm>
              <a:off x="0" y="0"/>
              <a:ext cx="5261101" cy="628567"/>
              <a:chOff x="0" y="0"/>
              <a:chExt cx="1039230" cy="124161"/>
            </a:xfrm>
          </p:grpSpPr>
          <p:sp>
            <p:nvSpPr>
              <p:cNvPr id="74" name="Freeform 74"/>
              <p:cNvSpPr/>
              <p:nvPr/>
            </p:nvSpPr>
            <p:spPr>
              <a:xfrm>
                <a:off x="0" y="0"/>
                <a:ext cx="1039230" cy="124161"/>
              </a:xfrm>
              <a:custGeom>
                <a:avLst/>
                <a:gdLst/>
                <a:ahLst/>
                <a:cxnLst/>
                <a:rect l="l" t="t" r="r" b="b"/>
                <a:pathLst>
                  <a:path w="1039230" h="124161">
                    <a:moveTo>
                      <a:pt x="33355" y="0"/>
                    </a:moveTo>
                    <a:lnTo>
                      <a:pt x="1005875" y="0"/>
                    </a:lnTo>
                    <a:cubicBezTo>
                      <a:pt x="1024296" y="0"/>
                      <a:pt x="1039230" y="14933"/>
                      <a:pt x="1039230" y="33355"/>
                    </a:cubicBezTo>
                    <a:lnTo>
                      <a:pt x="1039230" y="90806"/>
                    </a:lnTo>
                    <a:cubicBezTo>
                      <a:pt x="1039230" y="109228"/>
                      <a:pt x="1024296" y="124161"/>
                      <a:pt x="1005875" y="124161"/>
                    </a:cubicBezTo>
                    <a:lnTo>
                      <a:pt x="33355" y="124161"/>
                    </a:lnTo>
                    <a:cubicBezTo>
                      <a:pt x="14933" y="124161"/>
                      <a:pt x="0" y="109228"/>
                      <a:pt x="0" y="90806"/>
                    </a:cubicBezTo>
                    <a:lnTo>
                      <a:pt x="0" y="33355"/>
                    </a:lnTo>
                    <a:cubicBezTo>
                      <a:pt x="0" y="14933"/>
                      <a:pt x="14933" y="0"/>
                      <a:pt x="33355" y="0"/>
                    </a:cubicBezTo>
                    <a:close/>
                  </a:path>
                </a:pathLst>
              </a:custGeom>
              <a:solidFill>
                <a:srgbClr val="095147"/>
              </a:solidFill>
              <a:ln w="9525" cap="sq">
                <a:solidFill>
                  <a:srgbClr val="095147"/>
                </a:solidFill>
                <a:prstDash val="solid"/>
                <a:miter/>
              </a:ln>
            </p:spPr>
            <p:txBody>
              <a:bodyPr/>
              <a:lstStyle/>
              <a:p>
                <a:endParaRPr lang="lv-LV"/>
              </a:p>
            </p:txBody>
          </p:sp>
          <p:sp>
            <p:nvSpPr>
              <p:cNvPr id="75" name="TextBox 75"/>
              <p:cNvSpPr txBox="1"/>
              <p:nvPr/>
            </p:nvSpPr>
            <p:spPr>
              <a:xfrm>
                <a:off x="0" y="-38100"/>
                <a:ext cx="1039230" cy="162261"/>
              </a:xfrm>
              <a:prstGeom prst="rect">
                <a:avLst/>
              </a:prstGeom>
            </p:spPr>
            <p:txBody>
              <a:bodyPr lIns="50800" tIns="50800" rIns="50800" bIns="50800" rtlCol="0" anchor="ctr"/>
              <a:lstStyle/>
              <a:p>
                <a:pPr algn="ctr">
                  <a:lnSpc>
                    <a:spcPts val="2659"/>
                  </a:lnSpc>
                  <a:spcBef>
                    <a:spcPct val="0"/>
                  </a:spcBef>
                </a:pPr>
                <a:endParaRPr/>
              </a:p>
            </p:txBody>
          </p:sp>
        </p:grpSp>
        <p:grpSp>
          <p:nvGrpSpPr>
            <p:cNvPr id="76" name="Group 76"/>
            <p:cNvGrpSpPr/>
            <p:nvPr/>
          </p:nvGrpSpPr>
          <p:grpSpPr>
            <a:xfrm>
              <a:off x="93219" y="0"/>
              <a:ext cx="5069351" cy="1229563"/>
              <a:chOff x="0" y="0"/>
              <a:chExt cx="5069351" cy="1229563"/>
            </a:xfrm>
          </p:grpSpPr>
          <p:sp>
            <p:nvSpPr>
              <p:cNvPr id="77" name="Freeform 77"/>
              <p:cNvSpPr/>
              <p:nvPr/>
            </p:nvSpPr>
            <p:spPr>
              <a:xfrm>
                <a:off x="0" y="0"/>
                <a:ext cx="5069351" cy="1229563"/>
              </a:xfrm>
              <a:custGeom>
                <a:avLst/>
                <a:gdLst/>
                <a:ahLst/>
                <a:cxnLst/>
                <a:rect l="l" t="t" r="r" b="b"/>
                <a:pathLst>
                  <a:path w="5069351" h="1229563">
                    <a:moveTo>
                      <a:pt x="0" y="0"/>
                    </a:moveTo>
                    <a:lnTo>
                      <a:pt x="5069351" y="0"/>
                    </a:lnTo>
                    <a:lnTo>
                      <a:pt x="5069351" y="1229563"/>
                    </a:lnTo>
                    <a:lnTo>
                      <a:pt x="0" y="1229563"/>
                    </a:lnTo>
                    <a:close/>
                  </a:path>
                </a:pathLst>
              </a:custGeom>
              <a:solidFill>
                <a:srgbClr val="00DF9A">
                  <a:alpha val="0"/>
                </a:srgbClr>
              </a:solidFill>
            </p:spPr>
            <p:txBody>
              <a:bodyPr/>
              <a:lstStyle/>
              <a:p>
                <a:endParaRPr lang="lv-LV"/>
              </a:p>
            </p:txBody>
          </p:sp>
          <p:sp>
            <p:nvSpPr>
              <p:cNvPr id="78" name="TextBox 78"/>
              <p:cNvSpPr txBox="1"/>
              <p:nvPr/>
            </p:nvSpPr>
            <p:spPr>
              <a:xfrm>
                <a:off x="0" y="-9525"/>
                <a:ext cx="5069351" cy="1239088"/>
              </a:xfrm>
              <a:prstGeom prst="rect">
                <a:avLst/>
              </a:prstGeom>
            </p:spPr>
            <p:txBody>
              <a:bodyPr lIns="0" tIns="0" rIns="0" bIns="0" rtlCol="0" anchor="t"/>
              <a:lstStyle/>
              <a:p>
                <a:pPr algn="ctr">
                  <a:lnSpc>
                    <a:spcPts val="3294"/>
                  </a:lnSpc>
                </a:pPr>
                <a:r>
                  <a:rPr lang="en-US" sz="2600" b="1">
                    <a:solidFill>
                      <a:srgbClr val="EFF0F5"/>
                    </a:solidFill>
                    <a:latin typeface="Montserrat Bold"/>
                    <a:ea typeface="Montserrat Bold"/>
                    <a:cs typeface="Montserrat Bold"/>
                    <a:sym typeface="Montserrat Bold"/>
                  </a:rPr>
                  <a:t>Potenciālais tvērums</a:t>
                </a:r>
              </a:p>
              <a:p>
                <a:pPr algn="ctr">
                  <a:lnSpc>
                    <a:spcPts val="3294"/>
                  </a:lnSpc>
                </a:pPr>
                <a:endParaRPr lang="en-US" sz="2600" b="1">
                  <a:solidFill>
                    <a:srgbClr val="EFF0F5"/>
                  </a:solidFill>
                  <a:latin typeface="Montserrat Bold"/>
                  <a:ea typeface="Montserrat Bold"/>
                  <a:cs typeface="Montserrat Bold"/>
                  <a:sym typeface="Montserrat Bold"/>
                </a:endParaRPr>
              </a:p>
            </p:txBody>
          </p:sp>
        </p:grpSp>
        <p:sp>
          <p:nvSpPr>
            <p:cNvPr id="79" name="TextBox 79"/>
            <p:cNvSpPr txBox="1"/>
            <p:nvPr/>
          </p:nvSpPr>
          <p:spPr>
            <a:xfrm>
              <a:off x="186438" y="590467"/>
              <a:ext cx="5074663" cy="2910840"/>
            </a:xfrm>
            <a:prstGeom prst="rect">
              <a:avLst/>
            </a:prstGeom>
          </p:spPr>
          <p:txBody>
            <a:bodyPr lIns="0" tIns="0" rIns="0" bIns="0" rtlCol="0" anchor="t">
              <a:spAutoFit/>
            </a:bodyPr>
            <a:lstStyle/>
            <a:p>
              <a:pPr marL="388622" lvl="1" indent="-194311" algn="l">
                <a:lnSpc>
                  <a:spcPts val="2520"/>
                </a:lnSpc>
                <a:buFont typeface="Arial"/>
                <a:buChar char="•"/>
              </a:pPr>
              <a:r>
                <a:rPr lang="en-US" sz="1800">
                  <a:solidFill>
                    <a:srgbClr val="000000"/>
                  </a:solidFill>
                  <a:latin typeface="Montserrat"/>
                  <a:ea typeface="Montserrat"/>
                  <a:cs typeface="Montserrat"/>
                  <a:sym typeface="Montserrat"/>
                </a:rPr>
                <a:t>LIFE līdzfinansējums — līdz 35 % no kopējām projekta izmaksām. </a:t>
              </a:r>
              <a:r>
                <a:rPr lang="en-US" sz="1800" b="1" u="sng">
                  <a:solidFill>
                    <a:srgbClr val="000000"/>
                  </a:solidFill>
                  <a:latin typeface="Montserrat Bold"/>
                  <a:ea typeface="Montserrat Bold"/>
                  <a:cs typeface="Montserrat Bold"/>
                  <a:sym typeface="Montserrat Bold"/>
                  <a:hlinkClick r:id="rId14" tooltip="mailto:life@varam.gov.lv"/>
                </a:rPr>
                <a:t>life@varam.gov.lv</a:t>
              </a:r>
            </a:p>
            <a:p>
              <a:pPr marL="388622" lvl="1" indent="-194311" algn="l">
                <a:lnSpc>
                  <a:spcPts val="2520"/>
                </a:lnSpc>
                <a:buFont typeface="Arial"/>
                <a:buChar char="•"/>
              </a:pPr>
              <a:r>
                <a:rPr lang="en-US" sz="1800">
                  <a:solidFill>
                    <a:srgbClr val="000000"/>
                  </a:solidFill>
                  <a:latin typeface="Montserrat"/>
                  <a:ea typeface="Montserrat"/>
                  <a:cs typeface="Montserrat"/>
                  <a:sym typeface="Montserrat"/>
                </a:rPr>
                <a:t>EDF: </a:t>
              </a:r>
              <a:r>
                <a:rPr lang="en-US" sz="1800" u="sng">
                  <a:solidFill>
                    <a:srgbClr val="000000"/>
                  </a:solidFill>
                  <a:latin typeface="Montserrat"/>
                  <a:ea typeface="Montserrat"/>
                  <a:cs typeface="Montserrat"/>
                  <a:sym typeface="Montserrat"/>
                  <a:hlinkClick r:id="rId15" tooltip="mailto:edf@mod.gov.lv"/>
                </a:rPr>
                <a:t>edf@mod.gov.lv</a:t>
              </a:r>
            </a:p>
            <a:p>
              <a:pPr marL="388622" lvl="1" indent="-194311" algn="l">
                <a:lnSpc>
                  <a:spcPts val="2520"/>
                </a:lnSpc>
                <a:buFont typeface="Arial"/>
                <a:buChar char="•"/>
              </a:pPr>
              <a:r>
                <a:rPr lang="en-US" sz="1800">
                  <a:solidFill>
                    <a:srgbClr val="000000"/>
                  </a:solidFill>
                  <a:latin typeface="Montserrat"/>
                  <a:ea typeface="Montserrat"/>
                  <a:cs typeface="Montserrat"/>
                  <a:sym typeface="Montserrat"/>
                </a:rPr>
                <a:t>Tiek piemēroti attiecīgie nosacījumi.</a:t>
              </a:r>
            </a:p>
          </p:txBody>
        </p:sp>
      </p:grpSp>
      <p:sp>
        <p:nvSpPr>
          <p:cNvPr id="80" name="Freeform 80"/>
          <p:cNvSpPr/>
          <p:nvPr/>
        </p:nvSpPr>
        <p:spPr>
          <a:xfrm>
            <a:off x="9578037" y="3350856"/>
            <a:ext cx="687444" cy="687444"/>
          </a:xfrm>
          <a:custGeom>
            <a:avLst/>
            <a:gdLst/>
            <a:ahLst/>
            <a:cxnLst/>
            <a:rect l="l" t="t" r="r" b="b"/>
            <a:pathLst>
              <a:path w="687444" h="687444">
                <a:moveTo>
                  <a:pt x="0" y="0"/>
                </a:moveTo>
                <a:lnTo>
                  <a:pt x="687445" y="0"/>
                </a:lnTo>
                <a:lnTo>
                  <a:pt x="687445" y="687444"/>
                </a:lnTo>
                <a:lnTo>
                  <a:pt x="0" y="68744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lv-LV"/>
          </a:p>
        </p:txBody>
      </p:sp>
      <p:sp>
        <p:nvSpPr>
          <p:cNvPr id="81" name="TextBox 81"/>
          <p:cNvSpPr txBox="1"/>
          <p:nvPr/>
        </p:nvSpPr>
        <p:spPr>
          <a:xfrm>
            <a:off x="1123607" y="4498843"/>
            <a:ext cx="3557508" cy="2642870"/>
          </a:xfrm>
          <a:prstGeom prst="rect">
            <a:avLst/>
          </a:prstGeom>
        </p:spPr>
        <p:txBody>
          <a:bodyPr lIns="0" tIns="0" rIns="0" bIns="0" rtlCol="0" anchor="t">
            <a:spAutoFit/>
          </a:bodyPr>
          <a:lstStyle/>
          <a:p>
            <a:pPr algn="l">
              <a:lnSpc>
                <a:spcPts val="2380"/>
              </a:lnSpc>
            </a:pPr>
            <a:r>
              <a:rPr lang="en-US" sz="1700">
                <a:solidFill>
                  <a:srgbClr val="000000"/>
                </a:solidFill>
                <a:latin typeface="Montserrat"/>
                <a:ea typeface="Montserrat"/>
                <a:cs typeface="Montserrat"/>
                <a:sym typeface="Montserrat"/>
              </a:rPr>
              <a:t>Konsultāciju un konsultatīvais atbalsts pieteikumu sagatavošanai programmām, kuras centralizēti izsludina Eiropas Komisija un/vai tās aģentūras, piemēram, “Digitālā Eiropa”, Eiropas Inovāciju fonds, Eiropas Aizsardzības fonds, I3 instruments un citas.</a:t>
            </a:r>
          </a:p>
        </p:txBody>
      </p:sp>
      <p:sp>
        <p:nvSpPr>
          <p:cNvPr id="82" name="TextBox 82"/>
          <p:cNvSpPr txBox="1"/>
          <p:nvPr/>
        </p:nvSpPr>
        <p:spPr>
          <a:xfrm>
            <a:off x="5465235" y="5432053"/>
            <a:ext cx="4180299" cy="1757045"/>
          </a:xfrm>
          <a:prstGeom prst="rect">
            <a:avLst/>
          </a:prstGeom>
        </p:spPr>
        <p:txBody>
          <a:bodyPr lIns="0" tIns="0" rIns="0" bIns="0" rtlCol="0" anchor="t">
            <a:spAutoFit/>
          </a:bodyPr>
          <a:lstStyle/>
          <a:p>
            <a:pPr marL="367031" lvl="1" indent="-183515" algn="l">
              <a:lnSpc>
                <a:spcPts val="2380"/>
              </a:lnSpc>
              <a:buFont typeface="Arial"/>
              <a:buChar char="•"/>
            </a:pPr>
            <a:r>
              <a:rPr lang="en-US" sz="1700">
                <a:solidFill>
                  <a:srgbClr val="000000"/>
                </a:solidFill>
                <a:latin typeface="Montserrat"/>
                <a:ea typeface="Montserrat"/>
                <a:cs typeface="Montserrat"/>
                <a:sym typeface="Montserrat"/>
              </a:rPr>
              <a:t>apgrozāmo līdzekļu vajadzības;</a:t>
            </a:r>
          </a:p>
          <a:p>
            <a:pPr marL="367031" lvl="1" indent="-183515" algn="l">
              <a:lnSpc>
                <a:spcPts val="2380"/>
              </a:lnSpc>
              <a:buFont typeface="Arial"/>
              <a:buChar char="•"/>
            </a:pPr>
            <a:r>
              <a:rPr lang="en-US" sz="1700">
                <a:solidFill>
                  <a:srgbClr val="000000"/>
                </a:solidFill>
                <a:latin typeface="Montserrat"/>
                <a:ea typeface="Montserrat"/>
                <a:cs typeface="Montserrat"/>
                <a:sym typeface="Montserrat"/>
              </a:rPr>
              <a:t>pagaidu finansējumu līdz Eiropas Komisijas finansējuma atmaksas saņemšanai;</a:t>
            </a:r>
          </a:p>
          <a:p>
            <a:pPr marL="367031" lvl="1" indent="-183515" algn="l">
              <a:lnSpc>
                <a:spcPts val="2380"/>
              </a:lnSpc>
              <a:buFont typeface="Arial"/>
              <a:buChar char="•"/>
            </a:pPr>
            <a:r>
              <a:rPr lang="en-US" sz="1700">
                <a:solidFill>
                  <a:srgbClr val="000000"/>
                </a:solidFill>
                <a:latin typeface="Montserrat"/>
                <a:ea typeface="Montserrat"/>
                <a:cs typeface="Montserrat"/>
                <a:sym typeface="Montserrat"/>
              </a:rPr>
              <a:t>projekta īstenošanas nepārtrauktības nodrošināšanu.</a:t>
            </a:r>
          </a:p>
        </p:txBody>
      </p:sp>
      <p:sp>
        <p:nvSpPr>
          <p:cNvPr id="83" name="TextBox 83"/>
          <p:cNvSpPr txBox="1"/>
          <p:nvPr/>
        </p:nvSpPr>
        <p:spPr>
          <a:xfrm>
            <a:off x="9757899" y="6280359"/>
            <a:ext cx="3933142" cy="1285875"/>
          </a:xfrm>
          <a:prstGeom prst="rect">
            <a:avLst/>
          </a:prstGeom>
        </p:spPr>
        <p:txBody>
          <a:bodyPr lIns="0" tIns="0" rIns="0" bIns="0" rtlCol="0" anchor="t">
            <a:spAutoFit/>
          </a:bodyPr>
          <a:lstStyle/>
          <a:p>
            <a:pPr marL="367031" lvl="1" indent="-183515" algn="l">
              <a:lnSpc>
                <a:spcPts val="2040"/>
              </a:lnSpc>
              <a:buFont typeface="Arial"/>
              <a:buChar char="•"/>
            </a:pPr>
            <a:r>
              <a:rPr lang="en-US" sz="1700">
                <a:solidFill>
                  <a:srgbClr val="000000"/>
                </a:solidFill>
                <a:latin typeface="Montserrat"/>
                <a:ea typeface="Montserrat"/>
                <a:cs typeface="Montserrat"/>
                <a:sym typeface="Montserrat"/>
              </a:rPr>
              <a:t>LIFE programmas līdzfinansējums;</a:t>
            </a:r>
          </a:p>
          <a:p>
            <a:pPr marL="367031" lvl="1" indent="-183515" algn="l">
              <a:lnSpc>
                <a:spcPts val="2040"/>
              </a:lnSpc>
              <a:buFont typeface="Arial"/>
              <a:buChar char="•"/>
            </a:pPr>
            <a:r>
              <a:rPr lang="en-US" sz="1700">
                <a:solidFill>
                  <a:srgbClr val="000000"/>
                </a:solidFill>
                <a:latin typeface="Montserrat"/>
                <a:ea typeface="Montserrat"/>
                <a:cs typeface="Montserrat"/>
                <a:sym typeface="Montserrat"/>
              </a:rPr>
              <a:t>Eiropas Aizsardzības fonda (EDF) līdzfinansējums.</a:t>
            </a:r>
          </a:p>
          <a:p>
            <a:pPr algn="l">
              <a:lnSpc>
                <a:spcPts val="2040"/>
              </a:lnSpc>
            </a:pPr>
            <a:endParaRPr lang="en-US" sz="1700">
              <a:solidFill>
                <a:srgbClr val="000000"/>
              </a:solidFill>
              <a:latin typeface="Montserrat"/>
              <a:ea typeface="Montserrat"/>
              <a:cs typeface="Montserrat"/>
              <a:sym typeface="Montserrat"/>
            </a:endParaRPr>
          </a:p>
        </p:txBody>
      </p:sp>
      <p:sp>
        <p:nvSpPr>
          <p:cNvPr id="84" name="TextBox 84"/>
          <p:cNvSpPr txBox="1"/>
          <p:nvPr/>
        </p:nvSpPr>
        <p:spPr>
          <a:xfrm>
            <a:off x="934422" y="808483"/>
            <a:ext cx="12939894" cy="1413510"/>
          </a:xfrm>
          <a:prstGeom prst="rect">
            <a:avLst/>
          </a:prstGeom>
        </p:spPr>
        <p:txBody>
          <a:bodyPr lIns="0" tIns="0" rIns="0" bIns="0" rtlCol="0" anchor="t">
            <a:spAutoFit/>
          </a:bodyPr>
          <a:lstStyle/>
          <a:p>
            <a:pPr algn="l">
              <a:lnSpc>
                <a:spcPts val="5400"/>
              </a:lnSpc>
            </a:pPr>
            <a:r>
              <a:rPr lang="en-US" sz="5400" b="1">
                <a:solidFill>
                  <a:srgbClr val="000000"/>
                </a:solidFill>
                <a:latin typeface="Montserrat Bold"/>
                <a:ea typeface="Montserrat Bold"/>
                <a:cs typeface="Montserrat Bold"/>
                <a:sym typeface="Montserrat Bold"/>
              </a:rPr>
              <a:t>Piekļuve Eiropas Komisijas finansējuma atbalstam</a:t>
            </a:r>
          </a:p>
        </p:txBody>
      </p:sp>
      <p:sp>
        <p:nvSpPr>
          <p:cNvPr id="85" name="TextBox 85"/>
          <p:cNvSpPr txBox="1"/>
          <p:nvPr/>
        </p:nvSpPr>
        <p:spPr>
          <a:xfrm>
            <a:off x="5603096" y="5175333"/>
            <a:ext cx="3047683" cy="692150"/>
          </a:xfrm>
          <a:prstGeom prst="rect">
            <a:avLst/>
          </a:prstGeom>
        </p:spPr>
        <p:txBody>
          <a:bodyPr lIns="0" tIns="0" rIns="0" bIns="0" rtlCol="0" anchor="t">
            <a:spAutoFit/>
          </a:bodyPr>
          <a:lstStyle/>
          <a:p>
            <a:pPr algn="l">
              <a:lnSpc>
                <a:spcPts val="2800"/>
              </a:lnSpc>
            </a:pPr>
            <a:r>
              <a:rPr lang="en-US" sz="2000" b="1">
                <a:solidFill>
                  <a:srgbClr val="000000"/>
                </a:solidFill>
                <a:latin typeface="Montserrat Bold"/>
                <a:ea typeface="Montserrat Bold"/>
                <a:cs typeface="Montserrat Bold"/>
                <a:sym typeface="Montserrat Bold"/>
              </a:rPr>
              <a:t>Ietver:</a:t>
            </a:r>
          </a:p>
          <a:p>
            <a:pPr algn="l">
              <a:lnSpc>
                <a:spcPts val="2800"/>
              </a:lnSpc>
            </a:pPr>
            <a:endParaRPr lang="en-US" sz="2000" b="1">
              <a:solidFill>
                <a:srgbClr val="000000"/>
              </a:solidFill>
              <a:latin typeface="Montserrat Bold"/>
              <a:ea typeface="Montserrat Bold"/>
              <a:cs typeface="Montserrat Bold"/>
              <a:sym typeface="Montserrat Bold"/>
            </a:endParaRPr>
          </a:p>
        </p:txBody>
      </p:sp>
      <p:sp>
        <p:nvSpPr>
          <p:cNvPr id="86" name="TextBox 86"/>
          <p:cNvSpPr txBox="1"/>
          <p:nvPr/>
        </p:nvSpPr>
        <p:spPr>
          <a:xfrm>
            <a:off x="9921760" y="5959738"/>
            <a:ext cx="3047683" cy="692150"/>
          </a:xfrm>
          <a:prstGeom prst="rect">
            <a:avLst/>
          </a:prstGeom>
        </p:spPr>
        <p:txBody>
          <a:bodyPr lIns="0" tIns="0" rIns="0" bIns="0" rtlCol="0" anchor="t">
            <a:spAutoFit/>
          </a:bodyPr>
          <a:lstStyle/>
          <a:p>
            <a:pPr algn="l">
              <a:lnSpc>
                <a:spcPts val="2800"/>
              </a:lnSpc>
            </a:pPr>
            <a:r>
              <a:rPr lang="en-US" sz="2000" b="1">
                <a:solidFill>
                  <a:srgbClr val="000000"/>
                </a:solidFill>
                <a:latin typeface="Montserrat Bold"/>
                <a:ea typeface="Montserrat Bold"/>
                <a:cs typeface="Montserrat Bold"/>
                <a:sym typeface="Montserrat Bold"/>
              </a:rPr>
              <a:t>Šobrīd pieejams:</a:t>
            </a:r>
          </a:p>
          <a:p>
            <a:pPr algn="l">
              <a:lnSpc>
                <a:spcPts val="2800"/>
              </a:lnSpc>
            </a:pPr>
            <a:endParaRPr lang="en-US" sz="2000" b="1">
              <a:solidFill>
                <a:srgbClr val="000000"/>
              </a:solidFill>
              <a:latin typeface="Montserrat Bold"/>
              <a:ea typeface="Montserrat Bold"/>
              <a:cs typeface="Montserrat Bold"/>
              <a:sym typeface="Montserrat Bold"/>
            </a:endParaRPr>
          </a:p>
        </p:txBody>
      </p:sp>
      <p:sp>
        <p:nvSpPr>
          <p:cNvPr id="87" name="TextBox 87"/>
          <p:cNvSpPr txBox="1"/>
          <p:nvPr/>
        </p:nvSpPr>
        <p:spPr>
          <a:xfrm>
            <a:off x="5603096" y="4214126"/>
            <a:ext cx="3792674" cy="1285875"/>
          </a:xfrm>
          <a:prstGeom prst="rect">
            <a:avLst/>
          </a:prstGeom>
        </p:spPr>
        <p:txBody>
          <a:bodyPr lIns="0" tIns="0" rIns="0" bIns="0" rtlCol="0" anchor="t">
            <a:spAutoFit/>
          </a:bodyPr>
          <a:lstStyle/>
          <a:p>
            <a:pPr algn="l">
              <a:lnSpc>
                <a:spcPts val="2040"/>
              </a:lnSpc>
            </a:pPr>
            <a:r>
              <a:rPr lang="en-US" sz="1700">
                <a:solidFill>
                  <a:srgbClr val="000000"/>
                </a:solidFill>
                <a:latin typeface="Montserrat"/>
                <a:ea typeface="Montserrat"/>
                <a:cs typeface="Montserrat"/>
                <a:sym typeface="Montserrat"/>
              </a:rPr>
              <a:t>Valsts attīstības finanšu institūcijas aizdevumi — bieži ar zemākām nodrošinājuma prasībām un garākiem atmaksas termiņiem.</a:t>
            </a:r>
          </a:p>
          <a:p>
            <a:pPr algn="l">
              <a:lnSpc>
                <a:spcPts val="2040"/>
              </a:lnSpc>
            </a:pPr>
            <a:endParaRPr lang="en-US" sz="1700">
              <a:solidFill>
                <a:srgbClr val="000000"/>
              </a:solidFill>
              <a:latin typeface="Montserrat"/>
              <a:ea typeface="Montserrat"/>
              <a:cs typeface="Montserrat"/>
              <a:sym typeface="Montserrat"/>
            </a:endParaRPr>
          </a:p>
        </p:txBody>
      </p:sp>
      <p:sp>
        <p:nvSpPr>
          <p:cNvPr id="88" name="TextBox 88"/>
          <p:cNvSpPr txBox="1"/>
          <p:nvPr/>
        </p:nvSpPr>
        <p:spPr>
          <a:xfrm>
            <a:off x="9921760" y="4150188"/>
            <a:ext cx="3952556" cy="2057400"/>
          </a:xfrm>
          <a:prstGeom prst="rect">
            <a:avLst/>
          </a:prstGeom>
        </p:spPr>
        <p:txBody>
          <a:bodyPr lIns="0" tIns="0" rIns="0" bIns="0" rtlCol="0" anchor="t">
            <a:spAutoFit/>
          </a:bodyPr>
          <a:lstStyle/>
          <a:p>
            <a:pPr algn="l">
              <a:lnSpc>
                <a:spcPts val="2040"/>
              </a:lnSpc>
            </a:pPr>
            <a:r>
              <a:rPr lang="en-US" sz="1700">
                <a:solidFill>
                  <a:srgbClr val="000000"/>
                </a:solidFill>
                <a:latin typeface="Montserrat"/>
                <a:ea typeface="Montserrat"/>
                <a:cs typeface="Montserrat"/>
                <a:sym typeface="Montserrat"/>
              </a:rPr>
              <a:t>Latvijas valsts līdzfinansē apstiprināta Eiropas Komisijas projekta pieteicēja līdzfinansējuma daļu — kā nacionālo līdzfinansējumu projektam vai papildu finansējumu līdztekus EK piešķirtajam finansējumam.</a:t>
            </a:r>
          </a:p>
          <a:p>
            <a:pPr algn="l">
              <a:lnSpc>
                <a:spcPts val="2040"/>
              </a:lnSpc>
            </a:pPr>
            <a:endParaRPr lang="en-US" sz="1700">
              <a:solidFill>
                <a:srgbClr val="000000"/>
              </a:solidFill>
              <a:latin typeface="Montserrat"/>
              <a:ea typeface="Montserrat"/>
              <a:cs typeface="Montserrat"/>
              <a:sym typeface="Montserrat"/>
            </a:endParaRPr>
          </a:p>
        </p:txBody>
      </p:sp>
      <p:grpSp>
        <p:nvGrpSpPr>
          <p:cNvPr id="89" name="Group 89"/>
          <p:cNvGrpSpPr/>
          <p:nvPr/>
        </p:nvGrpSpPr>
        <p:grpSpPr>
          <a:xfrm>
            <a:off x="13868083" y="8617068"/>
            <a:ext cx="6643541" cy="1714436"/>
            <a:chOff x="0" y="0"/>
            <a:chExt cx="8858055" cy="2285915"/>
          </a:xfrm>
        </p:grpSpPr>
        <p:sp>
          <p:nvSpPr>
            <p:cNvPr id="90" name="Freeform 90"/>
            <p:cNvSpPr/>
            <p:nvPr/>
          </p:nvSpPr>
          <p:spPr>
            <a:xfrm>
              <a:off x="152058" y="1464875"/>
              <a:ext cx="8705997" cy="821040"/>
            </a:xfrm>
            <a:custGeom>
              <a:avLst/>
              <a:gdLst/>
              <a:ahLst/>
              <a:cxnLst/>
              <a:rect l="l" t="t" r="r" b="b"/>
              <a:pathLst>
                <a:path w="8705997" h="821040">
                  <a:moveTo>
                    <a:pt x="0" y="0"/>
                  </a:moveTo>
                  <a:lnTo>
                    <a:pt x="8705997" y="0"/>
                  </a:lnTo>
                  <a:lnTo>
                    <a:pt x="8705997" y="821040"/>
                  </a:lnTo>
                  <a:lnTo>
                    <a:pt x="0" y="821040"/>
                  </a:lnTo>
                  <a:lnTo>
                    <a:pt x="0" y="0"/>
                  </a:lnTo>
                  <a:close/>
                </a:path>
              </a:pathLst>
            </a:custGeom>
            <a:blipFill>
              <a:blip r:embed="rId17"/>
              <a:stretch>
                <a:fillRect t="-5668" b="-5668"/>
              </a:stretch>
            </a:blipFill>
          </p:spPr>
          <p:txBody>
            <a:bodyPr/>
            <a:lstStyle/>
            <a:p>
              <a:endParaRPr lang="lv-LV"/>
            </a:p>
          </p:txBody>
        </p:sp>
        <p:grpSp>
          <p:nvGrpSpPr>
            <p:cNvPr id="91" name="Group 91"/>
            <p:cNvGrpSpPr/>
            <p:nvPr/>
          </p:nvGrpSpPr>
          <p:grpSpPr>
            <a:xfrm rot="-5400000">
              <a:off x="2300626" y="-2300626"/>
              <a:ext cx="1790140" cy="6391391"/>
              <a:chOff x="0" y="0"/>
              <a:chExt cx="209975" cy="749682"/>
            </a:xfrm>
          </p:grpSpPr>
          <p:sp>
            <p:nvSpPr>
              <p:cNvPr id="92" name="Freeform 92"/>
              <p:cNvSpPr/>
              <p:nvPr/>
            </p:nvSpPr>
            <p:spPr>
              <a:xfrm>
                <a:off x="0" y="0"/>
                <a:ext cx="209975" cy="749682"/>
              </a:xfrm>
              <a:custGeom>
                <a:avLst/>
                <a:gdLst/>
                <a:ahLst/>
                <a:cxnLst/>
                <a:rect l="l" t="t" r="r" b="b"/>
                <a:pathLst>
                  <a:path w="209975" h="749682">
                    <a:moveTo>
                      <a:pt x="104988" y="0"/>
                    </a:moveTo>
                    <a:lnTo>
                      <a:pt x="104988" y="0"/>
                    </a:lnTo>
                    <a:cubicBezTo>
                      <a:pt x="132832" y="0"/>
                      <a:pt x="159536" y="11061"/>
                      <a:pt x="179225" y="30750"/>
                    </a:cubicBezTo>
                    <a:cubicBezTo>
                      <a:pt x="198914" y="50439"/>
                      <a:pt x="209975" y="77143"/>
                      <a:pt x="209975" y="104988"/>
                    </a:cubicBezTo>
                    <a:lnTo>
                      <a:pt x="209975" y="644694"/>
                    </a:lnTo>
                    <a:cubicBezTo>
                      <a:pt x="209975" y="702677"/>
                      <a:pt x="162971" y="749682"/>
                      <a:pt x="104988" y="749682"/>
                    </a:cubicBezTo>
                    <a:lnTo>
                      <a:pt x="104988" y="749682"/>
                    </a:lnTo>
                    <a:cubicBezTo>
                      <a:pt x="77143" y="749682"/>
                      <a:pt x="50439" y="738621"/>
                      <a:pt x="30750" y="718932"/>
                    </a:cubicBezTo>
                    <a:cubicBezTo>
                      <a:pt x="11061" y="699243"/>
                      <a:pt x="0" y="672539"/>
                      <a:pt x="0" y="644694"/>
                    </a:cubicBezTo>
                    <a:lnTo>
                      <a:pt x="0" y="104988"/>
                    </a:lnTo>
                    <a:cubicBezTo>
                      <a:pt x="0" y="47005"/>
                      <a:pt x="47005" y="0"/>
                      <a:pt x="104988" y="0"/>
                    </a:cubicBezTo>
                    <a:close/>
                  </a:path>
                </a:pathLst>
              </a:custGeom>
              <a:solidFill>
                <a:srgbClr val="D6ECED">
                  <a:alpha val="85882"/>
                </a:srgbClr>
              </a:solidFill>
            </p:spPr>
            <p:txBody>
              <a:bodyPr/>
              <a:lstStyle/>
              <a:p>
                <a:endParaRPr lang="lv-LV"/>
              </a:p>
            </p:txBody>
          </p:sp>
        </p:grpSp>
        <p:grpSp>
          <p:nvGrpSpPr>
            <p:cNvPr id="93" name="Group 93"/>
            <p:cNvGrpSpPr/>
            <p:nvPr/>
          </p:nvGrpSpPr>
          <p:grpSpPr>
            <a:xfrm>
              <a:off x="1254059" y="240714"/>
              <a:ext cx="4251597" cy="1941861"/>
              <a:chOff x="0" y="0"/>
              <a:chExt cx="4174416" cy="1906609"/>
            </a:xfrm>
          </p:grpSpPr>
          <p:sp>
            <p:nvSpPr>
              <p:cNvPr id="94" name="Freeform 94"/>
              <p:cNvSpPr/>
              <p:nvPr/>
            </p:nvSpPr>
            <p:spPr>
              <a:xfrm>
                <a:off x="0" y="0"/>
                <a:ext cx="4174415" cy="1906609"/>
              </a:xfrm>
              <a:custGeom>
                <a:avLst/>
                <a:gdLst/>
                <a:ahLst/>
                <a:cxnLst/>
                <a:rect l="l" t="t" r="r" b="b"/>
                <a:pathLst>
                  <a:path w="4174415" h="1906609">
                    <a:moveTo>
                      <a:pt x="0" y="0"/>
                    </a:moveTo>
                    <a:lnTo>
                      <a:pt x="4174415" y="0"/>
                    </a:lnTo>
                    <a:lnTo>
                      <a:pt x="4174415" y="1906609"/>
                    </a:lnTo>
                    <a:lnTo>
                      <a:pt x="0" y="1906609"/>
                    </a:lnTo>
                    <a:close/>
                  </a:path>
                </a:pathLst>
              </a:custGeom>
            </p:spPr>
            <p:txBody>
              <a:bodyPr/>
              <a:lstStyle/>
              <a:p>
                <a:endParaRPr lang="lv-LV"/>
              </a:p>
            </p:txBody>
          </p:sp>
          <p:sp>
            <p:nvSpPr>
              <p:cNvPr id="95" name="TextBox 95"/>
              <p:cNvSpPr txBox="1"/>
              <p:nvPr/>
            </p:nvSpPr>
            <p:spPr>
              <a:xfrm>
                <a:off x="0" y="-19050"/>
                <a:ext cx="4174416" cy="1925659"/>
              </a:xfrm>
              <a:prstGeom prst="rect">
                <a:avLst/>
              </a:prstGeom>
            </p:spPr>
            <p:txBody>
              <a:bodyPr lIns="0" tIns="0" rIns="0" bIns="0" rtlCol="0" anchor="t"/>
              <a:lstStyle/>
              <a:p>
                <a:pPr marL="0" lvl="0" indent="0" algn="l">
                  <a:lnSpc>
                    <a:spcPts val="1900"/>
                  </a:lnSpc>
                </a:pPr>
                <a:r>
                  <a:rPr lang="en-US" sz="1499">
                    <a:solidFill>
                      <a:srgbClr val="095147"/>
                    </a:solidFill>
                    <a:latin typeface="Montserrat"/>
                    <a:ea typeface="Montserrat"/>
                    <a:cs typeface="Montserrat"/>
                    <a:sym typeface="Montserrat"/>
                  </a:rPr>
                  <a:t>Saņemiet konsultācijas par ES finansējuma instrumentiem Latvijas Inovāciju un tehnoloģiju pārstāvniecībā Briselē: </a:t>
                </a:r>
                <a:r>
                  <a:rPr lang="en-US" sz="1499" b="1" u="sng">
                    <a:solidFill>
                      <a:srgbClr val="095147"/>
                    </a:solidFill>
                    <a:latin typeface="Montserrat Bold"/>
                    <a:ea typeface="Montserrat Bold"/>
                    <a:cs typeface="Montserrat Bold"/>
                    <a:sym typeface="Montserrat Bold"/>
                    <a:hlinkClick r:id="rId18" tooltip="mailto:brussels@liaa.gov.lv"/>
                  </a:rPr>
                  <a:t>brussels@liaa.gov.lv</a:t>
                </a:r>
              </a:p>
              <a:p>
                <a:pPr marL="0" lvl="0" indent="0" algn="l">
                  <a:lnSpc>
                    <a:spcPts val="1900"/>
                  </a:lnSpc>
                </a:pPr>
                <a:endParaRPr lang="en-US" sz="1499" b="1" u="sng">
                  <a:solidFill>
                    <a:srgbClr val="095147"/>
                  </a:solidFill>
                  <a:latin typeface="Montserrat Bold"/>
                  <a:ea typeface="Montserrat Bold"/>
                  <a:cs typeface="Montserrat Bold"/>
                  <a:sym typeface="Montserrat Bold"/>
                  <a:hlinkClick r:id="rId18" tooltip="mailto:brussels@liaa.gov.lv"/>
                </a:endParaRPr>
              </a:p>
            </p:txBody>
          </p:sp>
        </p:grpSp>
        <p:sp>
          <p:nvSpPr>
            <p:cNvPr id="96" name="AutoShape 96"/>
            <p:cNvSpPr/>
            <p:nvPr/>
          </p:nvSpPr>
          <p:spPr>
            <a:xfrm flipV="1">
              <a:off x="1008297" y="240714"/>
              <a:ext cx="0" cy="1308712"/>
            </a:xfrm>
            <a:prstGeom prst="line">
              <a:avLst/>
            </a:prstGeom>
            <a:ln w="51739" cap="flat">
              <a:solidFill>
                <a:srgbClr val="00594F"/>
              </a:solidFill>
              <a:prstDash val="solid"/>
              <a:headEnd type="none" w="sm" len="sm"/>
              <a:tailEnd type="none" w="sm" len="sm"/>
            </a:ln>
          </p:spPr>
          <p:txBody>
            <a:bodyPr/>
            <a:lstStyle/>
            <a:p>
              <a:endParaRPr lang="lv-LV"/>
            </a:p>
          </p:txBody>
        </p:sp>
        <p:sp>
          <p:nvSpPr>
            <p:cNvPr id="97" name="Freeform 97"/>
            <p:cNvSpPr/>
            <p:nvPr/>
          </p:nvSpPr>
          <p:spPr>
            <a:xfrm>
              <a:off x="238409" y="708022"/>
              <a:ext cx="524127" cy="374096"/>
            </a:xfrm>
            <a:custGeom>
              <a:avLst/>
              <a:gdLst/>
              <a:ahLst/>
              <a:cxnLst/>
              <a:rect l="l" t="t" r="r" b="b"/>
              <a:pathLst>
                <a:path w="524127" h="374096">
                  <a:moveTo>
                    <a:pt x="0" y="0"/>
                  </a:moveTo>
                  <a:lnTo>
                    <a:pt x="524127" y="0"/>
                  </a:lnTo>
                  <a:lnTo>
                    <a:pt x="524127" y="374096"/>
                  </a:lnTo>
                  <a:lnTo>
                    <a:pt x="0" y="374096"/>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lv-LV"/>
            </a:p>
          </p:txBody>
        </p:sp>
      </p:grpSp>
      <p:grpSp>
        <p:nvGrpSpPr>
          <p:cNvPr id="98" name="Group 98"/>
          <p:cNvGrpSpPr/>
          <p:nvPr/>
        </p:nvGrpSpPr>
        <p:grpSpPr>
          <a:xfrm>
            <a:off x="17309878" y="-347207"/>
            <a:ext cx="747192" cy="3023461"/>
            <a:chOff x="0" y="0"/>
            <a:chExt cx="395741" cy="1601338"/>
          </a:xfrm>
        </p:grpSpPr>
        <p:sp>
          <p:nvSpPr>
            <p:cNvPr id="99" name="Freeform 99"/>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100" name="TextBox 100"/>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sp>
        <p:nvSpPr>
          <p:cNvPr id="101" name="TextBox 101"/>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grpSp>
        <p:nvGrpSpPr>
          <p:cNvPr id="102" name="Group 102"/>
          <p:cNvGrpSpPr/>
          <p:nvPr/>
        </p:nvGrpSpPr>
        <p:grpSpPr>
          <a:xfrm>
            <a:off x="16444179" y="-347241"/>
            <a:ext cx="747124" cy="3023461"/>
            <a:chOff x="0" y="0"/>
            <a:chExt cx="996166" cy="4031281"/>
          </a:xfrm>
        </p:grpSpPr>
        <p:grpSp>
          <p:nvGrpSpPr>
            <p:cNvPr id="103" name="Group 103"/>
            <p:cNvGrpSpPr/>
            <p:nvPr/>
          </p:nvGrpSpPr>
          <p:grpSpPr>
            <a:xfrm>
              <a:off x="0" y="0"/>
              <a:ext cx="996166" cy="4031281"/>
              <a:chOff x="0" y="0"/>
              <a:chExt cx="395705" cy="1601338"/>
            </a:xfrm>
          </p:grpSpPr>
          <p:sp>
            <p:nvSpPr>
              <p:cNvPr id="104" name="Freeform 104"/>
              <p:cNvSpPr/>
              <p:nvPr/>
            </p:nvSpPr>
            <p:spPr>
              <a:xfrm>
                <a:off x="0" y="0"/>
                <a:ext cx="395705" cy="1579635"/>
              </a:xfrm>
              <a:custGeom>
                <a:avLst/>
                <a:gdLst/>
                <a:ahLst/>
                <a:cxnLst/>
                <a:rect l="l" t="t" r="r" b="b"/>
                <a:pathLst>
                  <a:path w="395705" h="1579635">
                    <a:moveTo>
                      <a:pt x="395705" y="80955"/>
                    </a:moveTo>
                    <a:lnTo>
                      <a:pt x="395705" y="1406083"/>
                    </a:lnTo>
                    <a:cubicBezTo>
                      <a:pt x="395705" y="1456180"/>
                      <a:pt x="368985" y="1502474"/>
                      <a:pt x="325606" y="1527535"/>
                    </a:cubicBezTo>
                    <a:lnTo>
                      <a:pt x="267951" y="1560842"/>
                    </a:lnTo>
                    <a:cubicBezTo>
                      <a:pt x="224578" y="1585899"/>
                      <a:pt x="171127" y="1585899"/>
                      <a:pt x="127754" y="1560842"/>
                    </a:cubicBezTo>
                    <a:lnTo>
                      <a:pt x="70099" y="1527535"/>
                    </a:lnTo>
                    <a:cubicBezTo>
                      <a:pt x="26720" y="1502474"/>
                      <a:pt x="0" y="1456180"/>
                      <a:pt x="0" y="1406083"/>
                    </a:cubicBezTo>
                    <a:lnTo>
                      <a:pt x="0" y="80955"/>
                    </a:lnTo>
                    <a:cubicBezTo>
                      <a:pt x="0" y="36245"/>
                      <a:pt x="36245" y="0"/>
                      <a:pt x="80955" y="0"/>
                    </a:cubicBezTo>
                    <a:lnTo>
                      <a:pt x="314750" y="0"/>
                    </a:lnTo>
                    <a:cubicBezTo>
                      <a:pt x="359460" y="0"/>
                      <a:pt x="395705" y="36245"/>
                      <a:pt x="395705" y="80955"/>
                    </a:cubicBezTo>
                    <a:close/>
                  </a:path>
                </a:pathLst>
              </a:custGeom>
              <a:solidFill>
                <a:srgbClr val="4EB6B0"/>
              </a:solidFill>
            </p:spPr>
            <p:txBody>
              <a:bodyPr/>
              <a:lstStyle/>
              <a:p>
                <a:endParaRPr lang="lv-LV"/>
              </a:p>
            </p:txBody>
          </p:sp>
          <p:sp>
            <p:nvSpPr>
              <p:cNvPr id="105" name="TextBox 105"/>
              <p:cNvSpPr txBox="1"/>
              <p:nvPr/>
            </p:nvSpPr>
            <p:spPr>
              <a:xfrm>
                <a:off x="0" y="-9525"/>
                <a:ext cx="395705" cy="1496563"/>
              </a:xfrm>
              <a:prstGeom prst="rect">
                <a:avLst/>
              </a:prstGeom>
            </p:spPr>
            <p:txBody>
              <a:bodyPr lIns="50800" tIns="50800" rIns="50800" bIns="50800" rtlCol="0" anchor="ctr"/>
              <a:lstStyle/>
              <a:p>
                <a:pPr algn="ctr">
                  <a:lnSpc>
                    <a:spcPts val="3040"/>
                  </a:lnSpc>
                </a:pPr>
                <a:endParaRPr/>
              </a:p>
            </p:txBody>
          </p:sp>
        </p:grpSp>
        <p:sp>
          <p:nvSpPr>
            <p:cNvPr id="106" name="TextBox 106"/>
            <p:cNvSpPr txBox="1"/>
            <p:nvPr/>
          </p:nvSpPr>
          <p:spPr>
            <a:xfrm rot="5400000">
              <a:off x="-473196" y="1795299"/>
              <a:ext cx="1972251" cy="546144"/>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Large</a:t>
              </a:r>
            </a:p>
          </p:txBody>
        </p:sp>
      </p:grpSp>
    </p:spTree>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68882" y="637947"/>
            <a:ext cx="10809755" cy="1708180"/>
          </a:xfrm>
          <a:custGeom>
            <a:avLst/>
            <a:gdLst/>
            <a:ahLst/>
            <a:cxnLst/>
            <a:rect l="l" t="t" r="r" b="b"/>
            <a:pathLst>
              <a:path w="10809755" h="1708180">
                <a:moveTo>
                  <a:pt x="0" y="0"/>
                </a:moveTo>
                <a:lnTo>
                  <a:pt x="10809755" y="0"/>
                </a:lnTo>
                <a:lnTo>
                  <a:pt x="10809755" y="1708181"/>
                </a:lnTo>
                <a:lnTo>
                  <a:pt x="0" y="1708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lv-LV"/>
          </a:p>
        </p:txBody>
      </p:sp>
      <p:grpSp>
        <p:nvGrpSpPr>
          <p:cNvPr id="3" name="Group 3"/>
          <p:cNvGrpSpPr/>
          <p:nvPr/>
        </p:nvGrpSpPr>
        <p:grpSpPr>
          <a:xfrm>
            <a:off x="1347934" y="1492037"/>
            <a:ext cx="11541533" cy="958479"/>
            <a:chOff x="0" y="0"/>
            <a:chExt cx="3039745" cy="252439"/>
          </a:xfrm>
        </p:grpSpPr>
        <p:sp>
          <p:nvSpPr>
            <p:cNvPr id="4" name="Freeform 4"/>
            <p:cNvSpPr/>
            <p:nvPr/>
          </p:nvSpPr>
          <p:spPr>
            <a:xfrm>
              <a:off x="0" y="0"/>
              <a:ext cx="3039745" cy="252439"/>
            </a:xfrm>
            <a:custGeom>
              <a:avLst/>
              <a:gdLst/>
              <a:ahLst/>
              <a:cxnLst/>
              <a:rect l="l" t="t" r="r" b="b"/>
              <a:pathLst>
                <a:path w="3039745" h="252439">
                  <a:moveTo>
                    <a:pt x="11403" y="0"/>
                  </a:moveTo>
                  <a:lnTo>
                    <a:pt x="3028342" y="0"/>
                  </a:lnTo>
                  <a:cubicBezTo>
                    <a:pt x="3031367" y="0"/>
                    <a:pt x="3034267" y="1201"/>
                    <a:pt x="3036406" y="3340"/>
                  </a:cubicBezTo>
                  <a:cubicBezTo>
                    <a:pt x="3038544" y="5479"/>
                    <a:pt x="3039745" y="8379"/>
                    <a:pt x="3039745" y="11403"/>
                  </a:cubicBezTo>
                  <a:lnTo>
                    <a:pt x="3039745" y="241035"/>
                  </a:lnTo>
                  <a:cubicBezTo>
                    <a:pt x="3039745" y="244060"/>
                    <a:pt x="3038544" y="246960"/>
                    <a:pt x="3036406" y="249099"/>
                  </a:cubicBezTo>
                  <a:cubicBezTo>
                    <a:pt x="3034267" y="251237"/>
                    <a:pt x="3031367" y="252439"/>
                    <a:pt x="3028342" y="252439"/>
                  </a:cubicBezTo>
                  <a:lnTo>
                    <a:pt x="11403" y="252439"/>
                  </a:lnTo>
                  <a:cubicBezTo>
                    <a:pt x="8379" y="252439"/>
                    <a:pt x="5479" y="251237"/>
                    <a:pt x="3340" y="249099"/>
                  </a:cubicBezTo>
                  <a:cubicBezTo>
                    <a:pt x="1201" y="246960"/>
                    <a:pt x="0" y="244060"/>
                    <a:pt x="0" y="241035"/>
                  </a:cubicBezTo>
                  <a:lnTo>
                    <a:pt x="0" y="11403"/>
                  </a:lnTo>
                  <a:cubicBezTo>
                    <a:pt x="0" y="8379"/>
                    <a:pt x="1201" y="5479"/>
                    <a:pt x="3340" y="3340"/>
                  </a:cubicBezTo>
                  <a:cubicBezTo>
                    <a:pt x="5479" y="1201"/>
                    <a:pt x="8379" y="0"/>
                    <a:pt x="11403" y="0"/>
                  </a:cubicBezTo>
                  <a:close/>
                </a:path>
              </a:pathLst>
            </a:custGeom>
            <a:solidFill>
              <a:srgbClr val="D6ECED">
                <a:alpha val="55686"/>
              </a:srgbClr>
            </a:solidFill>
          </p:spPr>
          <p:txBody>
            <a:bodyPr/>
            <a:lstStyle/>
            <a:p>
              <a:endParaRPr lang="lv-LV"/>
            </a:p>
          </p:txBody>
        </p:sp>
        <p:sp>
          <p:nvSpPr>
            <p:cNvPr id="5" name="TextBox 5"/>
            <p:cNvSpPr txBox="1"/>
            <p:nvPr/>
          </p:nvSpPr>
          <p:spPr>
            <a:xfrm>
              <a:off x="0" y="-38100"/>
              <a:ext cx="3039745" cy="290539"/>
            </a:xfrm>
            <a:prstGeom prst="rect">
              <a:avLst/>
            </a:prstGeom>
          </p:spPr>
          <p:txBody>
            <a:bodyPr lIns="50800" tIns="50800" rIns="50800" bIns="50800" rtlCol="0" anchor="ctr"/>
            <a:lstStyle/>
            <a:p>
              <a:pPr algn="ctr">
                <a:lnSpc>
                  <a:spcPts val="2659"/>
                </a:lnSpc>
                <a:spcBef>
                  <a:spcPct val="0"/>
                </a:spcBef>
              </a:pPr>
              <a:endParaRPr/>
            </a:p>
          </p:txBody>
        </p:sp>
      </p:grpSp>
      <p:sp>
        <p:nvSpPr>
          <p:cNvPr id="6" name="AutoShape 6"/>
          <p:cNvSpPr/>
          <p:nvPr/>
        </p:nvSpPr>
        <p:spPr>
          <a:xfrm flipV="1">
            <a:off x="1369055" y="1517296"/>
            <a:ext cx="5277" cy="851314"/>
          </a:xfrm>
          <a:prstGeom prst="line">
            <a:avLst/>
          </a:prstGeom>
          <a:ln w="66675" cap="rnd">
            <a:solidFill>
              <a:srgbClr val="00DF9A">
                <a:alpha val="64706"/>
              </a:srgbClr>
            </a:solidFill>
            <a:prstDash val="solid"/>
            <a:headEnd type="none" w="sm" len="sm"/>
            <a:tailEnd type="none" w="sm" len="sm"/>
          </a:ln>
        </p:spPr>
        <p:txBody>
          <a:bodyPr/>
          <a:lstStyle/>
          <a:p>
            <a:endParaRPr lang="lv-LV"/>
          </a:p>
        </p:txBody>
      </p:sp>
      <p:grpSp>
        <p:nvGrpSpPr>
          <p:cNvPr id="7" name="Group 7"/>
          <p:cNvGrpSpPr/>
          <p:nvPr/>
        </p:nvGrpSpPr>
        <p:grpSpPr>
          <a:xfrm>
            <a:off x="10458302" y="1600108"/>
            <a:ext cx="7940755" cy="8667332"/>
            <a:chOff x="0" y="0"/>
            <a:chExt cx="5767070" cy="6294755"/>
          </a:xfrm>
        </p:grpSpPr>
        <p:sp>
          <p:nvSpPr>
            <p:cNvPr id="8" name="Freeform 8"/>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4">
                <a:alphaModFix amt="50000"/>
              </a:blip>
              <a:stretch>
                <a:fillRect l="-22766" r="-22766"/>
              </a:stretch>
            </a:blipFill>
          </p:spPr>
          <p:txBody>
            <a:bodyPr/>
            <a:lstStyle/>
            <a:p>
              <a:endParaRPr lang="lv-LV"/>
            </a:p>
          </p:txBody>
        </p:sp>
      </p:grpSp>
      <p:sp>
        <p:nvSpPr>
          <p:cNvPr id="9" name="TextBox 9"/>
          <p:cNvSpPr txBox="1"/>
          <p:nvPr/>
        </p:nvSpPr>
        <p:spPr>
          <a:xfrm>
            <a:off x="1656715" y="1557402"/>
            <a:ext cx="12055727" cy="1066800"/>
          </a:xfrm>
          <a:prstGeom prst="rect">
            <a:avLst/>
          </a:prstGeom>
        </p:spPr>
        <p:txBody>
          <a:bodyPr lIns="0" tIns="0" rIns="0" bIns="0" rtlCol="0" anchor="t">
            <a:spAutoFit/>
          </a:bodyPr>
          <a:lstStyle/>
          <a:p>
            <a:pPr algn="l">
              <a:lnSpc>
                <a:spcPts val="2160"/>
              </a:lnSpc>
            </a:pPr>
            <a:r>
              <a:rPr lang="en-US" sz="1800">
                <a:solidFill>
                  <a:srgbClr val="646563"/>
                </a:solidFill>
                <a:latin typeface="Montserrat"/>
                <a:ea typeface="Montserrat"/>
                <a:cs typeface="Montserrat"/>
                <a:sym typeface="Montserrat"/>
              </a:rPr>
              <a:t>Zaļo inovāciju finansējums un Latvijas–Norvēģijas uzņēmējdarbības partnerības.</a:t>
            </a:r>
          </a:p>
          <a:p>
            <a:pPr algn="l">
              <a:lnSpc>
                <a:spcPts val="2160"/>
              </a:lnSpc>
            </a:pPr>
            <a:r>
              <a:rPr lang="en-US" sz="1800">
                <a:solidFill>
                  <a:srgbClr val="646563"/>
                </a:solidFill>
                <a:latin typeface="Montserrat"/>
                <a:ea typeface="Montserrat"/>
                <a:cs typeface="Montserrat"/>
                <a:sym typeface="Montserrat"/>
              </a:rPr>
              <a:t>Divpusējās sadarbības fonds — atbalsts Latvijas un Norvēģijas organizācijām partnerību veidošanai, kopīgu projektu attīstīšanai un zināšanu apmaiņai.</a:t>
            </a:r>
          </a:p>
          <a:p>
            <a:pPr algn="l">
              <a:lnSpc>
                <a:spcPts val="2160"/>
              </a:lnSpc>
            </a:pPr>
            <a:r>
              <a:rPr lang="en-US" sz="1800">
                <a:solidFill>
                  <a:srgbClr val="646563"/>
                </a:solidFill>
                <a:latin typeface="Montserrat"/>
                <a:ea typeface="Montserrat"/>
                <a:cs typeface="Montserrat"/>
                <a:sym typeface="Montserrat"/>
              </a:rPr>
              <a:t> </a:t>
            </a:r>
          </a:p>
        </p:txBody>
      </p:sp>
      <p:grpSp>
        <p:nvGrpSpPr>
          <p:cNvPr id="10" name="Group 10"/>
          <p:cNvGrpSpPr/>
          <p:nvPr/>
        </p:nvGrpSpPr>
        <p:grpSpPr>
          <a:xfrm>
            <a:off x="17309878" y="-347207"/>
            <a:ext cx="747192" cy="3023461"/>
            <a:chOff x="0" y="0"/>
            <a:chExt cx="395741" cy="1601338"/>
          </a:xfrm>
        </p:grpSpPr>
        <p:sp>
          <p:nvSpPr>
            <p:cNvPr id="11" name="Freeform 11"/>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12" name="TextBox 12"/>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grpSp>
        <p:nvGrpSpPr>
          <p:cNvPr id="13" name="Group 13"/>
          <p:cNvGrpSpPr/>
          <p:nvPr/>
        </p:nvGrpSpPr>
        <p:grpSpPr>
          <a:xfrm>
            <a:off x="16482992" y="-279462"/>
            <a:ext cx="747091" cy="3023461"/>
            <a:chOff x="0" y="0"/>
            <a:chExt cx="996122" cy="4031281"/>
          </a:xfrm>
        </p:grpSpPr>
        <p:grpSp>
          <p:nvGrpSpPr>
            <p:cNvPr id="14" name="Group 14"/>
            <p:cNvGrpSpPr/>
            <p:nvPr/>
          </p:nvGrpSpPr>
          <p:grpSpPr>
            <a:xfrm>
              <a:off x="0" y="0"/>
              <a:ext cx="996122" cy="4031281"/>
              <a:chOff x="0" y="0"/>
              <a:chExt cx="395687" cy="1601338"/>
            </a:xfrm>
          </p:grpSpPr>
          <p:sp>
            <p:nvSpPr>
              <p:cNvPr id="15" name="Freeform 15"/>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594F"/>
              </a:solidFill>
            </p:spPr>
            <p:txBody>
              <a:bodyPr/>
              <a:lstStyle/>
              <a:p>
                <a:endParaRPr lang="lv-LV"/>
              </a:p>
            </p:txBody>
          </p:sp>
          <p:sp>
            <p:nvSpPr>
              <p:cNvPr id="16" name="TextBox 16"/>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17" name="TextBox 17"/>
            <p:cNvSpPr txBox="1"/>
            <p:nvPr/>
          </p:nvSpPr>
          <p:spPr>
            <a:xfrm rot="5400000">
              <a:off x="-931416" y="2190284"/>
              <a:ext cx="2896776"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Start-up</a:t>
              </a:r>
            </a:p>
          </p:txBody>
        </p:sp>
      </p:grpSp>
      <p:grpSp>
        <p:nvGrpSpPr>
          <p:cNvPr id="18" name="Group 18"/>
          <p:cNvGrpSpPr/>
          <p:nvPr/>
        </p:nvGrpSpPr>
        <p:grpSpPr>
          <a:xfrm>
            <a:off x="14674611" y="-279453"/>
            <a:ext cx="908890" cy="3023461"/>
            <a:chOff x="0" y="0"/>
            <a:chExt cx="1211853" cy="4031281"/>
          </a:xfrm>
        </p:grpSpPr>
        <p:grpSp>
          <p:nvGrpSpPr>
            <p:cNvPr id="19" name="Group 19"/>
            <p:cNvGrpSpPr/>
            <p:nvPr/>
          </p:nvGrpSpPr>
          <p:grpSpPr>
            <a:xfrm>
              <a:off x="215708" y="0"/>
              <a:ext cx="996146" cy="4031281"/>
              <a:chOff x="0" y="0"/>
              <a:chExt cx="395697" cy="1601338"/>
            </a:xfrm>
          </p:grpSpPr>
          <p:sp>
            <p:nvSpPr>
              <p:cNvPr id="20" name="Freeform 20"/>
              <p:cNvSpPr/>
              <p:nvPr/>
            </p:nvSpPr>
            <p:spPr>
              <a:xfrm>
                <a:off x="0" y="0"/>
                <a:ext cx="395697" cy="1579634"/>
              </a:xfrm>
              <a:custGeom>
                <a:avLst/>
                <a:gdLst/>
                <a:ahLst/>
                <a:cxnLst/>
                <a:rect l="l" t="t" r="r" b="b"/>
                <a:pathLst>
                  <a:path w="395697" h="1579634">
                    <a:moveTo>
                      <a:pt x="395697" y="80957"/>
                    </a:moveTo>
                    <a:lnTo>
                      <a:pt x="395697" y="1406081"/>
                    </a:lnTo>
                    <a:cubicBezTo>
                      <a:pt x="395697" y="1456180"/>
                      <a:pt x="368977" y="1502475"/>
                      <a:pt x="325597" y="1527536"/>
                    </a:cubicBezTo>
                    <a:lnTo>
                      <a:pt x="267948" y="1560841"/>
                    </a:lnTo>
                    <a:cubicBezTo>
                      <a:pt x="224574" y="1585899"/>
                      <a:pt x="171123" y="1585899"/>
                      <a:pt x="127749" y="1560841"/>
                    </a:cubicBezTo>
                    <a:lnTo>
                      <a:pt x="70100" y="1527536"/>
                    </a:lnTo>
                    <a:cubicBezTo>
                      <a:pt x="26720" y="1502475"/>
                      <a:pt x="0" y="1456180"/>
                      <a:pt x="0" y="1406081"/>
                    </a:cubicBezTo>
                    <a:lnTo>
                      <a:pt x="0" y="80957"/>
                    </a:lnTo>
                    <a:cubicBezTo>
                      <a:pt x="0" y="59486"/>
                      <a:pt x="8529" y="38894"/>
                      <a:pt x="23712" y="23712"/>
                    </a:cubicBezTo>
                    <a:cubicBezTo>
                      <a:pt x="38894" y="8529"/>
                      <a:pt x="59486" y="0"/>
                      <a:pt x="80957" y="0"/>
                    </a:cubicBezTo>
                    <a:lnTo>
                      <a:pt x="314740" y="0"/>
                    </a:lnTo>
                    <a:cubicBezTo>
                      <a:pt x="336211" y="0"/>
                      <a:pt x="356803" y="8529"/>
                      <a:pt x="371985" y="23712"/>
                    </a:cubicBezTo>
                    <a:cubicBezTo>
                      <a:pt x="387168" y="38894"/>
                      <a:pt x="395697" y="59486"/>
                      <a:pt x="395697" y="80957"/>
                    </a:cubicBezTo>
                    <a:close/>
                  </a:path>
                </a:pathLst>
              </a:custGeom>
              <a:solidFill>
                <a:srgbClr val="00DF9A"/>
              </a:solidFill>
            </p:spPr>
            <p:txBody>
              <a:bodyPr/>
              <a:lstStyle/>
              <a:p>
                <a:endParaRPr lang="lv-LV"/>
              </a:p>
            </p:txBody>
          </p:sp>
          <p:sp>
            <p:nvSpPr>
              <p:cNvPr id="21" name="TextBox 21"/>
              <p:cNvSpPr txBox="1"/>
              <p:nvPr/>
            </p:nvSpPr>
            <p:spPr>
              <a:xfrm>
                <a:off x="0" y="-9525"/>
                <a:ext cx="395697" cy="1496563"/>
              </a:xfrm>
              <a:prstGeom prst="rect">
                <a:avLst/>
              </a:prstGeom>
            </p:spPr>
            <p:txBody>
              <a:bodyPr lIns="50800" tIns="50800" rIns="50800" bIns="50800" rtlCol="0" anchor="ctr"/>
              <a:lstStyle/>
              <a:p>
                <a:pPr algn="ctr">
                  <a:lnSpc>
                    <a:spcPts val="3040"/>
                  </a:lnSpc>
                </a:pPr>
                <a:endParaRPr/>
              </a:p>
            </p:txBody>
          </p:sp>
        </p:grpSp>
        <p:sp>
          <p:nvSpPr>
            <p:cNvPr id="22" name="TextBox 22"/>
            <p:cNvSpPr txBox="1"/>
            <p:nvPr/>
          </p:nvSpPr>
          <p:spPr>
            <a:xfrm rot="5400000">
              <a:off x="-940141" y="1918064"/>
              <a:ext cx="2921858" cy="1041576"/>
            </a:xfrm>
            <a:prstGeom prst="rect">
              <a:avLst/>
            </a:prstGeom>
          </p:spPr>
          <p:txBody>
            <a:bodyPr lIns="0" tIns="0" rIns="0" bIns="0" rtlCol="0" anchor="t">
              <a:spAutoFit/>
            </a:bodyPr>
            <a:lstStyle/>
            <a:p>
              <a:pPr algn="l">
                <a:lnSpc>
                  <a:spcPts val="3120"/>
                </a:lnSpc>
              </a:pPr>
              <a:r>
                <a:rPr lang="en-US" sz="2600">
                  <a:solidFill>
                    <a:srgbClr val="FDFDFD"/>
                  </a:solidFill>
                  <a:latin typeface="Montserrat"/>
                  <a:ea typeface="Montserrat"/>
                  <a:cs typeface="Montserrat"/>
                  <a:sym typeface="Montserrat"/>
                </a:rPr>
                <a:t>Expansion</a:t>
              </a:r>
            </a:p>
            <a:p>
              <a:pPr algn="l">
                <a:lnSpc>
                  <a:spcPts val="3120"/>
                </a:lnSpc>
              </a:pPr>
              <a:endParaRPr lang="en-US" sz="2600">
                <a:solidFill>
                  <a:srgbClr val="FDFDFD"/>
                </a:solidFill>
                <a:latin typeface="Montserrat"/>
                <a:ea typeface="Montserrat"/>
                <a:cs typeface="Montserrat"/>
                <a:sym typeface="Montserrat"/>
              </a:endParaRPr>
            </a:p>
          </p:txBody>
        </p:sp>
      </p:grpSp>
      <p:grpSp>
        <p:nvGrpSpPr>
          <p:cNvPr id="23" name="Group 23"/>
          <p:cNvGrpSpPr/>
          <p:nvPr/>
        </p:nvGrpSpPr>
        <p:grpSpPr>
          <a:xfrm>
            <a:off x="15659701" y="-279462"/>
            <a:ext cx="747091" cy="3023461"/>
            <a:chOff x="0" y="0"/>
            <a:chExt cx="996122" cy="4031281"/>
          </a:xfrm>
        </p:grpSpPr>
        <p:grpSp>
          <p:nvGrpSpPr>
            <p:cNvPr id="24" name="Group 24"/>
            <p:cNvGrpSpPr/>
            <p:nvPr/>
          </p:nvGrpSpPr>
          <p:grpSpPr>
            <a:xfrm>
              <a:off x="0" y="0"/>
              <a:ext cx="996122" cy="4031281"/>
              <a:chOff x="0" y="0"/>
              <a:chExt cx="395687" cy="1601338"/>
            </a:xfrm>
          </p:grpSpPr>
          <p:sp>
            <p:nvSpPr>
              <p:cNvPr id="25" name="Freeform 25"/>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DF9A"/>
              </a:solidFill>
            </p:spPr>
            <p:txBody>
              <a:bodyPr/>
              <a:lstStyle/>
              <a:p>
                <a:endParaRPr lang="lv-LV"/>
              </a:p>
            </p:txBody>
          </p:sp>
          <p:sp>
            <p:nvSpPr>
              <p:cNvPr id="26" name="TextBox 26"/>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27" name="TextBox 27"/>
            <p:cNvSpPr txBox="1"/>
            <p:nvPr/>
          </p:nvSpPr>
          <p:spPr>
            <a:xfrm rot="5400000">
              <a:off x="-262727" y="1581299"/>
              <a:ext cx="1559399"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R&amp;D</a:t>
              </a:r>
            </a:p>
          </p:txBody>
        </p:sp>
      </p:grpSp>
      <p:grpSp>
        <p:nvGrpSpPr>
          <p:cNvPr id="28" name="Group 28"/>
          <p:cNvGrpSpPr/>
          <p:nvPr/>
        </p:nvGrpSpPr>
        <p:grpSpPr>
          <a:xfrm>
            <a:off x="13960092" y="-279453"/>
            <a:ext cx="794734" cy="3023461"/>
            <a:chOff x="0" y="0"/>
            <a:chExt cx="1059646" cy="4031281"/>
          </a:xfrm>
        </p:grpSpPr>
        <p:grpSp>
          <p:nvGrpSpPr>
            <p:cNvPr id="29" name="Group 29"/>
            <p:cNvGrpSpPr/>
            <p:nvPr/>
          </p:nvGrpSpPr>
          <p:grpSpPr>
            <a:xfrm>
              <a:off x="0" y="0"/>
              <a:ext cx="1059646" cy="4031281"/>
              <a:chOff x="0" y="0"/>
              <a:chExt cx="420921" cy="1601338"/>
            </a:xfrm>
          </p:grpSpPr>
          <p:sp>
            <p:nvSpPr>
              <p:cNvPr id="30" name="Freeform 30"/>
              <p:cNvSpPr/>
              <p:nvPr/>
            </p:nvSpPr>
            <p:spPr>
              <a:xfrm>
                <a:off x="0" y="0"/>
                <a:ext cx="420921" cy="1582006"/>
              </a:xfrm>
              <a:custGeom>
                <a:avLst/>
                <a:gdLst/>
                <a:ahLst/>
                <a:cxnLst/>
                <a:rect l="l" t="t" r="r" b="b"/>
                <a:pathLst>
                  <a:path w="420921" h="1582006">
                    <a:moveTo>
                      <a:pt x="420921" y="76106"/>
                    </a:moveTo>
                    <a:lnTo>
                      <a:pt x="420921" y="1410933"/>
                    </a:lnTo>
                    <a:cubicBezTo>
                      <a:pt x="420921" y="1457834"/>
                      <a:pt x="395257" y="1500976"/>
                      <a:pt x="354042" y="1523360"/>
                    </a:cubicBezTo>
                    <a:lnTo>
                      <a:pt x="277340" y="1565017"/>
                    </a:lnTo>
                    <a:cubicBezTo>
                      <a:pt x="235631" y="1587669"/>
                      <a:pt x="185290" y="1587669"/>
                      <a:pt x="143581" y="1565017"/>
                    </a:cubicBezTo>
                    <a:lnTo>
                      <a:pt x="66879" y="1523360"/>
                    </a:lnTo>
                    <a:cubicBezTo>
                      <a:pt x="25664" y="1500976"/>
                      <a:pt x="0" y="1457834"/>
                      <a:pt x="0" y="1410933"/>
                    </a:cubicBezTo>
                    <a:lnTo>
                      <a:pt x="0" y="76106"/>
                    </a:lnTo>
                    <a:cubicBezTo>
                      <a:pt x="0" y="55921"/>
                      <a:pt x="8018" y="36563"/>
                      <a:pt x="22291" y="22291"/>
                    </a:cubicBezTo>
                    <a:cubicBezTo>
                      <a:pt x="36563" y="8018"/>
                      <a:pt x="55921" y="0"/>
                      <a:pt x="76106" y="0"/>
                    </a:cubicBezTo>
                    <a:lnTo>
                      <a:pt x="344815" y="0"/>
                    </a:lnTo>
                    <a:cubicBezTo>
                      <a:pt x="365000" y="0"/>
                      <a:pt x="384358" y="8018"/>
                      <a:pt x="398630" y="22291"/>
                    </a:cubicBezTo>
                    <a:cubicBezTo>
                      <a:pt x="412903" y="36563"/>
                      <a:pt x="420921" y="55921"/>
                      <a:pt x="420921" y="76106"/>
                    </a:cubicBezTo>
                    <a:close/>
                  </a:path>
                </a:pathLst>
              </a:custGeom>
              <a:solidFill>
                <a:srgbClr val="F04F24"/>
              </a:solidFill>
            </p:spPr>
            <p:txBody>
              <a:bodyPr/>
              <a:lstStyle/>
              <a:p>
                <a:endParaRPr lang="lv-LV"/>
              </a:p>
            </p:txBody>
          </p:sp>
          <p:sp>
            <p:nvSpPr>
              <p:cNvPr id="31" name="TextBox 31"/>
              <p:cNvSpPr txBox="1"/>
              <p:nvPr/>
            </p:nvSpPr>
            <p:spPr>
              <a:xfrm>
                <a:off x="0" y="-9525"/>
                <a:ext cx="420921" cy="1496563"/>
              </a:xfrm>
              <a:prstGeom prst="rect">
                <a:avLst/>
              </a:prstGeom>
            </p:spPr>
            <p:txBody>
              <a:bodyPr lIns="50800" tIns="50800" rIns="50800" bIns="50800" rtlCol="0" anchor="ctr"/>
              <a:lstStyle/>
              <a:p>
                <a:pPr algn="ctr">
                  <a:lnSpc>
                    <a:spcPts val="3040"/>
                  </a:lnSpc>
                </a:pPr>
                <a:endParaRPr/>
              </a:p>
            </p:txBody>
          </p:sp>
        </p:grpSp>
        <p:sp>
          <p:nvSpPr>
            <p:cNvPr id="32" name="TextBox 32"/>
            <p:cNvSpPr txBox="1"/>
            <p:nvPr/>
          </p:nvSpPr>
          <p:spPr>
            <a:xfrm rot="5400000">
              <a:off x="-759888" y="1703062"/>
              <a:ext cx="2572701" cy="962959"/>
            </a:xfrm>
            <a:prstGeom prst="rect">
              <a:avLst/>
            </a:prstGeom>
          </p:spPr>
          <p:txBody>
            <a:bodyPr lIns="0" tIns="0" rIns="0" bIns="0" rtlCol="0" anchor="t">
              <a:spAutoFit/>
            </a:bodyPr>
            <a:lstStyle/>
            <a:p>
              <a:pPr algn="l">
                <a:lnSpc>
                  <a:spcPts val="2844"/>
                </a:lnSpc>
              </a:pPr>
              <a:r>
                <a:rPr lang="en-US" sz="2370" spc="-52">
                  <a:solidFill>
                    <a:srgbClr val="FDFDFD"/>
                  </a:solidFill>
                  <a:latin typeface="Montserrat"/>
                  <a:ea typeface="Montserrat"/>
                  <a:cs typeface="Montserrat"/>
                  <a:sym typeface="Montserrat"/>
                </a:rPr>
                <a:t>Defence or</a:t>
              </a:r>
            </a:p>
            <a:p>
              <a:pPr algn="l">
                <a:lnSpc>
                  <a:spcPts val="2844"/>
                </a:lnSpc>
              </a:pPr>
              <a:r>
                <a:rPr lang="en-US" sz="2370">
                  <a:solidFill>
                    <a:srgbClr val="FDFDFD"/>
                  </a:solidFill>
                  <a:latin typeface="Montserrat"/>
                  <a:ea typeface="Montserrat"/>
                  <a:cs typeface="Montserrat"/>
                  <a:sym typeface="Montserrat"/>
                </a:rPr>
                <a:t>dual-use</a:t>
              </a:r>
            </a:p>
          </p:txBody>
        </p:sp>
      </p:grpSp>
      <p:grpSp>
        <p:nvGrpSpPr>
          <p:cNvPr id="33" name="Group 33"/>
          <p:cNvGrpSpPr/>
          <p:nvPr/>
        </p:nvGrpSpPr>
        <p:grpSpPr>
          <a:xfrm>
            <a:off x="12979949" y="-327834"/>
            <a:ext cx="868678" cy="3023461"/>
            <a:chOff x="0" y="0"/>
            <a:chExt cx="1158238" cy="4031281"/>
          </a:xfrm>
        </p:grpSpPr>
        <p:grpSp>
          <p:nvGrpSpPr>
            <p:cNvPr id="34" name="Group 34"/>
            <p:cNvGrpSpPr/>
            <p:nvPr/>
          </p:nvGrpSpPr>
          <p:grpSpPr>
            <a:xfrm>
              <a:off x="95693" y="0"/>
              <a:ext cx="1062545" cy="4031281"/>
              <a:chOff x="0" y="0"/>
              <a:chExt cx="422073" cy="1601338"/>
            </a:xfrm>
          </p:grpSpPr>
          <p:sp>
            <p:nvSpPr>
              <p:cNvPr id="35" name="Freeform 35"/>
              <p:cNvSpPr/>
              <p:nvPr/>
            </p:nvSpPr>
            <p:spPr>
              <a:xfrm>
                <a:off x="0" y="0"/>
                <a:ext cx="422073" cy="1582105"/>
              </a:xfrm>
              <a:custGeom>
                <a:avLst/>
                <a:gdLst/>
                <a:ahLst/>
                <a:cxnLst/>
                <a:rect l="l" t="t" r="r" b="b"/>
                <a:pathLst>
                  <a:path w="422073" h="1582105">
                    <a:moveTo>
                      <a:pt x="422073" y="75898"/>
                    </a:moveTo>
                    <a:lnTo>
                      <a:pt x="422073" y="1411140"/>
                    </a:lnTo>
                    <a:cubicBezTo>
                      <a:pt x="422073" y="1457905"/>
                      <a:pt x="396456" y="1500913"/>
                      <a:pt x="355335" y="1523184"/>
                    </a:cubicBezTo>
                    <a:lnTo>
                      <a:pt x="277774" y="1565192"/>
                    </a:lnTo>
                    <a:cubicBezTo>
                      <a:pt x="236140" y="1587742"/>
                      <a:pt x="185933" y="1587742"/>
                      <a:pt x="144298" y="1565192"/>
                    </a:cubicBezTo>
                    <a:lnTo>
                      <a:pt x="66738" y="1523184"/>
                    </a:lnTo>
                    <a:cubicBezTo>
                      <a:pt x="25617" y="1500913"/>
                      <a:pt x="0" y="1457905"/>
                      <a:pt x="0" y="1411140"/>
                    </a:cubicBezTo>
                    <a:lnTo>
                      <a:pt x="0" y="75898"/>
                    </a:lnTo>
                    <a:cubicBezTo>
                      <a:pt x="0" y="55769"/>
                      <a:pt x="7996" y="36464"/>
                      <a:pt x="22230" y="22230"/>
                    </a:cubicBezTo>
                    <a:cubicBezTo>
                      <a:pt x="36464" y="7996"/>
                      <a:pt x="55769" y="0"/>
                      <a:pt x="75898" y="0"/>
                    </a:cubicBezTo>
                    <a:lnTo>
                      <a:pt x="346175" y="0"/>
                    </a:lnTo>
                    <a:cubicBezTo>
                      <a:pt x="366304" y="0"/>
                      <a:pt x="385609" y="7996"/>
                      <a:pt x="399843" y="22230"/>
                    </a:cubicBezTo>
                    <a:cubicBezTo>
                      <a:pt x="414076" y="36464"/>
                      <a:pt x="422073" y="55769"/>
                      <a:pt x="422073" y="75898"/>
                    </a:cubicBezTo>
                    <a:close/>
                  </a:path>
                </a:pathLst>
              </a:custGeom>
              <a:solidFill>
                <a:srgbClr val="F04F24"/>
              </a:solidFill>
            </p:spPr>
            <p:txBody>
              <a:bodyPr/>
              <a:lstStyle/>
              <a:p>
                <a:endParaRPr lang="lv-LV"/>
              </a:p>
            </p:txBody>
          </p:sp>
          <p:sp>
            <p:nvSpPr>
              <p:cNvPr id="36" name="TextBox 36"/>
              <p:cNvSpPr txBox="1"/>
              <p:nvPr/>
            </p:nvSpPr>
            <p:spPr>
              <a:xfrm>
                <a:off x="0" y="-9525"/>
                <a:ext cx="422073" cy="1496563"/>
              </a:xfrm>
              <a:prstGeom prst="rect">
                <a:avLst/>
              </a:prstGeom>
            </p:spPr>
            <p:txBody>
              <a:bodyPr lIns="50800" tIns="50800" rIns="50800" bIns="50800" rtlCol="0" anchor="ctr"/>
              <a:lstStyle/>
              <a:p>
                <a:pPr algn="ctr">
                  <a:lnSpc>
                    <a:spcPts val="3040"/>
                  </a:lnSpc>
                </a:pPr>
                <a:endParaRPr/>
              </a:p>
            </p:txBody>
          </p:sp>
        </p:grpSp>
        <p:sp>
          <p:nvSpPr>
            <p:cNvPr id="37" name="TextBox 37"/>
            <p:cNvSpPr txBox="1"/>
            <p:nvPr/>
          </p:nvSpPr>
          <p:spPr>
            <a:xfrm rot="5400000">
              <a:off x="-1009504" y="1891348"/>
              <a:ext cx="2933407" cy="914400"/>
            </a:xfrm>
            <a:prstGeom prst="rect">
              <a:avLst/>
            </a:prstGeom>
          </p:spPr>
          <p:txBody>
            <a:bodyPr lIns="0" tIns="0" rIns="0" bIns="0" rtlCol="0" anchor="t">
              <a:spAutoFit/>
            </a:bodyPr>
            <a:lstStyle/>
            <a:p>
              <a:pPr algn="l">
                <a:lnSpc>
                  <a:spcPts val="2760"/>
                </a:lnSpc>
              </a:pPr>
              <a:r>
                <a:rPr lang="en-US" sz="2300">
                  <a:solidFill>
                    <a:srgbClr val="FDFDFD"/>
                  </a:solidFill>
                  <a:latin typeface="Montserrat"/>
                  <a:ea typeface="Montserrat"/>
                  <a:cs typeface="Montserrat"/>
                  <a:sym typeface="Montserrat"/>
                </a:rPr>
                <a:t>Manufacturing</a:t>
              </a:r>
            </a:p>
            <a:p>
              <a:pPr algn="l">
                <a:lnSpc>
                  <a:spcPts val="2760"/>
                </a:lnSpc>
              </a:pPr>
              <a:endParaRPr lang="en-US" sz="2300">
                <a:solidFill>
                  <a:srgbClr val="FDFDFD"/>
                </a:solidFill>
                <a:latin typeface="Montserrat"/>
                <a:ea typeface="Montserrat"/>
                <a:cs typeface="Montserrat"/>
                <a:sym typeface="Montserrat"/>
              </a:endParaRPr>
            </a:p>
          </p:txBody>
        </p:sp>
      </p:grpSp>
      <p:sp>
        <p:nvSpPr>
          <p:cNvPr id="38" name="TextBox 38"/>
          <p:cNvSpPr txBox="1"/>
          <p:nvPr/>
        </p:nvSpPr>
        <p:spPr>
          <a:xfrm>
            <a:off x="6661267" y="2389997"/>
            <a:ext cx="5978492" cy="800100"/>
          </a:xfrm>
          <a:prstGeom prst="rect">
            <a:avLst/>
          </a:prstGeom>
        </p:spPr>
        <p:txBody>
          <a:bodyPr lIns="0" tIns="0" rIns="0" bIns="0" rtlCol="0" anchor="t">
            <a:spAutoFit/>
          </a:bodyPr>
          <a:lstStyle/>
          <a:p>
            <a:pPr algn="l">
              <a:lnSpc>
                <a:spcPts val="2160"/>
              </a:lnSpc>
            </a:pPr>
            <a:r>
              <a:rPr lang="en-US" sz="1800" b="1">
                <a:solidFill>
                  <a:srgbClr val="FFFFFF"/>
                </a:solidFill>
                <a:latin typeface="Montserrat Bold"/>
                <a:ea typeface="Montserrat Bold"/>
                <a:cs typeface="Montserrat Bold"/>
                <a:sym typeface="Montserrat Bold"/>
              </a:rPr>
              <a:t>Pirmais kontaktbiržas pasākums: 2026. gada 20. oktobrī Oslo.</a:t>
            </a:r>
          </a:p>
          <a:p>
            <a:pPr algn="l">
              <a:lnSpc>
                <a:spcPts val="2160"/>
              </a:lnSpc>
            </a:pPr>
            <a:endParaRPr lang="en-US" sz="1800" b="1">
              <a:solidFill>
                <a:srgbClr val="FFFFFF"/>
              </a:solidFill>
              <a:latin typeface="Montserrat Bold"/>
              <a:ea typeface="Montserrat Bold"/>
              <a:cs typeface="Montserrat Bold"/>
              <a:sym typeface="Montserrat Bold"/>
            </a:endParaRPr>
          </a:p>
        </p:txBody>
      </p:sp>
      <p:grpSp>
        <p:nvGrpSpPr>
          <p:cNvPr id="39" name="Group 39"/>
          <p:cNvGrpSpPr/>
          <p:nvPr/>
        </p:nvGrpSpPr>
        <p:grpSpPr>
          <a:xfrm>
            <a:off x="1415149" y="2891258"/>
            <a:ext cx="4808399" cy="5404481"/>
            <a:chOff x="0" y="0"/>
            <a:chExt cx="1266410" cy="1423402"/>
          </a:xfrm>
        </p:grpSpPr>
        <p:sp>
          <p:nvSpPr>
            <p:cNvPr id="40" name="Freeform 40"/>
            <p:cNvSpPr/>
            <p:nvPr/>
          </p:nvSpPr>
          <p:spPr>
            <a:xfrm>
              <a:off x="0" y="0"/>
              <a:ext cx="1266410" cy="1423402"/>
            </a:xfrm>
            <a:custGeom>
              <a:avLst/>
              <a:gdLst/>
              <a:ahLst/>
              <a:cxnLst/>
              <a:rect l="l" t="t" r="r" b="b"/>
              <a:pathLst>
                <a:path w="1266410" h="1423402">
                  <a:moveTo>
                    <a:pt x="38642" y="0"/>
                  </a:moveTo>
                  <a:lnTo>
                    <a:pt x="1227768" y="0"/>
                  </a:lnTo>
                  <a:cubicBezTo>
                    <a:pt x="1238016" y="0"/>
                    <a:pt x="1247845" y="4071"/>
                    <a:pt x="1255092" y="11318"/>
                  </a:cubicBezTo>
                  <a:cubicBezTo>
                    <a:pt x="1262338" y="18565"/>
                    <a:pt x="1266410" y="28393"/>
                    <a:pt x="1266410" y="38642"/>
                  </a:cubicBezTo>
                  <a:lnTo>
                    <a:pt x="1266410" y="1384760"/>
                  </a:lnTo>
                  <a:cubicBezTo>
                    <a:pt x="1266410" y="1395009"/>
                    <a:pt x="1262338" y="1404838"/>
                    <a:pt x="1255092" y="1412084"/>
                  </a:cubicBezTo>
                  <a:cubicBezTo>
                    <a:pt x="1247845" y="1419331"/>
                    <a:pt x="1238016" y="1423402"/>
                    <a:pt x="1227768" y="1423402"/>
                  </a:cubicBezTo>
                  <a:lnTo>
                    <a:pt x="38642" y="1423402"/>
                  </a:lnTo>
                  <a:cubicBezTo>
                    <a:pt x="28393" y="1423402"/>
                    <a:pt x="18565" y="1419331"/>
                    <a:pt x="11318" y="1412084"/>
                  </a:cubicBezTo>
                  <a:cubicBezTo>
                    <a:pt x="4071" y="1404838"/>
                    <a:pt x="0" y="1395009"/>
                    <a:pt x="0" y="1384760"/>
                  </a:cubicBezTo>
                  <a:lnTo>
                    <a:pt x="0" y="38642"/>
                  </a:lnTo>
                  <a:cubicBezTo>
                    <a:pt x="0" y="28393"/>
                    <a:pt x="4071" y="18565"/>
                    <a:pt x="11318" y="11318"/>
                  </a:cubicBezTo>
                  <a:cubicBezTo>
                    <a:pt x="18565" y="4071"/>
                    <a:pt x="28393" y="0"/>
                    <a:pt x="38642" y="0"/>
                  </a:cubicBezTo>
                  <a:close/>
                </a:path>
              </a:pathLst>
            </a:custGeom>
            <a:solidFill>
              <a:srgbClr val="F7F7F6"/>
            </a:solidFill>
            <a:ln w="9525" cap="rnd">
              <a:solidFill>
                <a:srgbClr val="00594F"/>
              </a:solidFill>
              <a:prstDash val="solid"/>
              <a:round/>
            </a:ln>
          </p:spPr>
          <p:txBody>
            <a:bodyPr/>
            <a:lstStyle/>
            <a:p>
              <a:endParaRPr lang="lv-LV"/>
            </a:p>
          </p:txBody>
        </p:sp>
        <p:sp>
          <p:nvSpPr>
            <p:cNvPr id="41" name="TextBox 41"/>
            <p:cNvSpPr txBox="1"/>
            <p:nvPr/>
          </p:nvSpPr>
          <p:spPr>
            <a:xfrm>
              <a:off x="0" y="-38100"/>
              <a:ext cx="1266410" cy="1461502"/>
            </a:xfrm>
            <a:prstGeom prst="rect">
              <a:avLst/>
            </a:prstGeom>
          </p:spPr>
          <p:txBody>
            <a:bodyPr lIns="50800" tIns="50800" rIns="50800" bIns="50800" rtlCol="0" anchor="ctr"/>
            <a:lstStyle/>
            <a:p>
              <a:pPr algn="ctr">
                <a:lnSpc>
                  <a:spcPts val="2659"/>
                </a:lnSpc>
                <a:spcBef>
                  <a:spcPct val="0"/>
                </a:spcBef>
              </a:pPr>
              <a:endParaRPr/>
            </a:p>
          </p:txBody>
        </p:sp>
      </p:grpSp>
      <p:grpSp>
        <p:nvGrpSpPr>
          <p:cNvPr id="42" name="Group 42"/>
          <p:cNvGrpSpPr/>
          <p:nvPr/>
        </p:nvGrpSpPr>
        <p:grpSpPr>
          <a:xfrm>
            <a:off x="2062982" y="2996096"/>
            <a:ext cx="3722416" cy="1022223"/>
            <a:chOff x="0" y="0"/>
            <a:chExt cx="4963222" cy="1362965"/>
          </a:xfrm>
        </p:grpSpPr>
        <p:sp>
          <p:nvSpPr>
            <p:cNvPr id="43" name="Freeform 43"/>
            <p:cNvSpPr/>
            <p:nvPr/>
          </p:nvSpPr>
          <p:spPr>
            <a:xfrm>
              <a:off x="0" y="0"/>
              <a:ext cx="4963222" cy="1362965"/>
            </a:xfrm>
            <a:custGeom>
              <a:avLst/>
              <a:gdLst/>
              <a:ahLst/>
              <a:cxnLst/>
              <a:rect l="l" t="t" r="r" b="b"/>
              <a:pathLst>
                <a:path w="4963222" h="1362965">
                  <a:moveTo>
                    <a:pt x="0" y="0"/>
                  </a:moveTo>
                  <a:lnTo>
                    <a:pt x="4963222" y="0"/>
                  </a:lnTo>
                  <a:lnTo>
                    <a:pt x="4963222" y="1362965"/>
                  </a:lnTo>
                  <a:lnTo>
                    <a:pt x="0" y="1362965"/>
                  </a:lnTo>
                  <a:close/>
                </a:path>
              </a:pathLst>
            </a:custGeom>
          </p:spPr>
          <p:txBody>
            <a:bodyPr/>
            <a:lstStyle/>
            <a:p>
              <a:endParaRPr lang="lv-LV"/>
            </a:p>
          </p:txBody>
        </p:sp>
        <p:sp>
          <p:nvSpPr>
            <p:cNvPr id="44" name="TextBox 44"/>
            <p:cNvSpPr txBox="1"/>
            <p:nvPr/>
          </p:nvSpPr>
          <p:spPr>
            <a:xfrm>
              <a:off x="0" y="-9525"/>
              <a:ext cx="4963222" cy="1372490"/>
            </a:xfrm>
            <a:prstGeom prst="rect">
              <a:avLst/>
            </a:prstGeom>
          </p:spPr>
          <p:txBody>
            <a:bodyPr lIns="0" tIns="0" rIns="0" bIns="0" rtlCol="0" anchor="t"/>
            <a:lstStyle/>
            <a:p>
              <a:pPr algn="ctr">
                <a:lnSpc>
                  <a:spcPts val="2534"/>
                </a:lnSpc>
              </a:pPr>
              <a:r>
                <a:rPr lang="en-US" sz="2000" b="1">
                  <a:solidFill>
                    <a:srgbClr val="000000"/>
                  </a:solidFill>
                  <a:latin typeface="Montserrat Bold"/>
                  <a:ea typeface="Montserrat Bold"/>
                  <a:cs typeface="Montserrat Bold"/>
                  <a:sym typeface="Montserrat Bold"/>
                </a:rPr>
                <a:t>Zaļo inovāciju izstrāde un komercializācija</a:t>
              </a:r>
            </a:p>
            <a:p>
              <a:pPr algn="ctr">
                <a:lnSpc>
                  <a:spcPts val="2534"/>
                </a:lnSpc>
              </a:pPr>
              <a:endParaRPr lang="en-US" sz="2000" b="1">
                <a:solidFill>
                  <a:srgbClr val="000000"/>
                </a:solidFill>
                <a:latin typeface="Montserrat Bold"/>
                <a:ea typeface="Montserrat Bold"/>
                <a:cs typeface="Montserrat Bold"/>
                <a:sym typeface="Montserrat Bold"/>
              </a:endParaRPr>
            </a:p>
          </p:txBody>
        </p:sp>
      </p:grpSp>
      <p:grpSp>
        <p:nvGrpSpPr>
          <p:cNvPr id="45" name="Group 45"/>
          <p:cNvGrpSpPr/>
          <p:nvPr/>
        </p:nvGrpSpPr>
        <p:grpSpPr>
          <a:xfrm>
            <a:off x="1353436" y="3095175"/>
            <a:ext cx="1009890" cy="1009890"/>
            <a:chOff x="0" y="0"/>
            <a:chExt cx="1346520" cy="1346520"/>
          </a:xfrm>
        </p:grpSpPr>
        <p:sp>
          <p:nvSpPr>
            <p:cNvPr id="46" name="Freeform 46"/>
            <p:cNvSpPr/>
            <p:nvPr/>
          </p:nvSpPr>
          <p:spPr>
            <a:xfrm>
              <a:off x="0" y="0"/>
              <a:ext cx="1346520" cy="1346520"/>
            </a:xfrm>
            <a:custGeom>
              <a:avLst/>
              <a:gdLst/>
              <a:ahLst/>
              <a:cxnLst/>
              <a:rect l="l" t="t" r="r" b="b"/>
              <a:pathLst>
                <a:path w="1346520" h="1346520">
                  <a:moveTo>
                    <a:pt x="0" y="0"/>
                  </a:moveTo>
                  <a:lnTo>
                    <a:pt x="1346520" y="0"/>
                  </a:lnTo>
                  <a:lnTo>
                    <a:pt x="1346520" y="1346520"/>
                  </a:lnTo>
                  <a:lnTo>
                    <a:pt x="0" y="1346520"/>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47" name="Group 47"/>
            <p:cNvGrpSpPr/>
            <p:nvPr/>
          </p:nvGrpSpPr>
          <p:grpSpPr>
            <a:xfrm>
              <a:off x="114980" y="32193"/>
              <a:ext cx="1033355" cy="1033355"/>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DF9A"/>
              </a:solidFill>
              <a:ln cap="sq">
                <a:noFill/>
                <a:prstDash val="solid"/>
                <a:miter/>
              </a:ln>
            </p:spPr>
            <p:txBody>
              <a:bodyPr/>
              <a:lstStyle/>
              <a:p>
                <a:endParaRPr lang="lv-LV"/>
              </a:p>
            </p:txBody>
          </p:sp>
          <p:sp>
            <p:nvSpPr>
              <p:cNvPr id="49" name="TextBox 49"/>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sp>
        <p:nvSpPr>
          <p:cNvPr id="50" name="Freeform 50"/>
          <p:cNvSpPr/>
          <p:nvPr/>
        </p:nvSpPr>
        <p:spPr>
          <a:xfrm>
            <a:off x="15954415" y="8980726"/>
            <a:ext cx="144962" cy="103648"/>
          </a:xfrm>
          <a:custGeom>
            <a:avLst/>
            <a:gdLst/>
            <a:ahLst/>
            <a:cxnLst/>
            <a:rect l="l" t="t" r="r" b="b"/>
            <a:pathLst>
              <a:path w="144962" h="103648">
                <a:moveTo>
                  <a:pt x="0" y="0"/>
                </a:moveTo>
                <a:lnTo>
                  <a:pt x="144962" y="0"/>
                </a:lnTo>
                <a:lnTo>
                  <a:pt x="144962" y="103648"/>
                </a:lnTo>
                <a:lnTo>
                  <a:pt x="0" y="1036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sp>
        <p:nvSpPr>
          <p:cNvPr id="51" name="Freeform 51"/>
          <p:cNvSpPr/>
          <p:nvPr/>
        </p:nvSpPr>
        <p:spPr>
          <a:xfrm>
            <a:off x="15954415" y="8687130"/>
            <a:ext cx="96865" cy="164179"/>
          </a:xfrm>
          <a:custGeom>
            <a:avLst/>
            <a:gdLst/>
            <a:ahLst/>
            <a:cxnLst/>
            <a:rect l="l" t="t" r="r" b="b"/>
            <a:pathLst>
              <a:path w="96865" h="164179">
                <a:moveTo>
                  <a:pt x="0" y="0"/>
                </a:moveTo>
                <a:lnTo>
                  <a:pt x="96866" y="0"/>
                </a:lnTo>
                <a:lnTo>
                  <a:pt x="96866" y="164178"/>
                </a:lnTo>
                <a:lnTo>
                  <a:pt x="0" y="1641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52" name="Group 52"/>
          <p:cNvGrpSpPr/>
          <p:nvPr/>
        </p:nvGrpSpPr>
        <p:grpSpPr>
          <a:xfrm>
            <a:off x="6767322" y="2959012"/>
            <a:ext cx="4763963" cy="5336727"/>
            <a:chOff x="0" y="0"/>
            <a:chExt cx="1252418" cy="1402994"/>
          </a:xfrm>
        </p:grpSpPr>
        <p:sp>
          <p:nvSpPr>
            <p:cNvPr id="53" name="Freeform 53"/>
            <p:cNvSpPr/>
            <p:nvPr/>
          </p:nvSpPr>
          <p:spPr>
            <a:xfrm>
              <a:off x="0" y="0"/>
              <a:ext cx="1252418" cy="1402994"/>
            </a:xfrm>
            <a:custGeom>
              <a:avLst/>
              <a:gdLst/>
              <a:ahLst/>
              <a:cxnLst/>
              <a:rect l="l" t="t" r="r" b="b"/>
              <a:pathLst>
                <a:path w="1252418" h="1402994">
                  <a:moveTo>
                    <a:pt x="39002" y="0"/>
                  </a:moveTo>
                  <a:lnTo>
                    <a:pt x="1213416" y="0"/>
                  </a:lnTo>
                  <a:cubicBezTo>
                    <a:pt x="1223760" y="0"/>
                    <a:pt x="1233680" y="4109"/>
                    <a:pt x="1240995" y="11424"/>
                  </a:cubicBezTo>
                  <a:cubicBezTo>
                    <a:pt x="1248309" y="18738"/>
                    <a:pt x="1252418" y="28658"/>
                    <a:pt x="1252418" y="39002"/>
                  </a:cubicBezTo>
                  <a:lnTo>
                    <a:pt x="1252418" y="1363992"/>
                  </a:lnTo>
                  <a:cubicBezTo>
                    <a:pt x="1252418" y="1385532"/>
                    <a:pt x="1234956" y="1402994"/>
                    <a:pt x="1213416" y="1402994"/>
                  </a:cubicBezTo>
                  <a:lnTo>
                    <a:pt x="39002" y="1402994"/>
                  </a:lnTo>
                  <a:cubicBezTo>
                    <a:pt x="17462" y="1402994"/>
                    <a:pt x="0" y="1385532"/>
                    <a:pt x="0" y="1363992"/>
                  </a:cubicBezTo>
                  <a:lnTo>
                    <a:pt x="0" y="39002"/>
                  </a:lnTo>
                  <a:cubicBezTo>
                    <a:pt x="0" y="17462"/>
                    <a:pt x="17462" y="0"/>
                    <a:pt x="39002" y="0"/>
                  </a:cubicBezTo>
                  <a:close/>
                </a:path>
              </a:pathLst>
            </a:custGeom>
            <a:solidFill>
              <a:srgbClr val="F7F7F6"/>
            </a:solidFill>
            <a:ln w="9525" cap="rnd">
              <a:solidFill>
                <a:srgbClr val="00594F"/>
              </a:solidFill>
              <a:prstDash val="solid"/>
              <a:round/>
            </a:ln>
          </p:spPr>
          <p:txBody>
            <a:bodyPr/>
            <a:lstStyle/>
            <a:p>
              <a:endParaRPr lang="lv-LV"/>
            </a:p>
          </p:txBody>
        </p:sp>
        <p:sp>
          <p:nvSpPr>
            <p:cNvPr id="54" name="TextBox 54"/>
            <p:cNvSpPr txBox="1"/>
            <p:nvPr/>
          </p:nvSpPr>
          <p:spPr>
            <a:xfrm>
              <a:off x="0" y="-38100"/>
              <a:ext cx="1252418" cy="1441094"/>
            </a:xfrm>
            <a:prstGeom prst="rect">
              <a:avLst/>
            </a:prstGeom>
          </p:spPr>
          <p:txBody>
            <a:bodyPr lIns="50800" tIns="50800" rIns="50800" bIns="50800" rtlCol="0" anchor="ctr"/>
            <a:lstStyle/>
            <a:p>
              <a:pPr algn="ctr">
                <a:lnSpc>
                  <a:spcPts val="2659"/>
                </a:lnSpc>
                <a:spcBef>
                  <a:spcPct val="0"/>
                </a:spcBef>
              </a:pPr>
              <a:endParaRPr/>
            </a:p>
          </p:txBody>
        </p:sp>
      </p:grpSp>
      <p:grpSp>
        <p:nvGrpSpPr>
          <p:cNvPr id="55" name="Group 55"/>
          <p:cNvGrpSpPr/>
          <p:nvPr/>
        </p:nvGrpSpPr>
        <p:grpSpPr>
          <a:xfrm>
            <a:off x="7484124" y="3017659"/>
            <a:ext cx="3771056" cy="1022223"/>
            <a:chOff x="0" y="0"/>
            <a:chExt cx="5028074" cy="1362965"/>
          </a:xfrm>
        </p:grpSpPr>
        <p:sp>
          <p:nvSpPr>
            <p:cNvPr id="56" name="Freeform 56"/>
            <p:cNvSpPr/>
            <p:nvPr/>
          </p:nvSpPr>
          <p:spPr>
            <a:xfrm>
              <a:off x="0" y="0"/>
              <a:ext cx="5028074" cy="1362965"/>
            </a:xfrm>
            <a:custGeom>
              <a:avLst/>
              <a:gdLst/>
              <a:ahLst/>
              <a:cxnLst/>
              <a:rect l="l" t="t" r="r" b="b"/>
              <a:pathLst>
                <a:path w="5028074" h="1362965">
                  <a:moveTo>
                    <a:pt x="0" y="0"/>
                  </a:moveTo>
                  <a:lnTo>
                    <a:pt x="5028074" y="0"/>
                  </a:lnTo>
                  <a:lnTo>
                    <a:pt x="5028074" y="1362965"/>
                  </a:lnTo>
                  <a:lnTo>
                    <a:pt x="0" y="1362965"/>
                  </a:lnTo>
                  <a:close/>
                </a:path>
              </a:pathLst>
            </a:custGeom>
          </p:spPr>
          <p:txBody>
            <a:bodyPr/>
            <a:lstStyle/>
            <a:p>
              <a:endParaRPr lang="lv-LV"/>
            </a:p>
          </p:txBody>
        </p:sp>
        <p:sp>
          <p:nvSpPr>
            <p:cNvPr id="57" name="TextBox 57"/>
            <p:cNvSpPr txBox="1"/>
            <p:nvPr/>
          </p:nvSpPr>
          <p:spPr>
            <a:xfrm>
              <a:off x="0" y="-9525"/>
              <a:ext cx="5028074" cy="1372490"/>
            </a:xfrm>
            <a:prstGeom prst="rect">
              <a:avLst/>
            </a:prstGeom>
          </p:spPr>
          <p:txBody>
            <a:bodyPr lIns="0" tIns="0" rIns="0" bIns="0" rtlCol="0" anchor="t"/>
            <a:lstStyle/>
            <a:p>
              <a:pPr algn="ctr">
                <a:lnSpc>
                  <a:spcPts val="2534"/>
                </a:lnSpc>
              </a:pPr>
              <a:r>
                <a:rPr lang="en-US" sz="2000" b="1">
                  <a:solidFill>
                    <a:srgbClr val="000000"/>
                  </a:solidFill>
                  <a:latin typeface="Montserrat Bold"/>
                  <a:ea typeface="Montserrat Bold"/>
                  <a:cs typeface="Montserrat Bold"/>
                  <a:sym typeface="Montserrat Bold"/>
                </a:rPr>
                <a:t>Investīcijas zaļo tehnoloģiju ieviešanā</a:t>
              </a:r>
            </a:p>
            <a:p>
              <a:pPr algn="ctr">
                <a:lnSpc>
                  <a:spcPts val="2534"/>
                </a:lnSpc>
              </a:pPr>
              <a:endParaRPr lang="en-US" sz="2000" b="1">
                <a:solidFill>
                  <a:srgbClr val="000000"/>
                </a:solidFill>
                <a:latin typeface="Montserrat Bold"/>
                <a:ea typeface="Montserrat Bold"/>
                <a:cs typeface="Montserrat Bold"/>
                <a:sym typeface="Montserrat Bold"/>
              </a:endParaRPr>
            </a:p>
          </p:txBody>
        </p:sp>
      </p:grpSp>
      <p:grpSp>
        <p:nvGrpSpPr>
          <p:cNvPr id="58" name="Group 58"/>
          <p:cNvGrpSpPr/>
          <p:nvPr/>
        </p:nvGrpSpPr>
        <p:grpSpPr>
          <a:xfrm>
            <a:off x="6656892" y="3077378"/>
            <a:ext cx="1027687" cy="1027687"/>
            <a:chOff x="0" y="0"/>
            <a:chExt cx="1370249" cy="1370249"/>
          </a:xfrm>
        </p:grpSpPr>
        <p:sp>
          <p:nvSpPr>
            <p:cNvPr id="59" name="Freeform 59"/>
            <p:cNvSpPr/>
            <p:nvPr/>
          </p:nvSpPr>
          <p:spPr>
            <a:xfrm>
              <a:off x="0" y="0"/>
              <a:ext cx="1370249" cy="1370249"/>
            </a:xfrm>
            <a:custGeom>
              <a:avLst/>
              <a:gdLst/>
              <a:ahLst/>
              <a:cxnLst/>
              <a:rect l="l" t="t" r="r" b="b"/>
              <a:pathLst>
                <a:path w="1370249" h="1370249">
                  <a:moveTo>
                    <a:pt x="0" y="0"/>
                  </a:moveTo>
                  <a:lnTo>
                    <a:pt x="1370249" y="0"/>
                  </a:lnTo>
                  <a:lnTo>
                    <a:pt x="1370249" y="1370249"/>
                  </a:lnTo>
                  <a:lnTo>
                    <a:pt x="0" y="1370249"/>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60" name="Group 60"/>
            <p:cNvGrpSpPr/>
            <p:nvPr/>
          </p:nvGrpSpPr>
          <p:grpSpPr>
            <a:xfrm>
              <a:off x="117006" y="32760"/>
              <a:ext cx="1051564" cy="1051564"/>
              <a:chOff x="0" y="0"/>
              <a:chExt cx="812800" cy="812800"/>
            </a:xfrm>
          </p:grpSpPr>
          <p:sp>
            <p:nvSpPr>
              <p:cNvPr id="61" name="Freeform 6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DF9A"/>
              </a:solidFill>
              <a:ln cap="sq">
                <a:noFill/>
                <a:prstDash val="solid"/>
                <a:miter/>
              </a:ln>
            </p:spPr>
            <p:txBody>
              <a:bodyPr/>
              <a:lstStyle/>
              <a:p>
                <a:endParaRPr lang="lv-LV"/>
              </a:p>
            </p:txBody>
          </p:sp>
          <p:sp>
            <p:nvSpPr>
              <p:cNvPr id="62" name="TextBox 62"/>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63" name="Group 63"/>
          <p:cNvGrpSpPr/>
          <p:nvPr/>
        </p:nvGrpSpPr>
        <p:grpSpPr>
          <a:xfrm>
            <a:off x="12080310" y="2968414"/>
            <a:ext cx="4776227" cy="5327325"/>
            <a:chOff x="0" y="0"/>
            <a:chExt cx="1257936" cy="1403081"/>
          </a:xfrm>
        </p:grpSpPr>
        <p:sp>
          <p:nvSpPr>
            <p:cNvPr id="64" name="Freeform 64"/>
            <p:cNvSpPr/>
            <p:nvPr/>
          </p:nvSpPr>
          <p:spPr>
            <a:xfrm>
              <a:off x="0" y="0"/>
              <a:ext cx="1257936" cy="1403081"/>
            </a:xfrm>
            <a:custGeom>
              <a:avLst/>
              <a:gdLst/>
              <a:ahLst/>
              <a:cxnLst/>
              <a:rect l="l" t="t" r="r" b="b"/>
              <a:pathLst>
                <a:path w="1257936" h="1403081">
                  <a:moveTo>
                    <a:pt x="38902" y="0"/>
                  </a:moveTo>
                  <a:lnTo>
                    <a:pt x="1219034" y="0"/>
                  </a:lnTo>
                  <a:cubicBezTo>
                    <a:pt x="1240519" y="0"/>
                    <a:pt x="1257936" y="17417"/>
                    <a:pt x="1257936" y="38902"/>
                  </a:cubicBezTo>
                  <a:lnTo>
                    <a:pt x="1257936" y="1364179"/>
                  </a:lnTo>
                  <a:cubicBezTo>
                    <a:pt x="1257936" y="1374497"/>
                    <a:pt x="1253838" y="1384392"/>
                    <a:pt x="1246542" y="1391687"/>
                  </a:cubicBezTo>
                  <a:cubicBezTo>
                    <a:pt x="1239247" y="1398983"/>
                    <a:pt x="1229352" y="1403081"/>
                    <a:pt x="1219034" y="1403081"/>
                  </a:cubicBezTo>
                  <a:lnTo>
                    <a:pt x="38902" y="1403081"/>
                  </a:lnTo>
                  <a:cubicBezTo>
                    <a:pt x="28585" y="1403081"/>
                    <a:pt x="18690" y="1398983"/>
                    <a:pt x="11394" y="1391687"/>
                  </a:cubicBezTo>
                  <a:cubicBezTo>
                    <a:pt x="4099" y="1384392"/>
                    <a:pt x="0" y="1374497"/>
                    <a:pt x="0" y="1364179"/>
                  </a:cubicBezTo>
                  <a:lnTo>
                    <a:pt x="0" y="38902"/>
                  </a:lnTo>
                  <a:cubicBezTo>
                    <a:pt x="0" y="28585"/>
                    <a:pt x="4099" y="18690"/>
                    <a:pt x="11394" y="11394"/>
                  </a:cubicBezTo>
                  <a:cubicBezTo>
                    <a:pt x="18690" y="4099"/>
                    <a:pt x="28585" y="0"/>
                    <a:pt x="38902" y="0"/>
                  </a:cubicBezTo>
                  <a:close/>
                </a:path>
              </a:pathLst>
            </a:custGeom>
            <a:solidFill>
              <a:srgbClr val="FFFFFF"/>
            </a:solidFill>
            <a:ln w="9525" cap="rnd">
              <a:solidFill>
                <a:srgbClr val="00594F"/>
              </a:solidFill>
              <a:prstDash val="solid"/>
              <a:round/>
            </a:ln>
          </p:spPr>
          <p:txBody>
            <a:bodyPr/>
            <a:lstStyle/>
            <a:p>
              <a:endParaRPr lang="lv-LV"/>
            </a:p>
          </p:txBody>
        </p:sp>
        <p:sp>
          <p:nvSpPr>
            <p:cNvPr id="65" name="TextBox 65"/>
            <p:cNvSpPr txBox="1"/>
            <p:nvPr/>
          </p:nvSpPr>
          <p:spPr>
            <a:xfrm>
              <a:off x="0" y="-38100"/>
              <a:ext cx="1257936" cy="1441181"/>
            </a:xfrm>
            <a:prstGeom prst="rect">
              <a:avLst/>
            </a:prstGeom>
          </p:spPr>
          <p:txBody>
            <a:bodyPr lIns="50800" tIns="50800" rIns="50800" bIns="50800" rtlCol="0" anchor="ctr"/>
            <a:lstStyle/>
            <a:p>
              <a:pPr algn="ctr">
                <a:lnSpc>
                  <a:spcPts val="2659"/>
                </a:lnSpc>
                <a:spcBef>
                  <a:spcPct val="0"/>
                </a:spcBef>
              </a:pPr>
              <a:endParaRPr/>
            </a:p>
          </p:txBody>
        </p:sp>
      </p:grpSp>
      <p:grpSp>
        <p:nvGrpSpPr>
          <p:cNvPr id="66" name="Group 66"/>
          <p:cNvGrpSpPr/>
          <p:nvPr/>
        </p:nvGrpSpPr>
        <p:grpSpPr>
          <a:xfrm>
            <a:off x="12440886" y="3017659"/>
            <a:ext cx="4264139" cy="1022223"/>
            <a:chOff x="0" y="0"/>
            <a:chExt cx="5685519" cy="1362965"/>
          </a:xfrm>
        </p:grpSpPr>
        <p:sp>
          <p:nvSpPr>
            <p:cNvPr id="67" name="Freeform 67"/>
            <p:cNvSpPr/>
            <p:nvPr/>
          </p:nvSpPr>
          <p:spPr>
            <a:xfrm>
              <a:off x="0" y="0"/>
              <a:ext cx="5685519" cy="1362965"/>
            </a:xfrm>
            <a:custGeom>
              <a:avLst/>
              <a:gdLst/>
              <a:ahLst/>
              <a:cxnLst/>
              <a:rect l="l" t="t" r="r" b="b"/>
              <a:pathLst>
                <a:path w="5685519" h="1362965">
                  <a:moveTo>
                    <a:pt x="0" y="0"/>
                  </a:moveTo>
                  <a:lnTo>
                    <a:pt x="5685519" y="0"/>
                  </a:lnTo>
                  <a:lnTo>
                    <a:pt x="5685519" y="1362965"/>
                  </a:lnTo>
                  <a:lnTo>
                    <a:pt x="0" y="1362965"/>
                  </a:lnTo>
                  <a:close/>
                </a:path>
              </a:pathLst>
            </a:custGeom>
          </p:spPr>
          <p:txBody>
            <a:bodyPr/>
            <a:lstStyle/>
            <a:p>
              <a:endParaRPr lang="lv-LV"/>
            </a:p>
          </p:txBody>
        </p:sp>
        <p:sp>
          <p:nvSpPr>
            <p:cNvPr id="68" name="TextBox 68"/>
            <p:cNvSpPr txBox="1"/>
            <p:nvPr/>
          </p:nvSpPr>
          <p:spPr>
            <a:xfrm>
              <a:off x="0" y="-9525"/>
              <a:ext cx="5685519" cy="1372490"/>
            </a:xfrm>
            <a:prstGeom prst="rect">
              <a:avLst/>
            </a:prstGeom>
          </p:spPr>
          <p:txBody>
            <a:bodyPr lIns="0" tIns="0" rIns="0" bIns="0" rtlCol="0" anchor="t"/>
            <a:lstStyle/>
            <a:p>
              <a:pPr algn="ctr">
                <a:lnSpc>
                  <a:spcPts val="2534"/>
                </a:lnSpc>
              </a:pPr>
              <a:r>
                <a:rPr lang="en-US" sz="2000" b="1">
                  <a:solidFill>
                    <a:srgbClr val="000000"/>
                  </a:solidFill>
                  <a:latin typeface="Montserrat Bold"/>
                  <a:ea typeface="Montserrat Bold"/>
                  <a:cs typeface="Montserrat Bold"/>
                  <a:sym typeface="Montserrat Bold"/>
                </a:rPr>
                <a:t>Jaunuzņēmumu un sieviešu uzņēmēju inovācijas</a:t>
              </a:r>
            </a:p>
            <a:p>
              <a:pPr algn="ctr">
                <a:lnSpc>
                  <a:spcPts val="2534"/>
                </a:lnSpc>
              </a:pPr>
              <a:endParaRPr lang="en-US" sz="2000" b="1">
                <a:solidFill>
                  <a:srgbClr val="000000"/>
                </a:solidFill>
                <a:latin typeface="Montserrat Bold"/>
                <a:ea typeface="Montserrat Bold"/>
                <a:cs typeface="Montserrat Bold"/>
                <a:sym typeface="Montserrat Bold"/>
              </a:endParaRPr>
            </a:p>
          </p:txBody>
        </p:sp>
      </p:grpSp>
      <p:grpSp>
        <p:nvGrpSpPr>
          <p:cNvPr id="69" name="Group 69"/>
          <p:cNvGrpSpPr/>
          <p:nvPr/>
        </p:nvGrpSpPr>
        <p:grpSpPr>
          <a:xfrm>
            <a:off x="11735758" y="2986746"/>
            <a:ext cx="959499" cy="959499"/>
            <a:chOff x="0" y="0"/>
            <a:chExt cx="1279333" cy="1279333"/>
          </a:xfrm>
        </p:grpSpPr>
        <p:sp>
          <p:nvSpPr>
            <p:cNvPr id="70" name="Freeform 70"/>
            <p:cNvSpPr/>
            <p:nvPr/>
          </p:nvSpPr>
          <p:spPr>
            <a:xfrm>
              <a:off x="0" y="0"/>
              <a:ext cx="1279333" cy="1279333"/>
            </a:xfrm>
            <a:custGeom>
              <a:avLst/>
              <a:gdLst/>
              <a:ahLst/>
              <a:cxnLst/>
              <a:rect l="l" t="t" r="r" b="b"/>
              <a:pathLst>
                <a:path w="1279333" h="1279333">
                  <a:moveTo>
                    <a:pt x="0" y="0"/>
                  </a:moveTo>
                  <a:lnTo>
                    <a:pt x="1279333" y="0"/>
                  </a:lnTo>
                  <a:lnTo>
                    <a:pt x="1279333" y="1279333"/>
                  </a:lnTo>
                  <a:lnTo>
                    <a:pt x="0" y="1279333"/>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71" name="Group 71"/>
            <p:cNvGrpSpPr/>
            <p:nvPr/>
          </p:nvGrpSpPr>
          <p:grpSpPr>
            <a:xfrm>
              <a:off x="109243" y="30587"/>
              <a:ext cx="981793" cy="981793"/>
              <a:chOff x="0" y="0"/>
              <a:chExt cx="812800" cy="812800"/>
            </a:xfrm>
          </p:grpSpPr>
          <p:sp>
            <p:nvSpPr>
              <p:cNvPr id="72" name="Freeform 7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DF9A"/>
              </a:solidFill>
              <a:ln cap="sq">
                <a:noFill/>
                <a:prstDash val="solid"/>
                <a:miter/>
              </a:ln>
            </p:spPr>
            <p:txBody>
              <a:bodyPr/>
              <a:lstStyle/>
              <a:p>
                <a:endParaRPr lang="lv-LV"/>
              </a:p>
            </p:txBody>
          </p:sp>
          <p:sp>
            <p:nvSpPr>
              <p:cNvPr id="73" name="TextBox 73"/>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74" name="Group 74"/>
          <p:cNvGrpSpPr/>
          <p:nvPr/>
        </p:nvGrpSpPr>
        <p:grpSpPr>
          <a:xfrm>
            <a:off x="1369055" y="9026300"/>
            <a:ext cx="9119262" cy="767216"/>
            <a:chOff x="0" y="0"/>
            <a:chExt cx="12159016" cy="1022955"/>
          </a:xfrm>
        </p:grpSpPr>
        <p:grpSp>
          <p:nvGrpSpPr>
            <p:cNvPr id="75" name="Group 75"/>
            <p:cNvGrpSpPr/>
            <p:nvPr/>
          </p:nvGrpSpPr>
          <p:grpSpPr>
            <a:xfrm>
              <a:off x="0" y="0"/>
              <a:ext cx="12159016" cy="1022955"/>
              <a:chOff x="0" y="0"/>
              <a:chExt cx="2141725" cy="180186"/>
            </a:xfrm>
          </p:grpSpPr>
          <p:sp>
            <p:nvSpPr>
              <p:cNvPr id="76" name="Freeform 76"/>
              <p:cNvSpPr/>
              <p:nvPr/>
            </p:nvSpPr>
            <p:spPr>
              <a:xfrm>
                <a:off x="0" y="0"/>
                <a:ext cx="2141725" cy="180186"/>
              </a:xfrm>
              <a:custGeom>
                <a:avLst/>
                <a:gdLst/>
                <a:ahLst/>
                <a:cxnLst/>
                <a:rect l="l" t="t" r="r" b="b"/>
                <a:pathLst>
                  <a:path w="2141725" h="180186">
                    <a:moveTo>
                      <a:pt x="12955" y="0"/>
                    </a:moveTo>
                    <a:lnTo>
                      <a:pt x="2128770" y="0"/>
                    </a:lnTo>
                    <a:cubicBezTo>
                      <a:pt x="2135925" y="0"/>
                      <a:pt x="2141725" y="5800"/>
                      <a:pt x="2141725" y="12955"/>
                    </a:cubicBezTo>
                    <a:lnTo>
                      <a:pt x="2141725" y="167232"/>
                    </a:lnTo>
                    <a:cubicBezTo>
                      <a:pt x="2141725" y="174386"/>
                      <a:pt x="2135925" y="180186"/>
                      <a:pt x="2128770" y="180186"/>
                    </a:cubicBezTo>
                    <a:lnTo>
                      <a:pt x="12955" y="180186"/>
                    </a:lnTo>
                    <a:cubicBezTo>
                      <a:pt x="5800" y="180186"/>
                      <a:pt x="0" y="174386"/>
                      <a:pt x="0" y="167232"/>
                    </a:cubicBezTo>
                    <a:lnTo>
                      <a:pt x="0" y="12955"/>
                    </a:lnTo>
                    <a:cubicBezTo>
                      <a:pt x="0" y="5800"/>
                      <a:pt x="5800" y="0"/>
                      <a:pt x="12955" y="0"/>
                    </a:cubicBezTo>
                    <a:close/>
                  </a:path>
                </a:pathLst>
              </a:custGeom>
              <a:solidFill>
                <a:srgbClr val="FDFDFD"/>
              </a:solidFill>
              <a:ln w="9525" cap="sq">
                <a:solidFill>
                  <a:srgbClr val="A21C34"/>
                </a:solidFill>
                <a:prstDash val="solid"/>
                <a:miter/>
              </a:ln>
            </p:spPr>
            <p:txBody>
              <a:bodyPr/>
              <a:lstStyle/>
              <a:p>
                <a:endParaRPr lang="lv-LV"/>
              </a:p>
            </p:txBody>
          </p:sp>
          <p:sp>
            <p:nvSpPr>
              <p:cNvPr id="77" name="TextBox 77"/>
              <p:cNvSpPr txBox="1"/>
              <p:nvPr/>
            </p:nvSpPr>
            <p:spPr>
              <a:xfrm>
                <a:off x="0" y="0"/>
                <a:ext cx="2141725" cy="180186"/>
              </a:xfrm>
              <a:prstGeom prst="rect">
                <a:avLst/>
              </a:prstGeom>
            </p:spPr>
            <p:txBody>
              <a:bodyPr lIns="50800" tIns="50800" rIns="50800" bIns="50800" rtlCol="0" anchor="ctr"/>
              <a:lstStyle/>
              <a:p>
                <a:pPr marL="0" lvl="0" indent="0" algn="ctr">
                  <a:lnSpc>
                    <a:spcPts val="1100"/>
                  </a:lnSpc>
                  <a:spcBef>
                    <a:spcPct val="0"/>
                  </a:spcBef>
                </a:pPr>
                <a:endParaRPr/>
              </a:p>
            </p:txBody>
          </p:sp>
        </p:grpSp>
        <p:sp>
          <p:nvSpPr>
            <p:cNvPr id="78" name="Freeform 78"/>
            <p:cNvSpPr/>
            <p:nvPr/>
          </p:nvSpPr>
          <p:spPr>
            <a:xfrm>
              <a:off x="261183" y="115772"/>
              <a:ext cx="488306" cy="488306"/>
            </a:xfrm>
            <a:custGeom>
              <a:avLst/>
              <a:gdLst/>
              <a:ahLst/>
              <a:cxnLst/>
              <a:rect l="l" t="t" r="r" b="b"/>
              <a:pathLst>
                <a:path w="488306" h="488306">
                  <a:moveTo>
                    <a:pt x="0" y="0"/>
                  </a:moveTo>
                  <a:lnTo>
                    <a:pt x="488306" y="0"/>
                  </a:lnTo>
                  <a:lnTo>
                    <a:pt x="488306" y="488306"/>
                  </a:lnTo>
                  <a:lnTo>
                    <a:pt x="0" y="48830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79" name="TextBox 79"/>
            <p:cNvSpPr txBox="1"/>
            <p:nvPr/>
          </p:nvSpPr>
          <p:spPr>
            <a:xfrm>
              <a:off x="999486" y="179034"/>
              <a:ext cx="10966042" cy="655362"/>
            </a:xfrm>
            <a:prstGeom prst="rect">
              <a:avLst/>
            </a:prstGeom>
          </p:spPr>
          <p:txBody>
            <a:bodyPr lIns="0" tIns="0" rIns="0" bIns="0" rtlCol="0" anchor="t">
              <a:spAutoFit/>
            </a:bodyPr>
            <a:lstStyle/>
            <a:p>
              <a:pPr algn="l">
                <a:lnSpc>
                  <a:spcPts val="1330"/>
                </a:lnSpc>
              </a:pPr>
              <a:r>
                <a:rPr lang="en-US" sz="1099" i="1">
                  <a:solidFill>
                    <a:srgbClr val="000000"/>
                  </a:solidFill>
                  <a:latin typeface="Montserrat Italics"/>
                  <a:ea typeface="Montserrat Italics"/>
                  <a:cs typeface="Montserrat Italics"/>
                  <a:sym typeface="Montserrat Italics"/>
                </a:rPr>
                <a:t>Atbalsts tiks piešķirts saskaņā ar de minimis regulu vai Vispārējo grupu atbrīvojuma regulu (GBER).</a:t>
              </a:r>
            </a:p>
            <a:p>
              <a:pPr algn="l">
                <a:lnSpc>
                  <a:spcPts val="1330"/>
                </a:lnSpc>
              </a:pPr>
              <a:r>
                <a:rPr lang="en-US" sz="1099" i="1">
                  <a:solidFill>
                    <a:srgbClr val="000000"/>
                  </a:solidFill>
                  <a:latin typeface="Montserrat Italics"/>
                  <a:ea typeface="Montserrat Italics"/>
                  <a:cs typeface="Montserrat Italics"/>
                  <a:sym typeface="Montserrat Italics"/>
                </a:rPr>
                <a:t>Piemērojamais valsts atbalsta režīms un atbalsta intensitāte tiks noteikta attiecīgā projektu konkursa nosacījumos.</a:t>
              </a:r>
            </a:p>
            <a:p>
              <a:pPr algn="l">
                <a:lnSpc>
                  <a:spcPts val="1330"/>
                </a:lnSpc>
              </a:pPr>
              <a:endParaRPr lang="en-US" sz="1099" i="1">
                <a:solidFill>
                  <a:srgbClr val="000000"/>
                </a:solidFill>
                <a:latin typeface="Montserrat Italics"/>
                <a:ea typeface="Montserrat Italics"/>
                <a:cs typeface="Montserrat Italics"/>
                <a:sym typeface="Montserrat Italics"/>
              </a:endParaRPr>
            </a:p>
          </p:txBody>
        </p:sp>
      </p:grpSp>
      <p:grpSp>
        <p:nvGrpSpPr>
          <p:cNvPr id="80" name="Group 80"/>
          <p:cNvGrpSpPr/>
          <p:nvPr/>
        </p:nvGrpSpPr>
        <p:grpSpPr>
          <a:xfrm>
            <a:off x="13879652" y="8635301"/>
            <a:ext cx="5415050" cy="979542"/>
            <a:chOff x="0" y="0"/>
            <a:chExt cx="1276101" cy="230837"/>
          </a:xfrm>
        </p:grpSpPr>
        <p:sp>
          <p:nvSpPr>
            <p:cNvPr id="81" name="Freeform 81"/>
            <p:cNvSpPr/>
            <p:nvPr/>
          </p:nvSpPr>
          <p:spPr>
            <a:xfrm>
              <a:off x="0" y="0"/>
              <a:ext cx="1276101" cy="230837"/>
            </a:xfrm>
            <a:custGeom>
              <a:avLst/>
              <a:gdLst/>
              <a:ahLst/>
              <a:cxnLst/>
              <a:rect l="l" t="t" r="r" b="b"/>
              <a:pathLst>
                <a:path w="1276101" h="230837">
                  <a:moveTo>
                    <a:pt x="14297" y="0"/>
                  </a:moveTo>
                  <a:lnTo>
                    <a:pt x="1261804" y="0"/>
                  </a:lnTo>
                  <a:cubicBezTo>
                    <a:pt x="1269700" y="0"/>
                    <a:pt x="1276101" y="6401"/>
                    <a:pt x="1276101" y="14297"/>
                  </a:cubicBezTo>
                  <a:lnTo>
                    <a:pt x="1276101" y="216540"/>
                  </a:lnTo>
                  <a:cubicBezTo>
                    <a:pt x="1276101" y="224436"/>
                    <a:pt x="1269700" y="230837"/>
                    <a:pt x="1261804" y="230837"/>
                  </a:cubicBezTo>
                  <a:lnTo>
                    <a:pt x="14297" y="230837"/>
                  </a:lnTo>
                  <a:cubicBezTo>
                    <a:pt x="10505" y="230837"/>
                    <a:pt x="6869" y="229331"/>
                    <a:pt x="4188" y="226650"/>
                  </a:cubicBezTo>
                  <a:cubicBezTo>
                    <a:pt x="1506" y="223968"/>
                    <a:pt x="0" y="220332"/>
                    <a:pt x="0" y="216540"/>
                  </a:cubicBezTo>
                  <a:lnTo>
                    <a:pt x="0" y="14297"/>
                  </a:lnTo>
                  <a:cubicBezTo>
                    <a:pt x="0" y="6401"/>
                    <a:pt x="6401" y="0"/>
                    <a:pt x="14297" y="0"/>
                  </a:cubicBezTo>
                  <a:close/>
                </a:path>
              </a:pathLst>
            </a:custGeom>
            <a:solidFill>
              <a:srgbClr val="00DF9A">
                <a:alpha val="61961"/>
              </a:srgbClr>
            </a:solidFill>
          </p:spPr>
          <p:txBody>
            <a:bodyPr/>
            <a:lstStyle/>
            <a:p>
              <a:endParaRPr lang="lv-LV"/>
            </a:p>
          </p:txBody>
        </p:sp>
        <p:sp>
          <p:nvSpPr>
            <p:cNvPr id="82" name="TextBox 82"/>
            <p:cNvSpPr txBox="1"/>
            <p:nvPr/>
          </p:nvSpPr>
          <p:spPr>
            <a:xfrm>
              <a:off x="0" y="9525"/>
              <a:ext cx="1276101" cy="221312"/>
            </a:xfrm>
            <a:prstGeom prst="rect">
              <a:avLst/>
            </a:prstGeom>
          </p:spPr>
          <p:txBody>
            <a:bodyPr lIns="50800" tIns="50800" rIns="50800" bIns="50800" rtlCol="0" anchor="ctr"/>
            <a:lstStyle/>
            <a:p>
              <a:pPr algn="ctr">
                <a:lnSpc>
                  <a:spcPts val="1099"/>
                </a:lnSpc>
              </a:pPr>
              <a:endParaRPr/>
            </a:p>
          </p:txBody>
        </p:sp>
      </p:grpSp>
      <p:sp>
        <p:nvSpPr>
          <p:cNvPr id="83" name="Freeform 83"/>
          <p:cNvSpPr/>
          <p:nvPr/>
        </p:nvSpPr>
        <p:spPr>
          <a:xfrm>
            <a:off x="14244800" y="9328973"/>
            <a:ext cx="220451" cy="157623"/>
          </a:xfrm>
          <a:custGeom>
            <a:avLst/>
            <a:gdLst/>
            <a:ahLst/>
            <a:cxnLst/>
            <a:rect l="l" t="t" r="r" b="b"/>
            <a:pathLst>
              <a:path w="220451" h="157623">
                <a:moveTo>
                  <a:pt x="0" y="0"/>
                </a:moveTo>
                <a:lnTo>
                  <a:pt x="220452" y="0"/>
                </a:lnTo>
                <a:lnTo>
                  <a:pt x="220452" y="157622"/>
                </a:lnTo>
                <a:lnTo>
                  <a:pt x="0" y="15762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sp>
        <p:nvSpPr>
          <p:cNvPr id="84" name="Freeform 84"/>
          <p:cNvSpPr/>
          <p:nvPr/>
        </p:nvSpPr>
        <p:spPr>
          <a:xfrm>
            <a:off x="14281372" y="9000235"/>
            <a:ext cx="147308" cy="249675"/>
          </a:xfrm>
          <a:custGeom>
            <a:avLst/>
            <a:gdLst/>
            <a:ahLst/>
            <a:cxnLst/>
            <a:rect l="l" t="t" r="r" b="b"/>
            <a:pathLst>
              <a:path w="147308" h="249675">
                <a:moveTo>
                  <a:pt x="0" y="0"/>
                </a:moveTo>
                <a:lnTo>
                  <a:pt x="147308" y="0"/>
                </a:lnTo>
                <a:lnTo>
                  <a:pt x="147308" y="249675"/>
                </a:lnTo>
                <a:lnTo>
                  <a:pt x="0" y="24967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lv-LV"/>
          </a:p>
        </p:txBody>
      </p:sp>
      <p:sp>
        <p:nvSpPr>
          <p:cNvPr id="85" name="Freeform 85"/>
          <p:cNvSpPr/>
          <p:nvPr/>
        </p:nvSpPr>
        <p:spPr>
          <a:xfrm>
            <a:off x="1566103" y="3258769"/>
            <a:ext cx="496879" cy="496879"/>
          </a:xfrm>
          <a:custGeom>
            <a:avLst/>
            <a:gdLst/>
            <a:ahLst/>
            <a:cxnLst/>
            <a:rect l="l" t="t" r="r" b="b"/>
            <a:pathLst>
              <a:path w="496879" h="496879">
                <a:moveTo>
                  <a:pt x="0" y="0"/>
                </a:moveTo>
                <a:lnTo>
                  <a:pt x="496879" y="0"/>
                </a:lnTo>
                <a:lnTo>
                  <a:pt x="496879" y="496879"/>
                </a:lnTo>
                <a:lnTo>
                  <a:pt x="0" y="49687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86" name="Freeform 86"/>
          <p:cNvSpPr/>
          <p:nvPr/>
        </p:nvSpPr>
        <p:spPr>
          <a:xfrm>
            <a:off x="6848305" y="3258769"/>
            <a:ext cx="540792" cy="508344"/>
          </a:xfrm>
          <a:custGeom>
            <a:avLst/>
            <a:gdLst/>
            <a:ahLst/>
            <a:cxnLst/>
            <a:rect l="l" t="t" r="r" b="b"/>
            <a:pathLst>
              <a:path w="540792" h="508344">
                <a:moveTo>
                  <a:pt x="0" y="0"/>
                </a:moveTo>
                <a:lnTo>
                  <a:pt x="540792" y="0"/>
                </a:lnTo>
                <a:lnTo>
                  <a:pt x="540792" y="508344"/>
                </a:lnTo>
                <a:lnTo>
                  <a:pt x="0" y="50834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87" name="Freeform 87"/>
          <p:cNvSpPr/>
          <p:nvPr/>
        </p:nvSpPr>
        <p:spPr>
          <a:xfrm>
            <a:off x="11854366" y="3077378"/>
            <a:ext cx="573803" cy="591549"/>
          </a:xfrm>
          <a:custGeom>
            <a:avLst/>
            <a:gdLst/>
            <a:ahLst/>
            <a:cxnLst/>
            <a:rect l="l" t="t" r="r" b="b"/>
            <a:pathLst>
              <a:path w="573803" h="591549">
                <a:moveTo>
                  <a:pt x="0" y="0"/>
                </a:moveTo>
                <a:lnTo>
                  <a:pt x="573802" y="0"/>
                </a:lnTo>
                <a:lnTo>
                  <a:pt x="573802" y="591549"/>
                </a:lnTo>
                <a:lnTo>
                  <a:pt x="0" y="59154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88" name="TextBox 88"/>
          <p:cNvSpPr txBox="1"/>
          <p:nvPr/>
        </p:nvSpPr>
        <p:spPr>
          <a:xfrm>
            <a:off x="1335640" y="714136"/>
            <a:ext cx="8322636" cy="1413510"/>
          </a:xfrm>
          <a:prstGeom prst="rect">
            <a:avLst/>
          </a:prstGeom>
        </p:spPr>
        <p:txBody>
          <a:bodyPr lIns="0" tIns="0" rIns="0" bIns="0" rtlCol="0" anchor="t">
            <a:spAutoFit/>
          </a:bodyPr>
          <a:lstStyle/>
          <a:p>
            <a:pPr algn="l">
              <a:lnSpc>
                <a:spcPts val="5400"/>
              </a:lnSpc>
            </a:pPr>
            <a:r>
              <a:rPr lang="en-US" sz="5400" b="1" u="sng">
                <a:solidFill>
                  <a:srgbClr val="000000"/>
                </a:solidFill>
                <a:latin typeface="Montserrat Bold"/>
                <a:ea typeface="Montserrat Bold"/>
                <a:cs typeface="Montserrat Bold"/>
                <a:sym typeface="Montserrat Bold"/>
                <a:hlinkClick r:id="rId12" tooltip="https://www.canva.com/design/DAHVzgLEywA/Wefwk-OdJ1MyiqBEZvAi2w/edit"/>
              </a:rPr>
              <a:t>Norvēģijas granti</a:t>
            </a:r>
          </a:p>
          <a:p>
            <a:pPr algn="l">
              <a:lnSpc>
                <a:spcPts val="5400"/>
              </a:lnSpc>
            </a:pPr>
            <a:endParaRPr lang="en-US" sz="5400" b="1" u="sng">
              <a:solidFill>
                <a:srgbClr val="000000"/>
              </a:solidFill>
              <a:latin typeface="Montserrat Bold"/>
              <a:ea typeface="Montserrat Bold"/>
              <a:cs typeface="Montserrat Bold"/>
              <a:sym typeface="Montserrat Bold"/>
              <a:hlinkClick r:id="rId12" tooltip="https://www.canva.com/design/DAHVzgLEywA/Wefwk-OdJ1MyiqBEZvAi2w/edit"/>
            </a:endParaRPr>
          </a:p>
        </p:txBody>
      </p:sp>
      <p:sp>
        <p:nvSpPr>
          <p:cNvPr id="89" name="TextBox 89"/>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sp>
        <p:nvSpPr>
          <p:cNvPr id="90" name="TextBox 90"/>
          <p:cNvSpPr txBox="1"/>
          <p:nvPr/>
        </p:nvSpPr>
        <p:spPr>
          <a:xfrm>
            <a:off x="1743208" y="3980166"/>
            <a:ext cx="4298387" cy="3828415"/>
          </a:xfrm>
          <a:prstGeom prst="rect">
            <a:avLst/>
          </a:prstGeom>
        </p:spPr>
        <p:txBody>
          <a:bodyPr lIns="0" tIns="0" rIns="0" bIns="0" rtlCol="0" anchor="t">
            <a:spAutoFit/>
          </a:bodyPr>
          <a:lstStyle/>
          <a:p>
            <a:pPr algn="l">
              <a:lnSpc>
                <a:spcPts val="2659"/>
              </a:lnSpc>
            </a:pPr>
            <a:r>
              <a:rPr lang="en-US" sz="1899">
                <a:solidFill>
                  <a:srgbClr val="000000"/>
                </a:solidFill>
                <a:latin typeface="Montserrat"/>
                <a:ea typeface="Montserrat"/>
                <a:cs typeface="Montserrat"/>
                <a:sym typeface="Montserrat"/>
              </a:rPr>
              <a:t>Atbalsts inovatīvu zaļo produktu, tehnoloģiju, pakalpojumu un digitālo risinājumu izstrādei, komercializācijai un ieviešanai tirgū, tostarp investīcijām resursu efektivitātes un konkurētspējas uzlabošanai</a:t>
            </a:r>
          </a:p>
          <a:p>
            <a:pPr algn="l">
              <a:lnSpc>
                <a:spcPts val="1400"/>
              </a:lnSpc>
            </a:pPr>
            <a:r>
              <a:rPr lang="en-US" sz="1000">
                <a:solidFill>
                  <a:srgbClr val="000000"/>
                </a:solidFill>
                <a:latin typeface="Montserrat"/>
                <a:ea typeface="Montserrat"/>
                <a:cs typeface="Montserrat"/>
                <a:sym typeface="Montserrat"/>
              </a:rPr>
              <a:t> </a:t>
            </a:r>
          </a:p>
          <a:p>
            <a:pPr algn="l">
              <a:lnSpc>
                <a:spcPts val="2659"/>
              </a:lnSpc>
            </a:pPr>
            <a:r>
              <a:rPr lang="en-US" sz="1899">
                <a:solidFill>
                  <a:srgbClr val="000000"/>
                </a:solidFill>
                <a:latin typeface="Montserrat"/>
                <a:ea typeface="Montserrat"/>
                <a:cs typeface="Montserrat"/>
                <a:sym typeface="Montserrat"/>
              </a:rPr>
              <a:t>Finansējums </a:t>
            </a:r>
            <a:r>
              <a:rPr lang="en-US" sz="1899" b="1">
                <a:solidFill>
                  <a:srgbClr val="000000"/>
                </a:solidFill>
                <a:latin typeface="Montserrat Bold"/>
                <a:ea typeface="Montserrat Bold"/>
                <a:cs typeface="Montserrat Bold"/>
                <a:sym typeface="Montserrat Bold"/>
              </a:rPr>
              <a:t>EUR 9.4 M</a:t>
            </a:r>
          </a:p>
          <a:p>
            <a:pPr algn="l">
              <a:lnSpc>
                <a:spcPts val="2659"/>
              </a:lnSpc>
            </a:pPr>
            <a:r>
              <a:rPr lang="en-US" sz="1899">
                <a:solidFill>
                  <a:srgbClr val="000000"/>
                </a:solidFill>
                <a:latin typeface="Montserrat"/>
                <a:ea typeface="Montserrat"/>
                <a:cs typeface="Montserrat"/>
                <a:sym typeface="Montserrat"/>
              </a:rPr>
              <a:t>Par projektu </a:t>
            </a:r>
            <a:r>
              <a:rPr lang="en-US" sz="1899" b="1">
                <a:solidFill>
                  <a:srgbClr val="000000"/>
                </a:solidFill>
                <a:latin typeface="Montserrat Bold"/>
                <a:ea typeface="Montserrat Bold"/>
                <a:cs typeface="Montserrat Bold"/>
                <a:sym typeface="Montserrat Bold"/>
              </a:rPr>
              <a:t>EUR 100-500k</a:t>
            </a:r>
          </a:p>
          <a:p>
            <a:pPr algn="l">
              <a:lnSpc>
                <a:spcPts val="2659"/>
              </a:lnSpc>
            </a:pPr>
            <a:r>
              <a:rPr lang="en-US" sz="1899">
                <a:solidFill>
                  <a:srgbClr val="000000"/>
                </a:solidFill>
                <a:latin typeface="Montserrat"/>
                <a:ea typeface="Montserrat"/>
                <a:cs typeface="Montserrat"/>
                <a:sym typeface="Montserrat"/>
              </a:rPr>
              <a:t>Atbalsta intensitāte </a:t>
            </a:r>
            <a:r>
              <a:rPr lang="en-US" sz="1899" b="1">
                <a:solidFill>
                  <a:srgbClr val="000000"/>
                </a:solidFill>
                <a:latin typeface="Montserrat Bold"/>
                <a:ea typeface="Montserrat Bold"/>
                <a:cs typeface="Montserrat Bold"/>
                <a:sym typeface="Montserrat Bold"/>
              </a:rPr>
              <a:t>30-70%</a:t>
            </a:r>
          </a:p>
          <a:p>
            <a:pPr algn="l">
              <a:lnSpc>
                <a:spcPts val="2659"/>
              </a:lnSpc>
            </a:pPr>
            <a:r>
              <a:rPr lang="en-US" sz="1899">
                <a:solidFill>
                  <a:srgbClr val="000000"/>
                </a:solidFill>
                <a:latin typeface="Montserrat"/>
                <a:ea typeface="Montserrat"/>
                <a:cs typeface="Montserrat"/>
                <a:sym typeface="Montserrat"/>
              </a:rPr>
              <a:t>Plānotais projektu konkurss</a:t>
            </a:r>
            <a:r>
              <a:rPr lang="en-US" sz="1899" b="1">
                <a:solidFill>
                  <a:srgbClr val="000000"/>
                </a:solidFill>
                <a:latin typeface="Montserrat Bold"/>
                <a:ea typeface="Montserrat Bold"/>
                <a:cs typeface="Montserrat Bold"/>
                <a:sym typeface="Montserrat Bold"/>
              </a:rPr>
              <a:t> 1, 2027</a:t>
            </a:r>
          </a:p>
        </p:txBody>
      </p:sp>
      <p:sp>
        <p:nvSpPr>
          <p:cNvPr id="91" name="TextBox 91"/>
          <p:cNvSpPr txBox="1"/>
          <p:nvPr/>
        </p:nvSpPr>
        <p:spPr>
          <a:xfrm>
            <a:off x="6968278" y="3952670"/>
            <a:ext cx="4580732" cy="3990340"/>
          </a:xfrm>
          <a:prstGeom prst="rect">
            <a:avLst/>
          </a:prstGeom>
        </p:spPr>
        <p:txBody>
          <a:bodyPr lIns="0" tIns="0" rIns="0" bIns="0" rtlCol="0" anchor="t">
            <a:spAutoFit/>
          </a:bodyPr>
          <a:lstStyle/>
          <a:p>
            <a:pPr algn="l">
              <a:lnSpc>
                <a:spcPts val="2659"/>
              </a:lnSpc>
            </a:pPr>
            <a:r>
              <a:rPr lang="en-US" sz="1899">
                <a:solidFill>
                  <a:srgbClr val="000000"/>
                </a:solidFill>
                <a:latin typeface="Montserrat"/>
                <a:ea typeface="Montserrat"/>
                <a:cs typeface="Montserrat"/>
                <a:sym typeface="Montserrat"/>
              </a:rPr>
              <a:t>Atbalsts zaļo tehnoloģiju un inovāciju mērogošanai un integrēšanai ražošanas un pakalpojumu procesos, tostarp atjaunīgās enerģijas, biodegvielas, ūdeņraža un resursefektīvu risinājumu ieviešanai.</a:t>
            </a:r>
          </a:p>
          <a:p>
            <a:pPr algn="l">
              <a:lnSpc>
                <a:spcPts val="2659"/>
              </a:lnSpc>
            </a:pPr>
            <a:endParaRPr lang="en-US" sz="1899">
              <a:solidFill>
                <a:srgbClr val="000000"/>
              </a:solidFill>
              <a:latin typeface="Montserrat"/>
              <a:ea typeface="Montserrat"/>
              <a:cs typeface="Montserrat"/>
              <a:sym typeface="Montserrat"/>
            </a:endParaRPr>
          </a:p>
          <a:p>
            <a:pPr algn="l">
              <a:lnSpc>
                <a:spcPts val="2659"/>
              </a:lnSpc>
            </a:pPr>
            <a:endParaRPr lang="en-US" sz="1899">
              <a:solidFill>
                <a:srgbClr val="000000"/>
              </a:solidFill>
              <a:latin typeface="Montserrat"/>
              <a:ea typeface="Montserrat"/>
              <a:cs typeface="Montserrat"/>
              <a:sym typeface="Montserrat"/>
            </a:endParaRPr>
          </a:p>
          <a:p>
            <a:pPr algn="l">
              <a:lnSpc>
                <a:spcPts val="2659"/>
              </a:lnSpc>
            </a:pPr>
            <a:r>
              <a:rPr lang="en-US" sz="1899">
                <a:solidFill>
                  <a:srgbClr val="000000"/>
                </a:solidFill>
                <a:latin typeface="Montserrat"/>
                <a:ea typeface="Montserrat"/>
                <a:cs typeface="Montserrat"/>
                <a:sym typeface="Montserrat"/>
              </a:rPr>
              <a:t>Finansējums </a:t>
            </a:r>
            <a:r>
              <a:rPr lang="en-US" sz="1899" b="1">
                <a:solidFill>
                  <a:srgbClr val="000000"/>
                </a:solidFill>
                <a:latin typeface="Montserrat Bold"/>
                <a:ea typeface="Montserrat Bold"/>
                <a:cs typeface="Montserrat Bold"/>
                <a:sym typeface="Montserrat Bold"/>
              </a:rPr>
              <a:t>EUR 12.5 M</a:t>
            </a:r>
          </a:p>
          <a:p>
            <a:pPr algn="l">
              <a:lnSpc>
                <a:spcPts val="2659"/>
              </a:lnSpc>
            </a:pPr>
            <a:r>
              <a:rPr lang="en-US" sz="1899">
                <a:solidFill>
                  <a:srgbClr val="000000"/>
                </a:solidFill>
                <a:latin typeface="Montserrat"/>
                <a:ea typeface="Montserrat"/>
                <a:cs typeface="Montserrat"/>
                <a:sym typeface="Montserrat"/>
              </a:rPr>
              <a:t>Par projektu </a:t>
            </a:r>
            <a:r>
              <a:rPr lang="en-US" sz="1899" b="1">
                <a:solidFill>
                  <a:srgbClr val="000000"/>
                </a:solidFill>
                <a:latin typeface="Montserrat Bold"/>
                <a:ea typeface="Montserrat Bold"/>
                <a:cs typeface="Montserrat Bold"/>
                <a:sym typeface="Montserrat Bold"/>
              </a:rPr>
              <a:t>EUR 0.5-3 M</a:t>
            </a:r>
          </a:p>
          <a:p>
            <a:pPr algn="l">
              <a:lnSpc>
                <a:spcPts val="2659"/>
              </a:lnSpc>
            </a:pPr>
            <a:r>
              <a:rPr lang="en-US" sz="1899">
                <a:solidFill>
                  <a:srgbClr val="000000"/>
                </a:solidFill>
                <a:latin typeface="Montserrat"/>
                <a:ea typeface="Montserrat"/>
                <a:cs typeface="Montserrat"/>
                <a:sym typeface="Montserrat"/>
              </a:rPr>
              <a:t>Atbalsta intensitāte </a:t>
            </a:r>
            <a:r>
              <a:rPr lang="en-US" sz="1899" b="1">
                <a:solidFill>
                  <a:srgbClr val="000000"/>
                </a:solidFill>
                <a:latin typeface="Montserrat Bold"/>
                <a:ea typeface="Montserrat Bold"/>
                <a:cs typeface="Montserrat Bold"/>
                <a:sym typeface="Montserrat Bold"/>
              </a:rPr>
              <a:t>25-80%</a:t>
            </a:r>
          </a:p>
          <a:p>
            <a:pPr algn="l">
              <a:lnSpc>
                <a:spcPts val="2659"/>
              </a:lnSpc>
            </a:pPr>
            <a:r>
              <a:rPr lang="en-US" sz="1899">
                <a:solidFill>
                  <a:srgbClr val="000000"/>
                </a:solidFill>
                <a:latin typeface="Montserrat"/>
                <a:ea typeface="Montserrat"/>
                <a:cs typeface="Montserrat"/>
                <a:sym typeface="Montserrat"/>
              </a:rPr>
              <a:t>Plānotais projektu konkurss</a:t>
            </a:r>
            <a:r>
              <a:rPr lang="en-US" sz="1899" b="1">
                <a:solidFill>
                  <a:srgbClr val="000000"/>
                </a:solidFill>
                <a:latin typeface="Montserrat Bold"/>
                <a:ea typeface="Montserrat Bold"/>
                <a:cs typeface="Montserrat Bold"/>
                <a:sym typeface="Montserrat Bold"/>
              </a:rPr>
              <a:t> Q3, 2027 </a:t>
            </a:r>
          </a:p>
        </p:txBody>
      </p:sp>
      <p:sp>
        <p:nvSpPr>
          <p:cNvPr id="92" name="TextBox 92"/>
          <p:cNvSpPr txBox="1"/>
          <p:nvPr/>
        </p:nvSpPr>
        <p:spPr>
          <a:xfrm>
            <a:off x="12141267" y="3813478"/>
            <a:ext cx="4551040" cy="4161790"/>
          </a:xfrm>
          <a:prstGeom prst="rect">
            <a:avLst/>
          </a:prstGeom>
        </p:spPr>
        <p:txBody>
          <a:bodyPr lIns="0" tIns="0" rIns="0" bIns="0" rtlCol="0" anchor="t">
            <a:spAutoFit/>
          </a:bodyPr>
          <a:lstStyle/>
          <a:p>
            <a:pPr algn="l">
              <a:lnSpc>
                <a:spcPts val="2659"/>
              </a:lnSpc>
            </a:pPr>
            <a:r>
              <a:rPr lang="en-US" sz="1899">
                <a:solidFill>
                  <a:srgbClr val="000000"/>
                </a:solidFill>
                <a:latin typeface="Montserrat"/>
                <a:ea typeface="Montserrat"/>
                <a:cs typeface="Montserrat"/>
                <a:sym typeface="Montserrat"/>
              </a:rPr>
              <a:t>Atbalsts jaunuzņēmumu, spin-off uzņēmumu un sieviešu uzņēmēju izstrādāto zaļo un digitālo inovāciju pētniecībai un attīstībai (R&amp;D), eksperimentālajai izstrādei un validācijai, tostarp prototipu, produktu, tehnoloģiju, pakalpojumu un biznesa modeļu izstrādei.</a:t>
            </a:r>
          </a:p>
          <a:p>
            <a:pPr algn="l">
              <a:lnSpc>
                <a:spcPts val="1400"/>
              </a:lnSpc>
            </a:pPr>
            <a:endParaRPr lang="en-US" sz="1899">
              <a:solidFill>
                <a:srgbClr val="000000"/>
              </a:solidFill>
              <a:latin typeface="Montserrat"/>
              <a:ea typeface="Montserrat"/>
              <a:cs typeface="Montserrat"/>
              <a:sym typeface="Montserrat"/>
            </a:endParaRPr>
          </a:p>
          <a:p>
            <a:pPr algn="l">
              <a:lnSpc>
                <a:spcPts val="2659"/>
              </a:lnSpc>
            </a:pPr>
            <a:r>
              <a:rPr lang="en-US" sz="1899">
                <a:solidFill>
                  <a:srgbClr val="000000"/>
                </a:solidFill>
                <a:latin typeface="Montserrat"/>
                <a:ea typeface="Montserrat"/>
                <a:cs typeface="Montserrat"/>
                <a:sym typeface="Montserrat"/>
              </a:rPr>
              <a:t>Finansējums </a:t>
            </a:r>
            <a:r>
              <a:rPr lang="en-US" sz="1899" b="1">
                <a:solidFill>
                  <a:srgbClr val="000000"/>
                </a:solidFill>
                <a:latin typeface="Montserrat Bold"/>
                <a:ea typeface="Montserrat Bold"/>
                <a:cs typeface="Montserrat Bold"/>
                <a:sym typeface="Montserrat Bold"/>
              </a:rPr>
              <a:t>EUR 2 M </a:t>
            </a:r>
          </a:p>
          <a:p>
            <a:pPr algn="l">
              <a:lnSpc>
                <a:spcPts val="2659"/>
              </a:lnSpc>
            </a:pPr>
            <a:r>
              <a:rPr lang="en-US" sz="1899">
                <a:solidFill>
                  <a:srgbClr val="000000"/>
                </a:solidFill>
                <a:latin typeface="Montserrat"/>
                <a:ea typeface="Montserrat"/>
                <a:cs typeface="Montserrat"/>
                <a:sym typeface="Montserrat"/>
              </a:rPr>
              <a:t>Par projektu </a:t>
            </a:r>
            <a:r>
              <a:rPr lang="en-US" sz="1899" b="1">
                <a:solidFill>
                  <a:srgbClr val="000000"/>
                </a:solidFill>
                <a:latin typeface="Montserrat Bold"/>
                <a:ea typeface="Montserrat Bold"/>
                <a:cs typeface="Montserrat Bold"/>
                <a:sym typeface="Montserrat Bold"/>
              </a:rPr>
              <a:t>EUR 50-100k</a:t>
            </a:r>
          </a:p>
          <a:p>
            <a:pPr algn="l">
              <a:lnSpc>
                <a:spcPts val="2659"/>
              </a:lnSpc>
            </a:pPr>
            <a:r>
              <a:rPr lang="en-US" sz="1899">
                <a:solidFill>
                  <a:srgbClr val="000000"/>
                </a:solidFill>
                <a:latin typeface="Montserrat"/>
                <a:ea typeface="Montserrat"/>
                <a:cs typeface="Montserrat"/>
                <a:sym typeface="Montserrat"/>
              </a:rPr>
              <a:t>Atbalsta intensitāte </a:t>
            </a:r>
            <a:r>
              <a:rPr lang="en-US" sz="1899" b="1">
                <a:solidFill>
                  <a:srgbClr val="000000"/>
                </a:solidFill>
                <a:latin typeface="Montserrat Bold"/>
                <a:ea typeface="Montserrat Bold"/>
                <a:cs typeface="Montserrat Bold"/>
                <a:sym typeface="Montserrat Bold"/>
              </a:rPr>
              <a:t>25-80%</a:t>
            </a:r>
          </a:p>
          <a:p>
            <a:pPr algn="l">
              <a:lnSpc>
                <a:spcPts val="2659"/>
              </a:lnSpc>
            </a:pPr>
            <a:r>
              <a:rPr lang="en-US" sz="1899">
                <a:solidFill>
                  <a:srgbClr val="000000"/>
                </a:solidFill>
                <a:latin typeface="Montserrat"/>
                <a:ea typeface="Montserrat"/>
                <a:cs typeface="Montserrat"/>
                <a:sym typeface="Montserrat"/>
              </a:rPr>
              <a:t>Plānotais projektu konkurss </a:t>
            </a:r>
            <a:r>
              <a:rPr lang="en-US" sz="1899" b="1">
                <a:solidFill>
                  <a:srgbClr val="000000"/>
                </a:solidFill>
                <a:latin typeface="Montserrat Bold"/>
                <a:ea typeface="Montserrat Bold"/>
                <a:cs typeface="Montserrat Bold"/>
                <a:sym typeface="Montserrat Bold"/>
              </a:rPr>
              <a:t>Q4, 2027</a:t>
            </a:r>
          </a:p>
        </p:txBody>
      </p:sp>
      <p:sp>
        <p:nvSpPr>
          <p:cNvPr id="93" name="TextBox 93"/>
          <p:cNvSpPr txBox="1"/>
          <p:nvPr/>
        </p:nvSpPr>
        <p:spPr>
          <a:xfrm>
            <a:off x="14572955" y="8706180"/>
            <a:ext cx="1730195" cy="261937"/>
          </a:xfrm>
          <a:prstGeom prst="rect">
            <a:avLst/>
          </a:prstGeom>
        </p:spPr>
        <p:txBody>
          <a:bodyPr lIns="0" tIns="0" rIns="0" bIns="0" rtlCol="0" anchor="t">
            <a:spAutoFit/>
          </a:bodyPr>
          <a:lstStyle/>
          <a:p>
            <a:pPr algn="ctr">
              <a:lnSpc>
                <a:spcPts val="2060"/>
              </a:lnSpc>
              <a:spcBef>
                <a:spcPct val="0"/>
              </a:spcBef>
            </a:pPr>
            <a:r>
              <a:rPr lang="en-US" sz="1872" b="1">
                <a:solidFill>
                  <a:srgbClr val="FFFFFF"/>
                </a:solidFill>
                <a:latin typeface="Montserrat Bold"/>
                <a:ea typeface="Montserrat Bold"/>
                <a:cs typeface="Montserrat Bold"/>
                <a:sym typeface="Montserrat Bold"/>
              </a:rPr>
              <a:t>Inese Skapste</a:t>
            </a:r>
          </a:p>
        </p:txBody>
      </p:sp>
      <p:sp>
        <p:nvSpPr>
          <p:cNvPr id="94" name="TextBox 94"/>
          <p:cNvSpPr txBox="1"/>
          <p:nvPr/>
        </p:nvSpPr>
        <p:spPr>
          <a:xfrm>
            <a:off x="14568209" y="9031753"/>
            <a:ext cx="1492070" cy="209098"/>
          </a:xfrm>
          <a:prstGeom prst="rect">
            <a:avLst/>
          </a:prstGeom>
        </p:spPr>
        <p:txBody>
          <a:bodyPr lIns="0" tIns="0" rIns="0" bIns="0" rtlCol="0" anchor="t">
            <a:spAutoFit/>
          </a:bodyPr>
          <a:lstStyle/>
          <a:p>
            <a:pPr algn="ctr">
              <a:lnSpc>
                <a:spcPts val="1615"/>
              </a:lnSpc>
              <a:spcBef>
                <a:spcPct val="0"/>
              </a:spcBef>
            </a:pPr>
            <a:r>
              <a:rPr lang="en-US" sz="1468">
                <a:solidFill>
                  <a:srgbClr val="FFFFFF"/>
                </a:solidFill>
                <a:latin typeface="Montserrat"/>
                <a:ea typeface="Montserrat"/>
                <a:cs typeface="Montserrat"/>
                <a:sym typeface="Montserrat"/>
              </a:rPr>
              <a:t>(+371) 26408469</a:t>
            </a:r>
          </a:p>
        </p:txBody>
      </p:sp>
      <p:sp>
        <p:nvSpPr>
          <p:cNvPr id="95" name="TextBox 95"/>
          <p:cNvSpPr txBox="1"/>
          <p:nvPr/>
        </p:nvSpPr>
        <p:spPr>
          <a:xfrm>
            <a:off x="14568209" y="9317051"/>
            <a:ext cx="2324425" cy="209098"/>
          </a:xfrm>
          <a:prstGeom prst="rect">
            <a:avLst/>
          </a:prstGeom>
        </p:spPr>
        <p:txBody>
          <a:bodyPr lIns="0" tIns="0" rIns="0" bIns="0" rtlCol="0" anchor="t">
            <a:spAutoFit/>
          </a:bodyPr>
          <a:lstStyle/>
          <a:p>
            <a:pPr algn="ctr">
              <a:lnSpc>
                <a:spcPts val="1615"/>
              </a:lnSpc>
              <a:spcBef>
                <a:spcPct val="0"/>
              </a:spcBef>
            </a:pPr>
            <a:r>
              <a:rPr lang="en-US" sz="1468">
                <a:solidFill>
                  <a:srgbClr val="FFFFFF"/>
                </a:solidFill>
                <a:latin typeface="Montserrat"/>
                <a:ea typeface="Montserrat"/>
                <a:cs typeface="Montserrat"/>
                <a:sym typeface="Montserrat"/>
              </a:rPr>
              <a:t>inese.skapste@liaa.gov.lv</a:t>
            </a: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68882" y="637947"/>
            <a:ext cx="10809755" cy="1708180"/>
          </a:xfrm>
          <a:custGeom>
            <a:avLst/>
            <a:gdLst/>
            <a:ahLst/>
            <a:cxnLst/>
            <a:rect l="l" t="t" r="r" b="b"/>
            <a:pathLst>
              <a:path w="10809755" h="1708180">
                <a:moveTo>
                  <a:pt x="0" y="0"/>
                </a:moveTo>
                <a:lnTo>
                  <a:pt x="10809755" y="0"/>
                </a:lnTo>
                <a:lnTo>
                  <a:pt x="10809755" y="1708181"/>
                </a:lnTo>
                <a:lnTo>
                  <a:pt x="0" y="1708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lv-LV"/>
          </a:p>
        </p:txBody>
      </p:sp>
      <p:grpSp>
        <p:nvGrpSpPr>
          <p:cNvPr id="3" name="Group 3"/>
          <p:cNvGrpSpPr/>
          <p:nvPr/>
        </p:nvGrpSpPr>
        <p:grpSpPr>
          <a:xfrm>
            <a:off x="10515491" y="1881426"/>
            <a:ext cx="7940755" cy="8667332"/>
            <a:chOff x="0" y="0"/>
            <a:chExt cx="5767070" cy="6294755"/>
          </a:xfrm>
        </p:grpSpPr>
        <p:sp>
          <p:nvSpPr>
            <p:cNvPr id="4" name="Freeform 4"/>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4">
                <a:alphaModFix amt="60000"/>
              </a:blip>
              <a:stretch>
                <a:fillRect l="-31862" r="-31862"/>
              </a:stretch>
            </a:blipFill>
          </p:spPr>
          <p:txBody>
            <a:bodyPr/>
            <a:lstStyle/>
            <a:p>
              <a:endParaRPr lang="lv-LV"/>
            </a:p>
          </p:txBody>
        </p:sp>
      </p:grpSp>
      <p:grpSp>
        <p:nvGrpSpPr>
          <p:cNvPr id="5" name="Group 5"/>
          <p:cNvGrpSpPr/>
          <p:nvPr/>
        </p:nvGrpSpPr>
        <p:grpSpPr>
          <a:xfrm>
            <a:off x="1277082" y="3946574"/>
            <a:ext cx="3804196" cy="1332926"/>
            <a:chOff x="0" y="0"/>
            <a:chExt cx="1001928" cy="351059"/>
          </a:xfrm>
        </p:grpSpPr>
        <p:sp>
          <p:nvSpPr>
            <p:cNvPr id="6" name="Freeform 6"/>
            <p:cNvSpPr/>
            <p:nvPr/>
          </p:nvSpPr>
          <p:spPr>
            <a:xfrm>
              <a:off x="0" y="0"/>
              <a:ext cx="1001928" cy="351059"/>
            </a:xfrm>
            <a:custGeom>
              <a:avLst/>
              <a:gdLst/>
              <a:ahLst/>
              <a:cxnLst/>
              <a:rect l="l" t="t" r="r" b="b"/>
              <a:pathLst>
                <a:path w="1001928" h="351059">
                  <a:moveTo>
                    <a:pt x="48842" y="0"/>
                  </a:moveTo>
                  <a:lnTo>
                    <a:pt x="953086" y="0"/>
                  </a:lnTo>
                  <a:cubicBezTo>
                    <a:pt x="966040" y="0"/>
                    <a:pt x="978463" y="5146"/>
                    <a:pt x="987623" y="14306"/>
                  </a:cubicBezTo>
                  <a:cubicBezTo>
                    <a:pt x="996782" y="23465"/>
                    <a:pt x="1001928" y="35889"/>
                    <a:pt x="1001928" y="48842"/>
                  </a:cubicBezTo>
                  <a:lnTo>
                    <a:pt x="1001928" y="302216"/>
                  </a:lnTo>
                  <a:cubicBezTo>
                    <a:pt x="1001928" y="315170"/>
                    <a:pt x="996782" y="327593"/>
                    <a:pt x="987623" y="336753"/>
                  </a:cubicBezTo>
                  <a:cubicBezTo>
                    <a:pt x="978463" y="345913"/>
                    <a:pt x="966040" y="351059"/>
                    <a:pt x="953086" y="351059"/>
                  </a:cubicBezTo>
                  <a:lnTo>
                    <a:pt x="48842" y="351059"/>
                  </a:lnTo>
                  <a:cubicBezTo>
                    <a:pt x="35889" y="351059"/>
                    <a:pt x="23465" y="345913"/>
                    <a:pt x="14306" y="336753"/>
                  </a:cubicBezTo>
                  <a:cubicBezTo>
                    <a:pt x="5146" y="327593"/>
                    <a:pt x="0" y="315170"/>
                    <a:pt x="0" y="302216"/>
                  </a:cubicBezTo>
                  <a:lnTo>
                    <a:pt x="0" y="48842"/>
                  </a:lnTo>
                  <a:cubicBezTo>
                    <a:pt x="0" y="35889"/>
                    <a:pt x="5146" y="23465"/>
                    <a:pt x="14306" y="14306"/>
                  </a:cubicBezTo>
                  <a:cubicBezTo>
                    <a:pt x="23465" y="5146"/>
                    <a:pt x="35889" y="0"/>
                    <a:pt x="48842" y="0"/>
                  </a:cubicBezTo>
                  <a:close/>
                </a:path>
              </a:pathLst>
            </a:custGeom>
            <a:solidFill>
              <a:srgbClr val="FFFFFF"/>
            </a:solidFill>
            <a:ln w="9525" cap="rnd">
              <a:solidFill>
                <a:srgbClr val="00594F"/>
              </a:solidFill>
              <a:prstDash val="solid"/>
              <a:round/>
            </a:ln>
          </p:spPr>
          <p:txBody>
            <a:bodyPr/>
            <a:lstStyle/>
            <a:p>
              <a:endParaRPr lang="lv-LV"/>
            </a:p>
          </p:txBody>
        </p:sp>
        <p:sp>
          <p:nvSpPr>
            <p:cNvPr id="7" name="TextBox 7"/>
            <p:cNvSpPr txBox="1"/>
            <p:nvPr/>
          </p:nvSpPr>
          <p:spPr>
            <a:xfrm>
              <a:off x="0" y="-38100"/>
              <a:ext cx="1001928" cy="389159"/>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118708" y="-422293"/>
            <a:ext cx="2976503" cy="512597"/>
            <a:chOff x="0" y="0"/>
            <a:chExt cx="3968670" cy="683463"/>
          </a:xfrm>
        </p:grpSpPr>
        <p:sp>
          <p:nvSpPr>
            <p:cNvPr id="9" name="Freeform 9"/>
            <p:cNvSpPr/>
            <p:nvPr/>
          </p:nvSpPr>
          <p:spPr>
            <a:xfrm>
              <a:off x="0" y="0"/>
              <a:ext cx="3968671" cy="683463"/>
            </a:xfrm>
            <a:custGeom>
              <a:avLst/>
              <a:gdLst/>
              <a:ahLst/>
              <a:cxnLst/>
              <a:rect l="l" t="t" r="r" b="b"/>
              <a:pathLst>
                <a:path w="3968671" h="683463">
                  <a:moveTo>
                    <a:pt x="0" y="0"/>
                  </a:moveTo>
                  <a:lnTo>
                    <a:pt x="3968671" y="0"/>
                  </a:lnTo>
                  <a:lnTo>
                    <a:pt x="3968671" y="683463"/>
                  </a:lnTo>
                  <a:lnTo>
                    <a:pt x="0" y="683463"/>
                  </a:lnTo>
                  <a:close/>
                </a:path>
              </a:pathLst>
            </a:custGeom>
          </p:spPr>
          <p:txBody>
            <a:bodyPr/>
            <a:lstStyle/>
            <a:p>
              <a:endParaRPr lang="lv-LV"/>
            </a:p>
          </p:txBody>
        </p:sp>
        <p:sp>
          <p:nvSpPr>
            <p:cNvPr id="10" name="TextBox 10"/>
            <p:cNvSpPr txBox="1"/>
            <p:nvPr/>
          </p:nvSpPr>
          <p:spPr>
            <a:xfrm>
              <a:off x="0" y="-9525"/>
              <a:ext cx="3968670" cy="692988"/>
            </a:xfrm>
            <a:prstGeom prst="rect">
              <a:avLst/>
            </a:prstGeom>
          </p:spPr>
          <p:txBody>
            <a:bodyPr lIns="0" tIns="0" rIns="0" bIns="0" rtlCol="0" anchor="t"/>
            <a:lstStyle/>
            <a:p>
              <a:pPr algn="just">
                <a:lnSpc>
                  <a:spcPts val="3294"/>
                </a:lnSpc>
              </a:pPr>
              <a:r>
                <a:rPr lang="en-US" sz="2599">
                  <a:solidFill>
                    <a:srgbClr val="000000"/>
                  </a:solidFill>
                  <a:latin typeface="Montserrat"/>
                  <a:ea typeface="Montserrat"/>
                  <a:cs typeface="Montserrat"/>
                  <a:sym typeface="Montserrat"/>
                </a:rPr>
                <a:t>Min. investment</a:t>
              </a:r>
            </a:p>
          </p:txBody>
        </p:sp>
      </p:grpSp>
      <p:sp>
        <p:nvSpPr>
          <p:cNvPr id="11" name="Freeform 11"/>
          <p:cNvSpPr/>
          <p:nvPr/>
        </p:nvSpPr>
        <p:spPr>
          <a:xfrm>
            <a:off x="730642" y="4004268"/>
            <a:ext cx="1281411" cy="1281411"/>
          </a:xfrm>
          <a:custGeom>
            <a:avLst/>
            <a:gdLst/>
            <a:ahLst/>
            <a:cxnLst/>
            <a:rect l="l" t="t" r="r" b="b"/>
            <a:pathLst>
              <a:path w="1281411" h="1281411">
                <a:moveTo>
                  <a:pt x="0" y="0"/>
                </a:moveTo>
                <a:lnTo>
                  <a:pt x="1281412" y="0"/>
                </a:lnTo>
                <a:lnTo>
                  <a:pt x="1281412"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12" name="Group 12"/>
          <p:cNvGrpSpPr/>
          <p:nvPr/>
        </p:nvGrpSpPr>
        <p:grpSpPr>
          <a:xfrm>
            <a:off x="840063" y="4034904"/>
            <a:ext cx="983388" cy="98338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14" name="TextBox 1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15" name="Group 15"/>
          <p:cNvGrpSpPr/>
          <p:nvPr/>
        </p:nvGrpSpPr>
        <p:grpSpPr>
          <a:xfrm>
            <a:off x="2135489" y="6042480"/>
            <a:ext cx="2794495" cy="1065352"/>
            <a:chOff x="0" y="0"/>
            <a:chExt cx="3725993" cy="1420470"/>
          </a:xfrm>
        </p:grpSpPr>
        <p:sp>
          <p:nvSpPr>
            <p:cNvPr id="16" name="Freeform 16"/>
            <p:cNvSpPr/>
            <p:nvPr/>
          </p:nvSpPr>
          <p:spPr>
            <a:xfrm>
              <a:off x="0" y="0"/>
              <a:ext cx="3725993" cy="1420470"/>
            </a:xfrm>
            <a:custGeom>
              <a:avLst/>
              <a:gdLst/>
              <a:ahLst/>
              <a:cxnLst/>
              <a:rect l="l" t="t" r="r" b="b"/>
              <a:pathLst>
                <a:path w="3725993" h="1420470">
                  <a:moveTo>
                    <a:pt x="0" y="0"/>
                  </a:moveTo>
                  <a:lnTo>
                    <a:pt x="3725993" y="0"/>
                  </a:lnTo>
                  <a:lnTo>
                    <a:pt x="3725993" y="1420470"/>
                  </a:lnTo>
                  <a:lnTo>
                    <a:pt x="0" y="1420470"/>
                  </a:lnTo>
                  <a:close/>
                </a:path>
              </a:pathLst>
            </a:custGeom>
            <a:solidFill>
              <a:srgbClr val="00DF9A">
                <a:alpha val="0"/>
              </a:srgbClr>
            </a:solidFill>
          </p:spPr>
          <p:txBody>
            <a:bodyPr/>
            <a:lstStyle/>
            <a:p>
              <a:endParaRPr lang="lv-LV"/>
            </a:p>
          </p:txBody>
        </p:sp>
        <p:sp>
          <p:nvSpPr>
            <p:cNvPr id="17" name="TextBox 17"/>
            <p:cNvSpPr txBox="1"/>
            <p:nvPr/>
          </p:nvSpPr>
          <p:spPr>
            <a:xfrm>
              <a:off x="0" y="57150"/>
              <a:ext cx="3725993" cy="1363320"/>
            </a:xfrm>
            <a:prstGeom prst="rect">
              <a:avLst/>
            </a:prstGeom>
          </p:spPr>
          <p:txBody>
            <a:bodyPr lIns="0" tIns="0" rIns="0" bIns="0" rtlCol="0" anchor="t"/>
            <a:lstStyle/>
            <a:p>
              <a:pPr algn="l">
                <a:lnSpc>
                  <a:spcPts val="2376"/>
                </a:lnSpc>
              </a:pPr>
              <a:r>
                <a:rPr lang="en-US" sz="2400" b="1">
                  <a:solidFill>
                    <a:srgbClr val="000000"/>
                  </a:solidFill>
                  <a:latin typeface="Montserrat Bold"/>
                  <a:ea typeface="Montserrat Bold"/>
                  <a:cs typeface="Montserrat Bold"/>
                  <a:sym typeface="Montserrat Bold"/>
                </a:rPr>
                <a:t>≥20%</a:t>
              </a:r>
              <a:r>
                <a:rPr lang="en-US" sz="2400">
                  <a:solidFill>
                    <a:srgbClr val="000000"/>
                  </a:solidFill>
                  <a:latin typeface="Montserrat"/>
                  <a:ea typeface="Montserrat"/>
                  <a:cs typeface="Montserrat"/>
                  <a:sym typeface="Montserrat"/>
                </a:rPr>
                <a:t> enerģijas ietaupījums</a:t>
              </a:r>
            </a:p>
            <a:p>
              <a:pPr algn="l">
                <a:lnSpc>
                  <a:spcPts val="2376"/>
                </a:lnSpc>
              </a:pPr>
              <a:endParaRPr lang="en-US" sz="2400">
                <a:solidFill>
                  <a:srgbClr val="000000"/>
                </a:solidFill>
                <a:latin typeface="Montserrat"/>
                <a:ea typeface="Montserrat"/>
                <a:cs typeface="Montserrat"/>
                <a:sym typeface="Montserrat"/>
              </a:endParaRPr>
            </a:p>
          </p:txBody>
        </p:sp>
      </p:grpSp>
      <p:grpSp>
        <p:nvGrpSpPr>
          <p:cNvPr id="18" name="Group 18"/>
          <p:cNvGrpSpPr/>
          <p:nvPr/>
        </p:nvGrpSpPr>
        <p:grpSpPr>
          <a:xfrm>
            <a:off x="5925599" y="2462790"/>
            <a:ext cx="3902996" cy="1301338"/>
            <a:chOff x="0" y="0"/>
            <a:chExt cx="1027950" cy="342739"/>
          </a:xfrm>
        </p:grpSpPr>
        <p:sp>
          <p:nvSpPr>
            <p:cNvPr id="19" name="Freeform 19"/>
            <p:cNvSpPr/>
            <p:nvPr/>
          </p:nvSpPr>
          <p:spPr>
            <a:xfrm>
              <a:off x="0" y="0"/>
              <a:ext cx="1027950" cy="342739"/>
            </a:xfrm>
            <a:custGeom>
              <a:avLst/>
              <a:gdLst/>
              <a:ahLst/>
              <a:cxnLst/>
              <a:rect l="l" t="t" r="r" b="b"/>
              <a:pathLst>
                <a:path w="1027950" h="342739">
                  <a:moveTo>
                    <a:pt x="47606" y="0"/>
                  </a:moveTo>
                  <a:lnTo>
                    <a:pt x="980344" y="0"/>
                  </a:lnTo>
                  <a:cubicBezTo>
                    <a:pt x="1006636" y="0"/>
                    <a:pt x="1027950" y="21314"/>
                    <a:pt x="1027950" y="47606"/>
                  </a:cubicBezTo>
                  <a:lnTo>
                    <a:pt x="1027950" y="295133"/>
                  </a:lnTo>
                  <a:cubicBezTo>
                    <a:pt x="1027950" y="307759"/>
                    <a:pt x="1022934" y="319868"/>
                    <a:pt x="1014006" y="328796"/>
                  </a:cubicBezTo>
                  <a:cubicBezTo>
                    <a:pt x="1005078" y="337724"/>
                    <a:pt x="992969" y="342739"/>
                    <a:pt x="980344" y="342739"/>
                  </a:cubicBezTo>
                  <a:lnTo>
                    <a:pt x="47606" y="342739"/>
                  </a:lnTo>
                  <a:cubicBezTo>
                    <a:pt x="21314" y="342739"/>
                    <a:pt x="0" y="321425"/>
                    <a:pt x="0" y="295133"/>
                  </a:cubicBezTo>
                  <a:lnTo>
                    <a:pt x="0" y="47606"/>
                  </a:lnTo>
                  <a:cubicBezTo>
                    <a:pt x="0" y="21314"/>
                    <a:pt x="21314" y="0"/>
                    <a:pt x="47606" y="0"/>
                  </a:cubicBezTo>
                  <a:close/>
                </a:path>
              </a:pathLst>
            </a:custGeom>
            <a:solidFill>
              <a:srgbClr val="FFFFFF"/>
            </a:solidFill>
            <a:ln w="9525" cap="rnd">
              <a:solidFill>
                <a:srgbClr val="00594F"/>
              </a:solidFill>
              <a:prstDash val="solid"/>
              <a:round/>
            </a:ln>
          </p:spPr>
          <p:txBody>
            <a:bodyPr/>
            <a:lstStyle/>
            <a:p>
              <a:endParaRPr lang="lv-LV"/>
            </a:p>
          </p:txBody>
        </p:sp>
        <p:sp>
          <p:nvSpPr>
            <p:cNvPr id="20" name="TextBox 20"/>
            <p:cNvSpPr txBox="1"/>
            <p:nvPr/>
          </p:nvSpPr>
          <p:spPr>
            <a:xfrm>
              <a:off x="0" y="-38100"/>
              <a:ext cx="1027950" cy="380839"/>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6499557" y="3036044"/>
            <a:ext cx="3161240" cy="792023"/>
            <a:chOff x="0" y="0"/>
            <a:chExt cx="4214987" cy="1056031"/>
          </a:xfrm>
        </p:grpSpPr>
        <p:sp>
          <p:nvSpPr>
            <p:cNvPr id="22" name="Freeform 22"/>
            <p:cNvSpPr/>
            <p:nvPr/>
          </p:nvSpPr>
          <p:spPr>
            <a:xfrm>
              <a:off x="0" y="0"/>
              <a:ext cx="4214987" cy="1056031"/>
            </a:xfrm>
            <a:custGeom>
              <a:avLst/>
              <a:gdLst/>
              <a:ahLst/>
              <a:cxnLst/>
              <a:rect l="l" t="t" r="r" b="b"/>
              <a:pathLst>
                <a:path w="4214987" h="1056031">
                  <a:moveTo>
                    <a:pt x="0" y="0"/>
                  </a:moveTo>
                  <a:lnTo>
                    <a:pt x="4214987" y="0"/>
                  </a:lnTo>
                  <a:lnTo>
                    <a:pt x="4214987" y="1056031"/>
                  </a:lnTo>
                  <a:lnTo>
                    <a:pt x="0" y="1056031"/>
                  </a:lnTo>
                  <a:close/>
                </a:path>
              </a:pathLst>
            </a:custGeom>
          </p:spPr>
          <p:txBody>
            <a:bodyPr/>
            <a:lstStyle/>
            <a:p>
              <a:endParaRPr lang="lv-LV"/>
            </a:p>
          </p:txBody>
        </p:sp>
        <p:sp>
          <p:nvSpPr>
            <p:cNvPr id="23" name="TextBox 23"/>
            <p:cNvSpPr txBox="1"/>
            <p:nvPr/>
          </p:nvSpPr>
          <p:spPr>
            <a:xfrm>
              <a:off x="0" y="-9525"/>
              <a:ext cx="4214987" cy="1065556"/>
            </a:xfrm>
            <a:prstGeom prst="rect">
              <a:avLst/>
            </a:prstGeom>
          </p:spPr>
          <p:txBody>
            <a:bodyPr lIns="0" tIns="0" rIns="0" bIns="0" rtlCol="0" anchor="t"/>
            <a:lstStyle/>
            <a:p>
              <a:pPr algn="ctr">
                <a:lnSpc>
                  <a:spcPts val="2787"/>
                </a:lnSpc>
              </a:pPr>
              <a:r>
                <a:rPr lang="en-US" sz="2200">
                  <a:solidFill>
                    <a:srgbClr val="000000"/>
                  </a:solidFill>
                  <a:latin typeface="Montserrat"/>
                  <a:ea typeface="Montserrat"/>
                  <a:cs typeface="Montserrat"/>
                  <a:sym typeface="Montserrat"/>
                </a:rPr>
                <a:t>maksimālā aizdevuma summa</a:t>
              </a:r>
            </a:p>
          </p:txBody>
        </p:sp>
      </p:grpSp>
      <p:sp>
        <p:nvSpPr>
          <p:cNvPr id="24" name="Freeform 24"/>
          <p:cNvSpPr/>
          <p:nvPr/>
        </p:nvSpPr>
        <p:spPr>
          <a:xfrm>
            <a:off x="5379159" y="2448667"/>
            <a:ext cx="1281411" cy="1281411"/>
          </a:xfrm>
          <a:custGeom>
            <a:avLst/>
            <a:gdLst/>
            <a:ahLst/>
            <a:cxnLst/>
            <a:rect l="l" t="t" r="r" b="b"/>
            <a:pathLst>
              <a:path w="1281411" h="1281411">
                <a:moveTo>
                  <a:pt x="0" y="0"/>
                </a:moveTo>
                <a:lnTo>
                  <a:pt x="1281412" y="0"/>
                </a:lnTo>
                <a:lnTo>
                  <a:pt x="1281412"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25" name="Group 25"/>
          <p:cNvGrpSpPr/>
          <p:nvPr/>
        </p:nvGrpSpPr>
        <p:grpSpPr>
          <a:xfrm>
            <a:off x="5488580" y="2479303"/>
            <a:ext cx="983388" cy="98338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27" name="TextBox 27"/>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28" name="Group 28"/>
          <p:cNvGrpSpPr/>
          <p:nvPr/>
        </p:nvGrpSpPr>
        <p:grpSpPr>
          <a:xfrm>
            <a:off x="1277082" y="2448667"/>
            <a:ext cx="3874421" cy="1315461"/>
            <a:chOff x="0" y="0"/>
            <a:chExt cx="1020424" cy="346459"/>
          </a:xfrm>
        </p:grpSpPr>
        <p:sp>
          <p:nvSpPr>
            <p:cNvPr id="29" name="Freeform 29"/>
            <p:cNvSpPr/>
            <p:nvPr/>
          </p:nvSpPr>
          <p:spPr>
            <a:xfrm>
              <a:off x="0" y="0"/>
              <a:ext cx="1020424" cy="346459"/>
            </a:xfrm>
            <a:custGeom>
              <a:avLst/>
              <a:gdLst/>
              <a:ahLst/>
              <a:cxnLst/>
              <a:rect l="l" t="t" r="r" b="b"/>
              <a:pathLst>
                <a:path w="1020424" h="346459">
                  <a:moveTo>
                    <a:pt x="47957" y="0"/>
                  </a:moveTo>
                  <a:lnTo>
                    <a:pt x="972467" y="0"/>
                  </a:lnTo>
                  <a:cubicBezTo>
                    <a:pt x="985186" y="0"/>
                    <a:pt x="997384" y="5053"/>
                    <a:pt x="1006377" y="14046"/>
                  </a:cubicBezTo>
                  <a:cubicBezTo>
                    <a:pt x="1015371" y="23040"/>
                    <a:pt x="1020424" y="35238"/>
                    <a:pt x="1020424" y="47957"/>
                  </a:cubicBezTo>
                  <a:lnTo>
                    <a:pt x="1020424" y="298502"/>
                  </a:lnTo>
                  <a:cubicBezTo>
                    <a:pt x="1020424" y="311221"/>
                    <a:pt x="1015371" y="323419"/>
                    <a:pt x="1006377" y="332412"/>
                  </a:cubicBezTo>
                  <a:cubicBezTo>
                    <a:pt x="997384" y="341406"/>
                    <a:pt x="985186" y="346459"/>
                    <a:pt x="972467" y="346459"/>
                  </a:cubicBezTo>
                  <a:lnTo>
                    <a:pt x="47957" y="346459"/>
                  </a:lnTo>
                  <a:cubicBezTo>
                    <a:pt x="21471" y="346459"/>
                    <a:pt x="0" y="324988"/>
                    <a:pt x="0" y="298502"/>
                  </a:cubicBezTo>
                  <a:lnTo>
                    <a:pt x="0" y="47957"/>
                  </a:lnTo>
                  <a:cubicBezTo>
                    <a:pt x="0" y="35238"/>
                    <a:pt x="5053" y="23040"/>
                    <a:pt x="14046" y="14046"/>
                  </a:cubicBezTo>
                  <a:cubicBezTo>
                    <a:pt x="23040" y="5053"/>
                    <a:pt x="35238" y="0"/>
                    <a:pt x="47957" y="0"/>
                  </a:cubicBezTo>
                  <a:close/>
                </a:path>
              </a:pathLst>
            </a:custGeom>
            <a:solidFill>
              <a:srgbClr val="FFFFFF"/>
            </a:solidFill>
            <a:ln w="9525" cap="rnd">
              <a:solidFill>
                <a:srgbClr val="00594F"/>
              </a:solidFill>
              <a:prstDash val="solid"/>
              <a:round/>
            </a:ln>
          </p:spPr>
          <p:txBody>
            <a:bodyPr/>
            <a:lstStyle/>
            <a:p>
              <a:endParaRPr lang="lv-LV"/>
            </a:p>
          </p:txBody>
        </p:sp>
        <p:sp>
          <p:nvSpPr>
            <p:cNvPr id="30" name="TextBox 30"/>
            <p:cNvSpPr txBox="1"/>
            <p:nvPr/>
          </p:nvSpPr>
          <p:spPr>
            <a:xfrm>
              <a:off x="0" y="-38100"/>
              <a:ext cx="1020424" cy="384559"/>
            </a:xfrm>
            <a:prstGeom prst="rect">
              <a:avLst/>
            </a:prstGeom>
          </p:spPr>
          <p:txBody>
            <a:bodyPr lIns="50800" tIns="50800" rIns="50800" bIns="50800" rtlCol="0" anchor="ctr"/>
            <a:lstStyle/>
            <a:p>
              <a:pPr algn="ctr">
                <a:lnSpc>
                  <a:spcPts val="2659"/>
                </a:lnSpc>
                <a:spcBef>
                  <a:spcPct val="0"/>
                </a:spcBef>
              </a:pPr>
              <a:endParaRPr/>
            </a:p>
          </p:txBody>
        </p:sp>
      </p:grpSp>
      <p:grpSp>
        <p:nvGrpSpPr>
          <p:cNvPr id="31" name="Group 31"/>
          <p:cNvGrpSpPr/>
          <p:nvPr/>
        </p:nvGrpSpPr>
        <p:grpSpPr>
          <a:xfrm>
            <a:off x="1683435" y="2610800"/>
            <a:ext cx="3552849" cy="512597"/>
            <a:chOff x="0" y="0"/>
            <a:chExt cx="4737132" cy="683463"/>
          </a:xfrm>
        </p:grpSpPr>
        <p:sp>
          <p:nvSpPr>
            <p:cNvPr id="32" name="Freeform 32"/>
            <p:cNvSpPr/>
            <p:nvPr/>
          </p:nvSpPr>
          <p:spPr>
            <a:xfrm>
              <a:off x="0" y="0"/>
              <a:ext cx="4737132" cy="683463"/>
            </a:xfrm>
            <a:custGeom>
              <a:avLst/>
              <a:gdLst/>
              <a:ahLst/>
              <a:cxnLst/>
              <a:rect l="l" t="t" r="r" b="b"/>
              <a:pathLst>
                <a:path w="4737132" h="683463">
                  <a:moveTo>
                    <a:pt x="0" y="0"/>
                  </a:moveTo>
                  <a:lnTo>
                    <a:pt x="4737132" y="0"/>
                  </a:lnTo>
                  <a:lnTo>
                    <a:pt x="4737132" y="683463"/>
                  </a:lnTo>
                  <a:lnTo>
                    <a:pt x="0" y="683463"/>
                  </a:lnTo>
                  <a:close/>
                </a:path>
              </a:pathLst>
            </a:custGeom>
          </p:spPr>
          <p:txBody>
            <a:bodyPr/>
            <a:lstStyle/>
            <a:p>
              <a:endParaRPr lang="lv-LV"/>
            </a:p>
          </p:txBody>
        </p:sp>
        <p:sp>
          <p:nvSpPr>
            <p:cNvPr id="33" name="TextBox 33"/>
            <p:cNvSpPr txBox="1"/>
            <p:nvPr/>
          </p:nvSpPr>
          <p:spPr>
            <a:xfrm>
              <a:off x="0" y="-9525"/>
              <a:ext cx="4737132" cy="692988"/>
            </a:xfrm>
            <a:prstGeom prst="rect">
              <a:avLst/>
            </a:prstGeom>
          </p:spPr>
          <p:txBody>
            <a:bodyPr lIns="0" tIns="0" rIns="0" bIns="0" rtlCol="0" anchor="t"/>
            <a:lstStyle/>
            <a:p>
              <a:pPr algn="l">
                <a:lnSpc>
                  <a:spcPts val="3294"/>
                </a:lnSpc>
              </a:pPr>
              <a:r>
                <a:rPr lang="en-US" sz="2599" b="1">
                  <a:solidFill>
                    <a:srgbClr val="000000"/>
                  </a:solidFill>
                  <a:latin typeface="Montserrat Bold"/>
                  <a:ea typeface="Montserrat Bold"/>
                  <a:cs typeface="Montserrat Bold"/>
                  <a:sym typeface="Montserrat Bold"/>
                </a:rPr>
                <a:t>Atbalsta intensitāte</a:t>
              </a:r>
            </a:p>
          </p:txBody>
        </p:sp>
      </p:grpSp>
      <p:sp>
        <p:nvSpPr>
          <p:cNvPr id="34" name="Freeform 34"/>
          <p:cNvSpPr/>
          <p:nvPr/>
        </p:nvSpPr>
        <p:spPr>
          <a:xfrm>
            <a:off x="712730" y="2374535"/>
            <a:ext cx="1281411" cy="1281411"/>
          </a:xfrm>
          <a:custGeom>
            <a:avLst/>
            <a:gdLst/>
            <a:ahLst/>
            <a:cxnLst/>
            <a:rect l="l" t="t" r="r" b="b"/>
            <a:pathLst>
              <a:path w="1281411" h="1281411">
                <a:moveTo>
                  <a:pt x="0" y="0"/>
                </a:moveTo>
                <a:lnTo>
                  <a:pt x="1281412" y="0"/>
                </a:lnTo>
                <a:lnTo>
                  <a:pt x="1281412" y="1281412"/>
                </a:lnTo>
                <a:lnTo>
                  <a:pt x="0" y="1281412"/>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35" name="Group 35"/>
          <p:cNvGrpSpPr/>
          <p:nvPr/>
        </p:nvGrpSpPr>
        <p:grpSpPr>
          <a:xfrm>
            <a:off x="700047" y="2570029"/>
            <a:ext cx="983388" cy="983388"/>
            <a:chOff x="0" y="0"/>
            <a:chExt cx="812800" cy="812800"/>
          </a:xfrm>
        </p:grpSpPr>
        <p:sp>
          <p:nvSpPr>
            <p:cNvPr id="36" name="Freeform 3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37" name="TextBox 37"/>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38" name="Freeform 38"/>
          <p:cNvSpPr/>
          <p:nvPr/>
        </p:nvSpPr>
        <p:spPr>
          <a:xfrm>
            <a:off x="976397" y="4180498"/>
            <a:ext cx="668151" cy="726251"/>
          </a:xfrm>
          <a:custGeom>
            <a:avLst/>
            <a:gdLst/>
            <a:ahLst/>
            <a:cxnLst/>
            <a:rect l="l" t="t" r="r" b="b"/>
            <a:pathLst>
              <a:path w="668151" h="726251">
                <a:moveTo>
                  <a:pt x="0" y="0"/>
                </a:moveTo>
                <a:lnTo>
                  <a:pt x="668151" y="0"/>
                </a:lnTo>
                <a:lnTo>
                  <a:pt x="668151" y="726251"/>
                </a:lnTo>
                <a:lnTo>
                  <a:pt x="0" y="72625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sp>
        <p:nvSpPr>
          <p:cNvPr id="39" name="Freeform 39"/>
          <p:cNvSpPr/>
          <p:nvPr/>
        </p:nvSpPr>
        <p:spPr>
          <a:xfrm>
            <a:off x="5612949" y="2683380"/>
            <a:ext cx="746773" cy="608620"/>
          </a:xfrm>
          <a:custGeom>
            <a:avLst/>
            <a:gdLst/>
            <a:ahLst/>
            <a:cxnLst/>
            <a:rect l="l" t="t" r="r" b="b"/>
            <a:pathLst>
              <a:path w="746773" h="608620">
                <a:moveTo>
                  <a:pt x="0" y="0"/>
                </a:moveTo>
                <a:lnTo>
                  <a:pt x="746773" y="0"/>
                </a:lnTo>
                <a:lnTo>
                  <a:pt x="746773" y="608619"/>
                </a:lnTo>
                <a:lnTo>
                  <a:pt x="0" y="60861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lv-LV"/>
          </a:p>
        </p:txBody>
      </p:sp>
      <p:sp>
        <p:nvSpPr>
          <p:cNvPr id="40" name="Freeform 40"/>
          <p:cNvSpPr/>
          <p:nvPr/>
        </p:nvSpPr>
        <p:spPr>
          <a:xfrm>
            <a:off x="861815" y="2640243"/>
            <a:ext cx="678745" cy="678745"/>
          </a:xfrm>
          <a:custGeom>
            <a:avLst/>
            <a:gdLst/>
            <a:ahLst/>
            <a:cxnLst/>
            <a:rect l="l" t="t" r="r" b="b"/>
            <a:pathLst>
              <a:path w="678745" h="678745">
                <a:moveTo>
                  <a:pt x="0" y="0"/>
                </a:moveTo>
                <a:lnTo>
                  <a:pt x="678745" y="0"/>
                </a:lnTo>
                <a:lnTo>
                  <a:pt x="678745" y="678745"/>
                </a:lnTo>
                <a:lnTo>
                  <a:pt x="0" y="67874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41" name="Group 41"/>
          <p:cNvGrpSpPr/>
          <p:nvPr/>
        </p:nvGrpSpPr>
        <p:grpSpPr>
          <a:xfrm>
            <a:off x="6035019" y="3946574"/>
            <a:ext cx="3804196" cy="1380818"/>
            <a:chOff x="0" y="0"/>
            <a:chExt cx="1001928" cy="363672"/>
          </a:xfrm>
        </p:grpSpPr>
        <p:sp>
          <p:nvSpPr>
            <p:cNvPr id="42" name="Freeform 42"/>
            <p:cNvSpPr/>
            <p:nvPr/>
          </p:nvSpPr>
          <p:spPr>
            <a:xfrm>
              <a:off x="0" y="0"/>
              <a:ext cx="1001928" cy="363672"/>
            </a:xfrm>
            <a:custGeom>
              <a:avLst/>
              <a:gdLst/>
              <a:ahLst/>
              <a:cxnLst/>
              <a:rect l="l" t="t" r="r" b="b"/>
              <a:pathLst>
                <a:path w="1001928" h="363672">
                  <a:moveTo>
                    <a:pt x="48842" y="0"/>
                  </a:moveTo>
                  <a:lnTo>
                    <a:pt x="953086" y="0"/>
                  </a:lnTo>
                  <a:cubicBezTo>
                    <a:pt x="966040" y="0"/>
                    <a:pt x="978463" y="5146"/>
                    <a:pt x="987623" y="14306"/>
                  </a:cubicBezTo>
                  <a:cubicBezTo>
                    <a:pt x="996782" y="23465"/>
                    <a:pt x="1001928" y="35889"/>
                    <a:pt x="1001928" y="48842"/>
                  </a:cubicBezTo>
                  <a:lnTo>
                    <a:pt x="1001928" y="314830"/>
                  </a:lnTo>
                  <a:cubicBezTo>
                    <a:pt x="1001928" y="327784"/>
                    <a:pt x="996782" y="340207"/>
                    <a:pt x="987623" y="349367"/>
                  </a:cubicBezTo>
                  <a:cubicBezTo>
                    <a:pt x="978463" y="358526"/>
                    <a:pt x="966040" y="363672"/>
                    <a:pt x="953086" y="363672"/>
                  </a:cubicBezTo>
                  <a:lnTo>
                    <a:pt x="48842" y="363672"/>
                  </a:lnTo>
                  <a:cubicBezTo>
                    <a:pt x="35889" y="363672"/>
                    <a:pt x="23465" y="358526"/>
                    <a:pt x="14306" y="349367"/>
                  </a:cubicBezTo>
                  <a:cubicBezTo>
                    <a:pt x="5146" y="340207"/>
                    <a:pt x="0" y="327784"/>
                    <a:pt x="0" y="314830"/>
                  </a:cubicBezTo>
                  <a:lnTo>
                    <a:pt x="0" y="48842"/>
                  </a:lnTo>
                  <a:cubicBezTo>
                    <a:pt x="0" y="35889"/>
                    <a:pt x="5146" y="23465"/>
                    <a:pt x="14306" y="14306"/>
                  </a:cubicBezTo>
                  <a:cubicBezTo>
                    <a:pt x="23465" y="5146"/>
                    <a:pt x="35889" y="0"/>
                    <a:pt x="48842" y="0"/>
                  </a:cubicBezTo>
                  <a:close/>
                </a:path>
              </a:pathLst>
            </a:custGeom>
            <a:solidFill>
              <a:srgbClr val="FFFFFF"/>
            </a:solidFill>
            <a:ln w="9525" cap="rnd">
              <a:solidFill>
                <a:srgbClr val="00594F"/>
              </a:solidFill>
              <a:prstDash val="solid"/>
              <a:round/>
            </a:ln>
          </p:spPr>
          <p:txBody>
            <a:bodyPr/>
            <a:lstStyle/>
            <a:p>
              <a:endParaRPr lang="lv-LV"/>
            </a:p>
          </p:txBody>
        </p:sp>
        <p:sp>
          <p:nvSpPr>
            <p:cNvPr id="43" name="TextBox 43"/>
            <p:cNvSpPr txBox="1"/>
            <p:nvPr/>
          </p:nvSpPr>
          <p:spPr>
            <a:xfrm>
              <a:off x="0" y="-38100"/>
              <a:ext cx="1001928" cy="401772"/>
            </a:xfrm>
            <a:prstGeom prst="rect">
              <a:avLst/>
            </a:prstGeom>
          </p:spPr>
          <p:txBody>
            <a:bodyPr lIns="50800" tIns="50800" rIns="50800" bIns="50800" rtlCol="0" anchor="ctr"/>
            <a:lstStyle/>
            <a:p>
              <a:pPr algn="ctr">
                <a:lnSpc>
                  <a:spcPts val="2659"/>
                </a:lnSpc>
                <a:spcBef>
                  <a:spcPct val="0"/>
                </a:spcBef>
              </a:pPr>
              <a:endParaRPr/>
            </a:p>
          </p:txBody>
        </p:sp>
      </p:grpSp>
      <p:grpSp>
        <p:nvGrpSpPr>
          <p:cNvPr id="44" name="Group 44"/>
          <p:cNvGrpSpPr/>
          <p:nvPr/>
        </p:nvGrpSpPr>
        <p:grpSpPr>
          <a:xfrm>
            <a:off x="6660571" y="4459171"/>
            <a:ext cx="2839213" cy="682218"/>
            <a:chOff x="0" y="0"/>
            <a:chExt cx="3785617" cy="909625"/>
          </a:xfrm>
        </p:grpSpPr>
        <p:sp>
          <p:nvSpPr>
            <p:cNvPr id="45" name="Freeform 45"/>
            <p:cNvSpPr/>
            <p:nvPr/>
          </p:nvSpPr>
          <p:spPr>
            <a:xfrm>
              <a:off x="0" y="0"/>
              <a:ext cx="3785617" cy="909625"/>
            </a:xfrm>
            <a:custGeom>
              <a:avLst/>
              <a:gdLst/>
              <a:ahLst/>
              <a:cxnLst/>
              <a:rect l="l" t="t" r="r" b="b"/>
              <a:pathLst>
                <a:path w="3785617" h="909625">
                  <a:moveTo>
                    <a:pt x="0" y="0"/>
                  </a:moveTo>
                  <a:lnTo>
                    <a:pt x="3785617" y="0"/>
                  </a:lnTo>
                  <a:lnTo>
                    <a:pt x="3785617" y="909625"/>
                  </a:lnTo>
                  <a:lnTo>
                    <a:pt x="0" y="909625"/>
                  </a:lnTo>
                  <a:close/>
                </a:path>
              </a:pathLst>
            </a:custGeom>
          </p:spPr>
          <p:txBody>
            <a:bodyPr/>
            <a:lstStyle/>
            <a:p>
              <a:endParaRPr lang="lv-LV"/>
            </a:p>
          </p:txBody>
        </p:sp>
        <p:sp>
          <p:nvSpPr>
            <p:cNvPr id="46" name="TextBox 46"/>
            <p:cNvSpPr txBox="1"/>
            <p:nvPr/>
          </p:nvSpPr>
          <p:spPr>
            <a:xfrm>
              <a:off x="0" y="57150"/>
              <a:ext cx="3785617" cy="852475"/>
            </a:xfrm>
            <a:prstGeom prst="rect">
              <a:avLst/>
            </a:prstGeom>
          </p:spPr>
          <p:txBody>
            <a:bodyPr lIns="0" tIns="0" rIns="0" bIns="0" rtlCol="0" anchor="t"/>
            <a:lstStyle/>
            <a:p>
              <a:pPr algn="ctr">
                <a:lnSpc>
                  <a:spcPts val="2001"/>
                </a:lnSpc>
              </a:pPr>
              <a:r>
                <a:rPr lang="en-US" sz="2199">
                  <a:solidFill>
                    <a:srgbClr val="000000"/>
                  </a:solidFill>
                  <a:latin typeface="Montserrat"/>
                  <a:ea typeface="Montserrat"/>
                  <a:cs typeface="Montserrat"/>
                  <a:sym typeface="Montserrat"/>
                </a:rPr>
                <a:t>MVU reģionos</a:t>
              </a:r>
            </a:p>
            <a:p>
              <a:pPr algn="ctr">
                <a:lnSpc>
                  <a:spcPts val="2001"/>
                </a:lnSpc>
              </a:pPr>
              <a:endParaRPr lang="en-US" sz="2199">
                <a:solidFill>
                  <a:srgbClr val="000000"/>
                </a:solidFill>
                <a:latin typeface="Montserrat"/>
                <a:ea typeface="Montserrat"/>
                <a:cs typeface="Montserrat"/>
                <a:sym typeface="Montserrat"/>
              </a:endParaRPr>
            </a:p>
          </p:txBody>
        </p:sp>
      </p:grpSp>
      <p:sp>
        <p:nvSpPr>
          <p:cNvPr id="47" name="Freeform 47"/>
          <p:cNvSpPr/>
          <p:nvPr/>
        </p:nvSpPr>
        <p:spPr>
          <a:xfrm>
            <a:off x="5488580" y="3946574"/>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48" name="Group 48"/>
          <p:cNvGrpSpPr/>
          <p:nvPr/>
        </p:nvGrpSpPr>
        <p:grpSpPr>
          <a:xfrm>
            <a:off x="5598000" y="3977210"/>
            <a:ext cx="983388" cy="983388"/>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50" name="TextBox 50"/>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51" name="Group 51"/>
          <p:cNvGrpSpPr/>
          <p:nvPr/>
        </p:nvGrpSpPr>
        <p:grpSpPr>
          <a:xfrm>
            <a:off x="10565535" y="2448667"/>
            <a:ext cx="7158960" cy="1315461"/>
            <a:chOff x="0" y="0"/>
            <a:chExt cx="1885487" cy="346459"/>
          </a:xfrm>
        </p:grpSpPr>
        <p:sp>
          <p:nvSpPr>
            <p:cNvPr id="52" name="Freeform 52"/>
            <p:cNvSpPr/>
            <p:nvPr/>
          </p:nvSpPr>
          <p:spPr>
            <a:xfrm>
              <a:off x="0" y="0"/>
              <a:ext cx="1885487" cy="346459"/>
            </a:xfrm>
            <a:custGeom>
              <a:avLst/>
              <a:gdLst/>
              <a:ahLst/>
              <a:cxnLst/>
              <a:rect l="l" t="t" r="r" b="b"/>
              <a:pathLst>
                <a:path w="1885487" h="346459">
                  <a:moveTo>
                    <a:pt x="25954" y="0"/>
                  </a:moveTo>
                  <a:lnTo>
                    <a:pt x="1859533" y="0"/>
                  </a:lnTo>
                  <a:cubicBezTo>
                    <a:pt x="1873867" y="0"/>
                    <a:pt x="1885487" y="11620"/>
                    <a:pt x="1885487" y="25954"/>
                  </a:cubicBezTo>
                  <a:lnTo>
                    <a:pt x="1885487" y="320504"/>
                  </a:lnTo>
                  <a:cubicBezTo>
                    <a:pt x="1885487" y="327388"/>
                    <a:pt x="1882753" y="333990"/>
                    <a:pt x="1877886" y="338857"/>
                  </a:cubicBezTo>
                  <a:cubicBezTo>
                    <a:pt x="1873018" y="343724"/>
                    <a:pt x="1866417" y="346459"/>
                    <a:pt x="1859533" y="346459"/>
                  </a:cubicBezTo>
                  <a:lnTo>
                    <a:pt x="25954" y="346459"/>
                  </a:lnTo>
                  <a:cubicBezTo>
                    <a:pt x="11620" y="346459"/>
                    <a:pt x="0" y="334839"/>
                    <a:pt x="0" y="320504"/>
                  </a:cubicBezTo>
                  <a:lnTo>
                    <a:pt x="0" y="25954"/>
                  </a:lnTo>
                  <a:cubicBezTo>
                    <a:pt x="0" y="11620"/>
                    <a:pt x="11620" y="0"/>
                    <a:pt x="25954" y="0"/>
                  </a:cubicBezTo>
                  <a:close/>
                </a:path>
              </a:pathLst>
            </a:custGeom>
            <a:solidFill>
              <a:srgbClr val="FFFFFF"/>
            </a:solidFill>
            <a:ln w="9525" cap="rnd">
              <a:solidFill>
                <a:srgbClr val="00594F"/>
              </a:solidFill>
              <a:prstDash val="solid"/>
              <a:round/>
            </a:ln>
          </p:spPr>
          <p:txBody>
            <a:bodyPr/>
            <a:lstStyle/>
            <a:p>
              <a:endParaRPr lang="lv-LV"/>
            </a:p>
          </p:txBody>
        </p:sp>
        <p:sp>
          <p:nvSpPr>
            <p:cNvPr id="53" name="TextBox 53"/>
            <p:cNvSpPr txBox="1"/>
            <p:nvPr/>
          </p:nvSpPr>
          <p:spPr>
            <a:xfrm>
              <a:off x="0" y="-38100"/>
              <a:ext cx="1885487" cy="384559"/>
            </a:xfrm>
            <a:prstGeom prst="rect">
              <a:avLst/>
            </a:prstGeom>
          </p:spPr>
          <p:txBody>
            <a:bodyPr lIns="50800" tIns="50800" rIns="50800" bIns="50800" rtlCol="0" anchor="ctr"/>
            <a:lstStyle/>
            <a:p>
              <a:pPr algn="ctr">
                <a:lnSpc>
                  <a:spcPts val="2659"/>
                </a:lnSpc>
                <a:spcBef>
                  <a:spcPct val="0"/>
                </a:spcBef>
              </a:pPr>
              <a:endParaRPr/>
            </a:p>
          </p:txBody>
        </p:sp>
      </p:grpSp>
      <p:grpSp>
        <p:nvGrpSpPr>
          <p:cNvPr id="54" name="Group 54"/>
          <p:cNvGrpSpPr/>
          <p:nvPr/>
        </p:nvGrpSpPr>
        <p:grpSpPr>
          <a:xfrm>
            <a:off x="10894532" y="2970997"/>
            <a:ext cx="6500966" cy="1144448"/>
            <a:chOff x="0" y="0"/>
            <a:chExt cx="8667955" cy="1525930"/>
          </a:xfrm>
        </p:grpSpPr>
        <p:sp>
          <p:nvSpPr>
            <p:cNvPr id="55" name="Freeform 55"/>
            <p:cNvSpPr/>
            <p:nvPr/>
          </p:nvSpPr>
          <p:spPr>
            <a:xfrm>
              <a:off x="0" y="0"/>
              <a:ext cx="8667955" cy="1525930"/>
            </a:xfrm>
            <a:custGeom>
              <a:avLst/>
              <a:gdLst/>
              <a:ahLst/>
              <a:cxnLst/>
              <a:rect l="l" t="t" r="r" b="b"/>
              <a:pathLst>
                <a:path w="8667955" h="1525930">
                  <a:moveTo>
                    <a:pt x="0" y="0"/>
                  </a:moveTo>
                  <a:lnTo>
                    <a:pt x="8667955" y="0"/>
                  </a:lnTo>
                  <a:lnTo>
                    <a:pt x="8667955" y="1525930"/>
                  </a:lnTo>
                  <a:lnTo>
                    <a:pt x="0" y="1525930"/>
                  </a:lnTo>
                  <a:close/>
                </a:path>
              </a:pathLst>
            </a:custGeom>
          </p:spPr>
          <p:txBody>
            <a:bodyPr/>
            <a:lstStyle/>
            <a:p>
              <a:endParaRPr lang="lv-LV"/>
            </a:p>
          </p:txBody>
        </p:sp>
        <p:sp>
          <p:nvSpPr>
            <p:cNvPr id="56" name="TextBox 56"/>
            <p:cNvSpPr txBox="1"/>
            <p:nvPr/>
          </p:nvSpPr>
          <p:spPr>
            <a:xfrm>
              <a:off x="0" y="-9525"/>
              <a:ext cx="8667955" cy="1535455"/>
            </a:xfrm>
            <a:prstGeom prst="rect">
              <a:avLst/>
            </a:prstGeom>
          </p:spPr>
          <p:txBody>
            <a:bodyPr lIns="0" tIns="0" rIns="0" bIns="0" rtlCol="0" anchor="t"/>
            <a:lstStyle/>
            <a:p>
              <a:pPr algn="ctr">
                <a:lnSpc>
                  <a:spcPts val="2787"/>
                </a:lnSpc>
              </a:pPr>
              <a:r>
                <a:rPr lang="en-US" sz="2199">
                  <a:solidFill>
                    <a:srgbClr val="000000"/>
                  </a:solidFill>
                  <a:latin typeface="Montserrat"/>
                  <a:ea typeface="Montserrat"/>
                  <a:cs typeface="Montserrat"/>
                  <a:sym typeface="Montserrat"/>
                </a:rPr>
                <a:t>Energoefektivitāte, atjaunīgā enerģija, siltumnīcefekta gāzu emisiju samazināšana</a:t>
              </a:r>
            </a:p>
            <a:p>
              <a:pPr algn="ctr">
                <a:lnSpc>
                  <a:spcPts val="2787"/>
                </a:lnSpc>
              </a:pPr>
              <a:endParaRPr lang="en-US" sz="2199">
                <a:solidFill>
                  <a:srgbClr val="000000"/>
                </a:solidFill>
                <a:latin typeface="Montserrat"/>
                <a:ea typeface="Montserrat"/>
                <a:cs typeface="Montserrat"/>
                <a:sym typeface="Montserrat"/>
              </a:endParaRPr>
            </a:p>
          </p:txBody>
        </p:sp>
      </p:grpSp>
      <p:sp>
        <p:nvSpPr>
          <p:cNvPr id="57" name="Freeform 57"/>
          <p:cNvSpPr/>
          <p:nvPr/>
        </p:nvSpPr>
        <p:spPr>
          <a:xfrm>
            <a:off x="10057195" y="2429088"/>
            <a:ext cx="1281411" cy="1281411"/>
          </a:xfrm>
          <a:custGeom>
            <a:avLst/>
            <a:gdLst/>
            <a:ahLst/>
            <a:cxnLst/>
            <a:rect l="l" t="t" r="r" b="b"/>
            <a:pathLst>
              <a:path w="1281411" h="1281411">
                <a:moveTo>
                  <a:pt x="0" y="0"/>
                </a:moveTo>
                <a:lnTo>
                  <a:pt x="1281411" y="0"/>
                </a:lnTo>
                <a:lnTo>
                  <a:pt x="1281411" y="1281412"/>
                </a:lnTo>
                <a:lnTo>
                  <a:pt x="0" y="1281412"/>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58" name="Group 58"/>
          <p:cNvGrpSpPr/>
          <p:nvPr/>
        </p:nvGrpSpPr>
        <p:grpSpPr>
          <a:xfrm>
            <a:off x="10161970" y="2448667"/>
            <a:ext cx="983388" cy="983388"/>
            <a:chOff x="0" y="0"/>
            <a:chExt cx="812800" cy="812800"/>
          </a:xfrm>
        </p:grpSpPr>
        <p:sp>
          <p:nvSpPr>
            <p:cNvPr id="59" name="Freeform 5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60" name="TextBox 60"/>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61" name="Group 61"/>
          <p:cNvGrpSpPr/>
          <p:nvPr/>
        </p:nvGrpSpPr>
        <p:grpSpPr>
          <a:xfrm>
            <a:off x="10536960" y="3946574"/>
            <a:ext cx="7187535" cy="1380818"/>
            <a:chOff x="0" y="0"/>
            <a:chExt cx="1893013" cy="363672"/>
          </a:xfrm>
        </p:grpSpPr>
        <p:sp>
          <p:nvSpPr>
            <p:cNvPr id="62" name="Freeform 62"/>
            <p:cNvSpPr/>
            <p:nvPr/>
          </p:nvSpPr>
          <p:spPr>
            <a:xfrm>
              <a:off x="0" y="0"/>
              <a:ext cx="1893013" cy="363672"/>
            </a:xfrm>
            <a:custGeom>
              <a:avLst/>
              <a:gdLst/>
              <a:ahLst/>
              <a:cxnLst/>
              <a:rect l="l" t="t" r="r" b="b"/>
              <a:pathLst>
                <a:path w="1893013" h="363672">
                  <a:moveTo>
                    <a:pt x="25851" y="0"/>
                  </a:moveTo>
                  <a:lnTo>
                    <a:pt x="1867162" y="0"/>
                  </a:lnTo>
                  <a:cubicBezTo>
                    <a:pt x="1881439" y="0"/>
                    <a:pt x="1893013" y="11574"/>
                    <a:pt x="1893013" y="25851"/>
                  </a:cubicBezTo>
                  <a:lnTo>
                    <a:pt x="1893013" y="337821"/>
                  </a:lnTo>
                  <a:cubicBezTo>
                    <a:pt x="1893013" y="344677"/>
                    <a:pt x="1890290" y="351253"/>
                    <a:pt x="1885442" y="356101"/>
                  </a:cubicBezTo>
                  <a:cubicBezTo>
                    <a:pt x="1880594" y="360949"/>
                    <a:pt x="1874018" y="363672"/>
                    <a:pt x="1867162" y="363672"/>
                  </a:cubicBezTo>
                  <a:lnTo>
                    <a:pt x="25851" y="363672"/>
                  </a:lnTo>
                  <a:cubicBezTo>
                    <a:pt x="18995" y="363672"/>
                    <a:pt x="12420" y="360949"/>
                    <a:pt x="7572" y="356101"/>
                  </a:cubicBezTo>
                  <a:cubicBezTo>
                    <a:pt x="2724" y="351253"/>
                    <a:pt x="0" y="344677"/>
                    <a:pt x="0" y="337821"/>
                  </a:cubicBezTo>
                  <a:lnTo>
                    <a:pt x="0" y="25851"/>
                  </a:lnTo>
                  <a:cubicBezTo>
                    <a:pt x="0" y="18995"/>
                    <a:pt x="2724" y="12420"/>
                    <a:pt x="7572" y="7572"/>
                  </a:cubicBezTo>
                  <a:cubicBezTo>
                    <a:pt x="12420" y="2724"/>
                    <a:pt x="18995" y="0"/>
                    <a:pt x="25851" y="0"/>
                  </a:cubicBezTo>
                  <a:close/>
                </a:path>
              </a:pathLst>
            </a:custGeom>
            <a:solidFill>
              <a:srgbClr val="FFFFFF"/>
            </a:solidFill>
            <a:ln w="9525" cap="rnd">
              <a:solidFill>
                <a:srgbClr val="00594F"/>
              </a:solidFill>
              <a:prstDash val="solid"/>
              <a:round/>
            </a:ln>
          </p:spPr>
          <p:txBody>
            <a:bodyPr/>
            <a:lstStyle/>
            <a:p>
              <a:endParaRPr lang="lv-LV"/>
            </a:p>
          </p:txBody>
        </p:sp>
        <p:sp>
          <p:nvSpPr>
            <p:cNvPr id="63" name="TextBox 63"/>
            <p:cNvSpPr txBox="1"/>
            <p:nvPr/>
          </p:nvSpPr>
          <p:spPr>
            <a:xfrm>
              <a:off x="0" y="-38100"/>
              <a:ext cx="1893013" cy="401772"/>
            </a:xfrm>
            <a:prstGeom prst="rect">
              <a:avLst/>
            </a:prstGeom>
          </p:spPr>
          <p:txBody>
            <a:bodyPr lIns="50800" tIns="50800" rIns="50800" bIns="50800" rtlCol="0" anchor="ctr"/>
            <a:lstStyle/>
            <a:p>
              <a:pPr algn="ctr">
                <a:lnSpc>
                  <a:spcPts val="2659"/>
                </a:lnSpc>
                <a:spcBef>
                  <a:spcPct val="0"/>
                </a:spcBef>
              </a:pPr>
              <a:endParaRPr/>
            </a:p>
          </p:txBody>
        </p:sp>
      </p:grpSp>
      <p:grpSp>
        <p:nvGrpSpPr>
          <p:cNvPr id="64" name="Group 64"/>
          <p:cNvGrpSpPr/>
          <p:nvPr/>
        </p:nvGrpSpPr>
        <p:grpSpPr>
          <a:xfrm>
            <a:off x="11223711" y="4459171"/>
            <a:ext cx="6259726" cy="1144448"/>
            <a:chOff x="0" y="0"/>
            <a:chExt cx="8346302" cy="1525930"/>
          </a:xfrm>
        </p:grpSpPr>
        <p:sp>
          <p:nvSpPr>
            <p:cNvPr id="65" name="Freeform 65"/>
            <p:cNvSpPr/>
            <p:nvPr/>
          </p:nvSpPr>
          <p:spPr>
            <a:xfrm>
              <a:off x="0" y="0"/>
              <a:ext cx="8346301" cy="1525930"/>
            </a:xfrm>
            <a:custGeom>
              <a:avLst/>
              <a:gdLst/>
              <a:ahLst/>
              <a:cxnLst/>
              <a:rect l="l" t="t" r="r" b="b"/>
              <a:pathLst>
                <a:path w="8346301" h="1525930">
                  <a:moveTo>
                    <a:pt x="0" y="0"/>
                  </a:moveTo>
                  <a:lnTo>
                    <a:pt x="8346301" y="0"/>
                  </a:lnTo>
                  <a:lnTo>
                    <a:pt x="8346301" y="1525930"/>
                  </a:lnTo>
                  <a:lnTo>
                    <a:pt x="0" y="1525930"/>
                  </a:lnTo>
                  <a:close/>
                </a:path>
              </a:pathLst>
            </a:custGeom>
          </p:spPr>
          <p:txBody>
            <a:bodyPr/>
            <a:lstStyle/>
            <a:p>
              <a:endParaRPr lang="lv-LV"/>
            </a:p>
          </p:txBody>
        </p:sp>
        <p:sp>
          <p:nvSpPr>
            <p:cNvPr id="66" name="TextBox 66"/>
            <p:cNvSpPr txBox="1"/>
            <p:nvPr/>
          </p:nvSpPr>
          <p:spPr>
            <a:xfrm>
              <a:off x="0" y="-9525"/>
              <a:ext cx="8346302" cy="1535455"/>
            </a:xfrm>
            <a:prstGeom prst="rect">
              <a:avLst/>
            </a:prstGeom>
          </p:spPr>
          <p:txBody>
            <a:bodyPr lIns="0" tIns="0" rIns="0" bIns="0" rtlCol="0" anchor="t"/>
            <a:lstStyle/>
            <a:p>
              <a:pPr algn="ctr">
                <a:lnSpc>
                  <a:spcPts val="2787"/>
                </a:lnSpc>
              </a:pPr>
              <a:r>
                <a:rPr lang="en-US" sz="2199">
                  <a:solidFill>
                    <a:srgbClr val="000000"/>
                  </a:solidFill>
                  <a:latin typeface="Montserrat"/>
                  <a:ea typeface="Montserrat"/>
                  <a:cs typeface="Montserrat"/>
                  <a:sym typeface="Montserrat"/>
                </a:rPr>
                <a:t>Energoefektivitāte, atjaunīgā enerģija, ēku renovācija, zaļās tehnoloģijas</a:t>
              </a:r>
            </a:p>
            <a:p>
              <a:pPr algn="ctr">
                <a:lnSpc>
                  <a:spcPts val="2787"/>
                </a:lnSpc>
              </a:pPr>
              <a:endParaRPr lang="en-US" sz="2199">
                <a:solidFill>
                  <a:srgbClr val="000000"/>
                </a:solidFill>
                <a:latin typeface="Montserrat"/>
                <a:ea typeface="Montserrat"/>
                <a:cs typeface="Montserrat"/>
                <a:sym typeface="Montserrat"/>
              </a:endParaRPr>
            </a:p>
          </p:txBody>
        </p:sp>
      </p:grpSp>
      <p:sp>
        <p:nvSpPr>
          <p:cNvPr id="67" name="Freeform 67"/>
          <p:cNvSpPr/>
          <p:nvPr/>
        </p:nvSpPr>
        <p:spPr>
          <a:xfrm>
            <a:off x="9979504" y="3824800"/>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68" name="Group 68"/>
          <p:cNvGrpSpPr/>
          <p:nvPr/>
        </p:nvGrpSpPr>
        <p:grpSpPr>
          <a:xfrm>
            <a:off x="10128515" y="4005775"/>
            <a:ext cx="983388" cy="983388"/>
            <a:chOff x="0" y="0"/>
            <a:chExt cx="812800" cy="812800"/>
          </a:xfrm>
        </p:grpSpPr>
        <p:sp>
          <p:nvSpPr>
            <p:cNvPr id="69" name="Freeform 6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70" name="TextBox 70"/>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71" name="Freeform 71"/>
          <p:cNvSpPr/>
          <p:nvPr/>
        </p:nvSpPr>
        <p:spPr>
          <a:xfrm>
            <a:off x="819775" y="7944256"/>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sp>
        <p:nvSpPr>
          <p:cNvPr id="72" name="Freeform 72"/>
          <p:cNvSpPr/>
          <p:nvPr/>
        </p:nvSpPr>
        <p:spPr>
          <a:xfrm>
            <a:off x="815241" y="6871085"/>
            <a:ext cx="1281411" cy="1281411"/>
          </a:xfrm>
          <a:custGeom>
            <a:avLst/>
            <a:gdLst/>
            <a:ahLst/>
            <a:cxnLst/>
            <a:rect l="l" t="t" r="r" b="b"/>
            <a:pathLst>
              <a:path w="1281411" h="1281411">
                <a:moveTo>
                  <a:pt x="0" y="0"/>
                </a:moveTo>
                <a:lnTo>
                  <a:pt x="1281412" y="0"/>
                </a:lnTo>
                <a:lnTo>
                  <a:pt x="1281412"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sp>
        <p:nvSpPr>
          <p:cNvPr id="73" name="Freeform 73"/>
          <p:cNvSpPr/>
          <p:nvPr/>
        </p:nvSpPr>
        <p:spPr>
          <a:xfrm>
            <a:off x="819775" y="5770887"/>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74" name="Group 74"/>
          <p:cNvGrpSpPr/>
          <p:nvPr/>
        </p:nvGrpSpPr>
        <p:grpSpPr>
          <a:xfrm>
            <a:off x="940294" y="5902957"/>
            <a:ext cx="939553" cy="939553"/>
            <a:chOff x="0" y="0"/>
            <a:chExt cx="812800" cy="812800"/>
          </a:xfrm>
        </p:grpSpPr>
        <p:sp>
          <p:nvSpPr>
            <p:cNvPr id="75" name="Freeform 7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76" name="TextBox 76"/>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77" name="AutoShape 77"/>
          <p:cNvSpPr/>
          <p:nvPr/>
        </p:nvSpPr>
        <p:spPr>
          <a:xfrm flipH="1" flipV="1">
            <a:off x="4929984" y="6122032"/>
            <a:ext cx="0" cy="695070"/>
          </a:xfrm>
          <a:prstGeom prst="line">
            <a:avLst/>
          </a:prstGeom>
          <a:ln w="9525" cap="rnd">
            <a:solidFill>
              <a:srgbClr val="00DF9A">
                <a:alpha val="64706"/>
              </a:srgbClr>
            </a:solidFill>
            <a:prstDash val="solid"/>
            <a:headEnd type="none" w="sm" len="sm"/>
            <a:tailEnd type="none" w="sm" len="sm"/>
          </a:ln>
        </p:spPr>
        <p:txBody>
          <a:bodyPr/>
          <a:lstStyle/>
          <a:p>
            <a:endParaRPr lang="lv-LV"/>
          </a:p>
        </p:txBody>
      </p:sp>
      <p:grpSp>
        <p:nvGrpSpPr>
          <p:cNvPr id="78" name="Group 78"/>
          <p:cNvGrpSpPr/>
          <p:nvPr/>
        </p:nvGrpSpPr>
        <p:grpSpPr>
          <a:xfrm>
            <a:off x="5333679" y="6098220"/>
            <a:ext cx="8597870" cy="706459"/>
            <a:chOff x="0" y="0"/>
            <a:chExt cx="2264459" cy="186063"/>
          </a:xfrm>
        </p:grpSpPr>
        <p:sp>
          <p:nvSpPr>
            <p:cNvPr id="79" name="Freeform 79"/>
            <p:cNvSpPr/>
            <p:nvPr/>
          </p:nvSpPr>
          <p:spPr>
            <a:xfrm>
              <a:off x="0" y="0"/>
              <a:ext cx="2264459" cy="186063"/>
            </a:xfrm>
            <a:custGeom>
              <a:avLst/>
              <a:gdLst/>
              <a:ahLst/>
              <a:cxnLst/>
              <a:rect l="l" t="t" r="r" b="b"/>
              <a:pathLst>
                <a:path w="2264459" h="186063">
                  <a:moveTo>
                    <a:pt x="21611" y="0"/>
                  </a:moveTo>
                  <a:lnTo>
                    <a:pt x="2242849" y="0"/>
                  </a:lnTo>
                  <a:cubicBezTo>
                    <a:pt x="2254784" y="0"/>
                    <a:pt x="2264459" y="9675"/>
                    <a:pt x="2264459" y="21611"/>
                  </a:cubicBezTo>
                  <a:lnTo>
                    <a:pt x="2264459" y="164452"/>
                  </a:lnTo>
                  <a:cubicBezTo>
                    <a:pt x="2264459" y="176388"/>
                    <a:pt x="2254784" y="186063"/>
                    <a:pt x="2242849" y="186063"/>
                  </a:cubicBezTo>
                  <a:lnTo>
                    <a:pt x="21611" y="186063"/>
                  </a:lnTo>
                  <a:cubicBezTo>
                    <a:pt x="9675" y="186063"/>
                    <a:pt x="0" y="176388"/>
                    <a:pt x="0" y="164452"/>
                  </a:cubicBezTo>
                  <a:lnTo>
                    <a:pt x="0" y="21611"/>
                  </a:lnTo>
                  <a:cubicBezTo>
                    <a:pt x="0" y="9675"/>
                    <a:pt x="9675" y="0"/>
                    <a:pt x="21611" y="0"/>
                  </a:cubicBezTo>
                  <a:close/>
                </a:path>
              </a:pathLst>
            </a:custGeom>
            <a:solidFill>
              <a:srgbClr val="FFFFFF"/>
            </a:solidFill>
            <a:ln w="9525" cap="rnd">
              <a:solidFill>
                <a:srgbClr val="FFFFFF"/>
              </a:solidFill>
              <a:prstDash val="solid"/>
              <a:round/>
            </a:ln>
          </p:spPr>
          <p:txBody>
            <a:bodyPr/>
            <a:lstStyle/>
            <a:p>
              <a:endParaRPr lang="lv-LV"/>
            </a:p>
          </p:txBody>
        </p:sp>
        <p:sp>
          <p:nvSpPr>
            <p:cNvPr id="80" name="TextBox 80"/>
            <p:cNvSpPr txBox="1"/>
            <p:nvPr/>
          </p:nvSpPr>
          <p:spPr>
            <a:xfrm>
              <a:off x="0" y="-38100"/>
              <a:ext cx="2264459" cy="224163"/>
            </a:xfrm>
            <a:prstGeom prst="rect">
              <a:avLst/>
            </a:prstGeom>
          </p:spPr>
          <p:txBody>
            <a:bodyPr lIns="50800" tIns="50800" rIns="50800" bIns="50800" rtlCol="0" anchor="ctr"/>
            <a:lstStyle/>
            <a:p>
              <a:pPr algn="ctr">
                <a:lnSpc>
                  <a:spcPts val="2659"/>
                </a:lnSpc>
                <a:spcBef>
                  <a:spcPct val="0"/>
                </a:spcBef>
              </a:pPr>
              <a:endParaRPr/>
            </a:p>
          </p:txBody>
        </p:sp>
      </p:grpSp>
      <p:grpSp>
        <p:nvGrpSpPr>
          <p:cNvPr id="81" name="Group 81"/>
          <p:cNvGrpSpPr/>
          <p:nvPr/>
        </p:nvGrpSpPr>
        <p:grpSpPr>
          <a:xfrm>
            <a:off x="2099623" y="7165435"/>
            <a:ext cx="2654148" cy="1032586"/>
            <a:chOff x="0" y="0"/>
            <a:chExt cx="3538864" cy="1376782"/>
          </a:xfrm>
        </p:grpSpPr>
        <p:sp>
          <p:nvSpPr>
            <p:cNvPr id="82" name="Freeform 82"/>
            <p:cNvSpPr/>
            <p:nvPr/>
          </p:nvSpPr>
          <p:spPr>
            <a:xfrm>
              <a:off x="0" y="0"/>
              <a:ext cx="3538865" cy="1376782"/>
            </a:xfrm>
            <a:custGeom>
              <a:avLst/>
              <a:gdLst/>
              <a:ahLst/>
              <a:cxnLst/>
              <a:rect l="l" t="t" r="r" b="b"/>
              <a:pathLst>
                <a:path w="3538865" h="1376782">
                  <a:moveTo>
                    <a:pt x="0" y="0"/>
                  </a:moveTo>
                  <a:lnTo>
                    <a:pt x="3538865" y="0"/>
                  </a:lnTo>
                  <a:lnTo>
                    <a:pt x="3538865" y="1376782"/>
                  </a:lnTo>
                  <a:lnTo>
                    <a:pt x="0" y="1376782"/>
                  </a:lnTo>
                  <a:close/>
                </a:path>
              </a:pathLst>
            </a:custGeom>
            <a:solidFill>
              <a:srgbClr val="00DF9A">
                <a:alpha val="0"/>
              </a:srgbClr>
            </a:solidFill>
          </p:spPr>
          <p:txBody>
            <a:bodyPr/>
            <a:lstStyle/>
            <a:p>
              <a:endParaRPr lang="lv-LV"/>
            </a:p>
          </p:txBody>
        </p:sp>
        <p:sp>
          <p:nvSpPr>
            <p:cNvPr id="83" name="TextBox 83"/>
            <p:cNvSpPr txBox="1"/>
            <p:nvPr/>
          </p:nvSpPr>
          <p:spPr>
            <a:xfrm>
              <a:off x="0" y="76200"/>
              <a:ext cx="3538864" cy="1300582"/>
            </a:xfrm>
            <a:prstGeom prst="rect">
              <a:avLst/>
            </a:prstGeom>
          </p:spPr>
          <p:txBody>
            <a:bodyPr lIns="0" tIns="0" rIns="0" bIns="0" rtlCol="0" anchor="t"/>
            <a:lstStyle/>
            <a:p>
              <a:pPr algn="l">
                <a:lnSpc>
                  <a:spcPts val="2184"/>
                </a:lnSpc>
              </a:pPr>
              <a:r>
                <a:rPr lang="en-US" sz="2400" b="1">
                  <a:solidFill>
                    <a:srgbClr val="000000"/>
                  </a:solidFill>
                  <a:latin typeface="Montserrat Bold"/>
                  <a:ea typeface="Montserrat Bold"/>
                  <a:cs typeface="Montserrat Bold"/>
                  <a:sym typeface="Montserrat Bold"/>
                </a:rPr>
                <a:t>CO₂ </a:t>
              </a:r>
              <a:r>
                <a:rPr lang="en-US" sz="2400">
                  <a:solidFill>
                    <a:srgbClr val="000000"/>
                  </a:solidFill>
                  <a:latin typeface="Montserrat"/>
                  <a:ea typeface="Montserrat"/>
                  <a:cs typeface="Montserrat"/>
                  <a:sym typeface="Montserrat"/>
                </a:rPr>
                <a:t>emisiju samazinājums</a:t>
              </a:r>
            </a:p>
            <a:p>
              <a:pPr algn="l">
                <a:lnSpc>
                  <a:spcPts val="2184"/>
                </a:lnSpc>
              </a:pPr>
              <a:endParaRPr lang="en-US" sz="2400">
                <a:solidFill>
                  <a:srgbClr val="000000"/>
                </a:solidFill>
                <a:latin typeface="Montserrat"/>
                <a:ea typeface="Montserrat"/>
                <a:cs typeface="Montserrat"/>
                <a:sym typeface="Montserrat"/>
              </a:endParaRPr>
            </a:p>
          </p:txBody>
        </p:sp>
      </p:grpSp>
      <p:grpSp>
        <p:nvGrpSpPr>
          <p:cNvPr id="84" name="Group 84"/>
          <p:cNvGrpSpPr/>
          <p:nvPr/>
        </p:nvGrpSpPr>
        <p:grpSpPr>
          <a:xfrm>
            <a:off x="914041" y="7004791"/>
            <a:ext cx="929940" cy="929940"/>
            <a:chOff x="0" y="0"/>
            <a:chExt cx="812800" cy="812800"/>
          </a:xfrm>
        </p:grpSpPr>
        <p:sp>
          <p:nvSpPr>
            <p:cNvPr id="85" name="Freeform 8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86" name="TextBox 86"/>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87" name="AutoShape 87"/>
          <p:cNvSpPr/>
          <p:nvPr/>
        </p:nvSpPr>
        <p:spPr>
          <a:xfrm flipH="1" flipV="1">
            <a:off x="4929984" y="7214253"/>
            <a:ext cx="0" cy="695070"/>
          </a:xfrm>
          <a:prstGeom prst="line">
            <a:avLst/>
          </a:prstGeom>
          <a:ln w="9525" cap="rnd">
            <a:solidFill>
              <a:srgbClr val="00DF9A">
                <a:alpha val="64706"/>
              </a:srgbClr>
            </a:solidFill>
            <a:prstDash val="solid"/>
            <a:headEnd type="none" w="sm" len="sm"/>
            <a:tailEnd type="none" w="sm" len="sm"/>
          </a:ln>
        </p:spPr>
        <p:txBody>
          <a:bodyPr/>
          <a:lstStyle/>
          <a:p>
            <a:endParaRPr lang="lv-LV"/>
          </a:p>
        </p:txBody>
      </p:sp>
      <p:grpSp>
        <p:nvGrpSpPr>
          <p:cNvPr id="88" name="Group 88"/>
          <p:cNvGrpSpPr/>
          <p:nvPr/>
        </p:nvGrpSpPr>
        <p:grpSpPr>
          <a:xfrm>
            <a:off x="5297814" y="7204728"/>
            <a:ext cx="9188055" cy="628941"/>
            <a:chOff x="0" y="0"/>
            <a:chExt cx="2419899" cy="165647"/>
          </a:xfrm>
        </p:grpSpPr>
        <p:sp>
          <p:nvSpPr>
            <p:cNvPr id="89" name="Freeform 89"/>
            <p:cNvSpPr/>
            <p:nvPr/>
          </p:nvSpPr>
          <p:spPr>
            <a:xfrm>
              <a:off x="0" y="0"/>
              <a:ext cx="2419899" cy="165647"/>
            </a:xfrm>
            <a:custGeom>
              <a:avLst/>
              <a:gdLst/>
              <a:ahLst/>
              <a:cxnLst/>
              <a:rect l="l" t="t" r="r" b="b"/>
              <a:pathLst>
                <a:path w="2419899" h="165647">
                  <a:moveTo>
                    <a:pt x="20223" y="0"/>
                  </a:moveTo>
                  <a:lnTo>
                    <a:pt x="2399677" y="0"/>
                  </a:lnTo>
                  <a:cubicBezTo>
                    <a:pt x="2405040" y="0"/>
                    <a:pt x="2410184" y="2131"/>
                    <a:pt x="2413976" y="5923"/>
                  </a:cubicBezTo>
                  <a:cubicBezTo>
                    <a:pt x="2417769" y="9716"/>
                    <a:pt x="2419899" y="14859"/>
                    <a:pt x="2419899" y="20223"/>
                  </a:cubicBezTo>
                  <a:lnTo>
                    <a:pt x="2419899" y="145424"/>
                  </a:lnTo>
                  <a:cubicBezTo>
                    <a:pt x="2419899" y="150788"/>
                    <a:pt x="2417769" y="155931"/>
                    <a:pt x="2413976" y="159724"/>
                  </a:cubicBezTo>
                  <a:cubicBezTo>
                    <a:pt x="2410184" y="163516"/>
                    <a:pt x="2405040" y="165647"/>
                    <a:pt x="2399677" y="165647"/>
                  </a:cubicBezTo>
                  <a:lnTo>
                    <a:pt x="20223" y="165647"/>
                  </a:lnTo>
                  <a:cubicBezTo>
                    <a:pt x="14859" y="165647"/>
                    <a:pt x="9716" y="163516"/>
                    <a:pt x="5923" y="159724"/>
                  </a:cubicBezTo>
                  <a:cubicBezTo>
                    <a:pt x="2131" y="155931"/>
                    <a:pt x="0" y="150788"/>
                    <a:pt x="0" y="145424"/>
                  </a:cubicBezTo>
                  <a:lnTo>
                    <a:pt x="0" y="20223"/>
                  </a:lnTo>
                  <a:cubicBezTo>
                    <a:pt x="0" y="14859"/>
                    <a:pt x="2131" y="9716"/>
                    <a:pt x="5923" y="5923"/>
                  </a:cubicBezTo>
                  <a:cubicBezTo>
                    <a:pt x="9716" y="2131"/>
                    <a:pt x="14859" y="0"/>
                    <a:pt x="20223" y="0"/>
                  </a:cubicBezTo>
                  <a:close/>
                </a:path>
              </a:pathLst>
            </a:custGeom>
            <a:solidFill>
              <a:srgbClr val="FFFFFF"/>
            </a:solidFill>
            <a:ln w="9525" cap="rnd">
              <a:solidFill>
                <a:srgbClr val="FFFFFF"/>
              </a:solidFill>
              <a:prstDash val="solid"/>
              <a:round/>
            </a:ln>
          </p:spPr>
          <p:txBody>
            <a:bodyPr/>
            <a:lstStyle/>
            <a:p>
              <a:endParaRPr lang="lv-LV"/>
            </a:p>
          </p:txBody>
        </p:sp>
        <p:sp>
          <p:nvSpPr>
            <p:cNvPr id="90" name="TextBox 90"/>
            <p:cNvSpPr txBox="1"/>
            <p:nvPr/>
          </p:nvSpPr>
          <p:spPr>
            <a:xfrm>
              <a:off x="0" y="-38100"/>
              <a:ext cx="2419899" cy="203747"/>
            </a:xfrm>
            <a:prstGeom prst="rect">
              <a:avLst/>
            </a:prstGeom>
          </p:spPr>
          <p:txBody>
            <a:bodyPr lIns="50800" tIns="50800" rIns="50800" bIns="50800" rtlCol="0" anchor="ctr"/>
            <a:lstStyle/>
            <a:p>
              <a:pPr algn="ctr">
                <a:lnSpc>
                  <a:spcPts val="2659"/>
                </a:lnSpc>
                <a:spcBef>
                  <a:spcPct val="0"/>
                </a:spcBef>
              </a:pPr>
              <a:endParaRPr/>
            </a:p>
          </p:txBody>
        </p:sp>
      </p:grpSp>
      <p:grpSp>
        <p:nvGrpSpPr>
          <p:cNvPr id="91" name="Group 91"/>
          <p:cNvGrpSpPr/>
          <p:nvPr/>
        </p:nvGrpSpPr>
        <p:grpSpPr>
          <a:xfrm>
            <a:off x="2179614" y="8076760"/>
            <a:ext cx="2199146" cy="1218895"/>
            <a:chOff x="0" y="0"/>
            <a:chExt cx="2932195" cy="1625194"/>
          </a:xfrm>
        </p:grpSpPr>
        <p:sp>
          <p:nvSpPr>
            <p:cNvPr id="92" name="Freeform 92"/>
            <p:cNvSpPr/>
            <p:nvPr/>
          </p:nvSpPr>
          <p:spPr>
            <a:xfrm>
              <a:off x="0" y="0"/>
              <a:ext cx="2932195" cy="1625194"/>
            </a:xfrm>
            <a:custGeom>
              <a:avLst/>
              <a:gdLst/>
              <a:ahLst/>
              <a:cxnLst/>
              <a:rect l="l" t="t" r="r" b="b"/>
              <a:pathLst>
                <a:path w="2932195" h="1625194">
                  <a:moveTo>
                    <a:pt x="0" y="0"/>
                  </a:moveTo>
                  <a:lnTo>
                    <a:pt x="2932195" y="0"/>
                  </a:lnTo>
                  <a:lnTo>
                    <a:pt x="2932195" y="1625194"/>
                  </a:lnTo>
                  <a:lnTo>
                    <a:pt x="0" y="1625194"/>
                  </a:lnTo>
                  <a:close/>
                </a:path>
              </a:pathLst>
            </a:custGeom>
            <a:solidFill>
              <a:srgbClr val="00DF9A">
                <a:alpha val="0"/>
              </a:srgbClr>
            </a:solidFill>
          </p:spPr>
          <p:txBody>
            <a:bodyPr/>
            <a:lstStyle/>
            <a:p>
              <a:endParaRPr lang="lv-LV"/>
            </a:p>
          </p:txBody>
        </p:sp>
        <p:sp>
          <p:nvSpPr>
            <p:cNvPr id="93" name="TextBox 93"/>
            <p:cNvSpPr txBox="1"/>
            <p:nvPr/>
          </p:nvSpPr>
          <p:spPr>
            <a:xfrm>
              <a:off x="0" y="95250"/>
              <a:ext cx="2932195" cy="1529944"/>
            </a:xfrm>
            <a:prstGeom prst="rect">
              <a:avLst/>
            </a:prstGeom>
          </p:spPr>
          <p:txBody>
            <a:bodyPr lIns="0" tIns="0" rIns="0" bIns="0" rtlCol="0" anchor="t"/>
            <a:lstStyle/>
            <a:p>
              <a:pPr algn="l">
                <a:lnSpc>
                  <a:spcPts val="1991"/>
                </a:lnSpc>
              </a:pPr>
              <a:r>
                <a:rPr lang="en-US" sz="2400">
                  <a:solidFill>
                    <a:srgbClr val="000000"/>
                  </a:solidFill>
                  <a:latin typeface="Montserrat"/>
                  <a:ea typeface="Montserrat"/>
                  <a:cs typeface="Montserrat"/>
                  <a:sym typeface="Montserrat"/>
                </a:rPr>
                <a:t>Pāreja uz </a:t>
              </a:r>
              <a:r>
                <a:rPr lang="en-US" sz="2400" b="1">
                  <a:solidFill>
                    <a:srgbClr val="000000"/>
                  </a:solidFill>
                  <a:latin typeface="Montserrat Bold"/>
                  <a:ea typeface="Montserrat Bold"/>
                  <a:cs typeface="Montserrat Bold"/>
                  <a:sym typeface="Montserrat Bold"/>
                </a:rPr>
                <a:t>atjaunojamo enerģiju</a:t>
              </a:r>
            </a:p>
            <a:p>
              <a:pPr algn="l">
                <a:lnSpc>
                  <a:spcPts val="1991"/>
                </a:lnSpc>
              </a:pPr>
              <a:endParaRPr lang="en-US" sz="2400" b="1">
                <a:solidFill>
                  <a:srgbClr val="000000"/>
                </a:solidFill>
                <a:latin typeface="Montserrat Bold"/>
                <a:ea typeface="Montserrat Bold"/>
                <a:cs typeface="Montserrat Bold"/>
                <a:sym typeface="Montserrat Bold"/>
              </a:endParaRPr>
            </a:p>
          </p:txBody>
        </p:sp>
      </p:grpSp>
      <p:grpSp>
        <p:nvGrpSpPr>
          <p:cNvPr id="94" name="Group 94"/>
          <p:cNvGrpSpPr/>
          <p:nvPr/>
        </p:nvGrpSpPr>
        <p:grpSpPr>
          <a:xfrm>
            <a:off x="948553" y="8092867"/>
            <a:ext cx="939553" cy="939553"/>
            <a:chOff x="0" y="0"/>
            <a:chExt cx="812800" cy="812800"/>
          </a:xfrm>
        </p:grpSpPr>
        <p:sp>
          <p:nvSpPr>
            <p:cNvPr id="95" name="Freeform 9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96" name="TextBox 96"/>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97" name="AutoShape 97"/>
          <p:cNvSpPr/>
          <p:nvPr/>
        </p:nvSpPr>
        <p:spPr>
          <a:xfrm flipH="1" flipV="1">
            <a:off x="4929984" y="8212902"/>
            <a:ext cx="0" cy="695070"/>
          </a:xfrm>
          <a:prstGeom prst="line">
            <a:avLst/>
          </a:prstGeom>
          <a:ln w="9525" cap="rnd">
            <a:solidFill>
              <a:srgbClr val="00DF9A">
                <a:alpha val="64706"/>
              </a:srgbClr>
            </a:solidFill>
            <a:prstDash val="solid"/>
            <a:headEnd type="none" w="sm" len="sm"/>
            <a:tailEnd type="none" w="sm" len="sm"/>
          </a:ln>
        </p:spPr>
        <p:txBody>
          <a:bodyPr/>
          <a:lstStyle/>
          <a:p>
            <a:endParaRPr lang="lv-LV"/>
          </a:p>
        </p:txBody>
      </p:sp>
      <p:grpSp>
        <p:nvGrpSpPr>
          <p:cNvPr id="98" name="Group 98"/>
          <p:cNvGrpSpPr/>
          <p:nvPr/>
        </p:nvGrpSpPr>
        <p:grpSpPr>
          <a:xfrm>
            <a:off x="5297814" y="8092867"/>
            <a:ext cx="8633735" cy="882671"/>
            <a:chOff x="0" y="0"/>
            <a:chExt cx="2273906" cy="232473"/>
          </a:xfrm>
        </p:grpSpPr>
        <p:sp>
          <p:nvSpPr>
            <p:cNvPr id="99" name="Freeform 99"/>
            <p:cNvSpPr/>
            <p:nvPr/>
          </p:nvSpPr>
          <p:spPr>
            <a:xfrm>
              <a:off x="0" y="0"/>
              <a:ext cx="2273906" cy="232473"/>
            </a:xfrm>
            <a:custGeom>
              <a:avLst/>
              <a:gdLst/>
              <a:ahLst/>
              <a:cxnLst/>
              <a:rect l="l" t="t" r="r" b="b"/>
              <a:pathLst>
                <a:path w="2273906" h="232473">
                  <a:moveTo>
                    <a:pt x="21521" y="0"/>
                  </a:moveTo>
                  <a:lnTo>
                    <a:pt x="2252385" y="0"/>
                  </a:lnTo>
                  <a:cubicBezTo>
                    <a:pt x="2258092" y="0"/>
                    <a:pt x="2263566" y="2267"/>
                    <a:pt x="2267602" y="6303"/>
                  </a:cubicBezTo>
                  <a:cubicBezTo>
                    <a:pt x="2271638" y="10339"/>
                    <a:pt x="2273906" y="15813"/>
                    <a:pt x="2273906" y="21521"/>
                  </a:cubicBezTo>
                  <a:lnTo>
                    <a:pt x="2273906" y="210952"/>
                  </a:lnTo>
                  <a:cubicBezTo>
                    <a:pt x="2273906" y="222838"/>
                    <a:pt x="2264270" y="232473"/>
                    <a:pt x="2252385" y="232473"/>
                  </a:cubicBezTo>
                  <a:lnTo>
                    <a:pt x="21521" y="232473"/>
                  </a:lnTo>
                  <a:cubicBezTo>
                    <a:pt x="9635" y="232473"/>
                    <a:pt x="0" y="222838"/>
                    <a:pt x="0" y="210952"/>
                  </a:cubicBezTo>
                  <a:lnTo>
                    <a:pt x="0" y="21521"/>
                  </a:lnTo>
                  <a:cubicBezTo>
                    <a:pt x="0" y="9635"/>
                    <a:pt x="9635" y="0"/>
                    <a:pt x="21521" y="0"/>
                  </a:cubicBezTo>
                  <a:close/>
                </a:path>
              </a:pathLst>
            </a:custGeom>
            <a:solidFill>
              <a:srgbClr val="FFFFFF"/>
            </a:solidFill>
            <a:ln w="9525" cap="rnd">
              <a:solidFill>
                <a:srgbClr val="FFFFFF"/>
              </a:solidFill>
              <a:prstDash val="solid"/>
              <a:round/>
            </a:ln>
          </p:spPr>
          <p:txBody>
            <a:bodyPr/>
            <a:lstStyle/>
            <a:p>
              <a:endParaRPr lang="lv-LV"/>
            </a:p>
          </p:txBody>
        </p:sp>
        <p:sp>
          <p:nvSpPr>
            <p:cNvPr id="100" name="TextBox 100"/>
            <p:cNvSpPr txBox="1"/>
            <p:nvPr/>
          </p:nvSpPr>
          <p:spPr>
            <a:xfrm>
              <a:off x="0" y="-38100"/>
              <a:ext cx="2273906" cy="270573"/>
            </a:xfrm>
            <a:prstGeom prst="rect">
              <a:avLst/>
            </a:prstGeom>
          </p:spPr>
          <p:txBody>
            <a:bodyPr lIns="50800" tIns="50800" rIns="50800" bIns="50800" rtlCol="0" anchor="ctr"/>
            <a:lstStyle/>
            <a:p>
              <a:pPr algn="ctr">
                <a:lnSpc>
                  <a:spcPts val="2659"/>
                </a:lnSpc>
                <a:spcBef>
                  <a:spcPct val="0"/>
                </a:spcBef>
              </a:pPr>
              <a:endParaRPr/>
            </a:p>
          </p:txBody>
        </p:sp>
      </p:grpSp>
      <p:grpSp>
        <p:nvGrpSpPr>
          <p:cNvPr id="101" name="Group 101"/>
          <p:cNvGrpSpPr/>
          <p:nvPr/>
        </p:nvGrpSpPr>
        <p:grpSpPr>
          <a:xfrm>
            <a:off x="947236" y="1584449"/>
            <a:ext cx="12475782" cy="738224"/>
            <a:chOff x="0" y="0"/>
            <a:chExt cx="3285803" cy="194429"/>
          </a:xfrm>
        </p:grpSpPr>
        <p:sp>
          <p:nvSpPr>
            <p:cNvPr id="102" name="Freeform 102"/>
            <p:cNvSpPr/>
            <p:nvPr/>
          </p:nvSpPr>
          <p:spPr>
            <a:xfrm>
              <a:off x="0" y="0"/>
              <a:ext cx="3285803" cy="194429"/>
            </a:xfrm>
            <a:custGeom>
              <a:avLst/>
              <a:gdLst/>
              <a:ahLst/>
              <a:cxnLst/>
              <a:rect l="l" t="t" r="r" b="b"/>
              <a:pathLst>
                <a:path w="3285803" h="194429">
                  <a:moveTo>
                    <a:pt x="9308" y="0"/>
                  </a:moveTo>
                  <a:lnTo>
                    <a:pt x="3276494" y="0"/>
                  </a:lnTo>
                  <a:cubicBezTo>
                    <a:pt x="3278963" y="0"/>
                    <a:pt x="3281331" y="981"/>
                    <a:pt x="3283076" y="2726"/>
                  </a:cubicBezTo>
                  <a:cubicBezTo>
                    <a:pt x="3284822" y="4472"/>
                    <a:pt x="3285803" y="6840"/>
                    <a:pt x="3285803" y="9308"/>
                  </a:cubicBezTo>
                  <a:lnTo>
                    <a:pt x="3285803" y="185121"/>
                  </a:lnTo>
                  <a:cubicBezTo>
                    <a:pt x="3285803" y="187590"/>
                    <a:pt x="3284822" y="189957"/>
                    <a:pt x="3283076" y="191703"/>
                  </a:cubicBezTo>
                  <a:cubicBezTo>
                    <a:pt x="3281331" y="193449"/>
                    <a:pt x="3278963" y="194429"/>
                    <a:pt x="3276494" y="194429"/>
                  </a:cubicBezTo>
                  <a:lnTo>
                    <a:pt x="9308" y="194429"/>
                  </a:lnTo>
                  <a:cubicBezTo>
                    <a:pt x="6840" y="194429"/>
                    <a:pt x="4472" y="193449"/>
                    <a:pt x="2726" y="191703"/>
                  </a:cubicBezTo>
                  <a:cubicBezTo>
                    <a:pt x="981" y="189957"/>
                    <a:pt x="0" y="187590"/>
                    <a:pt x="0" y="185121"/>
                  </a:cubicBezTo>
                  <a:lnTo>
                    <a:pt x="0" y="9308"/>
                  </a:lnTo>
                  <a:cubicBezTo>
                    <a:pt x="0" y="6840"/>
                    <a:pt x="981" y="4472"/>
                    <a:pt x="2726" y="2726"/>
                  </a:cubicBezTo>
                  <a:cubicBezTo>
                    <a:pt x="4472" y="981"/>
                    <a:pt x="6840" y="0"/>
                    <a:pt x="9308" y="0"/>
                  </a:cubicBezTo>
                  <a:close/>
                </a:path>
              </a:pathLst>
            </a:custGeom>
            <a:solidFill>
              <a:srgbClr val="D6ECED">
                <a:alpha val="77647"/>
              </a:srgbClr>
            </a:solidFill>
            <a:ln w="9525" cap="sq">
              <a:solidFill>
                <a:srgbClr val="FFFFFF">
                  <a:alpha val="77647"/>
                </a:srgbClr>
              </a:solidFill>
              <a:prstDash val="solid"/>
              <a:miter/>
            </a:ln>
          </p:spPr>
          <p:txBody>
            <a:bodyPr/>
            <a:lstStyle/>
            <a:p>
              <a:endParaRPr lang="lv-LV"/>
            </a:p>
          </p:txBody>
        </p:sp>
        <p:sp>
          <p:nvSpPr>
            <p:cNvPr id="103" name="TextBox 103"/>
            <p:cNvSpPr txBox="1"/>
            <p:nvPr/>
          </p:nvSpPr>
          <p:spPr>
            <a:xfrm>
              <a:off x="0" y="-38100"/>
              <a:ext cx="3285803" cy="232529"/>
            </a:xfrm>
            <a:prstGeom prst="rect">
              <a:avLst/>
            </a:prstGeom>
          </p:spPr>
          <p:txBody>
            <a:bodyPr lIns="50800" tIns="50800" rIns="50800" bIns="50800" rtlCol="0" anchor="ctr"/>
            <a:lstStyle/>
            <a:p>
              <a:pPr algn="ctr">
                <a:lnSpc>
                  <a:spcPts val="2659"/>
                </a:lnSpc>
                <a:spcBef>
                  <a:spcPct val="0"/>
                </a:spcBef>
              </a:pPr>
              <a:endParaRPr/>
            </a:p>
          </p:txBody>
        </p:sp>
      </p:grpSp>
      <p:sp>
        <p:nvSpPr>
          <p:cNvPr id="104" name="Freeform 104"/>
          <p:cNvSpPr/>
          <p:nvPr/>
        </p:nvSpPr>
        <p:spPr>
          <a:xfrm>
            <a:off x="1091086" y="6008247"/>
            <a:ext cx="605392" cy="705996"/>
          </a:xfrm>
          <a:custGeom>
            <a:avLst/>
            <a:gdLst/>
            <a:ahLst/>
            <a:cxnLst/>
            <a:rect l="l" t="t" r="r" b="b"/>
            <a:pathLst>
              <a:path w="605392" h="705996">
                <a:moveTo>
                  <a:pt x="0" y="0"/>
                </a:moveTo>
                <a:lnTo>
                  <a:pt x="605392" y="0"/>
                </a:lnTo>
                <a:lnTo>
                  <a:pt x="605392" y="705996"/>
                </a:lnTo>
                <a:lnTo>
                  <a:pt x="0" y="70599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105" name="Freeform 105"/>
          <p:cNvSpPr/>
          <p:nvPr/>
        </p:nvSpPr>
        <p:spPr>
          <a:xfrm>
            <a:off x="1076983" y="7105853"/>
            <a:ext cx="558599" cy="727816"/>
          </a:xfrm>
          <a:custGeom>
            <a:avLst/>
            <a:gdLst/>
            <a:ahLst/>
            <a:cxnLst/>
            <a:rect l="l" t="t" r="r" b="b"/>
            <a:pathLst>
              <a:path w="558599" h="727816">
                <a:moveTo>
                  <a:pt x="0" y="0"/>
                </a:moveTo>
                <a:lnTo>
                  <a:pt x="558599" y="0"/>
                </a:lnTo>
                <a:lnTo>
                  <a:pt x="558599" y="727816"/>
                </a:lnTo>
                <a:lnTo>
                  <a:pt x="0" y="7278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106" name="Freeform 106"/>
          <p:cNvSpPr/>
          <p:nvPr/>
        </p:nvSpPr>
        <p:spPr>
          <a:xfrm>
            <a:off x="1075960" y="8288001"/>
            <a:ext cx="664642" cy="535868"/>
          </a:xfrm>
          <a:custGeom>
            <a:avLst/>
            <a:gdLst/>
            <a:ahLst/>
            <a:cxnLst/>
            <a:rect l="l" t="t" r="r" b="b"/>
            <a:pathLst>
              <a:path w="664642" h="535868">
                <a:moveTo>
                  <a:pt x="0" y="0"/>
                </a:moveTo>
                <a:lnTo>
                  <a:pt x="664643" y="0"/>
                </a:lnTo>
                <a:lnTo>
                  <a:pt x="664643" y="535868"/>
                </a:lnTo>
                <a:lnTo>
                  <a:pt x="0" y="53586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107" name="Freeform 107"/>
          <p:cNvSpPr/>
          <p:nvPr/>
        </p:nvSpPr>
        <p:spPr>
          <a:xfrm>
            <a:off x="10258316" y="4161696"/>
            <a:ext cx="682870" cy="594951"/>
          </a:xfrm>
          <a:custGeom>
            <a:avLst/>
            <a:gdLst/>
            <a:ahLst/>
            <a:cxnLst/>
            <a:rect l="l" t="t" r="r" b="b"/>
            <a:pathLst>
              <a:path w="682870" h="594951">
                <a:moveTo>
                  <a:pt x="0" y="0"/>
                </a:moveTo>
                <a:lnTo>
                  <a:pt x="682870" y="0"/>
                </a:lnTo>
                <a:lnTo>
                  <a:pt x="682870" y="594950"/>
                </a:lnTo>
                <a:lnTo>
                  <a:pt x="0" y="594950"/>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lv-LV"/>
          </a:p>
        </p:txBody>
      </p:sp>
      <p:sp>
        <p:nvSpPr>
          <p:cNvPr id="108" name="TextBox 108"/>
          <p:cNvSpPr txBox="1"/>
          <p:nvPr/>
        </p:nvSpPr>
        <p:spPr>
          <a:xfrm>
            <a:off x="1963129" y="4471535"/>
            <a:ext cx="2432103" cy="890778"/>
          </a:xfrm>
          <a:prstGeom prst="rect">
            <a:avLst/>
          </a:prstGeom>
        </p:spPr>
        <p:txBody>
          <a:bodyPr lIns="0" tIns="0" rIns="0" bIns="0" rtlCol="0" anchor="t">
            <a:spAutoFit/>
          </a:bodyPr>
          <a:lstStyle/>
          <a:p>
            <a:pPr algn="ctr">
              <a:lnSpc>
                <a:spcPts val="2375"/>
              </a:lnSpc>
            </a:pPr>
            <a:r>
              <a:rPr lang="en-US" sz="2199">
                <a:solidFill>
                  <a:srgbClr val="000000"/>
                </a:solidFill>
                <a:latin typeface="Montserrat"/>
                <a:ea typeface="Montserrat"/>
                <a:cs typeface="Montserrat"/>
                <a:sym typeface="Montserrat"/>
              </a:rPr>
              <a:t>vienam uzņēmumam</a:t>
            </a:r>
          </a:p>
          <a:p>
            <a:pPr algn="ctr">
              <a:lnSpc>
                <a:spcPts val="2375"/>
              </a:lnSpc>
            </a:pPr>
            <a:endParaRPr lang="en-US" sz="2199">
              <a:solidFill>
                <a:srgbClr val="000000"/>
              </a:solidFill>
              <a:latin typeface="Montserrat"/>
              <a:ea typeface="Montserrat"/>
              <a:cs typeface="Montserrat"/>
              <a:sym typeface="Montserrat"/>
            </a:endParaRPr>
          </a:p>
        </p:txBody>
      </p:sp>
      <p:grpSp>
        <p:nvGrpSpPr>
          <p:cNvPr id="109" name="Group 109"/>
          <p:cNvGrpSpPr/>
          <p:nvPr/>
        </p:nvGrpSpPr>
        <p:grpSpPr>
          <a:xfrm>
            <a:off x="2324054" y="4004268"/>
            <a:ext cx="2083157" cy="512597"/>
            <a:chOff x="0" y="0"/>
            <a:chExt cx="2777542" cy="683463"/>
          </a:xfrm>
        </p:grpSpPr>
        <p:sp>
          <p:nvSpPr>
            <p:cNvPr id="110" name="Freeform 110"/>
            <p:cNvSpPr/>
            <p:nvPr/>
          </p:nvSpPr>
          <p:spPr>
            <a:xfrm>
              <a:off x="0" y="0"/>
              <a:ext cx="2777542" cy="683463"/>
            </a:xfrm>
            <a:custGeom>
              <a:avLst/>
              <a:gdLst/>
              <a:ahLst/>
              <a:cxnLst/>
              <a:rect l="l" t="t" r="r" b="b"/>
              <a:pathLst>
                <a:path w="2777542" h="683463">
                  <a:moveTo>
                    <a:pt x="0" y="0"/>
                  </a:moveTo>
                  <a:lnTo>
                    <a:pt x="2777542" y="0"/>
                  </a:lnTo>
                  <a:lnTo>
                    <a:pt x="2777542" y="683463"/>
                  </a:lnTo>
                  <a:lnTo>
                    <a:pt x="0" y="683463"/>
                  </a:lnTo>
                  <a:close/>
                </a:path>
              </a:pathLst>
            </a:custGeom>
          </p:spPr>
          <p:txBody>
            <a:bodyPr/>
            <a:lstStyle/>
            <a:p>
              <a:endParaRPr lang="lv-LV"/>
            </a:p>
          </p:txBody>
        </p:sp>
        <p:sp>
          <p:nvSpPr>
            <p:cNvPr id="111" name="TextBox 111"/>
            <p:cNvSpPr txBox="1"/>
            <p:nvPr/>
          </p:nvSpPr>
          <p:spPr>
            <a:xfrm>
              <a:off x="0" y="-9525"/>
              <a:ext cx="2777542" cy="692988"/>
            </a:xfrm>
            <a:prstGeom prst="rect">
              <a:avLst/>
            </a:prstGeom>
          </p:spPr>
          <p:txBody>
            <a:bodyPr lIns="0" tIns="0" rIns="0" bIns="0" rtlCol="0" anchor="t"/>
            <a:lstStyle/>
            <a:p>
              <a:pPr algn="l">
                <a:lnSpc>
                  <a:spcPts val="3294"/>
                </a:lnSpc>
              </a:pPr>
              <a:r>
                <a:rPr lang="en-US" sz="2599" b="1">
                  <a:solidFill>
                    <a:srgbClr val="000000"/>
                  </a:solidFill>
                  <a:latin typeface="Montserrat Bold"/>
                  <a:ea typeface="Montserrat Bold"/>
                  <a:cs typeface="Montserrat Bold"/>
                  <a:sym typeface="Montserrat Bold"/>
                </a:rPr>
                <a:t>Max. €3M</a:t>
              </a:r>
            </a:p>
          </p:txBody>
        </p:sp>
      </p:grpSp>
      <p:sp>
        <p:nvSpPr>
          <p:cNvPr id="112" name="AutoShape 112"/>
          <p:cNvSpPr/>
          <p:nvPr/>
        </p:nvSpPr>
        <p:spPr>
          <a:xfrm flipH="1" flipV="1">
            <a:off x="959047" y="1630400"/>
            <a:ext cx="0" cy="646322"/>
          </a:xfrm>
          <a:prstGeom prst="line">
            <a:avLst/>
          </a:prstGeom>
          <a:ln w="66675" cap="rnd">
            <a:solidFill>
              <a:srgbClr val="00DF9A">
                <a:alpha val="64706"/>
              </a:srgbClr>
            </a:solidFill>
            <a:prstDash val="solid"/>
            <a:headEnd type="none" w="sm" len="sm"/>
            <a:tailEnd type="none" w="sm" len="sm"/>
          </a:ln>
        </p:spPr>
        <p:txBody>
          <a:bodyPr/>
          <a:lstStyle/>
          <a:p>
            <a:endParaRPr lang="lv-LV"/>
          </a:p>
        </p:txBody>
      </p:sp>
      <p:sp>
        <p:nvSpPr>
          <p:cNvPr id="113" name="Freeform 113"/>
          <p:cNvSpPr/>
          <p:nvPr/>
        </p:nvSpPr>
        <p:spPr>
          <a:xfrm>
            <a:off x="5776002" y="4095836"/>
            <a:ext cx="608344" cy="729648"/>
          </a:xfrm>
          <a:custGeom>
            <a:avLst/>
            <a:gdLst/>
            <a:ahLst/>
            <a:cxnLst/>
            <a:rect l="l" t="t" r="r" b="b"/>
            <a:pathLst>
              <a:path w="608344" h="729648">
                <a:moveTo>
                  <a:pt x="0" y="0"/>
                </a:moveTo>
                <a:lnTo>
                  <a:pt x="608344" y="0"/>
                </a:lnTo>
                <a:lnTo>
                  <a:pt x="608344" y="729648"/>
                </a:lnTo>
                <a:lnTo>
                  <a:pt x="0" y="72964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114" name="Freeform 114"/>
          <p:cNvSpPr/>
          <p:nvPr/>
        </p:nvSpPr>
        <p:spPr>
          <a:xfrm>
            <a:off x="10386074" y="2574096"/>
            <a:ext cx="577829" cy="726829"/>
          </a:xfrm>
          <a:custGeom>
            <a:avLst/>
            <a:gdLst/>
            <a:ahLst/>
            <a:cxnLst/>
            <a:rect l="l" t="t" r="r" b="b"/>
            <a:pathLst>
              <a:path w="577829" h="726829">
                <a:moveTo>
                  <a:pt x="0" y="0"/>
                </a:moveTo>
                <a:lnTo>
                  <a:pt x="577829" y="0"/>
                </a:lnTo>
                <a:lnTo>
                  <a:pt x="577829" y="726829"/>
                </a:lnTo>
                <a:lnTo>
                  <a:pt x="0" y="72682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lv-LV"/>
          </a:p>
        </p:txBody>
      </p:sp>
      <p:sp>
        <p:nvSpPr>
          <p:cNvPr id="115" name="TextBox 115"/>
          <p:cNvSpPr txBox="1"/>
          <p:nvPr/>
        </p:nvSpPr>
        <p:spPr>
          <a:xfrm>
            <a:off x="2155786" y="5449885"/>
            <a:ext cx="8856939" cy="895985"/>
          </a:xfrm>
          <a:prstGeom prst="rect">
            <a:avLst/>
          </a:prstGeom>
        </p:spPr>
        <p:txBody>
          <a:bodyPr lIns="0" tIns="0" rIns="0" bIns="0" rtlCol="0" anchor="t">
            <a:spAutoFit/>
          </a:bodyPr>
          <a:lstStyle/>
          <a:p>
            <a:pPr algn="l">
              <a:lnSpc>
                <a:spcPts val="3640"/>
              </a:lnSpc>
            </a:pPr>
            <a:r>
              <a:rPr lang="en-US" sz="2600" b="1">
                <a:solidFill>
                  <a:srgbClr val="000000"/>
                </a:solidFill>
                <a:latin typeface="Montserrat Bold"/>
                <a:ea typeface="Montserrat Bold"/>
                <a:cs typeface="Montserrat Bold"/>
                <a:sym typeface="Montserrat Bold"/>
              </a:rPr>
              <a:t>Atbalstu var piešķirt projektiem, kuros:</a:t>
            </a:r>
          </a:p>
          <a:p>
            <a:pPr algn="l">
              <a:lnSpc>
                <a:spcPts val="3640"/>
              </a:lnSpc>
            </a:pPr>
            <a:endParaRPr lang="en-US" sz="2600" b="1">
              <a:solidFill>
                <a:srgbClr val="000000"/>
              </a:solidFill>
              <a:latin typeface="Montserrat Bold"/>
              <a:ea typeface="Montserrat Bold"/>
              <a:cs typeface="Montserrat Bold"/>
              <a:sym typeface="Montserrat Bold"/>
            </a:endParaRPr>
          </a:p>
        </p:txBody>
      </p:sp>
      <p:sp>
        <p:nvSpPr>
          <p:cNvPr id="116" name="TextBox 116"/>
          <p:cNvSpPr txBox="1"/>
          <p:nvPr/>
        </p:nvSpPr>
        <p:spPr>
          <a:xfrm>
            <a:off x="1277082" y="1772600"/>
            <a:ext cx="6969523" cy="781050"/>
          </a:xfrm>
          <a:prstGeom prst="rect">
            <a:avLst/>
          </a:prstGeom>
        </p:spPr>
        <p:txBody>
          <a:bodyPr lIns="0" tIns="0" rIns="0" bIns="0" rtlCol="0" anchor="t">
            <a:spAutoFit/>
          </a:bodyPr>
          <a:lstStyle/>
          <a:p>
            <a:pPr algn="l">
              <a:lnSpc>
                <a:spcPts val="3120"/>
              </a:lnSpc>
            </a:pPr>
            <a:r>
              <a:rPr lang="en-US" sz="2600">
                <a:solidFill>
                  <a:srgbClr val="000000"/>
                </a:solidFill>
                <a:latin typeface="Montserrat"/>
                <a:ea typeface="Montserrat"/>
                <a:cs typeface="Montserrat"/>
                <a:sym typeface="Montserrat"/>
              </a:rPr>
              <a:t>Aizdevums vai garantija ar kapitāla atlaidi</a:t>
            </a:r>
          </a:p>
          <a:p>
            <a:pPr algn="l">
              <a:lnSpc>
                <a:spcPts val="3120"/>
              </a:lnSpc>
            </a:pPr>
            <a:endParaRPr lang="en-US" sz="2600">
              <a:solidFill>
                <a:srgbClr val="000000"/>
              </a:solidFill>
              <a:latin typeface="Montserrat"/>
              <a:ea typeface="Montserrat"/>
              <a:cs typeface="Montserrat"/>
              <a:sym typeface="Montserrat"/>
            </a:endParaRPr>
          </a:p>
        </p:txBody>
      </p:sp>
      <p:sp>
        <p:nvSpPr>
          <p:cNvPr id="117" name="TextBox 117"/>
          <p:cNvSpPr txBox="1"/>
          <p:nvPr/>
        </p:nvSpPr>
        <p:spPr>
          <a:xfrm>
            <a:off x="948553" y="246817"/>
            <a:ext cx="14546327" cy="2099310"/>
          </a:xfrm>
          <a:prstGeom prst="rect">
            <a:avLst/>
          </a:prstGeom>
        </p:spPr>
        <p:txBody>
          <a:bodyPr lIns="0" tIns="0" rIns="0" bIns="0" rtlCol="0" anchor="t">
            <a:spAutoFit/>
          </a:bodyPr>
          <a:lstStyle/>
          <a:p>
            <a:pPr algn="l">
              <a:lnSpc>
                <a:spcPts val="5400"/>
              </a:lnSpc>
            </a:pPr>
            <a:r>
              <a:rPr lang="en-US" sz="5400" b="1" u="sng">
                <a:solidFill>
                  <a:srgbClr val="000000"/>
                </a:solidFill>
                <a:latin typeface="Montserrat Bold"/>
                <a:ea typeface="Montserrat Bold"/>
                <a:cs typeface="Montserrat Bold"/>
                <a:sym typeface="Montserrat Bold"/>
                <a:hlinkClick r:id="rId15" tooltip="https://www.altum.lv/pakalpojumi/biznesam/uznemejdarbibas-zalinasanas-aizdevums-vai-garantija-ar-kapitala-atlaidi?tab=2"/>
              </a:rPr>
              <a:t>Atbalsts uzņēmumu ilgtspējīgai attīstībai</a:t>
            </a:r>
          </a:p>
          <a:p>
            <a:pPr algn="l">
              <a:lnSpc>
                <a:spcPts val="5400"/>
              </a:lnSpc>
            </a:pPr>
            <a:endParaRPr lang="en-US" sz="5400" b="1" u="sng">
              <a:solidFill>
                <a:srgbClr val="000000"/>
              </a:solidFill>
              <a:latin typeface="Montserrat Bold"/>
              <a:ea typeface="Montserrat Bold"/>
              <a:cs typeface="Montserrat Bold"/>
              <a:sym typeface="Montserrat Bold"/>
              <a:hlinkClick r:id="rId15" tooltip="https://www.altum.lv/pakalpojumi/biznesam/uznemejdarbibas-zalinasanas-aizdevums-vai-garantija-ar-kapitala-atlaidi?tab=2"/>
            </a:endParaRPr>
          </a:p>
        </p:txBody>
      </p:sp>
      <p:sp>
        <p:nvSpPr>
          <p:cNvPr id="118" name="TextBox 118"/>
          <p:cNvSpPr txBox="1"/>
          <p:nvPr/>
        </p:nvSpPr>
        <p:spPr>
          <a:xfrm>
            <a:off x="7434478" y="2540743"/>
            <a:ext cx="1574478" cy="495301"/>
          </a:xfrm>
          <a:prstGeom prst="rect">
            <a:avLst/>
          </a:prstGeom>
        </p:spPr>
        <p:txBody>
          <a:bodyPr lIns="0" tIns="0" rIns="0" bIns="0" rtlCol="0" anchor="t">
            <a:spAutoFit/>
          </a:bodyPr>
          <a:lstStyle/>
          <a:p>
            <a:pPr algn="l">
              <a:lnSpc>
                <a:spcPts val="4199"/>
              </a:lnSpc>
            </a:pPr>
            <a:r>
              <a:rPr lang="en-US" sz="2999" b="1">
                <a:solidFill>
                  <a:srgbClr val="000000"/>
                </a:solidFill>
                <a:latin typeface="Montserrat Bold"/>
                <a:ea typeface="Montserrat Bold"/>
                <a:cs typeface="Montserrat Bold"/>
                <a:sym typeface="Montserrat Bold"/>
              </a:rPr>
              <a:t>€10M</a:t>
            </a:r>
          </a:p>
        </p:txBody>
      </p:sp>
      <p:sp>
        <p:nvSpPr>
          <p:cNvPr id="119" name="TextBox 119"/>
          <p:cNvSpPr txBox="1"/>
          <p:nvPr/>
        </p:nvSpPr>
        <p:spPr>
          <a:xfrm>
            <a:off x="2071187" y="3034291"/>
            <a:ext cx="2307573" cy="923290"/>
          </a:xfrm>
          <a:prstGeom prst="rect">
            <a:avLst/>
          </a:prstGeom>
        </p:spPr>
        <p:txBody>
          <a:bodyPr lIns="0" tIns="0" rIns="0" bIns="0" rtlCol="0" anchor="t">
            <a:spAutoFit/>
          </a:bodyPr>
          <a:lstStyle/>
          <a:p>
            <a:pPr algn="ctr">
              <a:lnSpc>
                <a:spcPts val="2419"/>
              </a:lnSpc>
            </a:pPr>
            <a:r>
              <a:rPr lang="en-US" sz="2199">
                <a:solidFill>
                  <a:srgbClr val="000000"/>
                </a:solidFill>
                <a:latin typeface="Montserrat"/>
                <a:ea typeface="Montserrat"/>
                <a:cs typeface="Montserrat"/>
                <a:sym typeface="Montserrat"/>
              </a:rPr>
              <a:t>kapitāla atlaide līdz 30 %</a:t>
            </a:r>
          </a:p>
          <a:p>
            <a:pPr algn="ctr">
              <a:lnSpc>
                <a:spcPts val="2419"/>
              </a:lnSpc>
            </a:pPr>
            <a:endParaRPr lang="en-US" sz="2199">
              <a:solidFill>
                <a:srgbClr val="000000"/>
              </a:solidFill>
              <a:latin typeface="Montserrat"/>
              <a:ea typeface="Montserrat"/>
              <a:cs typeface="Montserrat"/>
              <a:sym typeface="Montserrat"/>
            </a:endParaRPr>
          </a:p>
        </p:txBody>
      </p:sp>
      <p:sp>
        <p:nvSpPr>
          <p:cNvPr id="120" name="TextBox 120"/>
          <p:cNvSpPr txBox="1"/>
          <p:nvPr/>
        </p:nvSpPr>
        <p:spPr>
          <a:xfrm>
            <a:off x="6499557" y="3958150"/>
            <a:ext cx="3718946" cy="895985"/>
          </a:xfrm>
          <a:prstGeom prst="rect">
            <a:avLst/>
          </a:prstGeom>
        </p:spPr>
        <p:txBody>
          <a:bodyPr lIns="0" tIns="0" rIns="0" bIns="0" rtlCol="0" anchor="t">
            <a:spAutoFit/>
          </a:bodyPr>
          <a:lstStyle/>
          <a:p>
            <a:pPr algn="just">
              <a:lnSpc>
                <a:spcPts val="3639"/>
              </a:lnSpc>
            </a:pPr>
            <a:r>
              <a:rPr lang="en-US" sz="2599" b="1">
                <a:solidFill>
                  <a:srgbClr val="000000"/>
                </a:solidFill>
                <a:latin typeface="Montserrat Bold"/>
                <a:ea typeface="Montserrat Bold"/>
                <a:cs typeface="Montserrat Bold"/>
                <a:sym typeface="Montserrat Bold"/>
              </a:rPr>
              <a:t>Atbalsta saņēmēji</a:t>
            </a:r>
          </a:p>
          <a:p>
            <a:pPr algn="just">
              <a:lnSpc>
                <a:spcPts val="3639"/>
              </a:lnSpc>
            </a:pPr>
            <a:endParaRPr lang="en-US" sz="2599" b="1">
              <a:solidFill>
                <a:srgbClr val="000000"/>
              </a:solidFill>
              <a:latin typeface="Montserrat Bold"/>
              <a:ea typeface="Montserrat Bold"/>
              <a:cs typeface="Montserrat Bold"/>
              <a:sym typeface="Montserrat Bold"/>
            </a:endParaRPr>
          </a:p>
        </p:txBody>
      </p:sp>
      <p:sp>
        <p:nvSpPr>
          <p:cNvPr id="121" name="TextBox 121"/>
          <p:cNvSpPr txBox="1"/>
          <p:nvPr/>
        </p:nvSpPr>
        <p:spPr>
          <a:xfrm>
            <a:off x="12214826" y="2555289"/>
            <a:ext cx="3860378" cy="895985"/>
          </a:xfrm>
          <a:prstGeom prst="rect">
            <a:avLst/>
          </a:prstGeom>
        </p:spPr>
        <p:txBody>
          <a:bodyPr lIns="0" tIns="0" rIns="0" bIns="0" rtlCol="0" anchor="t">
            <a:spAutoFit/>
          </a:bodyPr>
          <a:lstStyle/>
          <a:p>
            <a:pPr algn="just">
              <a:lnSpc>
                <a:spcPts val="3639"/>
              </a:lnSpc>
            </a:pPr>
            <a:r>
              <a:rPr lang="en-US" sz="2599" b="1">
                <a:solidFill>
                  <a:srgbClr val="000000"/>
                </a:solidFill>
                <a:latin typeface="Montserrat Bold"/>
                <a:ea typeface="Montserrat Bold"/>
                <a:cs typeface="Montserrat Bold"/>
                <a:sym typeface="Montserrat Bold"/>
              </a:rPr>
              <a:t>Prioritārās jomas</a:t>
            </a:r>
          </a:p>
          <a:p>
            <a:pPr algn="just">
              <a:lnSpc>
                <a:spcPts val="3639"/>
              </a:lnSpc>
            </a:pPr>
            <a:endParaRPr lang="en-US" sz="2599" b="1">
              <a:solidFill>
                <a:srgbClr val="000000"/>
              </a:solidFill>
              <a:latin typeface="Montserrat Bold"/>
              <a:ea typeface="Montserrat Bold"/>
              <a:cs typeface="Montserrat Bold"/>
              <a:sym typeface="Montserrat Bold"/>
            </a:endParaRPr>
          </a:p>
        </p:txBody>
      </p:sp>
      <p:sp>
        <p:nvSpPr>
          <p:cNvPr id="122" name="TextBox 122"/>
          <p:cNvSpPr txBox="1"/>
          <p:nvPr/>
        </p:nvSpPr>
        <p:spPr>
          <a:xfrm>
            <a:off x="12243481" y="4048211"/>
            <a:ext cx="4948371" cy="931545"/>
          </a:xfrm>
          <a:prstGeom prst="rect">
            <a:avLst/>
          </a:prstGeom>
        </p:spPr>
        <p:txBody>
          <a:bodyPr lIns="0" tIns="0" rIns="0" bIns="0" rtlCol="0" anchor="t">
            <a:spAutoFit/>
          </a:bodyPr>
          <a:lstStyle/>
          <a:p>
            <a:pPr algn="l">
              <a:lnSpc>
                <a:spcPts val="3779"/>
              </a:lnSpc>
            </a:pPr>
            <a:r>
              <a:rPr lang="en-US" sz="2699" b="1">
                <a:solidFill>
                  <a:srgbClr val="000000"/>
                </a:solidFill>
                <a:latin typeface="Montserrat Bold"/>
                <a:ea typeface="Montserrat Bold"/>
                <a:cs typeface="Montserrat Bold"/>
                <a:sym typeface="Montserrat Bold"/>
              </a:rPr>
              <a:t>Atbalstāmās investīcijas</a:t>
            </a:r>
          </a:p>
          <a:p>
            <a:pPr algn="l">
              <a:lnSpc>
                <a:spcPts val="3779"/>
              </a:lnSpc>
            </a:pPr>
            <a:endParaRPr lang="en-US" sz="2699" b="1">
              <a:solidFill>
                <a:srgbClr val="000000"/>
              </a:solidFill>
              <a:latin typeface="Montserrat Bold"/>
              <a:ea typeface="Montserrat Bold"/>
              <a:cs typeface="Montserrat Bold"/>
              <a:sym typeface="Montserrat Bold"/>
            </a:endParaRPr>
          </a:p>
        </p:txBody>
      </p:sp>
      <p:sp>
        <p:nvSpPr>
          <p:cNvPr id="123" name="TextBox 123"/>
          <p:cNvSpPr txBox="1"/>
          <p:nvPr/>
        </p:nvSpPr>
        <p:spPr>
          <a:xfrm>
            <a:off x="5297814" y="6231570"/>
            <a:ext cx="9216157" cy="412750"/>
          </a:xfrm>
          <a:prstGeom prst="rect">
            <a:avLst/>
          </a:prstGeom>
        </p:spPr>
        <p:txBody>
          <a:bodyPr lIns="0" tIns="0" rIns="0" bIns="0" rtlCol="0" anchor="t">
            <a:spAutoFit/>
          </a:bodyPr>
          <a:lstStyle/>
          <a:p>
            <a:pPr marL="539748" lvl="1" indent="-269874" algn="l">
              <a:lnSpc>
                <a:spcPts val="3499"/>
              </a:lnSpc>
              <a:buFont typeface="Arial"/>
              <a:buChar char="•"/>
            </a:pPr>
            <a:r>
              <a:rPr lang="en-US" sz="2499">
                <a:solidFill>
                  <a:srgbClr val="000000"/>
                </a:solidFill>
                <a:latin typeface="Montserrat"/>
                <a:ea typeface="Montserrat"/>
                <a:cs typeface="Montserrat"/>
                <a:sym typeface="Montserrat"/>
              </a:rPr>
              <a:t>vismaz 20 % primārās enerģijas ietaupījums; </a:t>
            </a:r>
            <a:r>
              <a:rPr lang="en-US" sz="2499" b="1">
                <a:solidFill>
                  <a:srgbClr val="000000"/>
                </a:solidFill>
                <a:latin typeface="Montserrat Bold"/>
                <a:ea typeface="Montserrat Bold"/>
                <a:cs typeface="Montserrat Bold"/>
                <a:sym typeface="Montserrat Bold"/>
              </a:rPr>
              <a:t>vai</a:t>
            </a:r>
          </a:p>
        </p:txBody>
      </p:sp>
      <p:sp>
        <p:nvSpPr>
          <p:cNvPr id="124" name="TextBox 124"/>
          <p:cNvSpPr txBox="1"/>
          <p:nvPr/>
        </p:nvSpPr>
        <p:spPr>
          <a:xfrm>
            <a:off x="5269711" y="7244336"/>
            <a:ext cx="9391557" cy="850900"/>
          </a:xfrm>
          <a:prstGeom prst="rect">
            <a:avLst/>
          </a:prstGeom>
        </p:spPr>
        <p:txBody>
          <a:bodyPr lIns="0" tIns="0" rIns="0" bIns="0" rtlCol="0" anchor="t">
            <a:spAutoFit/>
          </a:bodyPr>
          <a:lstStyle/>
          <a:p>
            <a:pPr marL="539748" lvl="1" indent="-269874" algn="l">
              <a:lnSpc>
                <a:spcPts val="3499"/>
              </a:lnSpc>
              <a:buFont typeface="Arial"/>
              <a:buChar char="•"/>
            </a:pPr>
            <a:r>
              <a:rPr lang="en-US" sz="2499">
                <a:solidFill>
                  <a:srgbClr val="000000"/>
                </a:solidFill>
                <a:latin typeface="Montserrat"/>
                <a:ea typeface="Montserrat"/>
                <a:cs typeface="Montserrat"/>
                <a:sym typeface="Montserrat"/>
              </a:rPr>
              <a:t>siltumnīcefekta gāzu (CO₂) emisiju samazinājums; </a:t>
            </a:r>
            <a:r>
              <a:rPr lang="en-US" sz="2499" b="1">
                <a:solidFill>
                  <a:srgbClr val="000000"/>
                </a:solidFill>
                <a:latin typeface="Montserrat Bold"/>
                <a:ea typeface="Montserrat Bold"/>
                <a:cs typeface="Montserrat Bold"/>
                <a:sym typeface="Montserrat Bold"/>
              </a:rPr>
              <a:t>va</a:t>
            </a:r>
            <a:r>
              <a:rPr lang="en-US" sz="2499">
                <a:solidFill>
                  <a:srgbClr val="000000"/>
                </a:solidFill>
                <a:latin typeface="Montserrat"/>
                <a:ea typeface="Montserrat"/>
                <a:cs typeface="Montserrat"/>
                <a:sym typeface="Montserrat"/>
              </a:rPr>
              <a:t>i</a:t>
            </a:r>
          </a:p>
          <a:p>
            <a:pPr algn="l">
              <a:lnSpc>
                <a:spcPts val="3499"/>
              </a:lnSpc>
            </a:pPr>
            <a:endParaRPr lang="en-US" sz="2499">
              <a:solidFill>
                <a:srgbClr val="000000"/>
              </a:solidFill>
              <a:latin typeface="Montserrat"/>
              <a:ea typeface="Montserrat"/>
              <a:cs typeface="Montserrat"/>
              <a:sym typeface="Montserrat"/>
            </a:endParaRPr>
          </a:p>
        </p:txBody>
      </p:sp>
      <p:sp>
        <p:nvSpPr>
          <p:cNvPr id="125" name="TextBox 125"/>
          <p:cNvSpPr txBox="1"/>
          <p:nvPr/>
        </p:nvSpPr>
        <p:spPr>
          <a:xfrm>
            <a:off x="5333679" y="8251002"/>
            <a:ext cx="7959991" cy="1000125"/>
          </a:xfrm>
          <a:prstGeom prst="rect">
            <a:avLst/>
          </a:prstGeom>
        </p:spPr>
        <p:txBody>
          <a:bodyPr lIns="0" tIns="0" rIns="0" bIns="0" rtlCol="0" anchor="t">
            <a:spAutoFit/>
          </a:bodyPr>
          <a:lstStyle/>
          <a:p>
            <a:pPr marL="539748" lvl="1" indent="-269874" algn="l">
              <a:lnSpc>
                <a:spcPts val="2699"/>
              </a:lnSpc>
              <a:buFont typeface="Arial"/>
              <a:buChar char="•"/>
            </a:pPr>
            <a:r>
              <a:rPr lang="en-US" sz="2499">
                <a:solidFill>
                  <a:srgbClr val="000000"/>
                </a:solidFill>
                <a:latin typeface="Montserrat"/>
                <a:ea typeface="Montserrat"/>
                <a:cs typeface="Montserrat"/>
                <a:sym typeface="Montserrat"/>
              </a:rPr>
              <a:t>gala enerģijas patēriņā tiek veikta pāreja uz atjaunīgajiem energoresursiem.</a:t>
            </a:r>
          </a:p>
          <a:p>
            <a:pPr algn="l">
              <a:lnSpc>
                <a:spcPts val="2699"/>
              </a:lnSpc>
            </a:pPr>
            <a:endParaRPr lang="en-US" sz="2499">
              <a:solidFill>
                <a:srgbClr val="000000"/>
              </a:solidFill>
              <a:latin typeface="Montserrat"/>
              <a:ea typeface="Montserrat"/>
              <a:cs typeface="Montserrat"/>
              <a:sym typeface="Montserrat"/>
            </a:endParaRPr>
          </a:p>
        </p:txBody>
      </p:sp>
      <p:grpSp>
        <p:nvGrpSpPr>
          <p:cNvPr id="126" name="Group 126"/>
          <p:cNvGrpSpPr/>
          <p:nvPr/>
        </p:nvGrpSpPr>
        <p:grpSpPr>
          <a:xfrm>
            <a:off x="17309878" y="-347207"/>
            <a:ext cx="747192" cy="3023461"/>
            <a:chOff x="0" y="0"/>
            <a:chExt cx="395741" cy="1601338"/>
          </a:xfrm>
        </p:grpSpPr>
        <p:sp>
          <p:nvSpPr>
            <p:cNvPr id="127" name="Freeform 127"/>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128" name="TextBox 128"/>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sp>
        <p:nvSpPr>
          <p:cNvPr id="129" name="TextBox 129"/>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grpSp>
        <p:nvGrpSpPr>
          <p:cNvPr id="130" name="Group 130"/>
          <p:cNvGrpSpPr/>
          <p:nvPr/>
        </p:nvGrpSpPr>
        <p:grpSpPr>
          <a:xfrm>
            <a:off x="16282963" y="-311196"/>
            <a:ext cx="908890" cy="3023461"/>
            <a:chOff x="0" y="0"/>
            <a:chExt cx="1211853" cy="4031281"/>
          </a:xfrm>
        </p:grpSpPr>
        <p:grpSp>
          <p:nvGrpSpPr>
            <p:cNvPr id="131" name="Group 131"/>
            <p:cNvGrpSpPr/>
            <p:nvPr/>
          </p:nvGrpSpPr>
          <p:grpSpPr>
            <a:xfrm>
              <a:off x="215708" y="0"/>
              <a:ext cx="996146" cy="4031281"/>
              <a:chOff x="0" y="0"/>
              <a:chExt cx="395697" cy="1601338"/>
            </a:xfrm>
          </p:grpSpPr>
          <p:sp>
            <p:nvSpPr>
              <p:cNvPr id="132" name="Freeform 132"/>
              <p:cNvSpPr/>
              <p:nvPr/>
            </p:nvSpPr>
            <p:spPr>
              <a:xfrm>
                <a:off x="0" y="0"/>
                <a:ext cx="395697" cy="1579634"/>
              </a:xfrm>
              <a:custGeom>
                <a:avLst/>
                <a:gdLst/>
                <a:ahLst/>
                <a:cxnLst/>
                <a:rect l="l" t="t" r="r" b="b"/>
                <a:pathLst>
                  <a:path w="395697" h="1579634">
                    <a:moveTo>
                      <a:pt x="395697" y="80957"/>
                    </a:moveTo>
                    <a:lnTo>
                      <a:pt x="395697" y="1406081"/>
                    </a:lnTo>
                    <a:cubicBezTo>
                      <a:pt x="395697" y="1456180"/>
                      <a:pt x="368977" y="1502475"/>
                      <a:pt x="325597" y="1527536"/>
                    </a:cubicBezTo>
                    <a:lnTo>
                      <a:pt x="267948" y="1560841"/>
                    </a:lnTo>
                    <a:cubicBezTo>
                      <a:pt x="224574" y="1585899"/>
                      <a:pt x="171123" y="1585899"/>
                      <a:pt x="127749" y="1560841"/>
                    </a:cubicBezTo>
                    <a:lnTo>
                      <a:pt x="70100" y="1527536"/>
                    </a:lnTo>
                    <a:cubicBezTo>
                      <a:pt x="26720" y="1502475"/>
                      <a:pt x="0" y="1456180"/>
                      <a:pt x="0" y="1406081"/>
                    </a:cubicBezTo>
                    <a:lnTo>
                      <a:pt x="0" y="80957"/>
                    </a:lnTo>
                    <a:cubicBezTo>
                      <a:pt x="0" y="59486"/>
                      <a:pt x="8529" y="38894"/>
                      <a:pt x="23712" y="23712"/>
                    </a:cubicBezTo>
                    <a:cubicBezTo>
                      <a:pt x="38894" y="8529"/>
                      <a:pt x="59486" y="0"/>
                      <a:pt x="80957" y="0"/>
                    </a:cubicBezTo>
                    <a:lnTo>
                      <a:pt x="314740" y="0"/>
                    </a:lnTo>
                    <a:cubicBezTo>
                      <a:pt x="336211" y="0"/>
                      <a:pt x="356803" y="8529"/>
                      <a:pt x="371985" y="23712"/>
                    </a:cubicBezTo>
                    <a:cubicBezTo>
                      <a:pt x="387168" y="38894"/>
                      <a:pt x="395697" y="59486"/>
                      <a:pt x="395697" y="80957"/>
                    </a:cubicBezTo>
                    <a:close/>
                  </a:path>
                </a:pathLst>
              </a:custGeom>
              <a:solidFill>
                <a:srgbClr val="00DF9A"/>
              </a:solidFill>
            </p:spPr>
            <p:txBody>
              <a:bodyPr/>
              <a:lstStyle/>
              <a:p>
                <a:endParaRPr lang="lv-LV"/>
              </a:p>
            </p:txBody>
          </p:sp>
          <p:sp>
            <p:nvSpPr>
              <p:cNvPr id="133" name="TextBox 133"/>
              <p:cNvSpPr txBox="1"/>
              <p:nvPr/>
            </p:nvSpPr>
            <p:spPr>
              <a:xfrm>
                <a:off x="0" y="-9525"/>
                <a:ext cx="395697" cy="1496563"/>
              </a:xfrm>
              <a:prstGeom prst="rect">
                <a:avLst/>
              </a:prstGeom>
            </p:spPr>
            <p:txBody>
              <a:bodyPr lIns="50800" tIns="50800" rIns="50800" bIns="50800" rtlCol="0" anchor="ctr"/>
              <a:lstStyle/>
              <a:p>
                <a:pPr algn="ctr">
                  <a:lnSpc>
                    <a:spcPts val="3040"/>
                  </a:lnSpc>
                </a:pPr>
                <a:endParaRPr/>
              </a:p>
            </p:txBody>
          </p:sp>
        </p:grpSp>
        <p:sp>
          <p:nvSpPr>
            <p:cNvPr id="134" name="TextBox 134"/>
            <p:cNvSpPr txBox="1"/>
            <p:nvPr/>
          </p:nvSpPr>
          <p:spPr>
            <a:xfrm rot="5400000">
              <a:off x="-940141" y="1918064"/>
              <a:ext cx="2921858" cy="1041576"/>
            </a:xfrm>
            <a:prstGeom prst="rect">
              <a:avLst/>
            </a:prstGeom>
          </p:spPr>
          <p:txBody>
            <a:bodyPr lIns="0" tIns="0" rIns="0" bIns="0" rtlCol="0" anchor="t">
              <a:spAutoFit/>
            </a:bodyPr>
            <a:lstStyle/>
            <a:p>
              <a:pPr algn="l">
                <a:lnSpc>
                  <a:spcPts val="3120"/>
                </a:lnSpc>
              </a:pPr>
              <a:r>
                <a:rPr lang="en-US" sz="2600">
                  <a:solidFill>
                    <a:srgbClr val="FDFDFD"/>
                  </a:solidFill>
                  <a:latin typeface="Montserrat"/>
                  <a:ea typeface="Montserrat"/>
                  <a:cs typeface="Montserrat"/>
                  <a:sym typeface="Montserrat"/>
                </a:rPr>
                <a:t>Expansion</a:t>
              </a:r>
            </a:p>
            <a:p>
              <a:pPr algn="l">
                <a:lnSpc>
                  <a:spcPts val="3120"/>
                </a:lnSpc>
              </a:pPr>
              <a:endParaRPr lang="en-US" sz="2600">
                <a:solidFill>
                  <a:srgbClr val="FDFDFD"/>
                </a:solidFill>
                <a:latin typeface="Montserrat"/>
                <a:ea typeface="Montserrat"/>
                <a:cs typeface="Montserrat"/>
                <a:sym typeface="Montserrat"/>
              </a:endParaRPr>
            </a:p>
          </p:txBody>
        </p:sp>
      </p:grpSp>
      <p:grpSp>
        <p:nvGrpSpPr>
          <p:cNvPr id="135" name="Group 135"/>
          <p:cNvGrpSpPr/>
          <p:nvPr/>
        </p:nvGrpSpPr>
        <p:grpSpPr>
          <a:xfrm>
            <a:off x="15425709" y="-348454"/>
            <a:ext cx="857254" cy="3023461"/>
            <a:chOff x="0" y="0"/>
            <a:chExt cx="1143005" cy="4031281"/>
          </a:xfrm>
        </p:grpSpPr>
        <p:grpSp>
          <p:nvGrpSpPr>
            <p:cNvPr id="136" name="Group 136"/>
            <p:cNvGrpSpPr/>
            <p:nvPr/>
          </p:nvGrpSpPr>
          <p:grpSpPr>
            <a:xfrm>
              <a:off x="146838" y="0"/>
              <a:ext cx="996166" cy="4031281"/>
              <a:chOff x="0" y="0"/>
              <a:chExt cx="395705" cy="1601338"/>
            </a:xfrm>
          </p:grpSpPr>
          <p:sp>
            <p:nvSpPr>
              <p:cNvPr id="137" name="Freeform 137"/>
              <p:cNvSpPr/>
              <p:nvPr/>
            </p:nvSpPr>
            <p:spPr>
              <a:xfrm>
                <a:off x="0" y="0"/>
                <a:ext cx="395705" cy="1579635"/>
              </a:xfrm>
              <a:custGeom>
                <a:avLst/>
                <a:gdLst/>
                <a:ahLst/>
                <a:cxnLst/>
                <a:rect l="l" t="t" r="r" b="b"/>
                <a:pathLst>
                  <a:path w="395705" h="1579635">
                    <a:moveTo>
                      <a:pt x="395705" y="80955"/>
                    </a:moveTo>
                    <a:lnTo>
                      <a:pt x="395705" y="1406083"/>
                    </a:lnTo>
                    <a:cubicBezTo>
                      <a:pt x="395705" y="1456180"/>
                      <a:pt x="368986" y="1502474"/>
                      <a:pt x="325607" y="1527534"/>
                    </a:cubicBezTo>
                    <a:lnTo>
                      <a:pt x="267951" y="1560842"/>
                    </a:lnTo>
                    <a:cubicBezTo>
                      <a:pt x="224578" y="1585899"/>
                      <a:pt x="171128" y="1585899"/>
                      <a:pt x="127754" y="1560842"/>
                    </a:cubicBezTo>
                    <a:lnTo>
                      <a:pt x="70099" y="1527534"/>
                    </a:lnTo>
                    <a:cubicBezTo>
                      <a:pt x="26720" y="1502474"/>
                      <a:pt x="0" y="1456180"/>
                      <a:pt x="0" y="1406083"/>
                    </a:cubicBezTo>
                    <a:lnTo>
                      <a:pt x="0" y="80955"/>
                    </a:lnTo>
                    <a:cubicBezTo>
                      <a:pt x="0" y="59485"/>
                      <a:pt x="8529" y="38893"/>
                      <a:pt x="23711" y="23711"/>
                    </a:cubicBezTo>
                    <a:cubicBezTo>
                      <a:pt x="38893" y="8529"/>
                      <a:pt x="59485" y="0"/>
                      <a:pt x="80955" y="0"/>
                    </a:cubicBezTo>
                    <a:lnTo>
                      <a:pt x="314750" y="0"/>
                    </a:lnTo>
                    <a:cubicBezTo>
                      <a:pt x="359460" y="0"/>
                      <a:pt x="395705" y="36245"/>
                      <a:pt x="395705" y="80955"/>
                    </a:cubicBezTo>
                    <a:close/>
                  </a:path>
                </a:pathLst>
              </a:custGeom>
              <a:solidFill>
                <a:srgbClr val="F04F24"/>
              </a:solidFill>
            </p:spPr>
            <p:txBody>
              <a:bodyPr/>
              <a:lstStyle/>
              <a:p>
                <a:endParaRPr lang="lv-LV"/>
              </a:p>
            </p:txBody>
          </p:sp>
          <p:sp>
            <p:nvSpPr>
              <p:cNvPr id="138" name="TextBox 138"/>
              <p:cNvSpPr txBox="1"/>
              <p:nvPr/>
            </p:nvSpPr>
            <p:spPr>
              <a:xfrm>
                <a:off x="0" y="-9525"/>
                <a:ext cx="395705" cy="1496563"/>
              </a:xfrm>
              <a:prstGeom prst="rect">
                <a:avLst/>
              </a:prstGeom>
            </p:spPr>
            <p:txBody>
              <a:bodyPr lIns="50800" tIns="50800" rIns="50800" bIns="50800" rtlCol="0" anchor="ctr"/>
              <a:lstStyle/>
              <a:p>
                <a:pPr algn="ctr">
                  <a:lnSpc>
                    <a:spcPts val="3040"/>
                  </a:lnSpc>
                </a:pPr>
                <a:endParaRPr/>
              </a:p>
            </p:txBody>
          </p:sp>
        </p:grpSp>
        <p:sp>
          <p:nvSpPr>
            <p:cNvPr id="139" name="TextBox 139"/>
            <p:cNvSpPr txBox="1"/>
            <p:nvPr/>
          </p:nvSpPr>
          <p:spPr>
            <a:xfrm rot="5400000">
              <a:off x="-1009504" y="1891348"/>
              <a:ext cx="2933407" cy="914400"/>
            </a:xfrm>
            <a:prstGeom prst="rect">
              <a:avLst/>
            </a:prstGeom>
          </p:spPr>
          <p:txBody>
            <a:bodyPr lIns="0" tIns="0" rIns="0" bIns="0" rtlCol="0" anchor="t">
              <a:spAutoFit/>
            </a:bodyPr>
            <a:lstStyle/>
            <a:p>
              <a:pPr algn="l">
                <a:lnSpc>
                  <a:spcPts val="2760"/>
                </a:lnSpc>
              </a:pPr>
              <a:r>
                <a:rPr lang="en-US" sz="2300">
                  <a:solidFill>
                    <a:srgbClr val="FDFDFD"/>
                  </a:solidFill>
                  <a:latin typeface="Montserrat"/>
                  <a:ea typeface="Montserrat"/>
                  <a:cs typeface="Montserrat"/>
                  <a:sym typeface="Montserrat"/>
                </a:rPr>
                <a:t>Manufacturing</a:t>
              </a:r>
            </a:p>
            <a:p>
              <a:pPr algn="l">
                <a:lnSpc>
                  <a:spcPts val="2760"/>
                </a:lnSpc>
              </a:pPr>
              <a:endParaRPr lang="en-US" sz="2300">
                <a:solidFill>
                  <a:srgbClr val="FDFDFD"/>
                </a:solidFill>
                <a:latin typeface="Montserrat"/>
                <a:ea typeface="Montserrat"/>
                <a:cs typeface="Montserrat"/>
                <a:sym typeface="Montserrat"/>
              </a:endParaRPr>
            </a:p>
          </p:txBody>
        </p:sp>
      </p:grpSp>
      <p:grpSp>
        <p:nvGrpSpPr>
          <p:cNvPr id="140" name="Group 140"/>
          <p:cNvGrpSpPr/>
          <p:nvPr/>
        </p:nvGrpSpPr>
        <p:grpSpPr>
          <a:xfrm>
            <a:off x="14661268" y="-383218"/>
            <a:ext cx="764441" cy="3023461"/>
            <a:chOff x="0" y="0"/>
            <a:chExt cx="1019255" cy="4031281"/>
          </a:xfrm>
        </p:grpSpPr>
        <p:grpSp>
          <p:nvGrpSpPr>
            <p:cNvPr id="141" name="Group 141"/>
            <p:cNvGrpSpPr/>
            <p:nvPr/>
          </p:nvGrpSpPr>
          <p:grpSpPr>
            <a:xfrm>
              <a:off x="0" y="0"/>
              <a:ext cx="1019255" cy="4031281"/>
              <a:chOff x="0" y="0"/>
              <a:chExt cx="404877" cy="1601338"/>
            </a:xfrm>
          </p:grpSpPr>
          <p:sp>
            <p:nvSpPr>
              <p:cNvPr id="142" name="Freeform 142"/>
              <p:cNvSpPr/>
              <p:nvPr/>
            </p:nvSpPr>
            <p:spPr>
              <a:xfrm>
                <a:off x="0" y="0"/>
                <a:ext cx="404877" cy="1580544"/>
              </a:xfrm>
              <a:custGeom>
                <a:avLst/>
                <a:gdLst/>
                <a:ahLst/>
                <a:cxnLst/>
                <a:rect l="l" t="t" r="r" b="b"/>
                <a:pathLst>
                  <a:path w="404877" h="1580544">
                    <a:moveTo>
                      <a:pt x="404877" y="79122"/>
                    </a:moveTo>
                    <a:lnTo>
                      <a:pt x="404877" y="1407917"/>
                    </a:lnTo>
                    <a:cubicBezTo>
                      <a:pt x="404877" y="1456804"/>
                      <a:pt x="378549" y="1501903"/>
                      <a:pt x="335979" y="1525939"/>
                    </a:cubicBezTo>
                    <a:lnTo>
                      <a:pt x="271336" y="1562437"/>
                    </a:lnTo>
                    <a:cubicBezTo>
                      <a:pt x="228577" y="1586580"/>
                      <a:pt x="176300" y="1586580"/>
                      <a:pt x="133540" y="1562437"/>
                    </a:cubicBezTo>
                    <a:lnTo>
                      <a:pt x="68898" y="1525939"/>
                    </a:lnTo>
                    <a:cubicBezTo>
                      <a:pt x="26327" y="1501903"/>
                      <a:pt x="0" y="1456804"/>
                      <a:pt x="0" y="1407917"/>
                    </a:cubicBezTo>
                    <a:lnTo>
                      <a:pt x="0" y="79122"/>
                    </a:lnTo>
                    <a:cubicBezTo>
                      <a:pt x="0" y="58137"/>
                      <a:pt x="8336" y="38012"/>
                      <a:pt x="23174" y="23174"/>
                    </a:cubicBezTo>
                    <a:cubicBezTo>
                      <a:pt x="38012" y="8336"/>
                      <a:pt x="58137" y="0"/>
                      <a:pt x="79122" y="0"/>
                    </a:cubicBezTo>
                    <a:lnTo>
                      <a:pt x="325755" y="0"/>
                    </a:lnTo>
                    <a:cubicBezTo>
                      <a:pt x="369453" y="0"/>
                      <a:pt x="404877" y="35424"/>
                      <a:pt x="404877" y="79122"/>
                    </a:cubicBezTo>
                    <a:close/>
                  </a:path>
                </a:pathLst>
              </a:custGeom>
              <a:solidFill>
                <a:srgbClr val="FFF2D0"/>
              </a:solidFill>
            </p:spPr>
            <p:txBody>
              <a:bodyPr/>
              <a:lstStyle/>
              <a:p>
                <a:endParaRPr lang="lv-LV"/>
              </a:p>
            </p:txBody>
          </p:sp>
          <p:sp>
            <p:nvSpPr>
              <p:cNvPr id="143" name="TextBox 143"/>
              <p:cNvSpPr txBox="1"/>
              <p:nvPr/>
            </p:nvSpPr>
            <p:spPr>
              <a:xfrm>
                <a:off x="0" y="-9525"/>
                <a:ext cx="404877" cy="1496563"/>
              </a:xfrm>
              <a:prstGeom prst="rect">
                <a:avLst/>
              </a:prstGeom>
            </p:spPr>
            <p:txBody>
              <a:bodyPr lIns="50800" tIns="50800" rIns="50800" bIns="50800" rtlCol="0" anchor="ctr"/>
              <a:lstStyle/>
              <a:p>
                <a:pPr algn="ctr">
                  <a:lnSpc>
                    <a:spcPts val="3040"/>
                  </a:lnSpc>
                </a:pPr>
                <a:endParaRPr/>
              </a:p>
            </p:txBody>
          </p:sp>
        </p:grpSp>
        <p:sp>
          <p:nvSpPr>
            <p:cNvPr id="144" name="TextBox 144"/>
            <p:cNvSpPr txBox="1"/>
            <p:nvPr/>
          </p:nvSpPr>
          <p:spPr>
            <a:xfrm rot="5400000">
              <a:off x="-779972" y="1855964"/>
              <a:ext cx="2496404"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Financial</a:t>
              </a:r>
            </a:p>
          </p:txBody>
        </p:sp>
      </p:grpSp>
      <p:grpSp>
        <p:nvGrpSpPr>
          <p:cNvPr id="145" name="Group 145"/>
          <p:cNvGrpSpPr/>
          <p:nvPr/>
        </p:nvGrpSpPr>
        <p:grpSpPr>
          <a:xfrm>
            <a:off x="-411674" y="9169898"/>
            <a:ext cx="18867919" cy="1625176"/>
            <a:chOff x="0" y="0"/>
            <a:chExt cx="4969329" cy="428030"/>
          </a:xfrm>
        </p:grpSpPr>
        <p:sp>
          <p:nvSpPr>
            <p:cNvPr id="146" name="Freeform 146"/>
            <p:cNvSpPr/>
            <p:nvPr/>
          </p:nvSpPr>
          <p:spPr>
            <a:xfrm>
              <a:off x="0" y="0"/>
              <a:ext cx="4969328" cy="428030"/>
            </a:xfrm>
            <a:custGeom>
              <a:avLst/>
              <a:gdLst/>
              <a:ahLst/>
              <a:cxnLst/>
              <a:rect l="l" t="t" r="r" b="b"/>
              <a:pathLst>
                <a:path w="4969328" h="428030">
                  <a:moveTo>
                    <a:pt x="6975" y="0"/>
                  </a:moveTo>
                  <a:lnTo>
                    <a:pt x="4962353" y="0"/>
                  </a:lnTo>
                  <a:cubicBezTo>
                    <a:pt x="4964203" y="0"/>
                    <a:pt x="4965977" y="735"/>
                    <a:pt x="4967286" y="2043"/>
                  </a:cubicBezTo>
                  <a:cubicBezTo>
                    <a:pt x="4968594" y="3351"/>
                    <a:pt x="4969328" y="5125"/>
                    <a:pt x="4969328" y="6975"/>
                  </a:cubicBezTo>
                  <a:lnTo>
                    <a:pt x="4969328" y="421054"/>
                  </a:lnTo>
                  <a:cubicBezTo>
                    <a:pt x="4969328" y="424907"/>
                    <a:pt x="4966205" y="428030"/>
                    <a:pt x="4962353" y="428030"/>
                  </a:cubicBezTo>
                  <a:lnTo>
                    <a:pt x="6975" y="428030"/>
                  </a:lnTo>
                  <a:cubicBezTo>
                    <a:pt x="3123" y="428030"/>
                    <a:pt x="0" y="424907"/>
                    <a:pt x="0" y="421054"/>
                  </a:cubicBezTo>
                  <a:lnTo>
                    <a:pt x="0" y="6975"/>
                  </a:lnTo>
                  <a:cubicBezTo>
                    <a:pt x="0" y="3123"/>
                    <a:pt x="3123" y="0"/>
                    <a:pt x="6975" y="0"/>
                  </a:cubicBezTo>
                  <a:close/>
                </a:path>
              </a:pathLst>
            </a:custGeom>
            <a:solidFill>
              <a:srgbClr val="EEEEEE">
                <a:alpha val="80000"/>
              </a:srgbClr>
            </a:solidFill>
            <a:ln w="9525" cap="sq">
              <a:solidFill>
                <a:srgbClr val="FFFFFF">
                  <a:alpha val="80000"/>
                </a:srgbClr>
              </a:solidFill>
              <a:prstDash val="solid"/>
              <a:miter/>
            </a:ln>
          </p:spPr>
          <p:txBody>
            <a:bodyPr/>
            <a:lstStyle/>
            <a:p>
              <a:endParaRPr lang="lv-LV"/>
            </a:p>
          </p:txBody>
        </p:sp>
        <p:sp>
          <p:nvSpPr>
            <p:cNvPr id="147" name="TextBox 147"/>
            <p:cNvSpPr txBox="1"/>
            <p:nvPr/>
          </p:nvSpPr>
          <p:spPr>
            <a:xfrm>
              <a:off x="0" y="-38100"/>
              <a:ext cx="4969329" cy="466130"/>
            </a:xfrm>
            <a:prstGeom prst="rect">
              <a:avLst/>
            </a:prstGeom>
          </p:spPr>
          <p:txBody>
            <a:bodyPr lIns="50800" tIns="50800" rIns="50800" bIns="50800" rtlCol="0" anchor="ctr"/>
            <a:lstStyle/>
            <a:p>
              <a:pPr algn="ctr">
                <a:lnSpc>
                  <a:spcPts val="2659"/>
                </a:lnSpc>
                <a:spcBef>
                  <a:spcPct val="0"/>
                </a:spcBef>
              </a:pPr>
              <a:endParaRPr/>
            </a:p>
          </p:txBody>
        </p:sp>
      </p:grpSp>
      <p:sp>
        <p:nvSpPr>
          <p:cNvPr id="148" name="TextBox 148"/>
          <p:cNvSpPr txBox="1"/>
          <p:nvPr/>
        </p:nvSpPr>
        <p:spPr>
          <a:xfrm>
            <a:off x="959047" y="9368542"/>
            <a:ext cx="14618147" cy="461899"/>
          </a:xfrm>
          <a:prstGeom prst="rect">
            <a:avLst/>
          </a:prstGeom>
        </p:spPr>
        <p:txBody>
          <a:bodyPr lIns="0" tIns="0" rIns="0" bIns="0" rtlCol="0" anchor="t">
            <a:spAutoFit/>
          </a:bodyPr>
          <a:lstStyle/>
          <a:p>
            <a:pPr algn="l">
              <a:lnSpc>
                <a:spcPts val="1808"/>
              </a:lnSpc>
            </a:pPr>
            <a:r>
              <a:rPr lang="en-US" sz="1600" i="1">
                <a:solidFill>
                  <a:srgbClr val="000000"/>
                </a:solidFill>
                <a:latin typeface="Montserrat Italics"/>
                <a:ea typeface="Montserrat Italics"/>
                <a:cs typeface="Montserrat Italics"/>
                <a:sym typeface="Montserrat Italics"/>
              </a:rPr>
              <a:t>*Atbalsts tiek piešķirts saskaņā ar Eiropas Komisijas Regulu (ES) Nr. 651/2014 vai alternatīvi — saskaņā ar de minimis Regulu (ES) Nr. 2023/2831. Kapitāla atlaides apmērs var būt mazāks atkarībā no piemērojamā valsts atbalsta regulējuma.</a:t>
            </a:r>
          </a:p>
        </p:txBody>
      </p:sp>
      <p:sp>
        <p:nvSpPr>
          <p:cNvPr id="149" name="TextBox 149"/>
          <p:cNvSpPr txBox="1"/>
          <p:nvPr/>
        </p:nvSpPr>
        <p:spPr>
          <a:xfrm>
            <a:off x="940294" y="9954375"/>
            <a:ext cx="13661861" cy="690499"/>
          </a:xfrm>
          <a:prstGeom prst="rect">
            <a:avLst/>
          </a:prstGeom>
        </p:spPr>
        <p:txBody>
          <a:bodyPr lIns="0" tIns="0" rIns="0" bIns="0" rtlCol="0" anchor="t">
            <a:spAutoFit/>
          </a:bodyPr>
          <a:lstStyle/>
          <a:p>
            <a:pPr algn="l">
              <a:lnSpc>
                <a:spcPts val="1808"/>
              </a:lnSpc>
            </a:pPr>
            <a:r>
              <a:rPr lang="en-US" sz="1600" i="1">
                <a:solidFill>
                  <a:srgbClr val="000000"/>
                </a:solidFill>
                <a:latin typeface="Montserrat Italics"/>
                <a:ea typeface="Montserrat Italics"/>
                <a:cs typeface="Montserrat Italics"/>
                <a:sym typeface="Montserrat Italics"/>
              </a:rPr>
              <a:t>** Sertificēta eksperta atzinuma sagatavošanai nepieciešami vēsturiskie dati vai mērījumi, lai rekomendācijas balstītu uz faktiskajiem iepriekšējās darbības rādītājiem.</a:t>
            </a:r>
          </a:p>
          <a:p>
            <a:pPr algn="l">
              <a:lnSpc>
                <a:spcPts val="1808"/>
              </a:lnSpc>
            </a:pPr>
            <a:endParaRPr lang="en-US" sz="1600" i="1">
              <a:solidFill>
                <a:srgbClr val="000000"/>
              </a:solidFill>
              <a:latin typeface="Montserrat Italics"/>
              <a:ea typeface="Montserrat Italics"/>
              <a:cs typeface="Montserrat Italics"/>
              <a:sym typeface="Montserrat Italics"/>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351962" y="1704249"/>
            <a:ext cx="7940755" cy="8667332"/>
            <a:chOff x="0" y="0"/>
            <a:chExt cx="5767070" cy="6294755"/>
          </a:xfrm>
        </p:grpSpPr>
        <p:sp>
          <p:nvSpPr>
            <p:cNvPr id="3" name="Freeform 3"/>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3">
                <a:alphaModFix amt="60000"/>
              </a:blip>
              <a:stretch>
                <a:fillRect l="-30926" r="-63983"/>
              </a:stretch>
            </a:blipFill>
          </p:spPr>
          <p:txBody>
            <a:bodyPr/>
            <a:lstStyle/>
            <a:p>
              <a:endParaRPr lang="lv-LV"/>
            </a:p>
          </p:txBody>
        </p:sp>
      </p:grpSp>
      <p:grpSp>
        <p:nvGrpSpPr>
          <p:cNvPr id="4" name="Group 4"/>
          <p:cNvGrpSpPr/>
          <p:nvPr/>
        </p:nvGrpSpPr>
        <p:grpSpPr>
          <a:xfrm>
            <a:off x="1223251" y="4756503"/>
            <a:ext cx="3804196" cy="1437772"/>
            <a:chOff x="0" y="0"/>
            <a:chExt cx="1001928" cy="378673"/>
          </a:xfrm>
        </p:grpSpPr>
        <p:sp>
          <p:nvSpPr>
            <p:cNvPr id="5" name="Freeform 5"/>
            <p:cNvSpPr/>
            <p:nvPr/>
          </p:nvSpPr>
          <p:spPr>
            <a:xfrm>
              <a:off x="0" y="0"/>
              <a:ext cx="1001928" cy="378673"/>
            </a:xfrm>
            <a:custGeom>
              <a:avLst/>
              <a:gdLst/>
              <a:ahLst/>
              <a:cxnLst/>
              <a:rect l="l" t="t" r="r" b="b"/>
              <a:pathLst>
                <a:path w="1001928" h="378673">
                  <a:moveTo>
                    <a:pt x="48842" y="0"/>
                  </a:moveTo>
                  <a:lnTo>
                    <a:pt x="953086" y="0"/>
                  </a:lnTo>
                  <a:cubicBezTo>
                    <a:pt x="966040" y="0"/>
                    <a:pt x="978463" y="5146"/>
                    <a:pt x="987623" y="14306"/>
                  </a:cubicBezTo>
                  <a:cubicBezTo>
                    <a:pt x="996782" y="23465"/>
                    <a:pt x="1001928" y="35889"/>
                    <a:pt x="1001928" y="48842"/>
                  </a:cubicBezTo>
                  <a:lnTo>
                    <a:pt x="1001928" y="329830"/>
                  </a:lnTo>
                  <a:cubicBezTo>
                    <a:pt x="1001928" y="342784"/>
                    <a:pt x="996782" y="355207"/>
                    <a:pt x="987623" y="364367"/>
                  </a:cubicBezTo>
                  <a:cubicBezTo>
                    <a:pt x="978463" y="373527"/>
                    <a:pt x="966040" y="378673"/>
                    <a:pt x="953086" y="378673"/>
                  </a:cubicBezTo>
                  <a:lnTo>
                    <a:pt x="48842" y="378673"/>
                  </a:lnTo>
                  <a:cubicBezTo>
                    <a:pt x="35889" y="378673"/>
                    <a:pt x="23465" y="373527"/>
                    <a:pt x="14306" y="364367"/>
                  </a:cubicBezTo>
                  <a:cubicBezTo>
                    <a:pt x="5146" y="355207"/>
                    <a:pt x="0" y="342784"/>
                    <a:pt x="0" y="329830"/>
                  </a:cubicBezTo>
                  <a:lnTo>
                    <a:pt x="0" y="48842"/>
                  </a:lnTo>
                  <a:cubicBezTo>
                    <a:pt x="0" y="35889"/>
                    <a:pt x="5146" y="23465"/>
                    <a:pt x="14306" y="14306"/>
                  </a:cubicBezTo>
                  <a:cubicBezTo>
                    <a:pt x="23465" y="5146"/>
                    <a:pt x="35889" y="0"/>
                    <a:pt x="48842" y="0"/>
                  </a:cubicBezTo>
                  <a:close/>
                </a:path>
              </a:pathLst>
            </a:custGeom>
            <a:solidFill>
              <a:srgbClr val="FFFFFF"/>
            </a:solidFill>
            <a:ln w="9525" cap="rnd">
              <a:solidFill>
                <a:srgbClr val="00594F"/>
              </a:solidFill>
              <a:prstDash val="solid"/>
              <a:round/>
            </a:ln>
          </p:spPr>
          <p:txBody>
            <a:bodyPr/>
            <a:lstStyle/>
            <a:p>
              <a:endParaRPr lang="lv-LV"/>
            </a:p>
          </p:txBody>
        </p:sp>
        <p:sp>
          <p:nvSpPr>
            <p:cNvPr id="6" name="TextBox 6"/>
            <p:cNvSpPr txBox="1"/>
            <p:nvPr/>
          </p:nvSpPr>
          <p:spPr>
            <a:xfrm>
              <a:off x="0" y="-38100"/>
              <a:ext cx="1001928" cy="416773"/>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1118708" y="-422293"/>
            <a:ext cx="2976503" cy="512597"/>
            <a:chOff x="0" y="0"/>
            <a:chExt cx="3968670" cy="683463"/>
          </a:xfrm>
        </p:grpSpPr>
        <p:sp>
          <p:nvSpPr>
            <p:cNvPr id="8" name="Freeform 8"/>
            <p:cNvSpPr/>
            <p:nvPr/>
          </p:nvSpPr>
          <p:spPr>
            <a:xfrm>
              <a:off x="0" y="0"/>
              <a:ext cx="3968671" cy="683463"/>
            </a:xfrm>
            <a:custGeom>
              <a:avLst/>
              <a:gdLst/>
              <a:ahLst/>
              <a:cxnLst/>
              <a:rect l="l" t="t" r="r" b="b"/>
              <a:pathLst>
                <a:path w="3968671" h="683463">
                  <a:moveTo>
                    <a:pt x="0" y="0"/>
                  </a:moveTo>
                  <a:lnTo>
                    <a:pt x="3968671" y="0"/>
                  </a:lnTo>
                  <a:lnTo>
                    <a:pt x="3968671" y="683463"/>
                  </a:lnTo>
                  <a:lnTo>
                    <a:pt x="0" y="683463"/>
                  </a:lnTo>
                  <a:close/>
                </a:path>
              </a:pathLst>
            </a:custGeom>
          </p:spPr>
          <p:txBody>
            <a:bodyPr/>
            <a:lstStyle/>
            <a:p>
              <a:endParaRPr lang="lv-LV"/>
            </a:p>
          </p:txBody>
        </p:sp>
        <p:sp>
          <p:nvSpPr>
            <p:cNvPr id="9" name="TextBox 9"/>
            <p:cNvSpPr txBox="1"/>
            <p:nvPr/>
          </p:nvSpPr>
          <p:spPr>
            <a:xfrm>
              <a:off x="0" y="-9525"/>
              <a:ext cx="3968670" cy="692988"/>
            </a:xfrm>
            <a:prstGeom prst="rect">
              <a:avLst/>
            </a:prstGeom>
          </p:spPr>
          <p:txBody>
            <a:bodyPr lIns="0" tIns="0" rIns="0" bIns="0" rtlCol="0" anchor="t"/>
            <a:lstStyle/>
            <a:p>
              <a:pPr algn="just">
                <a:lnSpc>
                  <a:spcPts val="3294"/>
                </a:lnSpc>
              </a:pPr>
              <a:r>
                <a:rPr lang="en-US" sz="2599">
                  <a:solidFill>
                    <a:srgbClr val="000000"/>
                  </a:solidFill>
                  <a:latin typeface="Montserrat"/>
                  <a:ea typeface="Montserrat"/>
                  <a:cs typeface="Montserrat"/>
                  <a:sym typeface="Montserrat"/>
                </a:rPr>
                <a:t>Min. investment</a:t>
              </a:r>
            </a:p>
          </p:txBody>
        </p:sp>
      </p:grpSp>
      <p:sp>
        <p:nvSpPr>
          <p:cNvPr id="10" name="Freeform 10"/>
          <p:cNvSpPr/>
          <p:nvPr/>
        </p:nvSpPr>
        <p:spPr>
          <a:xfrm>
            <a:off x="676812" y="4919044"/>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11" name="Group 11"/>
          <p:cNvGrpSpPr/>
          <p:nvPr/>
        </p:nvGrpSpPr>
        <p:grpSpPr>
          <a:xfrm>
            <a:off x="786232" y="4949680"/>
            <a:ext cx="983388" cy="98338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F1F5"/>
            </a:solidFill>
            <a:ln cap="sq">
              <a:noFill/>
              <a:prstDash val="solid"/>
              <a:miter/>
            </a:ln>
          </p:spPr>
          <p:txBody>
            <a:bodyPr/>
            <a:lstStyle/>
            <a:p>
              <a:endParaRPr lang="lv-LV"/>
            </a:p>
          </p:txBody>
        </p:sp>
        <p:sp>
          <p:nvSpPr>
            <p:cNvPr id="13" name="TextBox 13"/>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14" name="Group 14"/>
          <p:cNvGrpSpPr/>
          <p:nvPr/>
        </p:nvGrpSpPr>
        <p:grpSpPr>
          <a:xfrm>
            <a:off x="5772969" y="3063611"/>
            <a:ext cx="4666036" cy="1447364"/>
            <a:chOff x="0" y="0"/>
            <a:chExt cx="1228915" cy="381199"/>
          </a:xfrm>
        </p:grpSpPr>
        <p:sp>
          <p:nvSpPr>
            <p:cNvPr id="15" name="Freeform 15"/>
            <p:cNvSpPr/>
            <p:nvPr/>
          </p:nvSpPr>
          <p:spPr>
            <a:xfrm>
              <a:off x="0" y="0"/>
              <a:ext cx="1228915" cy="381199"/>
            </a:xfrm>
            <a:custGeom>
              <a:avLst/>
              <a:gdLst/>
              <a:ahLst/>
              <a:cxnLst/>
              <a:rect l="l" t="t" r="r" b="b"/>
              <a:pathLst>
                <a:path w="1228915" h="381199">
                  <a:moveTo>
                    <a:pt x="39821" y="0"/>
                  </a:moveTo>
                  <a:lnTo>
                    <a:pt x="1189094" y="0"/>
                  </a:lnTo>
                  <a:cubicBezTo>
                    <a:pt x="1211086" y="0"/>
                    <a:pt x="1228915" y="17828"/>
                    <a:pt x="1228915" y="39821"/>
                  </a:cubicBezTo>
                  <a:lnTo>
                    <a:pt x="1228915" y="341378"/>
                  </a:lnTo>
                  <a:cubicBezTo>
                    <a:pt x="1228915" y="363370"/>
                    <a:pt x="1211086" y="381199"/>
                    <a:pt x="1189094" y="381199"/>
                  </a:cubicBezTo>
                  <a:lnTo>
                    <a:pt x="39821" y="381199"/>
                  </a:lnTo>
                  <a:cubicBezTo>
                    <a:pt x="17828" y="381199"/>
                    <a:pt x="0" y="363370"/>
                    <a:pt x="0" y="341378"/>
                  </a:cubicBezTo>
                  <a:lnTo>
                    <a:pt x="0" y="39821"/>
                  </a:lnTo>
                  <a:cubicBezTo>
                    <a:pt x="0" y="17828"/>
                    <a:pt x="17828" y="0"/>
                    <a:pt x="39821" y="0"/>
                  </a:cubicBezTo>
                  <a:close/>
                </a:path>
              </a:pathLst>
            </a:custGeom>
            <a:solidFill>
              <a:srgbClr val="FFFFFF"/>
            </a:solidFill>
            <a:ln w="9525" cap="rnd">
              <a:solidFill>
                <a:srgbClr val="00594F"/>
              </a:solidFill>
              <a:prstDash val="solid"/>
              <a:round/>
            </a:ln>
          </p:spPr>
          <p:txBody>
            <a:bodyPr/>
            <a:lstStyle/>
            <a:p>
              <a:endParaRPr lang="lv-LV"/>
            </a:p>
          </p:txBody>
        </p:sp>
        <p:sp>
          <p:nvSpPr>
            <p:cNvPr id="16" name="TextBox 16"/>
            <p:cNvSpPr txBox="1"/>
            <p:nvPr/>
          </p:nvSpPr>
          <p:spPr>
            <a:xfrm>
              <a:off x="0" y="-38100"/>
              <a:ext cx="1228915" cy="419299"/>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6424113" y="3226151"/>
            <a:ext cx="3940183" cy="1331747"/>
            <a:chOff x="0" y="0"/>
            <a:chExt cx="5253577" cy="1775663"/>
          </a:xfrm>
        </p:grpSpPr>
        <p:sp>
          <p:nvSpPr>
            <p:cNvPr id="18" name="Freeform 18"/>
            <p:cNvSpPr/>
            <p:nvPr/>
          </p:nvSpPr>
          <p:spPr>
            <a:xfrm>
              <a:off x="0" y="0"/>
              <a:ext cx="5253577" cy="1775663"/>
            </a:xfrm>
            <a:custGeom>
              <a:avLst/>
              <a:gdLst/>
              <a:ahLst/>
              <a:cxnLst/>
              <a:rect l="l" t="t" r="r" b="b"/>
              <a:pathLst>
                <a:path w="5253577" h="1775663">
                  <a:moveTo>
                    <a:pt x="0" y="0"/>
                  </a:moveTo>
                  <a:lnTo>
                    <a:pt x="5253577" y="0"/>
                  </a:lnTo>
                  <a:lnTo>
                    <a:pt x="5253577" y="1775663"/>
                  </a:lnTo>
                  <a:lnTo>
                    <a:pt x="0" y="1775663"/>
                  </a:lnTo>
                  <a:close/>
                </a:path>
              </a:pathLst>
            </a:custGeom>
          </p:spPr>
          <p:txBody>
            <a:bodyPr/>
            <a:lstStyle/>
            <a:p>
              <a:endParaRPr lang="lv-LV"/>
            </a:p>
          </p:txBody>
        </p:sp>
        <p:sp>
          <p:nvSpPr>
            <p:cNvPr id="19" name="TextBox 19"/>
            <p:cNvSpPr txBox="1"/>
            <p:nvPr/>
          </p:nvSpPr>
          <p:spPr>
            <a:xfrm>
              <a:off x="0" y="-9525"/>
              <a:ext cx="5253577" cy="1785188"/>
            </a:xfrm>
            <a:prstGeom prst="rect">
              <a:avLst/>
            </a:prstGeom>
          </p:spPr>
          <p:txBody>
            <a:bodyPr lIns="0" tIns="0" rIns="0" bIns="0" rtlCol="0" anchor="t"/>
            <a:lstStyle/>
            <a:p>
              <a:pPr algn="l">
                <a:lnSpc>
                  <a:spcPts val="3294"/>
                </a:lnSpc>
              </a:pPr>
              <a:r>
                <a:rPr lang="en-US" sz="2599">
                  <a:solidFill>
                    <a:srgbClr val="000000"/>
                  </a:solidFill>
                  <a:latin typeface="Montserrat"/>
                  <a:ea typeface="Montserrat"/>
                  <a:cs typeface="Montserrat"/>
                  <a:sym typeface="Montserrat"/>
                </a:rPr>
                <a:t>Maksimālā aizdevuma summa</a:t>
              </a:r>
            </a:p>
            <a:p>
              <a:pPr algn="l">
                <a:lnSpc>
                  <a:spcPts val="3294"/>
                </a:lnSpc>
              </a:pPr>
              <a:endParaRPr lang="en-US" sz="2599">
                <a:solidFill>
                  <a:srgbClr val="000000"/>
                </a:solidFill>
                <a:latin typeface="Montserrat"/>
                <a:ea typeface="Montserrat"/>
                <a:cs typeface="Montserrat"/>
                <a:sym typeface="Montserrat"/>
              </a:endParaRPr>
            </a:p>
          </p:txBody>
        </p:sp>
      </p:grpSp>
      <p:sp>
        <p:nvSpPr>
          <p:cNvPr id="20" name="Freeform 20"/>
          <p:cNvSpPr/>
          <p:nvPr/>
        </p:nvSpPr>
        <p:spPr>
          <a:xfrm>
            <a:off x="5226529" y="3195515"/>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21" name="Group 21"/>
          <p:cNvGrpSpPr/>
          <p:nvPr/>
        </p:nvGrpSpPr>
        <p:grpSpPr>
          <a:xfrm>
            <a:off x="5335949" y="3226151"/>
            <a:ext cx="983388" cy="98338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F1F5"/>
            </a:solidFill>
            <a:ln cap="sq">
              <a:noFill/>
              <a:prstDash val="solid"/>
              <a:miter/>
            </a:ln>
          </p:spPr>
          <p:txBody>
            <a:bodyPr/>
            <a:lstStyle/>
            <a:p>
              <a:endParaRPr lang="lv-LV"/>
            </a:p>
          </p:txBody>
        </p:sp>
        <p:sp>
          <p:nvSpPr>
            <p:cNvPr id="23" name="TextBox 23"/>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24" name="Group 24"/>
          <p:cNvGrpSpPr/>
          <p:nvPr/>
        </p:nvGrpSpPr>
        <p:grpSpPr>
          <a:xfrm>
            <a:off x="1124452" y="3077734"/>
            <a:ext cx="3874421" cy="1399192"/>
            <a:chOff x="0" y="0"/>
            <a:chExt cx="1020424" cy="368512"/>
          </a:xfrm>
        </p:grpSpPr>
        <p:sp>
          <p:nvSpPr>
            <p:cNvPr id="25" name="Freeform 25"/>
            <p:cNvSpPr/>
            <p:nvPr/>
          </p:nvSpPr>
          <p:spPr>
            <a:xfrm>
              <a:off x="0" y="0"/>
              <a:ext cx="1020424" cy="368512"/>
            </a:xfrm>
            <a:custGeom>
              <a:avLst/>
              <a:gdLst/>
              <a:ahLst/>
              <a:cxnLst/>
              <a:rect l="l" t="t" r="r" b="b"/>
              <a:pathLst>
                <a:path w="1020424" h="368512">
                  <a:moveTo>
                    <a:pt x="47957" y="0"/>
                  </a:moveTo>
                  <a:lnTo>
                    <a:pt x="972467" y="0"/>
                  </a:lnTo>
                  <a:cubicBezTo>
                    <a:pt x="985186" y="0"/>
                    <a:pt x="997384" y="5053"/>
                    <a:pt x="1006377" y="14046"/>
                  </a:cubicBezTo>
                  <a:cubicBezTo>
                    <a:pt x="1015371" y="23040"/>
                    <a:pt x="1020424" y="35238"/>
                    <a:pt x="1020424" y="47957"/>
                  </a:cubicBezTo>
                  <a:lnTo>
                    <a:pt x="1020424" y="320554"/>
                  </a:lnTo>
                  <a:cubicBezTo>
                    <a:pt x="1020424" y="347040"/>
                    <a:pt x="998952" y="368512"/>
                    <a:pt x="972467" y="368512"/>
                  </a:cubicBezTo>
                  <a:lnTo>
                    <a:pt x="47957" y="368512"/>
                  </a:lnTo>
                  <a:cubicBezTo>
                    <a:pt x="35238" y="368512"/>
                    <a:pt x="23040" y="363459"/>
                    <a:pt x="14046" y="354465"/>
                  </a:cubicBezTo>
                  <a:cubicBezTo>
                    <a:pt x="5053" y="345472"/>
                    <a:pt x="0" y="333273"/>
                    <a:pt x="0" y="320554"/>
                  </a:cubicBezTo>
                  <a:lnTo>
                    <a:pt x="0" y="47957"/>
                  </a:lnTo>
                  <a:cubicBezTo>
                    <a:pt x="0" y="35238"/>
                    <a:pt x="5053" y="23040"/>
                    <a:pt x="14046" y="14046"/>
                  </a:cubicBezTo>
                  <a:cubicBezTo>
                    <a:pt x="23040" y="5053"/>
                    <a:pt x="35238" y="0"/>
                    <a:pt x="47957" y="0"/>
                  </a:cubicBezTo>
                  <a:close/>
                </a:path>
              </a:pathLst>
            </a:custGeom>
            <a:solidFill>
              <a:srgbClr val="FFFFFF"/>
            </a:solidFill>
            <a:ln w="9525" cap="rnd">
              <a:solidFill>
                <a:srgbClr val="00594F"/>
              </a:solidFill>
              <a:prstDash val="solid"/>
              <a:round/>
            </a:ln>
          </p:spPr>
          <p:txBody>
            <a:bodyPr/>
            <a:lstStyle/>
            <a:p>
              <a:endParaRPr lang="lv-LV"/>
            </a:p>
          </p:txBody>
        </p:sp>
        <p:sp>
          <p:nvSpPr>
            <p:cNvPr id="26" name="TextBox 26"/>
            <p:cNvSpPr txBox="1"/>
            <p:nvPr/>
          </p:nvSpPr>
          <p:spPr>
            <a:xfrm>
              <a:off x="0" y="-38100"/>
              <a:ext cx="1020424" cy="406612"/>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p:cNvGrpSpPr/>
          <p:nvPr/>
        </p:nvGrpSpPr>
        <p:grpSpPr>
          <a:xfrm>
            <a:off x="1769620" y="3305844"/>
            <a:ext cx="3822373" cy="1107760"/>
            <a:chOff x="0" y="0"/>
            <a:chExt cx="5096497" cy="1477013"/>
          </a:xfrm>
        </p:grpSpPr>
        <p:sp>
          <p:nvSpPr>
            <p:cNvPr id="28" name="Freeform 28"/>
            <p:cNvSpPr/>
            <p:nvPr/>
          </p:nvSpPr>
          <p:spPr>
            <a:xfrm>
              <a:off x="0" y="0"/>
              <a:ext cx="5096497" cy="1477013"/>
            </a:xfrm>
            <a:custGeom>
              <a:avLst/>
              <a:gdLst/>
              <a:ahLst/>
              <a:cxnLst/>
              <a:rect l="l" t="t" r="r" b="b"/>
              <a:pathLst>
                <a:path w="5096497" h="1477013">
                  <a:moveTo>
                    <a:pt x="0" y="0"/>
                  </a:moveTo>
                  <a:lnTo>
                    <a:pt x="5096497" y="0"/>
                  </a:lnTo>
                  <a:lnTo>
                    <a:pt x="5096497" y="1477013"/>
                  </a:lnTo>
                  <a:lnTo>
                    <a:pt x="0" y="1477013"/>
                  </a:lnTo>
                  <a:close/>
                </a:path>
              </a:pathLst>
            </a:custGeom>
          </p:spPr>
          <p:txBody>
            <a:bodyPr/>
            <a:lstStyle/>
            <a:p>
              <a:endParaRPr lang="lv-LV"/>
            </a:p>
          </p:txBody>
        </p:sp>
        <p:sp>
          <p:nvSpPr>
            <p:cNvPr id="29" name="TextBox 29"/>
            <p:cNvSpPr txBox="1"/>
            <p:nvPr/>
          </p:nvSpPr>
          <p:spPr>
            <a:xfrm>
              <a:off x="0" y="-9525"/>
              <a:ext cx="5096497" cy="1486538"/>
            </a:xfrm>
            <a:prstGeom prst="rect">
              <a:avLst/>
            </a:prstGeom>
          </p:spPr>
          <p:txBody>
            <a:bodyPr lIns="0" tIns="0" rIns="0" bIns="0" rtlCol="0" anchor="t"/>
            <a:lstStyle/>
            <a:p>
              <a:pPr algn="l">
                <a:lnSpc>
                  <a:spcPts val="3294"/>
                </a:lnSpc>
              </a:pPr>
              <a:r>
                <a:rPr lang="en-US" sz="2599" b="1">
                  <a:solidFill>
                    <a:srgbClr val="000000"/>
                  </a:solidFill>
                  <a:latin typeface="Montserrat Bold"/>
                  <a:ea typeface="Montserrat Bold"/>
                  <a:cs typeface="Montserrat Bold"/>
                  <a:sym typeface="Montserrat Bold"/>
                </a:rPr>
                <a:t>Atbalsta intensitāte</a:t>
              </a:r>
            </a:p>
            <a:p>
              <a:pPr algn="l">
                <a:lnSpc>
                  <a:spcPts val="3294"/>
                </a:lnSpc>
              </a:pPr>
              <a:endParaRPr lang="en-US" sz="2599" b="1">
                <a:solidFill>
                  <a:srgbClr val="000000"/>
                </a:solidFill>
                <a:latin typeface="Montserrat Bold"/>
                <a:ea typeface="Montserrat Bold"/>
                <a:cs typeface="Montserrat Bold"/>
                <a:sym typeface="Montserrat Bold"/>
              </a:endParaRPr>
            </a:p>
          </p:txBody>
        </p:sp>
      </p:grpSp>
      <p:sp>
        <p:nvSpPr>
          <p:cNvPr id="30" name="Freeform 30"/>
          <p:cNvSpPr/>
          <p:nvPr/>
        </p:nvSpPr>
        <p:spPr>
          <a:xfrm>
            <a:off x="578012" y="3209638"/>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31" name="Group 31"/>
          <p:cNvGrpSpPr/>
          <p:nvPr/>
        </p:nvGrpSpPr>
        <p:grpSpPr>
          <a:xfrm>
            <a:off x="687432" y="3240274"/>
            <a:ext cx="983388" cy="983388"/>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F1F5"/>
            </a:solidFill>
            <a:ln cap="sq">
              <a:noFill/>
              <a:prstDash val="solid"/>
              <a:miter/>
            </a:ln>
          </p:spPr>
          <p:txBody>
            <a:bodyPr/>
            <a:lstStyle/>
            <a:p>
              <a:endParaRPr lang="lv-LV"/>
            </a:p>
          </p:txBody>
        </p:sp>
        <p:sp>
          <p:nvSpPr>
            <p:cNvPr id="33" name="TextBox 33"/>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34" name="Freeform 34"/>
          <p:cNvSpPr/>
          <p:nvPr/>
        </p:nvSpPr>
        <p:spPr>
          <a:xfrm>
            <a:off x="922567" y="5095273"/>
            <a:ext cx="668151" cy="726251"/>
          </a:xfrm>
          <a:custGeom>
            <a:avLst/>
            <a:gdLst/>
            <a:ahLst/>
            <a:cxnLst/>
            <a:rect l="l" t="t" r="r" b="b"/>
            <a:pathLst>
              <a:path w="668151" h="726251">
                <a:moveTo>
                  <a:pt x="0" y="0"/>
                </a:moveTo>
                <a:lnTo>
                  <a:pt x="668151" y="0"/>
                </a:lnTo>
                <a:lnTo>
                  <a:pt x="668151" y="726251"/>
                </a:lnTo>
                <a:lnTo>
                  <a:pt x="0" y="7262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lv-LV"/>
          </a:p>
        </p:txBody>
      </p:sp>
      <p:sp>
        <p:nvSpPr>
          <p:cNvPr id="35" name="Freeform 35"/>
          <p:cNvSpPr/>
          <p:nvPr/>
        </p:nvSpPr>
        <p:spPr>
          <a:xfrm>
            <a:off x="5460319" y="3430228"/>
            <a:ext cx="746773" cy="608620"/>
          </a:xfrm>
          <a:custGeom>
            <a:avLst/>
            <a:gdLst/>
            <a:ahLst/>
            <a:cxnLst/>
            <a:rect l="l" t="t" r="r" b="b"/>
            <a:pathLst>
              <a:path w="746773" h="608620">
                <a:moveTo>
                  <a:pt x="0" y="0"/>
                </a:moveTo>
                <a:lnTo>
                  <a:pt x="746772" y="0"/>
                </a:lnTo>
                <a:lnTo>
                  <a:pt x="746772" y="608620"/>
                </a:lnTo>
                <a:lnTo>
                  <a:pt x="0" y="6086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sp>
        <p:nvSpPr>
          <p:cNvPr id="36" name="Freeform 36"/>
          <p:cNvSpPr/>
          <p:nvPr/>
        </p:nvSpPr>
        <p:spPr>
          <a:xfrm>
            <a:off x="839754" y="3402114"/>
            <a:ext cx="678745" cy="678745"/>
          </a:xfrm>
          <a:custGeom>
            <a:avLst/>
            <a:gdLst/>
            <a:ahLst/>
            <a:cxnLst/>
            <a:rect l="l" t="t" r="r" b="b"/>
            <a:pathLst>
              <a:path w="678745" h="678745">
                <a:moveTo>
                  <a:pt x="0" y="0"/>
                </a:moveTo>
                <a:lnTo>
                  <a:pt x="678745" y="0"/>
                </a:lnTo>
                <a:lnTo>
                  <a:pt x="678745" y="678745"/>
                </a:lnTo>
                <a:lnTo>
                  <a:pt x="0" y="67874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37" name="Group 37"/>
          <p:cNvGrpSpPr/>
          <p:nvPr/>
        </p:nvGrpSpPr>
        <p:grpSpPr>
          <a:xfrm>
            <a:off x="5787721" y="4756503"/>
            <a:ext cx="3945976" cy="1485665"/>
            <a:chOff x="0" y="0"/>
            <a:chExt cx="1039269" cy="391286"/>
          </a:xfrm>
        </p:grpSpPr>
        <p:sp>
          <p:nvSpPr>
            <p:cNvPr id="38" name="Freeform 38"/>
            <p:cNvSpPr/>
            <p:nvPr/>
          </p:nvSpPr>
          <p:spPr>
            <a:xfrm>
              <a:off x="0" y="0"/>
              <a:ext cx="1039269" cy="391286"/>
            </a:xfrm>
            <a:custGeom>
              <a:avLst/>
              <a:gdLst/>
              <a:ahLst/>
              <a:cxnLst/>
              <a:rect l="l" t="t" r="r" b="b"/>
              <a:pathLst>
                <a:path w="1039269" h="391286">
                  <a:moveTo>
                    <a:pt x="47087" y="0"/>
                  </a:moveTo>
                  <a:lnTo>
                    <a:pt x="992182" y="0"/>
                  </a:lnTo>
                  <a:cubicBezTo>
                    <a:pt x="1018188" y="0"/>
                    <a:pt x="1039269" y="21082"/>
                    <a:pt x="1039269" y="47087"/>
                  </a:cubicBezTo>
                  <a:lnTo>
                    <a:pt x="1039269" y="344199"/>
                  </a:lnTo>
                  <a:cubicBezTo>
                    <a:pt x="1039269" y="370204"/>
                    <a:pt x="1018188" y="391286"/>
                    <a:pt x="992182" y="391286"/>
                  </a:cubicBezTo>
                  <a:lnTo>
                    <a:pt x="47087" y="391286"/>
                  </a:lnTo>
                  <a:cubicBezTo>
                    <a:pt x="21082" y="391286"/>
                    <a:pt x="0" y="370204"/>
                    <a:pt x="0" y="344199"/>
                  </a:cubicBezTo>
                  <a:lnTo>
                    <a:pt x="0" y="47087"/>
                  </a:lnTo>
                  <a:cubicBezTo>
                    <a:pt x="0" y="21082"/>
                    <a:pt x="21082" y="0"/>
                    <a:pt x="47087" y="0"/>
                  </a:cubicBezTo>
                  <a:close/>
                </a:path>
              </a:pathLst>
            </a:custGeom>
            <a:solidFill>
              <a:srgbClr val="FFFFFF"/>
            </a:solidFill>
            <a:ln w="9525" cap="rnd">
              <a:solidFill>
                <a:srgbClr val="00594F"/>
              </a:solidFill>
              <a:prstDash val="solid"/>
              <a:round/>
            </a:ln>
          </p:spPr>
          <p:txBody>
            <a:bodyPr/>
            <a:lstStyle/>
            <a:p>
              <a:endParaRPr lang="lv-LV"/>
            </a:p>
          </p:txBody>
        </p:sp>
        <p:sp>
          <p:nvSpPr>
            <p:cNvPr id="39" name="TextBox 39"/>
            <p:cNvSpPr txBox="1"/>
            <p:nvPr/>
          </p:nvSpPr>
          <p:spPr>
            <a:xfrm>
              <a:off x="0" y="-38100"/>
              <a:ext cx="1039269" cy="429386"/>
            </a:xfrm>
            <a:prstGeom prst="rect">
              <a:avLst/>
            </a:prstGeom>
          </p:spPr>
          <p:txBody>
            <a:bodyPr lIns="50800" tIns="50800" rIns="50800" bIns="50800" rtlCol="0" anchor="ctr"/>
            <a:lstStyle/>
            <a:p>
              <a:pPr algn="ctr">
                <a:lnSpc>
                  <a:spcPts val="2659"/>
                </a:lnSpc>
                <a:spcBef>
                  <a:spcPct val="0"/>
                </a:spcBef>
              </a:pPr>
              <a:endParaRPr/>
            </a:p>
          </p:txBody>
        </p:sp>
      </p:grpSp>
      <p:grpSp>
        <p:nvGrpSpPr>
          <p:cNvPr id="40" name="Group 40"/>
          <p:cNvGrpSpPr/>
          <p:nvPr/>
        </p:nvGrpSpPr>
        <p:grpSpPr>
          <a:xfrm>
            <a:off x="6279012" y="5298412"/>
            <a:ext cx="3358524" cy="1063085"/>
            <a:chOff x="0" y="0"/>
            <a:chExt cx="4478032" cy="1417447"/>
          </a:xfrm>
        </p:grpSpPr>
        <p:sp>
          <p:nvSpPr>
            <p:cNvPr id="41" name="Freeform 41"/>
            <p:cNvSpPr/>
            <p:nvPr/>
          </p:nvSpPr>
          <p:spPr>
            <a:xfrm>
              <a:off x="0" y="0"/>
              <a:ext cx="4478032" cy="1417447"/>
            </a:xfrm>
            <a:custGeom>
              <a:avLst/>
              <a:gdLst/>
              <a:ahLst/>
              <a:cxnLst/>
              <a:rect l="l" t="t" r="r" b="b"/>
              <a:pathLst>
                <a:path w="4478032" h="1417447">
                  <a:moveTo>
                    <a:pt x="0" y="0"/>
                  </a:moveTo>
                  <a:lnTo>
                    <a:pt x="4478032" y="0"/>
                  </a:lnTo>
                  <a:lnTo>
                    <a:pt x="4478032" y="1417447"/>
                  </a:lnTo>
                  <a:lnTo>
                    <a:pt x="0" y="1417447"/>
                  </a:lnTo>
                  <a:close/>
                </a:path>
              </a:pathLst>
            </a:custGeom>
          </p:spPr>
          <p:txBody>
            <a:bodyPr/>
            <a:lstStyle/>
            <a:p>
              <a:endParaRPr lang="lv-LV"/>
            </a:p>
          </p:txBody>
        </p:sp>
        <p:sp>
          <p:nvSpPr>
            <p:cNvPr id="42" name="TextBox 42"/>
            <p:cNvSpPr txBox="1"/>
            <p:nvPr/>
          </p:nvSpPr>
          <p:spPr>
            <a:xfrm>
              <a:off x="0" y="66675"/>
              <a:ext cx="4478032" cy="1350772"/>
            </a:xfrm>
            <a:prstGeom prst="rect">
              <a:avLst/>
            </a:prstGeom>
          </p:spPr>
          <p:txBody>
            <a:bodyPr lIns="0" tIns="0" rIns="0" bIns="0" rtlCol="0" anchor="t"/>
            <a:lstStyle/>
            <a:p>
              <a:pPr algn="ctr">
                <a:lnSpc>
                  <a:spcPts val="2092"/>
                </a:lnSpc>
              </a:pPr>
              <a:r>
                <a:rPr lang="en-US" sz="2299" b="1">
                  <a:solidFill>
                    <a:srgbClr val="000000"/>
                  </a:solidFill>
                  <a:latin typeface="Montserrat Bold"/>
                  <a:ea typeface="Montserrat Bold"/>
                  <a:cs typeface="Montserrat Bold"/>
                  <a:sym typeface="Montserrat Bold"/>
                </a:rPr>
                <a:t>MVU reģionos*</a:t>
              </a:r>
            </a:p>
            <a:p>
              <a:pPr algn="ctr">
                <a:lnSpc>
                  <a:spcPts val="2092"/>
                </a:lnSpc>
              </a:pPr>
              <a:endParaRPr lang="en-US" sz="2299" b="1">
                <a:solidFill>
                  <a:srgbClr val="000000"/>
                </a:solidFill>
                <a:latin typeface="Montserrat Bold"/>
                <a:ea typeface="Montserrat Bold"/>
                <a:cs typeface="Montserrat Bold"/>
                <a:sym typeface="Montserrat Bold"/>
              </a:endParaRPr>
            </a:p>
            <a:p>
              <a:pPr algn="ctr">
                <a:lnSpc>
                  <a:spcPts val="1092"/>
                </a:lnSpc>
              </a:pPr>
              <a:r>
                <a:rPr lang="en-US" sz="1200">
                  <a:solidFill>
                    <a:srgbClr val="000000"/>
                  </a:solidFill>
                  <a:latin typeface="Montserrat"/>
                  <a:ea typeface="Montserrat"/>
                  <a:cs typeface="Montserrat"/>
                  <a:sym typeface="Montserrat"/>
                </a:rPr>
                <a:t>* No 16.11.2026. – visā Latvijas teritorijā (t. sk. Rīgā).</a:t>
              </a:r>
            </a:p>
            <a:p>
              <a:pPr algn="ctr">
                <a:lnSpc>
                  <a:spcPts val="1092"/>
                </a:lnSpc>
              </a:pPr>
              <a:endParaRPr lang="en-US" sz="1200">
                <a:solidFill>
                  <a:srgbClr val="000000"/>
                </a:solidFill>
                <a:latin typeface="Montserrat"/>
                <a:ea typeface="Montserrat"/>
                <a:cs typeface="Montserrat"/>
                <a:sym typeface="Montserrat"/>
              </a:endParaRPr>
            </a:p>
          </p:txBody>
        </p:sp>
      </p:grpSp>
      <p:sp>
        <p:nvSpPr>
          <p:cNvPr id="43" name="Freeform 43"/>
          <p:cNvSpPr/>
          <p:nvPr/>
        </p:nvSpPr>
        <p:spPr>
          <a:xfrm>
            <a:off x="5241281" y="4861350"/>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44" name="Group 44"/>
          <p:cNvGrpSpPr/>
          <p:nvPr/>
        </p:nvGrpSpPr>
        <p:grpSpPr>
          <a:xfrm>
            <a:off x="5350701" y="4891986"/>
            <a:ext cx="983388" cy="983388"/>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F1F5"/>
            </a:solidFill>
            <a:ln cap="sq">
              <a:noFill/>
              <a:prstDash val="solid"/>
              <a:miter/>
            </a:ln>
          </p:spPr>
          <p:txBody>
            <a:bodyPr/>
            <a:lstStyle/>
            <a:p>
              <a:endParaRPr lang="lv-LV"/>
            </a:p>
          </p:txBody>
        </p:sp>
        <p:sp>
          <p:nvSpPr>
            <p:cNvPr id="46" name="TextBox 46"/>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47" name="Group 47"/>
          <p:cNvGrpSpPr/>
          <p:nvPr/>
        </p:nvGrpSpPr>
        <p:grpSpPr>
          <a:xfrm>
            <a:off x="11252651" y="3077734"/>
            <a:ext cx="6804419" cy="1433242"/>
            <a:chOff x="0" y="0"/>
            <a:chExt cx="1792110" cy="377479"/>
          </a:xfrm>
        </p:grpSpPr>
        <p:sp>
          <p:nvSpPr>
            <p:cNvPr id="48" name="Freeform 48"/>
            <p:cNvSpPr/>
            <p:nvPr/>
          </p:nvSpPr>
          <p:spPr>
            <a:xfrm>
              <a:off x="0" y="0"/>
              <a:ext cx="1792110" cy="377479"/>
            </a:xfrm>
            <a:custGeom>
              <a:avLst/>
              <a:gdLst/>
              <a:ahLst/>
              <a:cxnLst/>
              <a:rect l="l" t="t" r="r" b="b"/>
              <a:pathLst>
                <a:path w="1792110" h="377479">
                  <a:moveTo>
                    <a:pt x="27307" y="0"/>
                  </a:moveTo>
                  <a:lnTo>
                    <a:pt x="1764804" y="0"/>
                  </a:lnTo>
                  <a:cubicBezTo>
                    <a:pt x="1772046" y="0"/>
                    <a:pt x="1778991" y="2877"/>
                    <a:pt x="1784112" y="7998"/>
                  </a:cubicBezTo>
                  <a:cubicBezTo>
                    <a:pt x="1789233" y="13119"/>
                    <a:pt x="1792110" y="20064"/>
                    <a:pt x="1792110" y="27307"/>
                  </a:cubicBezTo>
                  <a:lnTo>
                    <a:pt x="1792110" y="350173"/>
                  </a:lnTo>
                  <a:cubicBezTo>
                    <a:pt x="1792110" y="357415"/>
                    <a:pt x="1789233" y="364360"/>
                    <a:pt x="1784112" y="369481"/>
                  </a:cubicBezTo>
                  <a:cubicBezTo>
                    <a:pt x="1778991" y="374602"/>
                    <a:pt x="1772046" y="377479"/>
                    <a:pt x="1764804" y="377479"/>
                  </a:cubicBezTo>
                  <a:lnTo>
                    <a:pt x="27307" y="377479"/>
                  </a:lnTo>
                  <a:cubicBezTo>
                    <a:pt x="20064" y="377479"/>
                    <a:pt x="13119" y="374602"/>
                    <a:pt x="7998" y="369481"/>
                  </a:cubicBezTo>
                  <a:cubicBezTo>
                    <a:pt x="2877" y="364360"/>
                    <a:pt x="0" y="357415"/>
                    <a:pt x="0" y="350173"/>
                  </a:cubicBezTo>
                  <a:lnTo>
                    <a:pt x="0" y="27307"/>
                  </a:lnTo>
                  <a:cubicBezTo>
                    <a:pt x="0" y="20064"/>
                    <a:pt x="2877" y="13119"/>
                    <a:pt x="7998" y="7998"/>
                  </a:cubicBezTo>
                  <a:cubicBezTo>
                    <a:pt x="13119" y="2877"/>
                    <a:pt x="20064" y="0"/>
                    <a:pt x="27307" y="0"/>
                  </a:cubicBezTo>
                  <a:close/>
                </a:path>
              </a:pathLst>
            </a:custGeom>
            <a:solidFill>
              <a:srgbClr val="FFFFFF"/>
            </a:solidFill>
            <a:ln w="9525" cap="rnd">
              <a:solidFill>
                <a:srgbClr val="00594F"/>
              </a:solidFill>
              <a:prstDash val="solid"/>
              <a:round/>
            </a:ln>
          </p:spPr>
          <p:txBody>
            <a:bodyPr/>
            <a:lstStyle/>
            <a:p>
              <a:endParaRPr lang="lv-LV"/>
            </a:p>
          </p:txBody>
        </p:sp>
        <p:sp>
          <p:nvSpPr>
            <p:cNvPr id="49" name="TextBox 49"/>
            <p:cNvSpPr txBox="1"/>
            <p:nvPr/>
          </p:nvSpPr>
          <p:spPr>
            <a:xfrm>
              <a:off x="0" y="-38100"/>
              <a:ext cx="1792110" cy="415579"/>
            </a:xfrm>
            <a:prstGeom prst="rect">
              <a:avLst/>
            </a:prstGeom>
          </p:spPr>
          <p:txBody>
            <a:bodyPr lIns="50800" tIns="50800" rIns="50800" bIns="50800" rtlCol="0" anchor="ctr"/>
            <a:lstStyle/>
            <a:p>
              <a:pPr algn="ctr">
                <a:lnSpc>
                  <a:spcPts val="2659"/>
                </a:lnSpc>
                <a:spcBef>
                  <a:spcPct val="0"/>
                </a:spcBef>
              </a:pPr>
              <a:endParaRPr/>
            </a:p>
          </p:txBody>
        </p:sp>
      </p:grpSp>
      <p:grpSp>
        <p:nvGrpSpPr>
          <p:cNvPr id="50" name="Group 50"/>
          <p:cNvGrpSpPr/>
          <p:nvPr/>
        </p:nvGrpSpPr>
        <p:grpSpPr>
          <a:xfrm>
            <a:off x="11728901" y="3562142"/>
            <a:ext cx="6328169" cy="1144448"/>
            <a:chOff x="0" y="0"/>
            <a:chExt cx="8437559" cy="1525930"/>
          </a:xfrm>
        </p:grpSpPr>
        <p:sp>
          <p:nvSpPr>
            <p:cNvPr id="51" name="Freeform 51"/>
            <p:cNvSpPr/>
            <p:nvPr/>
          </p:nvSpPr>
          <p:spPr>
            <a:xfrm>
              <a:off x="0" y="0"/>
              <a:ext cx="8437559" cy="1525930"/>
            </a:xfrm>
            <a:custGeom>
              <a:avLst/>
              <a:gdLst/>
              <a:ahLst/>
              <a:cxnLst/>
              <a:rect l="l" t="t" r="r" b="b"/>
              <a:pathLst>
                <a:path w="8437559" h="1525930">
                  <a:moveTo>
                    <a:pt x="0" y="0"/>
                  </a:moveTo>
                  <a:lnTo>
                    <a:pt x="8437559" y="0"/>
                  </a:lnTo>
                  <a:lnTo>
                    <a:pt x="8437559" y="1525930"/>
                  </a:lnTo>
                  <a:lnTo>
                    <a:pt x="0" y="1525930"/>
                  </a:lnTo>
                  <a:close/>
                </a:path>
              </a:pathLst>
            </a:custGeom>
          </p:spPr>
          <p:txBody>
            <a:bodyPr/>
            <a:lstStyle/>
            <a:p>
              <a:endParaRPr lang="lv-LV"/>
            </a:p>
          </p:txBody>
        </p:sp>
        <p:sp>
          <p:nvSpPr>
            <p:cNvPr id="52" name="TextBox 52"/>
            <p:cNvSpPr txBox="1"/>
            <p:nvPr/>
          </p:nvSpPr>
          <p:spPr>
            <a:xfrm>
              <a:off x="0" y="-9525"/>
              <a:ext cx="8437559" cy="1535455"/>
            </a:xfrm>
            <a:prstGeom prst="rect">
              <a:avLst/>
            </a:prstGeom>
          </p:spPr>
          <p:txBody>
            <a:bodyPr lIns="0" tIns="0" rIns="0" bIns="0" rtlCol="0" anchor="t"/>
            <a:lstStyle/>
            <a:p>
              <a:pPr algn="ctr">
                <a:lnSpc>
                  <a:spcPts val="2787"/>
                </a:lnSpc>
              </a:pPr>
              <a:r>
                <a:rPr lang="en-US" sz="2199">
                  <a:solidFill>
                    <a:srgbClr val="000000"/>
                  </a:solidFill>
                  <a:latin typeface="Montserrat"/>
                  <a:ea typeface="Montserrat"/>
                  <a:cs typeface="Montserrat"/>
                  <a:sym typeface="Montserrat"/>
                </a:rPr>
                <a:t>Energoefektivitāte, atjaunīgā enerģija, siltumnīcefekta gāzu emisiju samazināšana</a:t>
              </a:r>
            </a:p>
            <a:p>
              <a:pPr algn="ctr">
                <a:lnSpc>
                  <a:spcPts val="2787"/>
                </a:lnSpc>
              </a:pPr>
              <a:endParaRPr lang="en-US" sz="2199">
                <a:solidFill>
                  <a:srgbClr val="000000"/>
                </a:solidFill>
                <a:latin typeface="Montserrat"/>
                <a:ea typeface="Montserrat"/>
                <a:cs typeface="Montserrat"/>
                <a:sym typeface="Montserrat"/>
              </a:endParaRPr>
            </a:p>
          </p:txBody>
        </p:sp>
      </p:grpSp>
      <p:sp>
        <p:nvSpPr>
          <p:cNvPr id="53" name="Freeform 53"/>
          <p:cNvSpPr/>
          <p:nvPr/>
        </p:nvSpPr>
        <p:spPr>
          <a:xfrm>
            <a:off x="10478595" y="3063611"/>
            <a:ext cx="1281411" cy="1281411"/>
          </a:xfrm>
          <a:custGeom>
            <a:avLst/>
            <a:gdLst/>
            <a:ahLst/>
            <a:cxnLst/>
            <a:rect l="l" t="t" r="r" b="b"/>
            <a:pathLst>
              <a:path w="1281411" h="1281411">
                <a:moveTo>
                  <a:pt x="0" y="0"/>
                </a:moveTo>
                <a:lnTo>
                  <a:pt x="1281412" y="0"/>
                </a:lnTo>
                <a:lnTo>
                  <a:pt x="1281412" y="1281412"/>
                </a:lnTo>
                <a:lnTo>
                  <a:pt x="0" y="1281412"/>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54" name="Group 54"/>
          <p:cNvGrpSpPr/>
          <p:nvPr/>
        </p:nvGrpSpPr>
        <p:grpSpPr>
          <a:xfrm>
            <a:off x="10627607" y="3170982"/>
            <a:ext cx="983388" cy="983388"/>
            <a:chOff x="0" y="0"/>
            <a:chExt cx="812800" cy="812800"/>
          </a:xfrm>
        </p:grpSpPr>
        <p:sp>
          <p:nvSpPr>
            <p:cNvPr id="55" name="Freeform 5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F1F5"/>
            </a:solidFill>
            <a:ln cap="sq">
              <a:noFill/>
              <a:prstDash val="solid"/>
              <a:miter/>
            </a:ln>
          </p:spPr>
          <p:txBody>
            <a:bodyPr/>
            <a:lstStyle/>
            <a:p>
              <a:endParaRPr lang="lv-LV"/>
            </a:p>
          </p:txBody>
        </p:sp>
        <p:sp>
          <p:nvSpPr>
            <p:cNvPr id="56" name="TextBox 56"/>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57" name="Group 57"/>
          <p:cNvGrpSpPr/>
          <p:nvPr/>
        </p:nvGrpSpPr>
        <p:grpSpPr>
          <a:xfrm>
            <a:off x="10384329" y="4756503"/>
            <a:ext cx="4775602" cy="1485665"/>
            <a:chOff x="0" y="0"/>
            <a:chExt cx="1257772" cy="391286"/>
          </a:xfrm>
        </p:grpSpPr>
        <p:sp>
          <p:nvSpPr>
            <p:cNvPr id="58" name="Freeform 58"/>
            <p:cNvSpPr/>
            <p:nvPr/>
          </p:nvSpPr>
          <p:spPr>
            <a:xfrm>
              <a:off x="0" y="0"/>
              <a:ext cx="1257772" cy="391286"/>
            </a:xfrm>
            <a:custGeom>
              <a:avLst/>
              <a:gdLst/>
              <a:ahLst/>
              <a:cxnLst/>
              <a:rect l="l" t="t" r="r" b="b"/>
              <a:pathLst>
                <a:path w="1257772" h="391286">
                  <a:moveTo>
                    <a:pt x="38907" y="0"/>
                  </a:moveTo>
                  <a:lnTo>
                    <a:pt x="1218865" y="0"/>
                  </a:lnTo>
                  <a:cubicBezTo>
                    <a:pt x="1240352" y="0"/>
                    <a:pt x="1257772" y="17419"/>
                    <a:pt x="1257772" y="38907"/>
                  </a:cubicBezTo>
                  <a:lnTo>
                    <a:pt x="1257772" y="352379"/>
                  </a:lnTo>
                  <a:cubicBezTo>
                    <a:pt x="1257772" y="362698"/>
                    <a:pt x="1253673" y="372594"/>
                    <a:pt x="1246376" y="379890"/>
                  </a:cubicBezTo>
                  <a:cubicBezTo>
                    <a:pt x="1239080" y="387187"/>
                    <a:pt x="1229183" y="391286"/>
                    <a:pt x="1218865" y="391286"/>
                  </a:cubicBezTo>
                  <a:lnTo>
                    <a:pt x="38907" y="391286"/>
                  </a:lnTo>
                  <a:cubicBezTo>
                    <a:pt x="17419" y="391286"/>
                    <a:pt x="0" y="373867"/>
                    <a:pt x="0" y="352379"/>
                  </a:cubicBezTo>
                  <a:lnTo>
                    <a:pt x="0" y="38907"/>
                  </a:lnTo>
                  <a:cubicBezTo>
                    <a:pt x="0" y="17419"/>
                    <a:pt x="17419" y="0"/>
                    <a:pt x="38907" y="0"/>
                  </a:cubicBezTo>
                  <a:close/>
                </a:path>
              </a:pathLst>
            </a:custGeom>
            <a:solidFill>
              <a:srgbClr val="FFFFFF"/>
            </a:solidFill>
            <a:ln w="9525" cap="rnd">
              <a:solidFill>
                <a:srgbClr val="00594F"/>
              </a:solidFill>
              <a:prstDash val="solid"/>
              <a:round/>
            </a:ln>
          </p:spPr>
          <p:txBody>
            <a:bodyPr/>
            <a:lstStyle/>
            <a:p>
              <a:endParaRPr lang="lv-LV"/>
            </a:p>
          </p:txBody>
        </p:sp>
        <p:sp>
          <p:nvSpPr>
            <p:cNvPr id="59" name="TextBox 59"/>
            <p:cNvSpPr txBox="1"/>
            <p:nvPr/>
          </p:nvSpPr>
          <p:spPr>
            <a:xfrm>
              <a:off x="0" y="-38100"/>
              <a:ext cx="1257772" cy="429386"/>
            </a:xfrm>
            <a:prstGeom prst="rect">
              <a:avLst/>
            </a:prstGeom>
          </p:spPr>
          <p:txBody>
            <a:bodyPr lIns="50800" tIns="50800" rIns="50800" bIns="50800" rtlCol="0" anchor="ctr"/>
            <a:lstStyle/>
            <a:p>
              <a:pPr algn="ctr">
                <a:lnSpc>
                  <a:spcPts val="2659"/>
                </a:lnSpc>
                <a:spcBef>
                  <a:spcPct val="0"/>
                </a:spcBef>
              </a:pPr>
              <a:endParaRPr/>
            </a:p>
          </p:txBody>
        </p:sp>
      </p:grpSp>
      <p:sp>
        <p:nvSpPr>
          <p:cNvPr id="60" name="Freeform 60"/>
          <p:cNvSpPr/>
          <p:nvPr/>
        </p:nvSpPr>
        <p:spPr>
          <a:xfrm>
            <a:off x="9837890" y="4756503"/>
            <a:ext cx="1281411" cy="1281411"/>
          </a:xfrm>
          <a:custGeom>
            <a:avLst/>
            <a:gdLst/>
            <a:ahLst/>
            <a:cxnLst/>
            <a:rect l="l" t="t" r="r" b="b"/>
            <a:pathLst>
              <a:path w="1281411" h="1281411">
                <a:moveTo>
                  <a:pt x="0" y="0"/>
                </a:moveTo>
                <a:lnTo>
                  <a:pt x="1281411" y="0"/>
                </a:lnTo>
                <a:lnTo>
                  <a:pt x="1281411" y="1281412"/>
                </a:lnTo>
                <a:lnTo>
                  <a:pt x="0" y="1281412"/>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p:spPr>
        <p:txBody>
          <a:bodyPr/>
          <a:lstStyle/>
          <a:p>
            <a:endParaRPr lang="lv-LV"/>
          </a:p>
        </p:txBody>
      </p:sp>
      <p:grpSp>
        <p:nvGrpSpPr>
          <p:cNvPr id="61" name="Group 61"/>
          <p:cNvGrpSpPr/>
          <p:nvPr/>
        </p:nvGrpSpPr>
        <p:grpSpPr>
          <a:xfrm>
            <a:off x="9947310" y="4787140"/>
            <a:ext cx="983388" cy="983388"/>
            <a:chOff x="0" y="0"/>
            <a:chExt cx="812800" cy="812800"/>
          </a:xfrm>
        </p:grpSpPr>
        <p:sp>
          <p:nvSpPr>
            <p:cNvPr id="62" name="Freeform 6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F1F5"/>
            </a:solidFill>
            <a:ln cap="sq">
              <a:noFill/>
              <a:prstDash val="solid"/>
              <a:miter/>
            </a:ln>
          </p:spPr>
          <p:txBody>
            <a:bodyPr/>
            <a:lstStyle/>
            <a:p>
              <a:endParaRPr lang="lv-LV"/>
            </a:p>
          </p:txBody>
        </p:sp>
        <p:sp>
          <p:nvSpPr>
            <p:cNvPr id="63" name="TextBox 63"/>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64" name="Group 64"/>
          <p:cNvGrpSpPr/>
          <p:nvPr/>
        </p:nvGrpSpPr>
        <p:grpSpPr>
          <a:xfrm>
            <a:off x="947236" y="6518393"/>
            <a:ext cx="13080505" cy="2375280"/>
            <a:chOff x="0" y="0"/>
            <a:chExt cx="3445071" cy="625588"/>
          </a:xfrm>
        </p:grpSpPr>
        <p:sp>
          <p:nvSpPr>
            <p:cNvPr id="65" name="Freeform 65"/>
            <p:cNvSpPr/>
            <p:nvPr/>
          </p:nvSpPr>
          <p:spPr>
            <a:xfrm>
              <a:off x="0" y="0"/>
              <a:ext cx="3445071" cy="625588"/>
            </a:xfrm>
            <a:custGeom>
              <a:avLst/>
              <a:gdLst/>
              <a:ahLst/>
              <a:cxnLst/>
              <a:rect l="l" t="t" r="r" b="b"/>
              <a:pathLst>
                <a:path w="3445071" h="625588">
                  <a:moveTo>
                    <a:pt x="14205" y="0"/>
                  </a:moveTo>
                  <a:lnTo>
                    <a:pt x="3430866" y="0"/>
                  </a:lnTo>
                  <a:cubicBezTo>
                    <a:pt x="3438711" y="0"/>
                    <a:pt x="3445071" y="6360"/>
                    <a:pt x="3445071" y="14205"/>
                  </a:cubicBezTo>
                  <a:lnTo>
                    <a:pt x="3445071" y="611383"/>
                  </a:lnTo>
                  <a:cubicBezTo>
                    <a:pt x="3445071" y="619228"/>
                    <a:pt x="3438711" y="625588"/>
                    <a:pt x="3430866" y="625588"/>
                  </a:cubicBezTo>
                  <a:lnTo>
                    <a:pt x="14205" y="625588"/>
                  </a:lnTo>
                  <a:cubicBezTo>
                    <a:pt x="6360" y="625588"/>
                    <a:pt x="0" y="619228"/>
                    <a:pt x="0" y="611383"/>
                  </a:cubicBezTo>
                  <a:lnTo>
                    <a:pt x="0" y="14205"/>
                  </a:lnTo>
                  <a:cubicBezTo>
                    <a:pt x="0" y="6360"/>
                    <a:pt x="6360" y="0"/>
                    <a:pt x="14205" y="0"/>
                  </a:cubicBezTo>
                  <a:close/>
                </a:path>
              </a:pathLst>
            </a:custGeom>
            <a:solidFill>
              <a:srgbClr val="FFFFFF"/>
            </a:solidFill>
            <a:ln w="9525" cap="rnd">
              <a:solidFill>
                <a:srgbClr val="FFFFFF"/>
              </a:solidFill>
              <a:prstDash val="solid"/>
              <a:round/>
            </a:ln>
          </p:spPr>
          <p:txBody>
            <a:bodyPr/>
            <a:lstStyle/>
            <a:p>
              <a:endParaRPr lang="lv-LV"/>
            </a:p>
          </p:txBody>
        </p:sp>
        <p:sp>
          <p:nvSpPr>
            <p:cNvPr id="66" name="TextBox 66"/>
            <p:cNvSpPr txBox="1"/>
            <p:nvPr/>
          </p:nvSpPr>
          <p:spPr>
            <a:xfrm>
              <a:off x="0" y="-38100"/>
              <a:ext cx="3445071" cy="663688"/>
            </a:xfrm>
            <a:prstGeom prst="rect">
              <a:avLst/>
            </a:prstGeom>
          </p:spPr>
          <p:txBody>
            <a:bodyPr lIns="50800" tIns="50800" rIns="50800" bIns="50800" rtlCol="0" anchor="ctr"/>
            <a:lstStyle/>
            <a:p>
              <a:pPr algn="ctr">
                <a:lnSpc>
                  <a:spcPts val="2659"/>
                </a:lnSpc>
                <a:spcBef>
                  <a:spcPct val="0"/>
                </a:spcBef>
              </a:pPr>
              <a:endParaRPr/>
            </a:p>
          </p:txBody>
        </p:sp>
      </p:grpSp>
      <p:sp>
        <p:nvSpPr>
          <p:cNvPr id="67" name="Freeform 67"/>
          <p:cNvSpPr/>
          <p:nvPr/>
        </p:nvSpPr>
        <p:spPr>
          <a:xfrm>
            <a:off x="10136308" y="4912118"/>
            <a:ext cx="605392" cy="705996"/>
          </a:xfrm>
          <a:custGeom>
            <a:avLst/>
            <a:gdLst/>
            <a:ahLst/>
            <a:cxnLst/>
            <a:rect l="l" t="t" r="r" b="b"/>
            <a:pathLst>
              <a:path w="605392" h="705996">
                <a:moveTo>
                  <a:pt x="0" y="0"/>
                </a:moveTo>
                <a:lnTo>
                  <a:pt x="605392" y="0"/>
                </a:lnTo>
                <a:lnTo>
                  <a:pt x="605392" y="705997"/>
                </a:lnTo>
                <a:lnTo>
                  <a:pt x="0" y="70599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lv-LV"/>
          </a:p>
        </p:txBody>
      </p:sp>
      <p:sp>
        <p:nvSpPr>
          <p:cNvPr id="68" name="Freeform 68"/>
          <p:cNvSpPr/>
          <p:nvPr/>
        </p:nvSpPr>
        <p:spPr>
          <a:xfrm>
            <a:off x="10789493" y="3315708"/>
            <a:ext cx="672252" cy="693937"/>
          </a:xfrm>
          <a:custGeom>
            <a:avLst/>
            <a:gdLst/>
            <a:ahLst/>
            <a:cxnLst/>
            <a:rect l="l" t="t" r="r" b="b"/>
            <a:pathLst>
              <a:path w="672252" h="693937">
                <a:moveTo>
                  <a:pt x="0" y="0"/>
                </a:moveTo>
                <a:lnTo>
                  <a:pt x="672252" y="0"/>
                </a:lnTo>
                <a:lnTo>
                  <a:pt x="672252" y="693937"/>
                </a:lnTo>
                <a:lnTo>
                  <a:pt x="0" y="69393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69" name="Freeform 69"/>
          <p:cNvSpPr/>
          <p:nvPr/>
        </p:nvSpPr>
        <p:spPr>
          <a:xfrm>
            <a:off x="5519783" y="4954255"/>
            <a:ext cx="635404" cy="804309"/>
          </a:xfrm>
          <a:custGeom>
            <a:avLst/>
            <a:gdLst/>
            <a:ahLst/>
            <a:cxnLst/>
            <a:rect l="l" t="t" r="r" b="b"/>
            <a:pathLst>
              <a:path w="635404" h="804309">
                <a:moveTo>
                  <a:pt x="0" y="0"/>
                </a:moveTo>
                <a:lnTo>
                  <a:pt x="635404" y="0"/>
                </a:lnTo>
                <a:lnTo>
                  <a:pt x="635404" y="804309"/>
                </a:lnTo>
                <a:lnTo>
                  <a:pt x="0" y="80430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70" name="TextBox 70"/>
          <p:cNvSpPr txBox="1"/>
          <p:nvPr/>
        </p:nvSpPr>
        <p:spPr>
          <a:xfrm>
            <a:off x="1021249" y="811592"/>
            <a:ext cx="13014155" cy="1562100"/>
          </a:xfrm>
          <a:prstGeom prst="rect">
            <a:avLst/>
          </a:prstGeom>
        </p:spPr>
        <p:txBody>
          <a:bodyPr lIns="0" tIns="0" rIns="0" bIns="0" rtlCol="0" anchor="t">
            <a:spAutoFit/>
          </a:bodyPr>
          <a:lstStyle/>
          <a:p>
            <a:pPr algn="l">
              <a:lnSpc>
                <a:spcPts val="6000"/>
              </a:lnSpc>
            </a:pPr>
            <a:r>
              <a:rPr lang="en-US" sz="6000" b="1" u="sng">
                <a:solidFill>
                  <a:srgbClr val="000000"/>
                </a:solidFill>
                <a:latin typeface="Montserrat Bold"/>
                <a:ea typeface="Montserrat Bold"/>
                <a:cs typeface="Montserrat Bold"/>
                <a:sym typeface="Montserrat Bold"/>
                <a:hlinkClick r:id="rId11" tooltip="https://www.altum.lv/pakalpojumi/biznesam/uznemejdarbibas-zalinasanas-aizdevums-vai-garantija-ar-kapitala-atlaidi?tab=1"/>
              </a:rPr>
              <a:t>Atbalsts energoefektivitātei</a:t>
            </a:r>
          </a:p>
          <a:p>
            <a:pPr algn="l">
              <a:lnSpc>
                <a:spcPts val="6000"/>
              </a:lnSpc>
            </a:pPr>
            <a:endParaRPr lang="en-US" sz="6000" b="1" u="sng">
              <a:solidFill>
                <a:srgbClr val="000000"/>
              </a:solidFill>
              <a:latin typeface="Montserrat Bold"/>
              <a:ea typeface="Montserrat Bold"/>
              <a:cs typeface="Montserrat Bold"/>
              <a:sym typeface="Montserrat Bold"/>
              <a:hlinkClick r:id="rId11" tooltip="https://www.altum.lv/pakalpojumi/biznesam/uznemejdarbibas-zalinasanas-aizdevums-vai-garantija-ar-kapitala-atlaidi?tab=1"/>
            </a:endParaRPr>
          </a:p>
        </p:txBody>
      </p:sp>
      <p:sp>
        <p:nvSpPr>
          <p:cNvPr id="71" name="TextBox 71"/>
          <p:cNvSpPr txBox="1"/>
          <p:nvPr/>
        </p:nvSpPr>
        <p:spPr>
          <a:xfrm>
            <a:off x="1891966" y="5404959"/>
            <a:ext cx="2466767" cy="1000125"/>
          </a:xfrm>
          <a:prstGeom prst="rect">
            <a:avLst/>
          </a:prstGeom>
        </p:spPr>
        <p:txBody>
          <a:bodyPr lIns="0" tIns="0" rIns="0" bIns="0" rtlCol="0" anchor="t">
            <a:spAutoFit/>
          </a:bodyPr>
          <a:lstStyle/>
          <a:p>
            <a:pPr algn="ctr">
              <a:lnSpc>
                <a:spcPts val="2699"/>
              </a:lnSpc>
            </a:pPr>
            <a:r>
              <a:rPr lang="en-US" sz="2499">
                <a:solidFill>
                  <a:srgbClr val="000000"/>
                </a:solidFill>
                <a:latin typeface="Montserrat"/>
                <a:ea typeface="Montserrat"/>
                <a:cs typeface="Montserrat"/>
                <a:sym typeface="Montserrat"/>
              </a:rPr>
              <a:t>vienam uzņēmumam</a:t>
            </a:r>
          </a:p>
          <a:p>
            <a:pPr algn="ctr">
              <a:lnSpc>
                <a:spcPts val="2699"/>
              </a:lnSpc>
            </a:pPr>
            <a:endParaRPr lang="en-US" sz="2499">
              <a:solidFill>
                <a:srgbClr val="000000"/>
              </a:solidFill>
              <a:latin typeface="Montserrat"/>
              <a:ea typeface="Montserrat"/>
              <a:cs typeface="Montserrat"/>
              <a:sym typeface="Montserrat"/>
            </a:endParaRPr>
          </a:p>
        </p:txBody>
      </p:sp>
      <p:sp>
        <p:nvSpPr>
          <p:cNvPr id="72" name="TextBox 72"/>
          <p:cNvSpPr txBox="1"/>
          <p:nvPr/>
        </p:nvSpPr>
        <p:spPr>
          <a:xfrm>
            <a:off x="8120727" y="3615051"/>
            <a:ext cx="1023273" cy="471805"/>
          </a:xfrm>
          <a:prstGeom prst="rect">
            <a:avLst/>
          </a:prstGeom>
        </p:spPr>
        <p:txBody>
          <a:bodyPr lIns="0" tIns="0" rIns="0" bIns="0" rtlCol="0" anchor="t">
            <a:spAutoFit/>
          </a:bodyPr>
          <a:lstStyle/>
          <a:p>
            <a:pPr algn="l">
              <a:lnSpc>
                <a:spcPts val="3919"/>
              </a:lnSpc>
            </a:pPr>
            <a:r>
              <a:rPr lang="en-US" sz="2799" b="1">
                <a:solidFill>
                  <a:srgbClr val="000000"/>
                </a:solidFill>
                <a:latin typeface="Montserrat Bold"/>
                <a:ea typeface="Montserrat Bold"/>
                <a:cs typeface="Montserrat Bold"/>
                <a:sym typeface="Montserrat Bold"/>
              </a:rPr>
              <a:t>€ 1 M</a:t>
            </a:r>
          </a:p>
        </p:txBody>
      </p:sp>
      <p:sp>
        <p:nvSpPr>
          <p:cNvPr id="73" name="TextBox 73"/>
          <p:cNvSpPr txBox="1"/>
          <p:nvPr/>
        </p:nvSpPr>
        <p:spPr>
          <a:xfrm>
            <a:off x="1670821" y="3796380"/>
            <a:ext cx="3047683" cy="923290"/>
          </a:xfrm>
          <a:prstGeom prst="rect">
            <a:avLst/>
          </a:prstGeom>
        </p:spPr>
        <p:txBody>
          <a:bodyPr lIns="0" tIns="0" rIns="0" bIns="0" rtlCol="0" anchor="t">
            <a:spAutoFit/>
          </a:bodyPr>
          <a:lstStyle/>
          <a:p>
            <a:pPr algn="ctr">
              <a:lnSpc>
                <a:spcPts val="2419"/>
              </a:lnSpc>
            </a:pPr>
            <a:r>
              <a:rPr lang="en-US" sz="2199">
                <a:solidFill>
                  <a:srgbClr val="000000"/>
                </a:solidFill>
                <a:latin typeface="Montserrat"/>
                <a:ea typeface="Montserrat"/>
                <a:cs typeface="Montserrat"/>
                <a:sym typeface="Montserrat"/>
              </a:rPr>
              <a:t>Kapitāla atlaide līdz 30%</a:t>
            </a:r>
          </a:p>
          <a:p>
            <a:pPr algn="ctr">
              <a:lnSpc>
                <a:spcPts val="2419"/>
              </a:lnSpc>
            </a:pPr>
            <a:endParaRPr lang="en-US" sz="2199">
              <a:solidFill>
                <a:srgbClr val="000000"/>
              </a:solidFill>
              <a:latin typeface="Montserrat"/>
              <a:ea typeface="Montserrat"/>
              <a:cs typeface="Montserrat"/>
              <a:sym typeface="Montserrat"/>
            </a:endParaRPr>
          </a:p>
        </p:txBody>
      </p:sp>
      <p:sp>
        <p:nvSpPr>
          <p:cNvPr id="74" name="TextBox 74"/>
          <p:cNvSpPr txBox="1"/>
          <p:nvPr/>
        </p:nvSpPr>
        <p:spPr>
          <a:xfrm>
            <a:off x="6414524" y="4739515"/>
            <a:ext cx="3641351" cy="895985"/>
          </a:xfrm>
          <a:prstGeom prst="rect">
            <a:avLst/>
          </a:prstGeom>
        </p:spPr>
        <p:txBody>
          <a:bodyPr lIns="0" tIns="0" rIns="0" bIns="0" rtlCol="0" anchor="t">
            <a:spAutoFit/>
          </a:bodyPr>
          <a:lstStyle/>
          <a:p>
            <a:pPr algn="just">
              <a:lnSpc>
                <a:spcPts val="3639"/>
              </a:lnSpc>
            </a:pPr>
            <a:r>
              <a:rPr lang="en-US" sz="2599">
                <a:solidFill>
                  <a:srgbClr val="000000"/>
                </a:solidFill>
                <a:latin typeface="Montserrat"/>
                <a:ea typeface="Montserrat"/>
                <a:cs typeface="Montserrat"/>
                <a:sym typeface="Montserrat"/>
              </a:rPr>
              <a:t>Atbalsta saņēmēji</a:t>
            </a:r>
          </a:p>
          <a:p>
            <a:pPr algn="just">
              <a:lnSpc>
                <a:spcPts val="3639"/>
              </a:lnSpc>
            </a:pPr>
            <a:endParaRPr lang="en-US" sz="2599">
              <a:solidFill>
                <a:srgbClr val="000000"/>
              </a:solidFill>
              <a:latin typeface="Montserrat"/>
              <a:ea typeface="Montserrat"/>
              <a:cs typeface="Montserrat"/>
              <a:sym typeface="Montserrat"/>
            </a:endParaRPr>
          </a:p>
        </p:txBody>
      </p:sp>
      <p:sp>
        <p:nvSpPr>
          <p:cNvPr id="75" name="TextBox 75"/>
          <p:cNvSpPr txBox="1"/>
          <p:nvPr/>
        </p:nvSpPr>
        <p:spPr>
          <a:xfrm>
            <a:off x="12881789" y="3162013"/>
            <a:ext cx="3935968" cy="895985"/>
          </a:xfrm>
          <a:prstGeom prst="rect">
            <a:avLst/>
          </a:prstGeom>
        </p:spPr>
        <p:txBody>
          <a:bodyPr lIns="0" tIns="0" rIns="0" bIns="0" rtlCol="0" anchor="t">
            <a:spAutoFit/>
          </a:bodyPr>
          <a:lstStyle/>
          <a:p>
            <a:pPr algn="just">
              <a:lnSpc>
                <a:spcPts val="3639"/>
              </a:lnSpc>
            </a:pPr>
            <a:r>
              <a:rPr lang="en-US" sz="2599" b="1">
                <a:solidFill>
                  <a:srgbClr val="000000"/>
                </a:solidFill>
                <a:latin typeface="Montserrat Bold"/>
                <a:ea typeface="Montserrat Bold"/>
                <a:cs typeface="Montserrat Bold"/>
                <a:sym typeface="Montserrat Bold"/>
              </a:rPr>
              <a:t>Prioritārās jomas</a:t>
            </a:r>
          </a:p>
          <a:p>
            <a:pPr algn="just">
              <a:lnSpc>
                <a:spcPts val="3639"/>
              </a:lnSpc>
            </a:pPr>
            <a:endParaRPr lang="en-US" sz="2599" b="1">
              <a:solidFill>
                <a:srgbClr val="000000"/>
              </a:solidFill>
              <a:latin typeface="Montserrat Bold"/>
              <a:ea typeface="Montserrat Bold"/>
              <a:cs typeface="Montserrat Bold"/>
              <a:sym typeface="Montserrat Bold"/>
            </a:endParaRPr>
          </a:p>
        </p:txBody>
      </p:sp>
      <p:sp>
        <p:nvSpPr>
          <p:cNvPr id="76" name="TextBox 76"/>
          <p:cNvSpPr txBox="1"/>
          <p:nvPr/>
        </p:nvSpPr>
        <p:spPr>
          <a:xfrm>
            <a:off x="11164247" y="4901114"/>
            <a:ext cx="3435083" cy="931545"/>
          </a:xfrm>
          <a:prstGeom prst="rect">
            <a:avLst/>
          </a:prstGeom>
        </p:spPr>
        <p:txBody>
          <a:bodyPr lIns="0" tIns="0" rIns="0" bIns="0" rtlCol="0" anchor="t">
            <a:spAutoFit/>
          </a:bodyPr>
          <a:lstStyle/>
          <a:p>
            <a:pPr algn="l">
              <a:lnSpc>
                <a:spcPts val="3779"/>
              </a:lnSpc>
            </a:pPr>
            <a:r>
              <a:rPr lang="en-US" sz="2699" b="1">
                <a:solidFill>
                  <a:srgbClr val="000000"/>
                </a:solidFill>
                <a:latin typeface="Montserrat Bold"/>
                <a:ea typeface="Montserrat Bold"/>
                <a:cs typeface="Montserrat Bold"/>
                <a:sym typeface="Montserrat Bold"/>
              </a:rPr>
              <a:t>Atbilstības kritērijs</a:t>
            </a:r>
          </a:p>
          <a:p>
            <a:pPr algn="l">
              <a:lnSpc>
                <a:spcPts val="3779"/>
              </a:lnSpc>
            </a:pPr>
            <a:endParaRPr lang="en-US" sz="2699" b="1">
              <a:solidFill>
                <a:srgbClr val="000000"/>
              </a:solidFill>
              <a:latin typeface="Montserrat Bold"/>
              <a:ea typeface="Montserrat Bold"/>
              <a:cs typeface="Montserrat Bold"/>
              <a:sym typeface="Montserrat Bold"/>
            </a:endParaRPr>
          </a:p>
        </p:txBody>
      </p:sp>
      <p:grpSp>
        <p:nvGrpSpPr>
          <p:cNvPr id="77" name="Group 77"/>
          <p:cNvGrpSpPr/>
          <p:nvPr/>
        </p:nvGrpSpPr>
        <p:grpSpPr>
          <a:xfrm>
            <a:off x="11243126" y="5265116"/>
            <a:ext cx="3345417" cy="1360627"/>
            <a:chOff x="0" y="0"/>
            <a:chExt cx="4460556" cy="1814170"/>
          </a:xfrm>
        </p:grpSpPr>
        <p:sp>
          <p:nvSpPr>
            <p:cNvPr id="78" name="Freeform 78"/>
            <p:cNvSpPr/>
            <p:nvPr/>
          </p:nvSpPr>
          <p:spPr>
            <a:xfrm>
              <a:off x="0" y="0"/>
              <a:ext cx="4460556" cy="1814170"/>
            </a:xfrm>
            <a:custGeom>
              <a:avLst/>
              <a:gdLst/>
              <a:ahLst/>
              <a:cxnLst/>
              <a:rect l="l" t="t" r="r" b="b"/>
              <a:pathLst>
                <a:path w="4460556" h="1814170">
                  <a:moveTo>
                    <a:pt x="0" y="0"/>
                  </a:moveTo>
                  <a:lnTo>
                    <a:pt x="4460556" y="0"/>
                  </a:lnTo>
                  <a:lnTo>
                    <a:pt x="4460556" y="1814170"/>
                  </a:lnTo>
                  <a:lnTo>
                    <a:pt x="0" y="1814170"/>
                  </a:lnTo>
                  <a:close/>
                </a:path>
              </a:pathLst>
            </a:custGeom>
            <a:solidFill>
              <a:srgbClr val="00DF9A">
                <a:alpha val="0"/>
              </a:srgbClr>
            </a:solidFill>
          </p:spPr>
          <p:txBody>
            <a:bodyPr/>
            <a:lstStyle/>
            <a:p>
              <a:endParaRPr lang="lv-LV"/>
            </a:p>
          </p:txBody>
        </p:sp>
        <p:sp>
          <p:nvSpPr>
            <p:cNvPr id="79" name="TextBox 79"/>
            <p:cNvSpPr txBox="1"/>
            <p:nvPr/>
          </p:nvSpPr>
          <p:spPr>
            <a:xfrm>
              <a:off x="0" y="57150"/>
              <a:ext cx="4460556" cy="1757020"/>
            </a:xfrm>
            <a:prstGeom prst="rect">
              <a:avLst/>
            </a:prstGeom>
          </p:spPr>
          <p:txBody>
            <a:bodyPr lIns="0" tIns="0" rIns="0" bIns="0" rtlCol="0" anchor="t"/>
            <a:lstStyle/>
            <a:p>
              <a:pPr algn="ctr">
                <a:lnSpc>
                  <a:spcPts val="2376"/>
                </a:lnSpc>
              </a:pPr>
              <a:r>
                <a:rPr lang="en-US" sz="2400">
                  <a:solidFill>
                    <a:srgbClr val="000000"/>
                  </a:solidFill>
                  <a:latin typeface="Montserrat"/>
                  <a:ea typeface="Montserrat"/>
                  <a:cs typeface="Montserrat"/>
                  <a:sym typeface="Montserrat"/>
                </a:rPr>
                <a:t>Primārās enerģijas ietaupījums vismaz 30%</a:t>
              </a:r>
            </a:p>
            <a:p>
              <a:pPr algn="ctr">
                <a:lnSpc>
                  <a:spcPts val="2376"/>
                </a:lnSpc>
              </a:pPr>
              <a:endParaRPr lang="en-US" sz="2400">
                <a:solidFill>
                  <a:srgbClr val="000000"/>
                </a:solidFill>
                <a:latin typeface="Montserrat"/>
                <a:ea typeface="Montserrat"/>
                <a:cs typeface="Montserrat"/>
                <a:sym typeface="Montserrat"/>
              </a:endParaRPr>
            </a:p>
          </p:txBody>
        </p:sp>
      </p:grpSp>
      <p:grpSp>
        <p:nvGrpSpPr>
          <p:cNvPr id="80" name="Group 80"/>
          <p:cNvGrpSpPr/>
          <p:nvPr/>
        </p:nvGrpSpPr>
        <p:grpSpPr>
          <a:xfrm>
            <a:off x="1690499" y="4912118"/>
            <a:ext cx="3426957" cy="922172"/>
            <a:chOff x="0" y="0"/>
            <a:chExt cx="4569276" cy="1229563"/>
          </a:xfrm>
        </p:grpSpPr>
        <p:sp>
          <p:nvSpPr>
            <p:cNvPr id="81" name="Freeform 81"/>
            <p:cNvSpPr/>
            <p:nvPr/>
          </p:nvSpPr>
          <p:spPr>
            <a:xfrm>
              <a:off x="0" y="0"/>
              <a:ext cx="4569276" cy="1229563"/>
            </a:xfrm>
            <a:custGeom>
              <a:avLst/>
              <a:gdLst/>
              <a:ahLst/>
              <a:cxnLst/>
              <a:rect l="l" t="t" r="r" b="b"/>
              <a:pathLst>
                <a:path w="4569276" h="1229563">
                  <a:moveTo>
                    <a:pt x="0" y="0"/>
                  </a:moveTo>
                  <a:lnTo>
                    <a:pt x="4569276" y="0"/>
                  </a:lnTo>
                  <a:lnTo>
                    <a:pt x="4569276" y="1229563"/>
                  </a:lnTo>
                  <a:lnTo>
                    <a:pt x="0" y="1229563"/>
                  </a:lnTo>
                  <a:close/>
                </a:path>
              </a:pathLst>
            </a:custGeom>
          </p:spPr>
          <p:txBody>
            <a:bodyPr/>
            <a:lstStyle/>
            <a:p>
              <a:endParaRPr lang="lv-LV"/>
            </a:p>
          </p:txBody>
        </p:sp>
        <p:sp>
          <p:nvSpPr>
            <p:cNvPr id="82" name="TextBox 82"/>
            <p:cNvSpPr txBox="1"/>
            <p:nvPr/>
          </p:nvSpPr>
          <p:spPr>
            <a:xfrm>
              <a:off x="0" y="-9525"/>
              <a:ext cx="4569276" cy="1239088"/>
            </a:xfrm>
            <a:prstGeom prst="rect">
              <a:avLst/>
            </a:prstGeom>
          </p:spPr>
          <p:txBody>
            <a:bodyPr lIns="0" tIns="0" rIns="0" bIns="0" rtlCol="0" anchor="t"/>
            <a:lstStyle/>
            <a:p>
              <a:pPr algn="l">
                <a:lnSpc>
                  <a:spcPts val="3294"/>
                </a:lnSpc>
              </a:pPr>
              <a:r>
                <a:rPr lang="en-US" sz="2599" b="1">
                  <a:solidFill>
                    <a:srgbClr val="000000"/>
                  </a:solidFill>
                  <a:latin typeface="Montserrat Bold"/>
                  <a:ea typeface="Montserrat Bold"/>
                  <a:cs typeface="Montserrat Bold"/>
                  <a:sym typeface="Montserrat Bold"/>
                </a:rPr>
                <a:t>Maks. 300 000 EUR</a:t>
              </a:r>
            </a:p>
            <a:p>
              <a:pPr algn="l">
                <a:lnSpc>
                  <a:spcPts val="3294"/>
                </a:lnSpc>
              </a:pPr>
              <a:endParaRPr lang="en-US" sz="2599" b="1">
                <a:solidFill>
                  <a:srgbClr val="000000"/>
                </a:solidFill>
                <a:latin typeface="Montserrat Bold"/>
                <a:ea typeface="Montserrat Bold"/>
                <a:cs typeface="Montserrat Bold"/>
                <a:sym typeface="Montserrat Bold"/>
              </a:endParaRPr>
            </a:p>
          </p:txBody>
        </p:sp>
      </p:grpSp>
      <p:grpSp>
        <p:nvGrpSpPr>
          <p:cNvPr id="83" name="Group 83"/>
          <p:cNvGrpSpPr/>
          <p:nvPr/>
        </p:nvGrpSpPr>
        <p:grpSpPr>
          <a:xfrm>
            <a:off x="6424113" y="3993273"/>
            <a:ext cx="3749220" cy="717728"/>
            <a:chOff x="0" y="0"/>
            <a:chExt cx="4998960" cy="956970"/>
          </a:xfrm>
        </p:grpSpPr>
        <p:sp>
          <p:nvSpPr>
            <p:cNvPr id="84" name="Freeform 84"/>
            <p:cNvSpPr/>
            <p:nvPr/>
          </p:nvSpPr>
          <p:spPr>
            <a:xfrm>
              <a:off x="0" y="0"/>
              <a:ext cx="4998960" cy="956970"/>
            </a:xfrm>
            <a:custGeom>
              <a:avLst/>
              <a:gdLst/>
              <a:ahLst/>
              <a:cxnLst/>
              <a:rect l="l" t="t" r="r" b="b"/>
              <a:pathLst>
                <a:path w="4998960" h="956970">
                  <a:moveTo>
                    <a:pt x="0" y="0"/>
                  </a:moveTo>
                  <a:lnTo>
                    <a:pt x="4998960" y="0"/>
                  </a:lnTo>
                  <a:lnTo>
                    <a:pt x="4998960" y="956970"/>
                  </a:lnTo>
                  <a:lnTo>
                    <a:pt x="0" y="956970"/>
                  </a:lnTo>
                  <a:close/>
                </a:path>
              </a:pathLst>
            </a:custGeom>
          </p:spPr>
          <p:txBody>
            <a:bodyPr/>
            <a:lstStyle/>
            <a:p>
              <a:endParaRPr lang="lv-LV"/>
            </a:p>
          </p:txBody>
        </p:sp>
        <p:sp>
          <p:nvSpPr>
            <p:cNvPr id="85" name="TextBox 85"/>
            <p:cNvSpPr txBox="1"/>
            <p:nvPr/>
          </p:nvSpPr>
          <p:spPr>
            <a:xfrm>
              <a:off x="0" y="38100"/>
              <a:ext cx="4998960" cy="918870"/>
            </a:xfrm>
            <a:prstGeom prst="rect">
              <a:avLst/>
            </a:prstGeom>
          </p:spPr>
          <p:txBody>
            <a:bodyPr lIns="0" tIns="0" rIns="0" bIns="0" rtlCol="0" anchor="t"/>
            <a:lstStyle/>
            <a:p>
              <a:pPr algn="ctr">
                <a:lnSpc>
                  <a:spcPts val="1599"/>
                </a:lnSpc>
              </a:pPr>
              <a:r>
                <a:rPr lang="en-US" sz="1599">
                  <a:solidFill>
                    <a:srgbClr val="000000"/>
                  </a:solidFill>
                  <a:latin typeface="Montserrat"/>
                  <a:ea typeface="Montserrat"/>
                  <a:cs typeface="Montserrat"/>
                  <a:sym typeface="Montserrat"/>
                </a:rPr>
                <a:t>vai garantija līdz 80% no citas bankas aizdevuma summas</a:t>
              </a:r>
            </a:p>
            <a:p>
              <a:pPr algn="ctr">
                <a:lnSpc>
                  <a:spcPts val="1599"/>
                </a:lnSpc>
              </a:pPr>
              <a:endParaRPr lang="en-US" sz="1599">
                <a:solidFill>
                  <a:srgbClr val="000000"/>
                </a:solidFill>
                <a:latin typeface="Montserrat"/>
                <a:ea typeface="Montserrat"/>
                <a:cs typeface="Montserrat"/>
                <a:sym typeface="Montserrat"/>
              </a:endParaRPr>
            </a:p>
          </p:txBody>
        </p:sp>
      </p:grpSp>
      <p:sp>
        <p:nvSpPr>
          <p:cNvPr id="86" name="TextBox 86"/>
          <p:cNvSpPr txBox="1"/>
          <p:nvPr/>
        </p:nvSpPr>
        <p:spPr>
          <a:xfrm>
            <a:off x="1021249" y="7059413"/>
            <a:ext cx="12716865" cy="1990090"/>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0000"/>
                </a:solidFill>
                <a:latin typeface="Montserrat"/>
                <a:ea typeface="Montserrat"/>
                <a:cs typeface="Montserrat"/>
                <a:sym typeface="Montserrat"/>
              </a:rPr>
              <a:t>Energoefektivitātes uzlabošana nedzīvojamo ēku kompleksos.</a:t>
            </a:r>
          </a:p>
          <a:p>
            <a:pPr marL="410209" lvl="1" indent="-205105" algn="l">
              <a:lnSpc>
                <a:spcPts val="2659"/>
              </a:lnSpc>
              <a:buFont typeface="Arial"/>
              <a:buChar char="•"/>
            </a:pPr>
            <a:r>
              <a:rPr lang="en-US" sz="1899">
                <a:solidFill>
                  <a:srgbClr val="000000"/>
                </a:solidFill>
                <a:latin typeface="Montserrat"/>
                <a:ea typeface="Montserrat"/>
                <a:cs typeface="Montserrat"/>
                <a:sym typeface="Montserrat"/>
              </a:rPr>
              <a:t>Esošo iekārtu energoefektivitātes paaugstināšana.</a:t>
            </a:r>
          </a:p>
          <a:p>
            <a:pPr marL="410209" lvl="1" indent="-205105" algn="l">
              <a:lnSpc>
                <a:spcPts val="2659"/>
              </a:lnSpc>
              <a:buFont typeface="Arial"/>
              <a:buChar char="•"/>
            </a:pPr>
            <a:r>
              <a:rPr lang="en-US" sz="1899">
                <a:solidFill>
                  <a:srgbClr val="000000"/>
                </a:solidFill>
                <a:latin typeface="Montserrat"/>
                <a:ea typeface="Montserrat"/>
                <a:cs typeface="Montserrat"/>
                <a:sym typeface="Montserrat"/>
              </a:rPr>
              <a:t>Iekārtu un tehnikas nomaiņa pret energoefektīvākām iekārtām vai atjaunīgās enerģijas tehnoloģijām.</a:t>
            </a:r>
          </a:p>
          <a:p>
            <a:pPr marL="410209" lvl="1" indent="-205105" algn="l">
              <a:lnSpc>
                <a:spcPts val="2659"/>
              </a:lnSpc>
              <a:buFont typeface="Arial"/>
              <a:buChar char="•"/>
            </a:pPr>
            <a:r>
              <a:rPr lang="en-US" sz="1899">
                <a:solidFill>
                  <a:srgbClr val="000000"/>
                </a:solidFill>
                <a:latin typeface="Montserrat"/>
                <a:ea typeface="Montserrat"/>
                <a:cs typeface="Montserrat"/>
                <a:sym typeface="Montserrat"/>
              </a:rPr>
              <a:t>Inženiertīklu infrastruktūras modernizācija, rekonstrukcija vai izbūve komercdarbības teritorijās.</a:t>
            </a:r>
          </a:p>
          <a:p>
            <a:pPr marL="410209" lvl="1" indent="-205105" algn="l">
              <a:lnSpc>
                <a:spcPts val="2659"/>
              </a:lnSpc>
              <a:buFont typeface="Arial"/>
              <a:buChar char="•"/>
            </a:pPr>
            <a:r>
              <a:rPr lang="en-US" sz="1899">
                <a:solidFill>
                  <a:srgbClr val="000000"/>
                </a:solidFill>
                <a:latin typeface="Montserrat"/>
                <a:ea typeface="Montserrat"/>
                <a:cs typeface="Montserrat"/>
                <a:sym typeface="Montserrat"/>
              </a:rPr>
              <a:t>ESCO (energoservisa uzņēmumu) pakalpojumi.</a:t>
            </a:r>
          </a:p>
          <a:p>
            <a:pPr algn="l">
              <a:lnSpc>
                <a:spcPts val="2659"/>
              </a:lnSpc>
            </a:pPr>
            <a:endParaRPr lang="en-US" sz="1899">
              <a:solidFill>
                <a:srgbClr val="000000"/>
              </a:solidFill>
              <a:latin typeface="Montserrat"/>
              <a:ea typeface="Montserrat"/>
              <a:cs typeface="Montserrat"/>
              <a:sym typeface="Montserrat"/>
            </a:endParaRPr>
          </a:p>
        </p:txBody>
      </p:sp>
      <p:sp>
        <p:nvSpPr>
          <p:cNvPr id="87" name="TextBox 87"/>
          <p:cNvSpPr txBox="1"/>
          <p:nvPr/>
        </p:nvSpPr>
        <p:spPr>
          <a:xfrm>
            <a:off x="1179127" y="6556493"/>
            <a:ext cx="7808502" cy="931545"/>
          </a:xfrm>
          <a:prstGeom prst="rect">
            <a:avLst/>
          </a:prstGeom>
        </p:spPr>
        <p:txBody>
          <a:bodyPr lIns="0" tIns="0" rIns="0" bIns="0" rtlCol="0" anchor="t">
            <a:spAutoFit/>
          </a:bodyPr>
          <a:lstStyle/>
          <a:p>
            <a:pPr algn="l">
              <a:lnSpc>
                <a:spcPts val="3779"/>
              </a:lnSpc>
            </a:pPr>
            <a:r>
              <a:rPr lang="en-US" sz="2699" b="1">
                <a:solidFill>
                  <a:srgbClr val="000000"/>
                </a:solidFill>
                <a:latin typeface="Montserrat Bold"/>
                <a:ea typeface="Montserrat Bold"/>
                <a:cs typeface="Montserrat Bold"/>
                <a:sym typeface="Montserrat Bold"/>
              </a:rPr>
              <a:t>Atbalstāmās nozares un darbības:</a:t>
            </a:r>
          </a:p>
          <a:p>
            <a:pPr algn="l">
              <a:lnSpc>
                <a:spcPts val="3779"/>
              </a:lnSpc>
            </a:pPr>
            <a:endParaRPr lang="en-US" sz="2699" b="1">
              <a:solidFill>
                <a:srgbClr val="000000"/>
              </a:solidFill>
              <a:latin typeface="Montserrat Bold"/>
              <a:ea typeface="Montserrat Bold"/>
              <a:cs typeface="Montserrat Bold"/>
              <a:sym typeface="Montserrat Bold"/>
            </a:endParaRPr>
          </a:p>
        </p:txBody>
      </p:sp>
      <p:grpSp>
        <p:nvGrpSpPr>
          <p:cNvPr id="88" name="Group 88"/>
          <p:cNvGrpSpPr/>
          <p:nvPr/>
        </p:nvGrpSpPr>
        <p:grpSpPr>
          <a:xfrm>
            <a:off x="945582" y="1742506"/>
            <a:ext cx="11782386" cy="1044880"/>
            <a:chOff x="0" y="0"/>
            <a:chExt cx="3103180" cy="275195"/>
          </a:xfrm>
        </p:grpSpPr>
        <p:sp>
          <p:nvSpPr>
            <p:cNvPr id="89" name="Freeform 89"/>
            <p:cNvSpPr/>
            <p:nvPr/>
          </p:nvSpPr>
          <p:spPr>
            <a:xfrm>
              <a:off x="0" y="0"/>
              <a:ext cx="3103180" cy="275195"/>
            </a:xfrm>
            <a:custGeom>
              <a:avLst/>
              <a:gdLst/>
              <a:ahLst/>
              <a:cxnLst/>
              <a:rect l="l" t="t" r="r" b="b"/>
              <a:pathLst>
                <a:path w="3103180" h="275195">
                  <a:moveTo>
                    <a:pt x="9856" y="0"/>
                  </a:moveTo>
                  <a:lnTo>
                    <a:pt x="3093324" y="0"/>
                  </a:lnTo>
                  <a:cubicBezTo>
                    <a:pt x="3098767" y="0"/>
                    <a:pt x="3103180" y="4413"/>
                    <a:pt x="3103180" y="9856"/>
                  </a:cubicBezTo>
                  <a:lnTo>
                    <a:pt x="3103180" y="265339"/>
                  </a:lnTo>
                  <a:cubicBezTo>
                    <a:pt x="3103180" y="267953"/>
                    <a:pt x="3102141" y="270460"/>
                    <a:pt x="3100293" y="272308"/>
                  </a:cubicBezTo>
                  <a:cubicBezTo>
                    <a:pt x="3098445" y="274156"/>
                    <a:pt x="3095938" y="275195"/>
                    <a:pt x="3093324" y="275195"/>
                  </a:cubicBezTo>
                  <a:lnTo>
                    <a:pt x="9856" y="275195"/>
                  </a:lnTo>
                  <a:cubicBezTo>
                    <a:pt x="7242" y="275195"/>
                    <a:pt x="4735" y="274156"/>
                    <a:pt x="2887" y="272308"/>
                  </a:cubicBezTo>
                  <a:cubicBezTo>
                    <a:pt x="1038" y="270460"/>
                    <a:pt x="0" y="267953"/>
                    <a:pt x="0" y="265339"/>
                  </a:cubicBezTo>
                  <a:lnTo>
                    <a:pt x="0" y="9856"/>
                  </a:lnTo>
                  <a:cubicBezTo>
                    <a:pt x="0" y="7242"/>
                    <a:pt x="1038" y="4735"/>
                    <a:pt x="2887" y="2887"/>
                  </a:cubicBezTo>
                  <a:cubicBezTo>
                    <a:pt x="4735" y="1038"/>
                    <a:pt x="7242" y="0"/>
                    <a:pt x="9856" y="0"/>
                  </a:cubicBezTo>
                  <a:close/>
                </a:path>
              </a:pathLst>
            </a:custGeom>
            <a:solidFill>
              <a:srgbClr val="D6ECED">
                <a:alpha val="77647"/>
              </a:srgbClr>
            </a:solidFill>
            <a:ln w="9525" cap="sq">
              <a:solidFill>
                <a:srgbClr val="FFFFFF">
                  <a:alpha val="77647"/>
                </a:srgbClr>
              </a:solidFill>
              <a:prstDash val="solid"/>
              <a:miter/>
            </a:ln>
          </p:spPr>
          <p:txBody>
            <a:bodyPr/>
            <a:lstStyle/>
            <a:p>
              <a:endParaRPr lang="lv-LV"/>
            </a:p>
          </p:txBody>
        </p:sp>
        <p:sp>
          <p:nvSpPr>
            <p:cNvPr id="90" name="TextBox 90"/>
            <p:cNvSpPr txBox="1"/>
            <p:nvPr/>
          </p:nvSpPr>
          <p:spPr>
            <a:xfrm>
              <a:off x="0" y="-38100"/>
              <a:ext cx="3103180" cy="313295"/>
            </a:xfrm>
            <a:prstGeom prst="rect">
              <a:avLst/>
            </a:prstGeom>
          </p:spPr>
          <p:txBody>
            <a:bodyPr lIns="50800" tIns="50800" rIns="50800" bIns="50800" rtlCol="0" anchor="ctr"/>
            <a:lstStyle/>
            <a:p>
              <a:pPr algn="ctr">
                <a:lnSpc>
                  <a:spcPts val="2659"/>
                </a:lnSpc>
                <a:spcBef>
                  <a:spcPct val="0"/>
                </a:spcBef>
              </a:pPr>
              <a:endParaRPr/>
            </a:p>
          </p:txBody>
        </p:sp>
      </p:grpSp>
      <p:sp>
        <p:nvSpPr>
          <p:cNvPr id="91" name="TextBox 91"/>
          <p:cNvSpPr txBox="1"/>
          <p:nvPr/>
        </p:nvSpPr>
        <p:spPr>
          <a:xfrm>
            <a:off x="1275428" y="1884705"/>
            <a:ext cx="11776712" cy="1171575"/>
          </a:xfrm>
          <a:prstGeom prst="rect">
            <a:avLst/>
          </a:prstGeom>
        </p:spPr>
        <p:txBody>
          <a:bodyPr lIns="0" tIns="0" rIns="0" bIns="0" rtlCol="0" anchor="t">
            <a:spAutoFit/>
          </a:bodyPr>
          <a:lstStyle/>
          <a:p>
            <a:pPr algn="l">
              <a:lnSpc>
                <a:spcPts val="3120"/>
              </a:lnSpc>
            </a:pPr>
            <a:endParaRPr/>
          </a:p>
          <a:p>
            <a:pPr algn="l">
              <a:lnSpc>
                <a:spcPts val="3120"/>
              </a:lnSpc>
            </a:pPr>
            <a:r>
              <a:rPr lang="en-US" sz="2600">
                <a:solidFill>
                  <a:srgbClr val="000000"/>
                </a:solidFill>
                <a:latin typeface="Montserrat"/>
                <a:ea typeface="Montserrat"/>
                <a:cs typeface="Montserrat"/>
                <a:sym typeface="Montserrat"/>
              </a:rPr>
              <a:t>Aizdevums vai garantija ar kapitāla atlaidi. </a:t>
            </a:r>
          </a:p>
          <a:p>
            <a:pPr algn="l">
              <a:lnSpc>
                <a:spcPts val="3120"/>
              </a:lnSpc>
            </a:pPr>
            <a:endParaRPr lang="en-US" sz="2600">
              <a:solidFill>
                <a:srgbClr val="000000"/>
              </a:solidFill>
              <a:latin typeface="Montserrat"/>
              <a:ea typeface="Montserrat"/>
              <a:cs typeface="Montserrat"/>
              <a:sym typeface="Montserrat"/>
            </a:endParaRPr>
          </a:p>
        </p:txBody>
      </p:sp>
      <p:sp>
        <p:nvSpPr>
          <p:cNvPr id="92" name="AutoShape 92"/>
          <p:cNvSpPr/>
          <p:nvPr/>
        </p:nvSpPr>
        <p:spPr>
          <a:xfrm flipV="1">
            <a:off x="955904" y="1742506"/>
            <a:ext cx="1489" cy="955426"/>
          </a:xfrm>
          <a:prstGeom prst="line">
            <a:avLst/>
          </a:prstGeom>
          <a:ln w="66675" cap="rnd">
            <a:solidFill>
              <a:srgbClr val="00DF9A">
                <a:alpha val="64706"/>
              </a:srgbClr>
            </a:solidFill>
            <a:prstDash val="solid"/>
            <a:headEnd type="none" w="sm" len="sm"/>
            <a:tailEnd type="none" w="sm" len="sm"/>
          </a:ln>
        </p:spPr>
        <p:txBody>
          <a:bodyPr/>
          <a:lstStyle/>
          <a:p>
            <a:endParaRPr lang="lv-LV"/>
          </a:p>
        </p:txBody>
      </p:sp>
      <p:grpSp>
        <p:nvGrpSpPr>
          <p:cNvPr id="93" name="Group 93"/>
          <p:cNvGrpSpPr/>
          <p:nvPr/>
        </p:nvGrpSpPr>
        <p:grpSpPr>
          <a:xfrm>
            <a:off x="-833241" y="9181356"/>
            <a:ext cx="19608249" cy="1253837"/>
            <a:chOff x="0" y="0"/>
            <a:chExt cx="5164313" cy="330229"/>
          </a:xfrm>
        </p:grpSpPr>
        <p:sp>
          <p:nvSpPr>
            <p:cNvPr id="94" name="Freeform 94"/>
            <p:cNvSpPr/>
            <p:nvPr/>
          </p:nvSpPr>
          <p:spPr>
            <a:xfrm>
              <a:off x="0" y="0"/>
              <a:ext cx="5164313" cy="330229"/>
            </a:xfrm>
            <a:custGeom>
              <a:avLst/>
              <a:gdLst/>
              <a:ahLst/>
              <a:cxnLst/>
              <a:rect l="l" t="t" r="r" b="b"/>
              <a:pathLst>
                <a:path w="5164313" h="330229">
                  <a:moveTo>
                    <a:pt x="3948" y="0"/>
                  </a:moveTo>
                  <a:lnTo>
                    <a:pt x="5160364" y="0"/>
                  </a:lnTo>
                  <a:cubicBezTo>
                    <a:pt x="5161412" y="0"/>
                    <a:pt x="5162416" y="416"/>
                    <a:pt x="5163156" y="1156"/>
                  </a:cubicBezTo>
                  <a:cubicBezTo>
                    <a:pt x="5163897" y="1897"/>
                    <a:pt x="5164313" y="2901"/>
                    <a:pt x="5164313" y="3948"/>
                  </a:cubicBezTo>
                  <a:lnTo>
                    <a:pt x="5164313" y="326280"/>
                  </a:lnTo>
                  <a:cubicBezTo>
                    <a:pt x="5164313" y="327327"/>
                    <a:pt x="5163897" y="328332"/>
                    <a:pt x="5163156" y="329072"/>
                  </a:cubicBezTo>
                  <a:cubicBezTo>
                    <a:pt x="5162416" y="329813"/>
                    <a:pt x="5161412" y="330229"/>
                    <a:pt x="5160364" y="330229"/>
                  </a:cubicBezTo>
                  <a:lnTo>
                    <a:pt x="3948" y="330229"/>
                  </a:lnTo>
                  <a:cubicBezTo>
                    <a:pt x="2901" y="330229"/>
                    <a:pt x="1897" y="329813"/>
                    <a:pt x="1156" y="329072"/>
                  </a:cubicBezTo>
                  <a:cubicBezTo>
                    <a:pt x="416" y="328332"/>
                    <a:pt x="0" y="327327"/>
                    <a:pt x="0" y="326280"/>
                  </a:cubicBezTo>
                  <a:lnTo>
                    <a:pt x="0" y="3948"/>
                  </a:lnTo>
                  <a:cubicBezTo>
                    <a:pt x="0" y="2901"/>
                    <a:pt x="416" y="1897"/>
                    <a:pt x="1156" y="1156"/>
                  </a:cubicBezTo>
                  <a:cubicBezTo>
                    <a:pt x="1897" y="416"/>
                    <a:pt x="2901" y="0"/>
                    <a:pt x="3948" y="0"/>
                  </a:cubicBezTo>
                  <a:close/>
                </a:path>
              </a:pathLst>
            </a:custGeom>
            <a:solidFill>
              <a:srgbClr val="EEEEEE">
                <a:alpha val="80000"/>
              </a:srgbClr>
            </a:solidFill>
            <a:ln w="9525" cap="sq">
              <a:solidFill>
                <a:srgbClr val="CACACA">
                  <a:alpha val="80000"/>
                </a:srgbClr>
              </a:solidFill>
              <a:prstDash val="solid"/>
              <a:miter/>
            </a:ln>
          </p:spPr>
          <p:txBody>
            <a:bodyPr/>
            <a:lstStyle/>
            <a:p>
              <a:endParaRPr lang="lv-LV"/>
            </a:p>
          </p:txBody>
        </p:sp>
        <p:sp>
          <p:nvSpPr>
            <p:cNvPr id="95" name="TextBox 95"/>
            <p:cNvSpPr txBox="1"/>
            <p:nvPr/>
          </p:nvSpPr>
          <p:spPr>
            <a:xfrm>
              <a:off x="0" y="-38100"/>
              <a:ext cx="5164313" cy="368329"/>
            </a:xfrm>
            <a:prstGeom prst="rect">
              <a:avLst/>
            </a:prstGeom>
          </p:spPr>
          <p:txBody>
            <a:bodyPr lIns="50800" tIns="50800" rIns="50800" bIns="50800" rtlCol="0" anchor="ctr"/>
            <a:lstStyle/>
            <a:p>
              <a:pPr algn="ctr">
                <a:lnSpc>
                  <a:spcPts val="2659"/>
                </a:lnSpc>
                <a:spcBef>
                  <a:spcPct val="0"/>
                </a:spcBef>
              </a:pPr>
              <a:endParaRPr/>
            </a:p>
          </p:txBody>
        </p:sp>
      </p:grpSp>
      <p:sp>
        <p:nvSpPr>
          <p:cNvPr id="96" name="TextBox 96"/>
          <p:cNvSpPr txBox="1"/>
          <p:nvPr/>
        </p:nvSpPr>
        <p:spPr>
          <a:xfrm>
            <a:off x="948553" y="9505702"/>
            <a:ext cx="16078150" cy="632460"/>
          </a:xfrm>
          <a:prstGeom prst="rect">
            <a:avLst/>
          </a:prstGeom>
        </p:spPr>
        <p:txBody>
          <a:bodyPr lIns="0" tIns="0" rIns="0" bIns="0" rtlCol="0" anchor="t">
            <a:spAutoFit/>
          </a:bodyPr>
          <a:lstStyle/>
          <a:p>
            <a:pPr algn="l">
              <a:lnSpc>
                <a:spcPts val="1695"/>
              </a:lnSpc>
            </a:pPr>
            <a:r>
              <a:rPr lang="en-US" sz="1500" i="1">
                <a:solidFill>
                  <a:srgbClr val="000000"/>
                </a:solidFill>
                <a:latin typeface="Montserrat Italics"/>
                <a:ea typeface="Montserrat Italics"/>
                <a:cs typeface="Montserrat Italics"/>
                <a:sym typeface="Montserrat Italics"/>
              </a:rPr>
              <a:t>** Atbalsts tiek piešķirts saskaņā ar Eiropas Komisijas Regulu (ES) Nr. 651/2014 vai alternatīvi – saskaņā ar de minimis Regulu (ES) 2023/2831. Kapitāla atlaides apmērs var būt mazāks atkarībā no piemērojamā valsts atbalsta regulējuma.</a:t>
            </a:r>
          </a:p>
          <a:p>
            <a:pPr algn="l">
              <a:lnSpc>
                <a:spcPts val="1695"/>
              </a:lnSpc>
            </a:pPr>
            <a:endParaRPr lang="en-US" sz="1500" i="1">
              <a:solidFill>
                <a:srgbClr val="000000"/>
              </a:solidFill>
              <a:latin typeface="Montserrat Italics"/>
              <a:ea typeface="Montserrat Italics"/>
              <a:cs typeface="Montserrat Italics"/>
              <a:sym typeface="Montserrat Italics"/>
            </a:endParaRPr>
          </a:p>
        </p:txBody>
      </p:sp>
      <p:sp>
        <p:nvSpPr>
          <p:cNvPr id="97" name="TextBox 97"/>
          <p:cNvSpPr txBox="1"/>
          <p:nvPr/>
        </p:nvSpPr>
        <p:spPr>
          <a:xfrm>
            <a:off x="914041" y="9975349"/>
            <a:ext cx="16974237" cy="422910"/>
          </a:xfrm>
          <a:prstGeom prst="rect">
            <a:avLst/>
          </a:prstGeom>
        </p:spPr>
        <p:txBody>
          <a:bodyPr lIns="0" tIns="0" rIns="0" bIns="0" rtlCol="0" anchor="t">
            <a:spAutoFit/>
          </a:bodyPr>
          <a:lstStyle/>
          <a:p>
            <a:pPr algn="l">
              <a:lnSpc>
                <a:spcPts val="1695"/>
              </a:lnSpc>
            </a:pPr>
            <a:r>
              <a:rPr lang="en-US" sz="1500" i="1">
                <a:solidFill>
                  <a:srgbClr val="000000"/>
                </a:solidFill>
                <a:latin typeface="Montserrat Italics"/>
                <a:ea typeface="Montserrat Italics"/>
                <a:cs typeface="Montserrat Italics"/>
                <a:sym typeface="Montserrat Italics"/>
              </a:rPr>
              <a:t>*** Sertificēta eksperta atzinuma sagatavošanai nepieciešami vēsturiskie dati vai mērījumi, lai ieteikumi būtu balstīti uz faktiskajiem iepriekšējās darbības rādītājiem.</a:t>
            </a:r>
          </a:p>
          <a:p>
            <a:pPr algn="l">
              <a:lnSpc>
                <a:spcPts val="1695"/>
              </a:lnSpc>
            </a:pPr>
            <a:endParaRPr lang="en-US" sz="1500" i="1">
              <a:solidFill>
                <a:srgbClr val="000000"/>
              </a:solidFill>
              <a:latin typeface="Montserrat Italics"/>
              <a:ea typeface="Montserrat Italics"/>
              <a:cs typeface="Montserrat Italics"/>
              <a:sym typeface="Montserrat Italics"/>
            </a:endParaRPr>
          </a:p>
        </p:txBody>
      </p:sp>
      <p:sp>
        <p:nvSpPr>
          <p:cNvPr id="98" name="TextBox 98"/>
          <p:cNvSpPr txBox="1"/>
          <p:nvPr/>
        </p:nvSpPr>
        <p:spPr>
          <a:xfrm>
            <a:off x="948553" y="9244717"/>
            <a:ext cx="15487987" cy="213360"/>
          </a:xfrm>
          <a:prstGeom prst="rect">
            <a:avLst/>
          </a:prstGeom>
        </p:spPr>
        <p:txBody>
          <a:bodyPr lIns="0" tIns="0" rIns="0" bIns="0" rtlCol="0" anchor="t">
            <a:spAutoFit/>
          </a:bodyPr>
          <a:lstStyle/>
          <a:p>
            <a:pPr algn="l">
              <a:lnSpc>
                <a:spcPts val="1695"/>
              </a:lnSpc>
            </a:pPr>
            <a:r>
              <a:rPr lang="en-US" sz="1500">
                <a:solidFill>
                  <a:srgbClr val="000000"/>
                </a:solidFill>
                <a:latin typeface="Montserrat"/>
                <a:ea typeface="Montserrat"/>
                <a:cs typeface="Montserrat"/>
                <a:sym typeface="Montserrat"/>
              </a:rPr>
              <a:t>*No 2026. gada 16. novembra atbalstam varēs pieteikties arī MVU Rīgā un Pierīgā, kā arī lielie uzņēmumi visā Latvijā, ja būs pieejams finansējums.</a:t>
            </a:r>
          </a:p>
        </p:txBody>
      </p:sp>
      <p:grpSp>
        <p:nvGrpSpPr>
          <p:cNvPr id="99" name="Group 99"/>
          <p:cNvGrpSpPr/>
          <p:nvPr/>
        </p:nvGrpSpPr>
        <p:grpSpPr>
          <a:xfrm>
            <a:off x="17309878" y="-347207"/>
            <a:ext cx="747192" cy="3023461"/>
            <a:chOff x="0" y="0"/>
            <a:chExt cx="395741" cy="1601338"/>
          </a:xfrm>
        </p:grpSpPr>
        <p:sp>
          <p:nvSpPr>
            <p:cNvPr id="100" name="Freeform 100"/>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101" name="TextBox 101"/>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sp>
        <p:nvSpPr>
          <p:cNvPr id="102" name="TextBox 102"/>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grpSp>
        <p:nvGrpSpPr>
          <p:cNvPr id="103" name="Group 103"/>
          <p:cNvGrpSpPr/>
          <p:nvPr/>
        </p:nvGrpSpPr>
        <p:grpSpPr>
          <a:xfrm>
            <a:off x="16444212" y="-347257"/>
            <a:ext cx="747091" cy="3023461"/>
            <a:chOff x="0" y="0"/>
            <a:chExt cx="996122" cy="4031281"/>
          </a:xfrm>
        </p:grpSpPr>
        <p:grpSp>
          <p:nvGrpSpPr>
            <p:cNvPr id="104" name="Group 104"/>
            <p:cNvGrpSpPr/>
            <p:nvPr/>
          </p:nvGrpSpPr>
          <p:grpSpPr>
            <a:xfrm>
              <a:off x="0" y="0"/>
              <a:ext cx="996122" cy="4031281"/>
              <a:chOff x="0" y="0"/>
              <a:chExt cx="395687" cy="1601338"/>
            </a:xfrm>
          </p:grpSpPr>
          <p:sp>
            <p:nvSpPr>
              <p:cNvPr id="105" name="Freeform 105"/>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4EB6B0"/>
              </a:solidFill>
            </p:spPr>
            <p:txBody>
              <a:bodyPr/>
              <a:lstStyle/>
              <a:p>
                <a:endParaRPr lang="lv-LV"/>
              </a:p>
            </p:txBody>
          </p:sp>
          <p:sp>
            <p:nvSpPr>
              <p:cNvPr id="106" name="TextBox 106"/>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107" name="TextBox 107"/>
            <p:cNvSpPr txBox="1"/>
            <p:nvPr/>
          </p:nvSpPr>
          <p:spPr>
            <a:xfrm rot="5400000">
              <a:off x="-473218" y="1795321"/>
              <a:ext cx="1972251"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Large*</a:t>
              </a:r>
            </a:p>
          </p:txBody>
        </p:sp>
      </p:grpSp>
      <p:grpSp>
        <p:nvGrpSpPr>
          <p:cNvPr id="108" name="Group 108"/>
          <p:cNvGrpSpPr/>
          <p:nvPr/>
        </p:nvGrpSpPr>
        <p:grpSpPr>
          <a:xfrm>
            <a:off x="15427584" y="-330937"/>
            <a:ext cx="908890" cy="3023461"/>
            <a:chOff x="0" y="0"/>
            <a:chExt cx="1211853" cy="4031281"/>
          </a:xfrm>
        </p:grpSpPr>
        <p:grpSp>
          <p:nvGrpSpPr>
            <p:cNvPr id="109" name="Group 109"/>
            <p:cNvGrpSpPr/>
            <p:nvPr/>
          </p:nvGrpSpPr>
          <p:grpSpPr>
            <a:xfrm>
              <a:off x="215708" y="0"/>
              <a:ext cx="996146" cy="4031281"/>
              <a:chOff x="0" y="0"/>
              <a:chExt cx="395697" cy="1601338"/>
            </a:xfrm>
          </p:grpSpPr>
          <p:sp>
            <p:nvSpPr>
              <p:cNvPr id="110" name="Freeform 110"/>
              <p:cNvSpPr/>
              <p:nvPr/>
            </p:nvSpPr>
            <p:spPr>
              <a:xfrm>
                <a:off x="0" y="0"/>
                <a:ext cx="395697" cy="1579634"/>
              </a:xfrm>
              <a:custGeom>
                <a:avLst/>
                <a:gdLst/>
                <a:ahLst/>
                <a:cxnLst/>
                <a:rect l="l" t="t" r="r" b="b"/>
                <a:pathLst>
                  <a:path w="395697" h="1579634">
                    <a:moveTo>
                      <a:pt x="395697" y="80957"/>
                    </a:moveTo>
                    <a:lnTo>
                      <a:pt x="395697" y="1406081"/>
                    </a:lnTo>
                    <a:cubicBezTo>
                      <a:pt x="395697" y="1456180"/>
                      <a:pt x="368977" y="1502475"/>
                      <a:pt x="325597" y="1527536"/>
                    </a:cubicBezTo>
                    <a:lnTo>
                      <a:pt x="267948" y="1560841"/>
                    </a:lnTo>
                    <a:cubicBezTo>
                      <a:pt x="224574" y="1585899"/>
                      <a:pt x="171123" y="1585899"/>
                      <a:pt x="127749" y="1560841"/>
                    </a:cubicBezTo>
                    <a:lnTo>
                      <a:pt x="70100" y="1527536"/>
                    </a:lnTo>
                    <a:cubicBezTo>
                      <a:pt x="26720" y="1502475"/>
                      <a:pt x="0" y="1456180"/>
                      <a:pt x="0" y="1406081"/>
                    </a:cubicBezTo>
                    <a:lnTo>
                      <a:pt x="0" y="80957"/>
                    </a:lnTo>
                    <a:cubicBezTo>
                      <a:pt x="0" y="59486"/>
                      <a:pt x="8529" y="38894"/>
                      <a:pt x="23712" y="23712"/>
                    </a:cubicBezTo>
                    <a:cubicBezTo>
                      <a:pt x="38894" y="8529"/>
                      <a:pt x="59486" y="0"/>
                      <a:pt x="80957" y="0"/>
                    </a:cubicBezTo>
                    <a:lnTo>
                      <a:pt x="314740" y="0"/>
                    </a:lnTo>
                    <a:cubicBezTo>
                      <a:pt x="336211" y="0"/>
                      <a:pt x="356803" y="8529"/>
                      <a:pt x="371985" y="23712"/>
                    </a:cubicBezTo>
                    <a:cubicBezTo>
                      <a:pt x="387168" y="38894"/>
                      <a:pt x="395697" y="59486"/>
                      <a:pt x="395697" y="80957"/>
                    </a:cubicBezTo>
                    <a:close/>
                  </a:path>
                </a:pathLst>
              </a:custGeom>
              <a:solidFill>
                <a:srgbClr val="00DF9A"/>
              </a:solidFill>
            </p:spPr>
            <p:txBody>
              <a:bodyPr/>
              <a:lstStyle/>
              <a:p>
                <a:endParaRPr lang="lv-LV"/>
              </a:p>
            </p:txBody>
          </p:sp>
          <p:sp>
            <p:nvSpPr>
              <p:cNvPr id="111" name="TextBox 111"/>
              <p:cNvSpPr txBox="1"/>
              <p:nvPr/>
            </p:nvSpPr>
            <p:spPr>
              <a:xfrm>
                <a:off x="0" y="-9525"/>
                <a:ext cx="395697" cy="1496563"/>
              </a:xfrm>
              <a:prstGeom prst="rect">
                <a:avLst/>
              </a:prstGeom>
            </p:spPr>
            <p:txBody>
              <a:bodyPr lIns="50800" tIns="50800" rIns="50800" bIns="50800" rtlCol="0" anchor="ctr"/>
              <a:lstStyle/>
              <a:p>
                <a:pPr algn="ctr">
                  <a:lnSpc>
                    <a:spcPts val="3040"/>
                  </a:lnSpc>
                </a:pPr>
                <a:endParaRPr/>
              </a:p>
            </p:txBody>
          </p:sp>
        </p:grpSp>
        <p:sp>
          <p:nvSpPr>
            <p:cNvPr id="112" name="TextBox 112"/>
            <p:cNvSpPr txBox="1"/>
            <p:nvPr/>
          </p:nvSpPr>
          <p:spPr>
            <a:xfrm rot="5400000">
              <a:off x="-940141" y="1918064"/>
              <a:ext cx="2921858" cy="1041576"/>
            </a:xfrm>
            <a:prstGeom prst="rect">
              <a:avLst/>
            </a:prstGeom>
          </p:spPr>
          <p:txBody>
            <a:bodyPr lIns="0" tIns="0" rIns="0" bIns="0" rtlCol="0" anchor="t">
              <a:spAutoFit/>
            </a:bodyPr>
            <a:lstStyle/>
            <a:p>
              <a:pPr algn="l">
                <a:lnSpc>
                  <a:spcPts val="3120"/>
                </a:lnSpc>
              </a:pPr>
              <a:r>
                <a:rPr lang="en-US" sz="2600">
                  <a:solidFill>
                    <a:srgbClr val="FDFDFD"/>
                  </a:solidFill>
                  <a:latin typeface="Montserrat"/>
                  <a:ea typeface="Montserrat"/>
                  <a:cs typeface="Montserrat"/>
                  <a:sym typeface="Montserrat"/>
                </a:rPr>
                <a:t>Expansion</a:t>
              </a:r>
            </a:p>
            <a:p>
              <a:pPr algn="l">
                <a:lnSpc>
                  <a:spcPts val="3120"/>
                </a:lnSpc>
              </a:pPr>
              <a:endParaRPr lang="en-US" sz="2600">
                <a:solidFill>
                  <a:srgbClr val="FDFDFD"/>
                </a:solidFill>
                <a:latin typeface="Montserrat"/>
                <a:ea typeface="Montserrat"/>
                <a:cs typeface="Montserrat"/>
                <a:sym typeface="Montserrat"/>
              </a:endParaRPr>
            </a:p>
          </p:txBody>
        </p:sp>
      </p:grpSp>
      <p:grpSp>
        <p:nvGrpSpPr>
          <p:cNvPr id="113" name="Group 113"/>
          <p:cNvGrpSpPr/>
          <p:nvPr/>
        </p:nvGrpSpPr>
        <p:grpSpPr>
          <a:xfrm>
            <a:off x="14570330" y="-368195"/>
            <a:ext cx="857254" cy="3023461"/>
            <a:chOff x="0" y="0"/>
            <a:chExt cx="1143005" cy="4031281"/>
          </a:xfrm>
        </p:grpSpPr>
        <p:grpSp>
          <p:nvGrpSpPr>
            <p:cNvPr id="114" name="Group 114"/>
            <p:cNvGrpSpPr/>
            <p:nvPr/>
          </p:nvGrpSpPr>
          <p:grpSpPr>
            <a:xfrm>
              <a:off x="146838" y="0"/>
              <a:ext cx="996166" cy="4031281"/>
              <a:chOff x="0" y="0"/>
              <a:chExt cx="395705" cy="1601338"/>
            </a:xfrm>
          </p:grpSpPr>
          <p:sp>
            <p:nvSpPr>
              <p:cNvPr id="115" name="Freeform 115"/>
              <p:cNvSpPr/>
              <p:nvPr/>
            </p:nvSpPr>
            <p:spPr>
              <a:xfrm>
                <a:off x="0" y="0"/>
                <a:ext cx="395705" cy="1579635"/>
              </a:xfrm>
              <a:custGeom>
                <a:avLst/>
                <a:gdLst/>
                <a:ahLst/>
                <a:cxnLst/>
                <a:rect l="l" t="t" r="r" b="b"/>
                <a:pathLst>
                  <a:path w="395705" h="1579635">
                    <a:moveTo>
                      <a:pt x="395705" y="80955"/>
                    </a:moveTo>
                    <a:lnTo>
                      <a:pt x="395705" y="1406083"/>
                    </a:lnTo>
                    <a:cubicBezTo>
                      <a:pt x="395705" y="1456180"/>
                      <a:pt x="368986" y="1502474"/>
                      <a:pt x="325607" y="1527534"/>
                    </a:cubicBezTo>
                    <a:lnTo>
                      <a:pt x="267951" y="1560842"/>
                    </a:lnTo>
                    <a:cubicBezTo>
                      <a:pt x="224578" y="1585899"/>
                      <a:pt x="171128" y="1585899"/>
                      <a:pt x="127754" y="1560842"/>
                    </a:cubicBezTo>
                    <a:lnTo>
                      <a:pt x="70099" y="1527534"/>
                    </a:lnTo>
                    <a:cubicBezTo>
                      <a:pt x="26720" y="1502474"/>
                      <a:pt x="0" y="1456180"/>
                      <a:pt x="0" y="1406083"/>
                    </a:cubicBezTo>
                    <a:lnTo>
                      <a:pt x="0" y="80955"/>
                    </a:lnTo>
                    <a:cubicBezTo>
                      <a:pt x="0" y="59485"/>
                      <a:pt x="8529" y="38893"/>
                      <a:pt x="23711" y="23711"/>
                    </a:cubicBezTo>
                    <a:cubicBezTo>
                      <a:pt x="38893" y="8529"/>
                      <a:pt x="59485" y="0"/>
                      <a:pt x="80955" y="0"/>
                    </a:cubicBezTo>
                    <a:lnTo>
                      <a:pt x="314750" y="0"/>
                    </a:lnTo>
                    <a:cubicBezTo>
                      <a:pt x="359460" y="0"/>
                      <a:pt x="395705" y="36245"/>
                      <a:pt x="395705" y="80955"/>
                    </a:cubicBezTo>
                    <a:close/>
                  </a:path>
                </a:pathLst>
              </a:custGeom>
              <a:solidFill>
                <a:srgbClr val="F04F24"/>
              </a:solidFill>
            </p:spPr>
            <p:txBody>
              <a:bodyPr/>
              <a:lstStyle/>
              <a:p>
                <a:endParaRPr lang="lv-LV"/>
              </a:p>
            </p:txBody>
          </p:sp>
          <p:sp>
            <p:nvSpPr>
              <p:cNvPr id="116" name="TextBox 116"/>
              <p:cNvSpPr txBox="1"/>
              <p:nvPr/>
            </p:nvSpPr>
            <p:spPr>
              <a:xfrm>
                <a:off x="0" y="-9525"/>
                <a:ext cx="395705" cy="1496563"/>
              </a:xfrm>
              <a:prstGeom prst="rect">
                <a:avLst/>
              </a:prstGeom>
            </p:spPr>
            <p:txBody>
              <a:bodyPr lIns="50800" tIns="50800" rIns="50800" bIns="50800" rtlCol="0" anchor="ctr"/>
              <a:lstStyle/>
              <a:p>
                <a:pPr algn="ctr">
                  <a:lnSpc>
                    <a:spcPts val="3040"/>
                  </a:lnSpc>
                </a:pPr>
                <a:endParaRPr/>
              </a:p>
            </p:txBody>
          </p:sp>
        </p:grpSp>
        <p:sp>
          <p:nvSpPr>
            <p:cNvPr id="117" name="TextBox 117"/>
            <p:cNvSpPr txBox="1"/>
            <p:nvPr/>
          </p:nvSpPr>
          <p:spPr>
            <a:xfrm rot="5400000">
              <a:off x="-1009504" y="1891348"/>
              <a:ext cx="2933407" cy="914400"/>
            </a:xfrm>
            <a:prstGeom prst="rect">
              <a:avLst/>
            </a:prstGeom>
          </p:spPr>
          <p:txBody>
            <a:bodyPr lIns="0" tIns="0" rIns="0" bIns="0" rtlCol="0" anchor="t">
              <a:spAutoFit/>
            </a:bodyPr>
            <a:lstStyle/>
            <a:p>
              <a:pPr algn="l">
                <a:lnSpc>
                  <a:spcPts val="2760"/>
                </a:lnSpc>
              </a:pPr>
              <a:r>
                <a:rPr lang="en-US" sz="2300">
                  <a:solidFill>
                    <a:srgbClr val="FDFDFD"/>
                  </a:solidFill>
                  <a:latin typeface="Montserrat"/>
                  <a:ea typeface="Montserrat"/>
                  <a:cs typeface="Montserrat"/>
                  <a:sym typeface="Montserrat"/>
                </a:rPr>
                <a:t>Manufacturing</a:t>
              </a:r>
            </a:p>
            <a:p>
              <a:pPr algn="l">
                <a:lnSpc>
                  <a:spcPts val="2760"/>
                </a:lnSpc>
              </a:pPr>
              <a:endParaRPr lang="en-US" sz="2300">
                <a:solidFill>
                  <a:srgbClr val="FDFDFD"/>
                </a:solidFill>
                <a:latin typeface="Montserrat"/>
                <a:ea typeface="Montserrat"/>
                <a:cs typeface="Montserrat"/>
                <a:sym typeface="Montserrat"/>
              </a:endParaRPr>
            </a:p>
          </p:txBody>
        </p:sp>
      </p:grpSp>
      <p:grpSp>
        <p:nvGrpSpPr>
          <p:cNvPr id="118" name="Group 118"/>
          <p:cNvGrpSpPr/>
          <p:nvPr/>
        </p:nvGrpSpPr>
        <p:grpSpPr>
          <a:xfrm>
            <a:off x="13805889" y="-402958"/>
            <a:ext cx="764441" cy="3023461"/>
            <a:chOff x="0" y="0"/>
            <a:chExt cx="1019255" cy="4031281"/>
          </a:xfrm>
        </p:grpSpPr>
        <p:grpSp>
          <p:nvGrpSpPr>
            <p:cNvPr id="119" name="Group 119"/>
            <p:cNvGrpSpPr/>
            <p:nvPr/>
          </p:nvGrpSpPr>
          <p:grpSpPr>
            <a:xfrm>
              <a:off x="0" y="0"/>
              <a:ext cx="1019255" cy="4031281"/>
              <a:chOff x="0" y="0"/>
              <a:chExt cx="404877" cy="1601338"/>
            </a:xfrm>
          </p:grpSpPr>
          <p:sp>
            <p:nvSpPr>
              <p:cNvPr id="120" name="Freeform 120"/>
              <p:cNvSpPr/>
              <p:nvPr/>
            </p:nvSpPr>
            <p:spPr>
              <a:xfrm>
                <a:off x="0" y="0"/>
                <a:ext cx="404877" cy="1580544"/>
              </a:xfrm>
              <a:custGeom>
                <a:avLst/>
                <a:gdLst/>
                <a:ahLst/>
                <a:cxnLst/>
                <a:rect l="l" t="t" r="r" b="b"/>
                <a:pathLst>
                  <a:path w="404877" h="1580544">
                    <a:moveTo>
                      <a:pt x="404877" y="79122"/>
                    </a:moveTo>
                    <a:lnTo>
                      <a:pt x="404877" y="1407917"/>
                    </a:lnTo>
                    <a:cubicBezTo>
                      <a:pt x="404877" y="1456804"/>
                      <a:pt x="378549" y="1501903"/>
                      <a:pt x="335979" y="1525939"/>
                    </a:cubicBezTo>
                    <a:lnTo>
                      <a:pt x="271336" y="1562437"/>
                    </a:lnTo>
                    <a:cubicBezTo>
                      <a:pt x="228577" y="1586580"/>
                      <a:pt x="176300" y="1586580"/>
                      <a:pt x="133540" y="1562437"/>
                    </a:cubicBezTo>
                    <a:lnTo>
                      <a:pt x="68898" y="1525939"/>
                    </a:lnTo>
                    <a:cubicBezTo>
                      <a:pt x="26327" y="1501903"/>
                      <a:pt x="0" y="1456804"/>
                      <a:pt x="0" y="1407917"/>
                    </a:cubicBezTo>
                    <a:lnTo>
                      <a:pt x="0" y="79122"/>
                    </a:lnTo>
                    <a:cubicBezTo>
                      <a:pt x="0" y="58137"/>
                      <a:pt x="8336" y="38012"/>
                      <a:pt x="23174" y="23174"/>
                    </a:cubicBezTo>
                    <a:cubicBezTo>
                      <a:pt x="38012" y="8336"/>
                      <a:pt x="58137" y="0"/>
                      <a:pt x="79122" y="0"/>
                    </a:cubicBezTo>
                    <a:lnTo>
                      <a:pt x="325755" y="0"/>
                    </a:lnTo>
                    <a:cubicBezTo>
                      <a:pt x="369453" y="0"/>
                      <a:pt x="404877" y="35424"/>
                      <a:pt x="404877" y="79122"/>
                    </a:cubicBezTo>
                    <a:close/>
                  </a:path>
                </a:pathLst>
              </a:custGeom>
              <a:solidFill>
                <a:srgbClr val="FFF2D0"/>
              </a:solidFill>
            </p:spPr>
            <p:txBody>
              <a:bodyPr/>
              <a:lstStyle/>
              <a:p>
                <a:endParaRPr lang="lv-LV"/>
              </a:p>
            </p:txBody>
          </p:sp>
          <p:sp>
            <p:nvSpPr>
              <p:cNvPr id="121" name="TextBox 121"/>
              <p:cNvSpPr txBox="1"/>
              <p:nvPr/>
            </p:nvSpPr>
            <p:spPr>
              <a:xfrm>
                <a:off x="0" y="-9525"/>
                <a:ext cx="404877" cy="1496563"/>
              </a:xfrm>
              <a:prstGeom prst="rect">
                <a:avLst/>
              </a:prstGeom>
            </p:spPr>
            <p:txBody>
              <a:bodyPr lIns="50800" tIns="50800" rIns="50800" bIns="50800" rtlCol="0" anchor="ctr"/>
              <a:lstStyle/>
              <a:p>
                <a:pPr algn="ctr">
                  <a:lnSpc>
                    <a:spcPts val="3040"/>
                  </a:lnSpc>
                </a:pPr>
                <a:endParaRPr/>
              </a:p>
            </p:txBody>
          </p:sp>
        </p:grpSp>
        <p:sp>
          <p:nvSpPr>
            <p:cNvPr id="122" name="TextBox 122"/>
            <p:cNvSpPr txBox="1"/>
            <p:nvPr/>
          </p:nvSpPr>
          <p:spPr>
            <a:xfrm rot="5400000">
              <a:off x="-779972" y="1855964"/>
              <a:ext cx="2496404"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Financial</a:t>
              </a:r>
            </a:p>
          </p:txBody>
        </p:sp>
      </p:gr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68882" y="637947"/>
            <a:ext cx="10809755" cy="1708180"/>
          </a:xfrm>
          <a:custGeom>
            <a:avLst/>
            <a:gdLst/>
            <a:ahLst/>
            <a:cxnLst/>
            <a:rect l="l" t="t" r="r" b="b"/>
            <a:pathLst>
              <a:path w="10809755" h="1708180">
                <a:moveTo>
                  <a:pt x="0" y="0"/>
                </a:moveTo>
                <a:lnTo>
                  <a:pt x="10809755" y="0"/>
                </a:lnTo>
                <a:lnTo>
                  <a:pt x="10809755" y="1708181"/>
                </a:lnTo>
                <a:lnTo>
                  <a:pt x="0" y="1708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lv-LV"/>
          </a:p>
        </p:txBody>
      </p:sp>
      <p:grpSp>
        <p:nvGrpSpPr>
          <p:cNvPr id="3" name="Group 3"/>
          <p:cNvGrpSpPr/>
          <p:nvPr/>
        </p:nvGrpSpPr>
        <p:grpSpPr>
          <a:xfrm>
            <a:off x="10332528" y="1619668"/>
            <a:ext cx="7940755" cy="8667332"/>
            <a:chOff x="0" y="0"/>
            <a:chExt cx="5767070" cy="6294755"/>
          </a:xfrm>
        </p:grpSpPr>
        <p:sp>
          <p:nvSpPr>
            <p:cNvPr id="4" name="Freeform 4"/>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4">
                <a:alphaModFix amt="60000"/>
              </a:blip>
              <a:stretch>
                <a:fillRect l="-19861" r="-25671"/>
              </a:stretch>
            </a:blipFill>
          </p:spPr>
          <p:txBody>
            <a:bodyPr/>
            <a:lstStyle/>
            <a:p>
              <a:endParaRPr lang="lv-LV"/>
            </a:p>
          </p:txBody>
        </p:sp>
      </p:grpSp>
      <p:grpSp>
        <p:nvGrpSpPr>
          <p:cNvPr id="5" name="Group 5"/>
          <p:cNvGrpSpPr/>
          <p:nvPr/>
        </p:nvGrpSpPr>
        <p:grpSpPr>
          <a:xfrm>
            <a:off x="6040423" y="3066699"/>
            <a:ext cx="4006356" cy="1301338"/>
            <a:chOff x="0" y="0"/>
            <a:chExt cx="1055172" cy="342739"/>
          </a:xfrm>
        </p:grpSpPr>
        <p:sp>
          <p:nvSpPr>
            <p:cNvPr id="6" name="Freeform 6"/>
            <p:cNvSpPr/>
            <p:nvPr/>
          </p:nvSpPr>
          <p:spPr>
            <a:xfrm>
              <a:off x="0" y="0"/>
              <a:ext cx="1055172" cy="342739"/>
            </a:xfrm>
            <a:custGeom>
              <a:avLst/>
              <a:gdLst/>
              <a:ahLst/>
              <a:cxnLst/>
              <a:rect l="l" t="t" r="r" b="b"/>
              <a:pathLst>
                <a:path w="1055172" h="342739">
                  <a:moveTo>
                    <a:pt x="46378" y="0"/>
                  </a:moveTo>
                  <a:lnTo>
                    <a:pt x="1008794" y="0"/>
                  </a:lnTo>
                  <a:cubicBezTo>
                    <a:pt x="1034408" y="0"/>
                    <a:pt x="1055172" y="20764"/>
                    <a:pt x="1055172" y="46378"/>
                  </a:cubicBezTo>
                  <a:lnTo>
                    <a:pt x="1055172" y="296361"/>
                  </a:lnTo>
                  <a:cubicBezTo>
                    <a:pt x="1055172" y="308661"/>
                    <a:pt x="1050286" y="320458"/>
                    <a:pt x="1041588" y="329155"/>
                  </a:cubicBezTo>
                  <a:cubicBezTo>
                    <a:pt x="1032891" y="337853"/>
                    <a:pt x="1021094" y="342739"/>
                    <a:pt x="1008794" y="342739"/>
                  </a:cubicBezTo>
                  <a:lnTo>
                    <a:pt x="46378" y="342739"/>
                  </a:lnTo>
                  <a:cubicBezTo>
                    <a:pt x="20764" y="342739"/>
                    <a:pt x="0" y="321975"/>
                    <a:pt x="0" y="296361"/>
                  </a:cubicBezTo>
                  <a:lnTo>
                    <a:pt x="0" y="46378"/>
                  </a:lnTo>
                  <a:cubicBezTo>
                    <a:pt x="0" y="20764"/>
                    <a:pt x="20764" y="0"/>
                    <a:pt x="46378" y="0"/>
                  </a:cubicBezTo>
                  <a:close/>
                </a:path>
              </a:pathLst>
            </a:custGeom>
            <a:solidFill>
              <a:srgbClr val="FFFFFF"/>
            </a:solidFill>
            <a:ln w="9525" cap="rnd">
              <a:solidFill>
                <a:srgbClr val="00594F"/>
              </a:solidFill>
              <a:prstDash val="solid"/>
              <a:round/>
            </a:ln>
          </p:spPr>
          <p:txBody>
            <a:bodyPr/>
            <a:lstStyle/>
            <a:p>
              <a:endParaRPr lang="lv-LV"/>
            </a:p>
          </p:txBody>
        </p:sp>
        <p:sp>
          <p:nvSpPr>
            <p:cNvPr id="7" name="TextBox 7"/>
            <p:cNvSpPr txBox="1"/>
            <p:nvPr/>
          </p:nvSpPr>
          <p:spPr>
            <a:xfrm>
              <a:off x="0" y="-38100"/>
              <a:ext cx="1055172" cy="380839"/>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6775394" y="3631726"/>
            <a:ext cx="2806891" cy="1066572"/>
            <a:chOff x="0" y="0"/>
            <a:chExt cx="3742521" cy="1422096"/>
          </a:xfrm>
        </p:grpSpPr>
        <p:sp>
          <p:nvSpPr>
            <p:cNvPr id="9" name="Freeform 9"/>
            <p:cNvSpPr/>
            <p:nvPr/>
          </p:nvSpPr>
          <p:spPr>
            <a:xfrm>
              <a:off x="0" y="0"/>
              <a:ext cx="3742521" cy="1422097"/>
            </a:xfrm>
            <a:custGeom>
              <a:avLst/>
              <a:gdLst/>
              <a:ahLst/>
              <a:cxnLst/>
              <a:rect l="l" t="t" r="r" b="b"/>
              <a:pathLst>
                <a:path w="3742521" h="1422097">
                  <a:moveTo>
                    <a:pt x="0" y="0"/>
                  </a:moveTo>
                  <a:lnTo>
                    <a:pt x="3742521" y="0"/>
                  </a:lnTo>
                  <a:lnTo>
                    <a:pt x="3742521" y="1422097"/>
                  </a:lnTo>
                  <a:lnTo>
                    <a:pt x="0" y="1422097"/>
                  </a:lnTo>
                  <a:close/>
                </a:path>
              </a:pathLst>
            </a:custGeom>
          </p:spPr>
          <p:txBody>
            <a:bodyPr/>
            <a:lstStyle/>
            <a:p>
              <a:endParaRPr lang="lv-LV"/>
            </a:p>
          </p:txBody>
        </p:sp>
        <p:sp>
          <p:nvSpPr>
            <p:cNvPr id="10" name="TextBox 10"/>
            <p:cNvSpPr txBox="1"/>
            <p:nvPr/>
          </p:nvSpPr>
          <p:spPr>
            <a:xfrm>
              <a:off x="0" y="19050"/>
              <a:ext cx="3742521" cy="1403046"/>
            </a:xfrm>
            <a:prstGeom prst="rect">
              <a:avLst/>
            </a:prstGeom>
          </p:spPr>
          <p:txBody>
            <a:bodyPr lIns="0" tIns="0" rIns="0" bIns="0" rtlCol="0" anchor="t"/>
            <a:lstStyle/>
            <a:p>
              <a:pPr algn="ctr">
                <a:lnSpc>
                  <a:spcPts val="1944"/>
                </a:lnSpc>
              </a:pPr>
              <a:r>
                <a:rPr lang="en-US" sz="1800">
                  <a:solidFill>
                    <a:srgbClr val="000000"/>
                  </a:solidFill>
                  <a:latin typeface="Montserrat"/>
                  <a:ea typeface="Montserrat"/>
                  <a:cs typeface="Montserrat"/>
                  <a:sym typeface="Montserrat"/>
                </a:rPr>
                <a:t>finansējums vienam projektam 36 mēnešu periodā</a:t>
              </a:r>
            </a:p>
            <a:p>
              <a:pPr algn="ctr">
                <a:lnSpc>
                  <a:spcPts val="1944"/>
                </a:lnSpc>
              </a:pPr>
              <a:endParaRPr lang="en-US" sz="1800">
                <a:solidFill>
                  <a:srgbClr val="000000"/>
                </a:solidFill>
                <a:latin typeface="Montserrat"/>
                <a:ea typeface="Montserrat"/>
                <a:cs typeface="Montserrat"/>
                <a:sym typeface="Montserrat"/>
              </a:endParaRPr>
            </a:p>
          </p:txBody>
        </p:sp>
      </p:grpSp>
      <p:sp>
        <p:nvSpPr>
          <p:cNvPr id="11" name="Freeform 11"/>
          <p:cNvSpPr/>
          <p:nvPr/>
        </p:nvSpPr>
        <p:spPr>
          <a:xfrm>
            <a:off x="5493983" y="3052576"/>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12" name="Group 12"/>
          <p:cNvGrpSpPr/>
          <p:nvPr/>
        </p:nvGrpSpPr>
        <p:grpSpPr>
          <a:xfrm>
            <a:off x="5603403" y="3083212"/>
            <a:ext cx="983388" cy="983388"/>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14" name="TextBox 1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15" name="Group 15"/>
          <p:cNvGrpSpPr/>
          <p:nvPr/>
        </p:nvGrpSpPr>
        <p:grpSpPr>
          <a:xfrm>
            <a:off x="1715756" y="3072502"/>
            <a:ext cx="3778227" cy="1278510"/>
            <a:chOff x="0" y="0"/>
            <a:chExt cx="995089" cy="336727"/>
          </a:xfrm>
        </p:grpSpPr>
        <p:sp>
          <p:nvSpPr>
            <p:cNvPr id="16" name="Freeform 16"/>
            <p:cNvSpPr/>
            <p:nvPr/>
          </p:nvSpPr>
          <p:spPr>
            <a:xfrm>
              <a:off x="0" y="0"/>
              <a:ext cx="995089" cy="336727"/>
            </a:xfrm>
            <a:custGeom>
              <a:avLst/>
              <a:gdLst/>
              <a:ahLst/>
              <a:cxnLst/>
              <a:rect l="l" t="t" r="r" b="b"/>
              <a:pathLst>
                <a:path w="995089" h="336727">
                  <a:moveTo>
                    <a:pt x="49178" y="0"/>
                  </a:moveTo>
                  <a:lnTo>
                    <a:pt x="945911" y="0"/>
                  </a:lnTo>
                  <a:cubicBezTo>
                    <a:pt x="973071" y="0"/>
                    <a:pt x="995089" y="22018"/>
                    <a:pt x="995089" y="49178"/>
                  </a:cubicBezTo>
                  <a:lnTo>
                    <a:pt x="995089" y="287549"/>
                  </a:lnTo>
                  <a:cubicBezTo>
                    <a:pt x="995089" y="314709"/>
                    <a:pt x="973071" y="336727"/>
                    <a:pt x="945911" y="336727"/>
                  </a:cubicBezTo>
                  <a:lnTo>
                    <a:pt x="49178" y="336727"/>
                  </a:lnTo>
                  <a:cubicBezTo>
                    <a:pt x="22018" y="336727"/>
                    <a:pt x="0" y="314709"/>
                    <a:pt x="0" y="287549"/>
                  </a:cubicBezTo>
                  <a:lnTo>
                    <a:pt x="0" y="49178"/>
                  </a:lnTo>
                  <a:cubicBezTo>
                    <a:pt x="0" y="22018"/>
                    <a:pt x="22018" y="0"/>
                    <a:pt x="49178" y="0"/>
                  </a:cubicBezTo>
                  <a:close/>
                </a:path>
              </a:pathLst>
            </a:custGeom>
            <a:solidFill>
              <a:srgbClr val="FFFFFF"/>
            </a:solidFill>
            <a:ln w="9525" cap="rnd">
              <a:solidFill>
                <a:srgbClr val="00594F"/>
              </a:solidFill>
              <a:prstDash val="solid"/>
              <a:round/>
            </a:ln>
          </p:spPr>
          <p:txBody>
            <a:bodyPr/>
            <a:lstStyle/>
            <a:p>
              <a:endParaRPr lang="lv-LV"/>
            </a:p>
          </p:txBody>
        </p:sp>
        <p:sp>
          <p:nvSpPr>
            <p:cNvPr id="17" name="TextBox 17"/>
            <p:cNvSpPr txBox="1"/>
            <p:nvPr/>
          </p:nvSpPr>
          <p:spPr>
            <a:xfrm>
              <a:off x="0" y="-38100"/>
              <a:ext cx="995089" cy="374827"/>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2231213" y="3178336"/>
            <a:ext cx="3515347" cy="499110"/>
            <a:chOff x="0" y="0"/>
            <a:chExt cx="4687129" cy="665480"/>
          </a:xfrm>
        </p:grpSpPr>
        <p:sp>
          <p:nvSpPr>
            <p:cNvPr id="19" name="Freeform 19"/>
            <p:cNvSpPr/>
            <p:nvPr/>
          </p:nvSpPr>
          <p:spPr>
            <a:xfrm>
              <a:off x="0" y="0"/>
              <a:ext cx="4687129" cy="665480"/>
            </a:xfrm>
            <a:custGeom>
              <a:avLst/>
              <a:gdLst/>
              <a:ahLst/>
              <a:cxnLst/>
              <a:rect l="l" t="t" r="r" b="b"/>
              <a:pathLst>
                <a:path w="4687129" h="665480">
                  <a:moveTo>
                    <a:pt x="0" y="0"/>
                  </a:moveTo>
                  <a:lnTo>
                    <a:pt x="4687129" y="0"/>
                  </a:lnTo>
                  <a:lnTo>
                    <a:pt x="4687129" y="665480"/>
                  </a:lnTo>
                  <a:lnTo>
                    <a:pt x="0" y="665480"/>
                  </a:lnTo>
                  <a:close/>
                </a:path>
              </a:pathLst>
            </a:custGeom>
          </p:spPr>
          <p:txBody>
            <a:bodyPr/>
            <a:lstStyle/>
            <a:p>
              <a:endParaRPr lang="lv-LV"/>
            </a:p>
          </p:txBody>
        </p:sp>
        <p:sp>
          <p:nvSpPr>
            <p:cNvPr id="20" name="TextBox 20"/>
            <p:cNvSpPr txBox="1"/>
            <p:nvPr/>
          </p:nvSpPr>
          <p:spPr>
            <a:xfrm>
              <a:off x="0" y="-9525"/>
              <a:ext cx="4687129" cy="675005"/>
            </a:xfrm>
            <a:prstGeom prst="rect">
              <a:avLst/>
            </a:prstGeom>
          </p:spPr>
          <p:txBody>
            <a:bodyPr lIns="0" tIns="0" rIns="0" bIns="0" rtlCol="0" anchor="t"/>
            <a:lstStyle/>
            <a:p>
              <a:pPr algn="l">
                <a:lnSpc>
                  <a:spcPts val="3167"/>
                </a:lnSpc>
              </a:pPr>
              <a:r>
                <a:rPr lang="en-US" sz="2499">
                  <a:solidFill>
                    <a:srgbClr val="000000"/>
                  </a:solidFill>
                  <a:latin typeface="Montserrat"/>
                  <a:ea typeface="Montserrat"/>
                  <a:cs typeface="Montserrat"/>
                  <a:sym typeface="Montserrat"/>
                </a:rPr>
                <a:t>Atbalsta intensitāte</a:t>
              </a:r>
            </a:p>
          </p:txBody>
        </p:sp>
      </p:grpSp>
      <p:sp>
        <p:nvSpPr>
          <p:cNvPr id="21" name="Freeform 21"/>
          <p:cNvSpPr/>
          <p:nvPr/>
        </p:nvSpPr>
        <p:spPr>
          <a:xfrm>
            <a:off x="997068" y="3069600"/>
            <a:ext cx="1281411" cy="1281411"/>
          </a:xfrm>
          <a:custGeom>
            <a:avLst/>
            <a:gdLst/>
            <a:ahLst/>
            <a:cxnLst/>
            <a:rect l="l" t="t" r="r" b="b"/>
            <a:pathLst>
              <a:path w="1281411" h="1281411">
                <a:moveTo>
                  <a:pt x="0" y="0"/>
                </a:moveTo>
                <a:lnTo>
                  <a:pt x="1281412" y="0"/>
                </a:lnTo>
                <a:lnTo>
                  <a:pt x="1281412" y="1281412"/>
                </a:lnTo>
                <a:lnTo>
                  <a:pt x="0" y="1281412"/>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22" name="Group 22"/>
          <p:cNvGrpSpPr/>
          <p:nvPr/>
        </p:nvGrpSpPr>
        <p:grpSpPr>
          <a:xfrm>
            <a:off x="1106489" y="3100237"/>
            <a:ext cx="983388" cy="983388"/>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24" name="TextBox 2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25" name="Freeform 25"/>
          <p:cNvSpPr/>
          <p:nvPr/>
        </p:nvSpPr>
        <p:spPr>
          <a:xfrm>
            <a:off x="1258810" y="3262077"/>
            <a:ext cx="678745" cy="678745"/>
          </a:xfrm>
          <a:custGeom>
            <a:avLst/>
            <a:gdLst/>
            <a:ahLst/>
            <a:cxnLst/>
            <a:rect l="l" t="t" r="r" b="b"/>
            <a:pathLst>
              <a:path w="678745" h="678745">
                <a:moveTo>
                  <a:pt x="0" y="0"/>
                </a:moveTo>
                <a:lnTo>
                  <a:pt x="678745" y="0"/>
                </a:lnTo>
                <a:lnTo>
                  <a:pt x="678745" y="678745"/>
                </a:lnTo>
                <a:lnTo>
                  <a:pt x="0" y="67874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lv-LV"/>
          </a:p>
        </p:txBody>
      </p:sp>
      <p:sp>
        <p:nvSpPr>
          <p:cNvPr id="26" name="Freeform 26"/>
          <p:cNvSpPr/>
          <p:nvPr/>
        </p:nvSpPr>
        <p:spPr>
          <a:xfrm>
            <a:off x="8141763" y="5260726"/>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sp>
        <p:nvSpPr>
          <p:cNvPr id="27" name="Freeform 27"/>
          <p:cNvSpPr/>
          <p:nvPr/>
        </p:nvSpPr>
        <p:spPr>
          <a:xfrm>
            <a:off x="890668" y="6326095"/>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sp>
        <p:nvSpPr>
          <p:cNvPr id="28" name="Freeform 28"/>
          <p:cNvSpPr/>
          <p:nvPr/>
        </p:nvSpPr>
        <p:spPr>
          <a:xfrm>
            <a:off x="895202" y="5225897"/>
            <a:ext cx="1281411" cy="1281411"/>
          </a:xfrm>
          <a:custGeom>
            <a:avLst/>
            <a:gdLst/>
            <a:ahLst/>
            <a:cxnLst/>
            <a:rect l="l" t="t" r="r" b="b"/>
            <a:pathLst>
              <a:path w="1281411" h="1281411">
                <a:moveTo>
                  <a:pt x="0" y="0"/>
                </a:moveTo>
                <a:lnTo>
                  <a:pt x="1281411" y="0"/>
                </a:lnTo>
                <a:lnTo>
                  <a:pt x="1281411"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29" name="Group 29"/>
          <p:cNvGrpSpPr/>
          <p:nvPr/>
        </p:nvGrpSpPr>
        <p:grpSpPr>
          <a:xfrm>
            <a:off x="1015721" y="5357967"/>
            <a:ext cx="939553" cy="939553"/>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31" name="TextBox 31"/>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32" name="Group 32"/>
          <p:cNvGrpSpPr/>
          <p:nvPr/>
        </p:nvGrpSpPr>
        <p:grpSpPr>
          <a:xfrm>
            <a:off x="2267079" y="5448455"/>
            <a:ext cx="5369859" cy="796432"/>
            <a:chOff x="0" y="0"/>
            <a:chExt cx="1414284" cy="209760"/>
          </a:xfrm>
        </p:grpSpPr>
        <p:sp>
          <p:nvSpPr>
            <p:cNvPr id="33" name="Freeform 33"/>
            <p:cNvSpPr/>
            <p:nvPr/>
          </p:nvSpPr>
          <p:spPr>
            <a:xfrm>
              <a:off x="0" y="0"/>
              <a:ext cx="1414284" cy="209760"/>
            </a:xfrm>
            <a:custGeom>
              <a:avLst/>
              <a:gdLst/>
              <a:ahLst/>
              <a:cxnLst/>
              <a:rect l="l" t="t" r="r" b="b"/>
              <a:pathLst>
                <a:path w="1414284" h="209760">
                  <a:moveTo>
                    <a:pt x="34602" y="0"/>
                  </a:moveTo>
                  <a:lnTo>
                    <a:pt x="1379682" y="0"/>
                  </a:lnTo>
                  <a:cubicBezTo>
                    <a:pt x="1388859" y="0"/>
                    <a:pt x="1397660" y="3646"/>
                    <a:pt x="1404149" y="10135"/>
                  </a:cubicBezTo>
                  <a:cubicBezTo>
                    <a:pt x="1410638" y="16624"/>
                    <a:pt x="1414284" y="25425"/>
                    <a:pt x="1414284" y="34602"/>
                  </a:cubicBezTo>
                  <a:lnTo>
                    <a:pt x="1414284" y="175158"/>
                  </a:lnTo>
                  <a:cubicBezTo>
                    <a:pt x="1414284" y="194268"/>
                    <a:pt x="1398792" y="209760"/>
                    <a:pt x="1379682" y="209760"/>
                  </a:cubicBezTo>
                  <a:lnTo>
                    <a:pt x="34602" y="209760"/>
                  </a:lnTo>
                  <a:cubicBezTo>
                    <a:pt x="25425" y="209760"/>
                    <a:pt x="16624" y="206114"/>
                    <a:pt x="10135" y="199625"/>
                  </a:cubicBezTo>
                  <a:cubicBezTo>
                    <a:pt x="3646" y="193136"/>
                    <a:pt x="0" y="184335"/>
                    <a:pt x="0" y="175158"/>
                  </a:cubicBezTo>
                  <a:lnTo>
                    <a:pt x="0" y="34602"/>
                  </a:lnTo>
                  <a:cubicBezTo>
                    <a:pt x="0" y="25425"/>
                    <a:pt x="3646" y="16624"/>
                    <a:pt x="10135" y="10135"/>
                  </a:cubicBezTo>
                  <a:cubicBezTo>
                    <a:pt x="16624" y="3646"/>
                    <a:pt x="25425" y="0"/>
                    <a:pt x="34602" y="0"/>
                  </a:cubicBezTo>
                  <a:close/>
                </a:path>
              </a:pathLst>
            </a:custGeom>
            <a:solidFill>
              <a:srgbClr val="FFFFFF"/>
            </a:solidFill>
            <a:ln w="9525" cap="rnd">
              <a:solidFill>
                <a:srgbClr val="FFFFFF"/>
              </a:solidFill>
              <a:prstDash val="solid"/>
              <a:round/>
            </a:ln>
          </p:spPr>
          <p:txBody>
            <a:bodyPr/>
            <a:lstStyle/>
            <a:p>
              <a:endParaRPr lang="lv-LV"/>
            </a:p>
          </p:txBody>
        </p:sp>
        <p:sp>
          <p:nvSpPr>
            <p:cNvPr id="34" name="TextBox 34"/>
            <p:cNvSpPr txBox="1"/>
            <p:nvPr/>
          </p:nvSpPr>
          <p:spPr>
            <a:xfrm>
              <a:off x="0" y="-38100"/>
              <a:ext cx="1414284" cy="247860"/>
            </a:xfrm>
            <a:prstGeom prst="rect">
              <a:avLst/>
            </a:prstGeom>
          </p:spPr>
          <p:txBody>
            <a:bodyPr lIns="50800" tIns="50800" rIns="50800" bIns="50800" rtlCol="0" anchor="ctr"/>
            <a:lstStyle/>
            <a:p>
              <a:pPr algn="ctr">
                <a:lnSpc>
                  <a:spcPts val="2659"/>
                </a:lnSpc>
                <a:spcBef>
                  <a:spcPct val="0"/>
                </a:spcBef>
              </a:pPr>
              <a:endParaRPr/>
            </a:p>
          </p:txBody>
        </p:sp>
      </p:grpSp>
      <p:grpSp>
        <p:nvGrpSpPr>
          <p:cNvPr id="35" name="Group 35"/>
          <p:cNvGrpSpPr/>
          <p:nvPr/>
        </p:nvGrpSpPr>
        <p:grpSpPr>
          <a:xfrm>
            <a:off x="2603530" y="5617099"/>
            <a:ext cx="4889976" cy="671437"/>
            <a:chOff x="0" y="0"/>
            <a:chExt cx="6519968" cy="895249"/>
          </a:xfrm>
        </p:grpSpPr>
        <p:sp>
          <p:nvSpPr>
            <p:cNvPr id="36" name="Freeform 36"/>
            <p:cNvSpPr/>
            <p:nvPr/>
          </p:nvSpPr>
          <p:spPr>
            <a:xfrm>
              <a:off x="0" y="0"/>
              <a:ext cx="6519969" cy="895249"/>
            </a:xfrm>
            <a:custGeom>
              <a:avLst/>
              <a:gdLst/>
              <a:ahLst/>
              <a:cxnLst/>
              <a:rect l="l" t="t" r="r" b="b"/>
              <a:pathLst>
                <a:path w="6519969" h="895249">
                  <a:moveTo>
                    <a:pt x="0" y="0"/>
                  </a:moveTo>
                  <a:lnTo>
                    <a:pt x="6519969" y="0"/>
                  </a:lnTo>
                  <a:lnTo>
                    <a:pt x="6519969" y="895249"/>
                  </a:lnTo>
                  <a:lnTo>
                    <a:pt x="0" y="895249"/>
                  </a:lnTo>
                  <a:close/>
                </a:path>
              </a:pathLst>
            </a:custGeom>
            <a:solidFill>
              <a:srgbClr val="00DF9A">
                <a:alpha val="0"/>
              </a:srgbClr>
            </a:solidFill>
          </p:spPr>
          <p:txBody>
            <a:bodyPr/>
            <a:lstStyle/>
            <a:p>
              <a:endParaRPr lang="lv-LV"/>
            </a:p>
          </p:txBody>
        </p:sp>
        <p:sp>
          <p:nvSpPr>
            <p:cNvPr id="37" name="TextBox 37"/>
            <p:cNvSpPr txBox="1"/>
            <p:nvPr/>
          </p:nvSpPr>
          <p:spPr>
            <a:xfrm>
              <a:off x="0" y="47625"/>
              <a:ext cx="6519968" cy="847624"/>
            </a:xfrm>
            <a:prstGeom prst="rect">
              <a:avLst/>
            </a:prstGeom>
          </p:spPr>
          <p:txBody>
            <a:bodyPr lIns="0" tIns="0" rIns="0" bIns="0" rtlCol="0" anchor="t"/>
            <a:lstStyle/>
            <a:p>
              <a:pPr algn="l">
                <a:lnSpc>
                  <a:spcPts val="2079"/>
                </a:lnSpc>
              </a:pPr>
              <a:r>
                <a:rPr lang="en-US" sz="2100">
                  <a:solidFill>
                    <a:srgbClr val="000000"/>
                  </a:solidFill>
                  <a:latin typeface="Montserrat"/>
                  <a:ea typeface="Montserrat"/>
                  <a:cs typeface="Montserrat"/>
                  <a:sym typeface="Montserrat"/>
                </a:rPr>
                <a:t>Pētniecība un zinātniskā izcilība</a:t>
              </a:r>
            </a:p>
            <a:p>
              <a:pPr algn="l">
                <a:lnSpc>
                  <a:spcPts val="2079"/>
                </a:lnSpc>
              </a:pPr>
              <a:endParaRPr lang="en-US" sz="2100">
                <a:solidFill>
                  <a:srgbClr val="000000"/>
                </a:solidFill>
                <a:latin typeface="Montserrat"/>
                <a:ea typeface="Montserrat"/>
                <a:cs typeface="Montserrat"/>
                <a:sym typeface="Montserrat"/>
              </a:endParaRPr>
            </a:p>
          </p:txBody>
        </p:sp>
      </p:grpSp>
      <p:grpSp>
        <p:nvGrpSpPr>
          <p:cNvPr id="38" name="Group 38"/>
          <p:cNvGrpSpPr/>
          <p:nvPr/>
        </p:nvGrpSpPr>
        <p:grpSpPr>
          <a:xfrm>
            <a:off x="989468" y="6459801"/>
            <a:ext cx="929940" cy="929940"/>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40" name="TextBox 40"/>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41" name="Group 41"/>
          <p:cNvGrpSpPr/>
          <p:nvPr/>
        </p:nvGrpSpPr>
        <p:grpSpPr>
          <a:xfrm>
            <a:off x="2231213" y="6502061"/>
            <a:ext cx="5405725" cy="857885"/>
            <a:chOff x="0" y="0"/>
            <a:chExt cx="1423730" cy="225945"/>
          </a:xfrm>
        </p:grpSpPr>
        <p:sp>
          <p:nvSpPr>
            <p:cNvPr id="42" name="Freeform 42"/>
            <p:cNvSpPr/>
            <p:nvPr/>
          </p:nvSpPr>
          <p:spPr>
            <a:xfrm>
              <a:off x="0" y="0"/>
              <a:ext cx="1423730" cy="225945"/>
            </a:xfrm>
            <a:custGeom>
              <a:avLst/>
              <a:gdLst/>
              <a:ahLst/>
              <a:cxnLst/>
              <a:rect l="l" t="t" r="r" b="b"/>
              <a:pathLst>
                <a:path w="1423730" h="225945">
                  <a:moveTo>
                    <a:pt x="34372" y="0"/>
                  </a:moveTo>
                  <a:lnTo>
                    <a:pt x="1389358" y="0"/>
                  </a:lnTo>
                  <a:cubicBezTo>
                    <a:pt x="1398474" y="0"/>
                    <a:pt x="1407217" y="3621"/>
                    <a:pt x="1413663" y="10067"/>
                  </a:cubicBezTo>
                  <a:cubicBezTo>
                    <a:pt x="1420109" y="16513"/>
                    <a:pt x="1423730" y="25256"/>
                    <a:pt x="1423730" y="34372"/>
                  </a:cubicBezTo>
                  <a:lnTo>
                    <a:pt x="1423730" y="191573"/>
                  </a:lnTo>
                  <a:cubicBezTo>
                    <a:pt x="1423730" y="200689"/>
                    <a:pt x="1420109" y="209432"/>
                    <a:pt x="1413663" y="215878"/>
                  </a:cubicBezTo>
                  <a:cubicBezTo>
                    <a:pt x="1407217" y="222324"/>
                    <a:pt x="1398474" y="225945"/>
                    <a:pt x="1389358" y="225945"/>
                  </a:cubicBezTo>
                  <a:lnTo>
                    <a:pt x="34372" y="225945"/>
                  </a:lnTo>
                  <a:cubicBezTo>
                    <a:pt x="25256" y="225945"/>
                    <a:pt x="16513" y="222324"/>
                    <a:pt x="10067" y="215878"/>
                  </a:cubicBezTo>
                  <a:cubicBezTo>
                    <a:pt x="3621" y="209432"/>
                    <a:pt x="0" y="200689"/>
                    <a:pt x="0" y="191573"/>
                  </a:cubicBezTo>
                  <a:lnTo>
                    <a:pt x="0" y="34372"/>
                  </a:lnTo>
                  <a:cubicBezTo>
                    <a:pt x="0" y="25256"/>
                    <a:pt x="3621" y="16513"/>
                    <a:pt x="10067" y="10067"/>
                  </a:cubicBezTo>
                  <a:cubicBezTo>
                    <a:pt x="16513" y="3621"/>
                    <a:pt x="25256" y="0"/>
                    <a:pt x="34372" y="0"/>
                  </a:cubicBezTo>
                  <a:close/>
                </a:path>
              </a:pathLst>
            </a:custGeom>
            <a:solidFill>
              <a:srgbClr val="FFFFFF"/>
            </a:solidFill>
            <a:ln w="9525" cap="rnd">
              <a:solidFill>
                <a:srgbClr val="FFFFFF"/>
              </a:solidFill>
              <a:prstDash val="solid"/>
              <a:round/>
            </a:ln>
          </p:spPr>
          <p:txBody>
            <a:bodyPr/>
            <a:lstStyle/>
            <a:p>
              <a:endParaRPr lang="lv-LV"/>
            </a:p>
          </p:txBody>
        </p:sp>
        <p:sp>
          <p:nvSpPr>
            <p:cNvPr id="43" name="TextBox 43"/>
            <p:cNvSpPr txBox="1"/>
            <p:nvPr/>
          </p:nvSpPr>
          <p:spPr>
            <a:xfrm>
              <a:off x="0" y="-38100"/>
              <a:ext cx="1423730" cy="264045"/>
            </a:xfrm>
            <a:prstGeom prst="rect">
              <a:avLst/>
            </a:prstGeom>
          </p:spPr>
          <p:txBody>
            <a:bodyPr lIns="50800" tIns="50800" rIns="50800" bIns="50800" rtlCol="0" anchor="ctr"/>
            <a:lstStyle/>
            <a:p>
              <a:pPr algn="ctr">
                <a:lnSpc>
                  <a:spcPts val="2659"/>
                </a:lnSpc>
                <a:spcBef>
                  <a:spcPct val="0"/>
                </a:spcBef>
              </a:pPr>
              <a:endParaRPr/>
            </a:p>
          </p:txBody>
        </p:sp>
      </p:grpSp>
      <p:grpSp>
        <p:nvGrpSpPr>
          <p:cNvPr id="44" name="Group 44"/>
          <p:cNvGrpSpPr/>
          <p:nvPr/>
        </p:nvGrpSpPr>
        <p:grpSpPr>
          <a:xfrm>
            <a:off x="2585037" y="6635411"/>
            <a:ext cx="4889976" cy="892798"/>
            <a:chOff x="0" y="0"/>
            <a:chExt cx="6519968" cy="1190397"/>
          </a:xfrm>
        </p:grpSpPr>
        <p:sp>
          <p:nvSpPr>
            <p:cNvPr id="45" name="Freeform 45"/>
            <p:cNvSpPr/>
            <p:nvPr/>
          </p:nvSpPr>
          <p:spPr>
            <a:xfrm>
              <a:off x="0" y="0"/>
              <a:ext cx="6519969" cy="1190397"/>
            </a:xfrm>
            <a:custGeom>
              <a:avLst/>
              <a:gdLst/>
              <a:ahLst/>
              <a:cxnLst/>
              <a:rect l="l" t="t" r="r" b="b"/>
              <a:pathLst>
                <a:path w="6519969" h="1190397">
                  <a:moveTo>
                    <a:pt x="0" y="0"/>
                  </a:moveTo>
                  <a:lnTo>
                    <a:pt x="6519969" y="0"/>
                  </a:lnTo>
                  <a:lnTo>
                    <a:pt x="6519969" y="1190397"/>
                  </a:lnTo>
                  <a:lnTo>
                    <a:pt x="0" y="1190397"/>
                  </a:lnTo>
                  <a:close/>
                </a:path>
              </a:pathLst>
            </a:custGeom>
            <a:solidFill>
              <a:srgbClr val="00DF9A">
                <a:alpha val="0"/>
              </a:srgbClr>
            </a:solidFill>
          </p:spPr>
          <p:txBody>
            <a:bodyPr/>
            <a:lstStyle/>
            <a:p>
              <a:endParaRPr lang="lv-LV"/>
            </a:p>
          </p:txBody>
        </p:sp>
        <p:sp>
          <p:nvSpPr>
            <p:cNvPr id="46" name="TextBox 46"/>
            <p:cNvSpPr txBox="1"/>
            <p:nvPr/>
          </p:nvSpPr>
          <p:spPr>
            <a:xfrm>
              <a:off x="0" y="57150"/>
              <a:ext cx="6519968" cy="1133247"/>
            </a:xfrm>
            <a:prstGeom prst="rect">
              <a:avLst/>
            </a:prstGeom>
          </p:spPr>
          <p:txBody>
            <a:bodyPr lIns="0" tIns="0" rIns="0" bIns="0" rtlCol="0" anchor="t"/>
            <a:lstStyle/>
            <a:p>
              <a:pPr algn="l">
                <a:lnSpc>
                  <a:spcPts val="1911"/>
                </a:lnSpc>
              </a:pPr>
              <a:r>
                <a:rPr lang="en-US" sz="2100" spc="-126">
                  <a:solidFill>
                    <a:srgbClr val="000000"/>
                  </a:solidFill>
                  <a:latin typeface="Montserrat"/>
                  <a:ea typeface="Montserrat"/>
                  <a:cs typeface="Montserrat"/>
                  <a:sym typeface="Montserrat"/>
                </a:rPr>
                <a:t>Pēcdoktorantūras pētnieku profesionālā pilnveide, mobilitāte un tīklošanās</a:t>
              </a:r>
            </a:p>
            <a:p>
              <a:pPr algn="l">
                <a:lnSpc>
                  <a:spcPts val="1911"/>
                </a:lnSpc>
              </a:pPr>
              <a:endParaRPr lang="en-US" sz="2100" spc="-126">
                <a:solidFill>
                  <a:srgbClr val="000000"/>
                </a:solidFill>
                <a:latin typeface="Montserrat"/>
                <a:ea typeface="Montserrat"/>
                <a:cs typeface="Montserrat"/>
                <a:sym typeface="Montserrat"/>
              </a:endParaRPr>
            </a:p>
          </p:txBody>
        </p:sp>
      </p:grpSp>
      <p:grpSp>
        <p:nvGrpSpPr>
          <p:cNvPr id="47" name="Group 47"/>
          <p:cNvGrpSpPr/>
          <p:nvPr/>
        </p:nvGrpSpPr>
        <p:grpSpPr>
          <a:xfrm>
            <a:off x="8270541" y="5409337"/>
            <a:ext cx="939553" cy="939553"/>
            <a:chOff x="0" y="0"/>
            <a:chExt cx="812800" cy="812800"/>
          </a:xfrm>
        </p:grpSpPr>
        <p:sp>
          <p:nvSpPr>
            <p:cNvPr id="48" name="Freeform 4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49" name="TextBox 49"/>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50" name="Group 50"/>
          <p:cNvGrpSpPr/>
          <p:nvPr/>
        </p:nvGrpSpPr>
        <p:grpSpPr>
          <a:xfrm>
            <a:off x="9521899" y="5445949"/>
            <a:ext cx="5361600" cy="824866"/>
            <a:chOff x="0" y="0"/>
            <a:chExt cx="1412109" cy="217249"/>
          </a:xfrm>
        </p:grpSpPr>
        <p:sp>
          <p:nvSpPr>
            <p:cNvPr id="51" name="Freeform 51"/>
            <p:cNvSpPr/>
            <p:nvPr/>
          </p:nvSpPr>
          <p:spPr>
            <a:xfrm>
              <a:off x="0" y="0"/>
              <a:ext cx="1412109" cy="217249"/>
            </a:xfrm>
            <a:custGeom>
              <a:avLst/>
              <a:gdLst/>
              <a:ahLst/>
              <a:cxnLst/>
              <a:rect l="l" t="t" r="r" b="b"/>
              <a:pathLst>
                <a:path w="1412109" h="217249">
                  <a:moveTo>
                    <a:pt x="34655" y="0"/>
                  </a:moveTo>
                  <a:lnTo>
                    <a:pt x="1377454" y="0"/>
                  </a:lnTo>
                  <a:cubicBezTo>
                    <a:pt x="1386645" y="0"/>
                    <a:pt x="1395459" y="3651"/>
                    <a:pt x="1401959" y="10150"/>
                  </a:cubicBezTo>
                  <a:cubicBezTo>
                    <a:pt x="1408458" y="16649"/>
                    <a:pt x="1412109" y="25464"/>
                    <a:pt x="1412109" y="34655"/>
                  </a:cubicBezTo>
                  <a:lnTo>
                    <a:pt x="1412109" y="182594"/>
                  </a:lnTo>
                  <a:cubicBezTo>
                    <a:pt x="1412109" y="201733"/>
                    <a:pt x="1396593" y="217249"/>
                    <a:pt x="1377454" y="217249"/>
                  </a:cubicBezTo>
                  <a:lnTo>
                    <a:pt x="34655" y="217249"/>
                  </a:lnTo>
                  <a:cubicBezTo>
                    <a:pt x="25464" y="217249"/>
                    <a:pt x="16649" y="213598"/>
                    <a:pt x="10150" y="207099"/>
                  </a:cubicBezTo>
                  <a:cubicBezTo>
                    <a:pt x="3651" y="200599"/>
                    <a:pt x="0" y="191785"/>
                    <a:pt x="0" y="182594"/>
                  </a:cubicBezTo>
                  <a:lnTo>
                    <a:pt x="0" y="34655"/>
                  </a:lnTo>
                  <a:cubicBezTo>
                    <a:pt x="0" y="25464"/>
                    <a:pt x="3651" y="16649"/>
                    <a:pt x="10150" y="10150"/>
                  </a:cubicBezTo>
                  <a:cubicBezTo>
                    <a:pt x="16649" y="3651"/>
                    <a:pt x="25464" y="0"/>
                    <a:pt x="34655" y="0"/>
                  </a:cubicBezTo>
                  <a:close/>
                </a:path>
              </a:pathLst>
            </a:custGeom>
            <a:solidFill>
              <a:srgbClr val="FFFFFF"/>
            </a:solidFill>
            <a:ln w="9525" cap="rnd">
              <a:solidFill>
                <a:srgbClr val="FFFFFF"/>
              </a:solidFill>
              <a:prstDash val="solid"/>
              <a:round/>
            </a:ln>
          </p:spPr>
          <p:txBody>
            <a:bodyPr/>
            <a:lstStyle/>
            <a:p>
              <a:endParaRPr lang="lv-LV"/>
            </a:p>
          </p:txBody>
        </p:sp>
        <p:sp>
          <p:nvSpPr>
            <p:cNvPr id="52" name="TextBox 52"/>
            <p:cNvSpPr txBox="1"/>
            <p:nvPr/>
          </p:nvSpPr>
          <p:spPr>
            <a:xfrm>
              <a:off x="0" y="-38100"/>
              <a:ext cx="1412109" cy="255349"/>
            </a:xfrm>
            <a:prstGeom prst="rect">
              <a:avLst/>
            </a:prstGeom>
          </p:spPr>
          <p:txBody>
            <a:bodyPr lIns="50800" tIns="50800" rIns="50800" bIns="50800" rtlCol="0" anchor="ctr"/>
            <a:lstStyle/>
            <a:p>
              <a:pPr algn="ctr">
                <a:lnSpc>
                  <a:spcPts val="2659"/>
                </a:lnSpc>
                <a:spcBef>
                  <a:spcPct val="0"/>
                </a:spcBef>
              </a:pPr>
              <a:endParaRPr/>
            </a:p>
          </p:txBody>
        </p:sp>
      </p:grpSp>
      <p:grpSp>
        <p:nvGrpSpPr>
          <p:cNvPr id="53" name="Group 53"/>
          <p:cNvGrpSpPr/>
          <p:nvPr/>
        </p:nvGrpSpPr>
        <p:grpSpPr>
          <a:xfrm>
            <a:off x="945667" y="1798356"/>
            <a:ext cx="11501074" cy="876122"/>
            <a:chOff x="0" y="0"/>
            <a:chExt cx="3029090" cy="230748"/>
          </a:xfrm>
        </p:grpSpPr>
        <p:sp>
          <p:nvSpPr>
            <p:cNvPr id="54" name="Freeform 54"/>
            <p:cNvSpPr/>
            <p:nvPr/>
          </p:nvSpPr>
          <p:spPr>
            <a:xfrm>
              <a:off x="0" y="0"/>
              <a:ext cx="3029090" cy="230748"/>
            </a:xfrm>
            <a:custGeom>
              <a:avLst/>
              <a:gdLst/>
              <a:ahLst/>
              <a:cxnLst/>
              <a:rect l="l" t="t" r="r" b="b"/>
              <a:pathLst>
                <a:path w="3029090" h="230748">
                  <a:moveTo>
                    <a:pt x="10097" y="0"/>
                  </a:moveTo>
                  <a:lnTo>
                    <a:pt x="3018992" y="0"/>
                  </a:lnTo>
                  <a:cubicBezTo>
                    <a:pt x="3021670" y="0"/>
                    <a:pt x="3024238" y="1064"/>
                    <a:pt x="3026132" y="2957"/>
                  </a:cubicBezTo>
                  <a:cubicBezTo>
                    <a:pt x="3028026" y="4851"/>
                    <a:pt x="3029090" y="7419"/>
                    <a:pt x="3029090" y="10097"/>
                  </a:cubicBezTo>
                  <a:lnTo>
                    <a:pt x="3029090" y="220651"/>
                  </a:lnTo>
                  <a:cubicBezTo>
                    <a:pt x="3029090" y="223329"/>
                    <a:pt x="3028026" y="225897"/>
                    <a:pt x="3026132" y="227791"/>
                  </a:cubicBezTo>
                  <a:cubicBezTo>
                    <a:pt x="3024238" y="229684"/>
                    <a:pt x="3021670" y="230748"/>
                    <a:pt x="3018992" y="230748"/>
                  </a:cubicBezTo>
                  <a:lnTo>
                    <a:pt x="10097" y="230748"/>
                  </a:lnTo>
                  <a:cubicBezTo>
                    <a:pt x="7419" y="230748"/>
                    <a:pt x="4851" y="229684"/>
                    <a:pt x="2957" y="227791"/>
                  </a:cubicBezTo>
                  <a:cubicBezTo>
                    <a:pt x="1064" y="225897"/>
                    <a:pt x="0" y="223329"/>
                    <a:pt x="0" y="220651"/>
                  </a:cubicBezTo>
                  <a:lnTo>
                    <a:pt x="0" y="10097"/>
                  </a:lnTo>
                  <a:cubicBezTo>
                    <a:pt x="0" y="7419"/>
                    <a:pt x="1064" y="4851"/>
                    <a:pt x="2957" y="2957"/>
                  </a:cubicBezTo>
                  <a:cubicBezTo>
                    <a:pt x="4851" y="1064"/>
                    <a:pt x="7419" y="0"/>
                    <a:pt x="10097" y="0"/>
                  </a:cubicBezTo>
                  <a:close/>
                </a:path>
              </a:pathLst>
            </a:custGeom>
            <a:solidFill>
              <a:srgbClr val="D6ECED">
                <a:alpha val="77647"/>
              </a:srgbClr>
            </a:solidFill>
            <a:ln w="9525" cap="sq">
              <a:solidFill>
                <a:srgbClr val="FFFFFF">
                  <a:alpha val="77647"/>
                </a:srgbClr>
              </a:solidFill>
              <a:prstDash val="solid"/>
              <a:miter/>
            </a:ln>
          </p:spPr>
          <p:txBody>
            <a:bodyPr/>
            <a:lstStyle/>
            <a:p>
              <a:endParaRPr lang="lv-LV"/>
            </a:p>
          </p:txBody>
        </p:sp>
        <p:sp>
          <p:nvSpPr>
            <p:cNvPr id="55" name="TextBox 55"/>
            <p:cNvSpPr txBox="1"/>
            <p:nvPr/>
          </p:nvSpPr>
          <p:spPr>
            <a:xfrm>
              <a:off x="0" y="-38100"/>
              <a:ext cx="3029090" cy="268848"/>
            </a:xfrm>
            <a:prstGeom prst="rect">
              <a:avLst/>
            </a:prstGeom>
          </p:spPr>
          <p:txBody>
            <a:bodyPr lIns="50800" tIns="50800" rIns="50800" bIns="50800" rtlCol="0" anchor="ctr"/>
            <a:lstStyle/>
            <a:p>
              <a:pPr algn="ctr">
                <a:lnSpc>
                  <a:spcPts val="2659"/>
                </a:lnSpc>
                <a:spcBef>
                  <a:spcPct val="0"/>
                </a:spcBef>
              </a:pPr>
              <a:endParaRPr/>
            </a:p>
          </p:txBody>
        </p:sp>
      </p:grpSp>
      <p:sp>
        <p:nvSpPr>
          <p:cNvPr id="56" name="AutoShape 56"/>
          <p:cNvSpPr/>
          <p:nvPr/>
        </p:nvSpPr>
        <p:spPr>
          <a:xfrm flipV="1">
            <a:off x="989468" y="1903956"/>
            <a:ext cx="0" cy="670725"/>
          </a:xfrm>
          <a:prstGeom prst="line">
            <a:avLst/>
          </a:prstGeom>
          <a:ln w="66675" cap="rnd">
            <a:solidFill>
              <a:srgbClr val="00DF9A">
                <a:alpha val="64706"/>
              </a:srgbClr>
            </a:solidFill>
            <a:prstDash val="solid"/>
            <a:headEnd type="none" w="sm" len="sm"/>
            <a:tailEnd type="none" w="sm" len="sm"/>
          </a:ln>
        </p:spPr>
        <p:txBody>
          <a:bodyPr/>
          <a:lstStyle/>
          <a:p>
            <a:endParaRPr lang="lv-LV"/>
          </a:p>
        </p:txBody>
      </p:sp>
      <p:sp>
        <p:nvSpPr>
          <p:cNvPr id="57" name="Freeform 57"/>
          <p:cNvSpPr/>
          <p:nvPr/>
        </p:nvSpPr>
        <p:spPr>
          <a:xfrm>
            <a:off x="15381018" y="0"/>
            <a:ext cx="2892265" cy="1619668"/>
          </a:xfrm>
          <a:custGeom>
            <a:avLst/>
            <a:gdLst/>
            <a:ahLst/>
            <a:cxnLst/>
            <a:rect l="l" t="t" r="r" b="b"/>
            <a:pathLst>
              <a:path w="2892265" h="1619668">
                <a:moveTo>
                  <a:pt x="0" y="0"/>
                </a:moveTo>
                <a:lnTo>
                  <a:pt x="2892265" y="0"/>
                </a:lnTo>
                <a:lnTo>
                  <a:pt x="2892265" y="1619668"/>
                </a:lnTo>
                <a:lnTo>
                  <a:pt x="0" y="1619668"/>
                </a:lnTo>
                <a:lnTo>
                  <a:pt x="0" y="0"/>
                </a:lnTo>
                <a:close/>
              </a:path>
            </a:pathLst>
          </a:custGeom>
          <a:blipFill>
            <a:blip r:embed="rId7"/>
            <a:stretch>
              <a:fillRect/>
            </a:stretch>
          </a:blipFill>
        </p:spPr>
        <p:txBody>
          <a:bodyPr/>
          <a:lstStyle/>
          <a:p>
            <a:endParaRPr lang="lv-LV"/>
          </a:p>
        </p:txBody>
      </p:sp>
      <p:grpSp>
        <p:nvGrpSpPr>
          <p:cNvPr id="58" name="Group 58"/>
          <p:cNvGrpSpPr/>
          <p:nvPr/>
        </p:nvGrpSpPr>
        <p:grpSpPr>
          <a:xfrm>
            <a:off x="10394805" y="3075998"/>
            <a:ext cx="4460991" cy="1269553"/>
            <a:chOff x="0" y="0"/>
            <a:chExt cx="1174911" cy="334368"/>
          </a:xfrm>
        </p:grpSpPr>
        <p:sp>
          <p:nvSpPr>
            <p:cNvPr id="59" name="Freeform 59"/>
            <p:cNvSpPr/>
            <p:nvPr/>
          </p:nvSpPr>
          <p:spPr>
            <a:xfrm>
              <a:off x="0" y="0"/>
              <a:ext cx="1174911" cy="334368"/>
            </a:xfrm>
            <a:custGeom>
              <a:avLst/>
              <a:gdLst/>
              <a:ahLst/>
              <a:cxnLst/>
              <a:rect l="l" t="t" r="r" b="b"/>
              <a:pathLst>
                <a:path w="1174911" h="334368">
                  <a:moveTo>
                    <a:pt x="41651" y="0"/>
                  </a:moveTo>
                  <a:lnTo>
                    <a:pt x="1133260" y="0"/>
                  </a:lnTo>
                  <a:cubicBezTo>
                    <a:pt x="1156263" y="0"/>
                    <a:pt x="1174911" y="18648"/>
                    <a:pt x="1174911" y="41651"/>
                  </a:cubicBezTo>
                  <a:lnTo>
                    <a:pt x="1174911" y="292717"/>
                  </a:lnTo>
                  <a:cubicBezTo>
                    <a:pt x="1174911" y="303763"/>
                    <a:pt x="1170523" y="314357"/>
                    <a:pt x="1162712" y="322168"/>
                  </a:cubicBezTo>
                  <a:cubicBezTo>
                    <a:pt x="1154901" y="329980"/>
                    <a:pt x="1144307" y="334368"/>
                    <a:pt x="1133260" y="334368"/>
                  </a:cubicBezTo>
                  <a:lnTo>
                    <a:pt x="41651" y="334368"/>
                  </a:lnTo>
                  <a:cubicBezTo>
                    <a:pt x="30605" y="334368"/>
                    <a:pt x="20011" y="329980"/>
                    <a:pt x="12199" y="322168"/>
                  </a:cubicBezTo>
                  <a:cubicBezTo>
                    <a:pt x="4388" y="314357"/>
                    <a:pt x="0" y="303763"/>
                    <a:pt x="0" y="292717"/>
                  </a:cubicBezTo>
                  <a:lnTo>
                    <a:pt x="0" y="41651"/>
                  </a:lnTo>
                  <a:cubicBezTo>
                    <a:pt x="0" y="30605"/>
                    <a:pt x="4388" y="20011"/>
                    <a:pt x="12199" y="12199"/>
                  </a:cubicBezTo>
                  <a:cubicBezTo>
                    <a:pt x="20011" y="4388"/>
                    <a:pt x="30605" y="0"/>
                    <a:pt x="41651" y="0"/>
                  </a:cubicBezTo>
                  <a:close/>
                </a:path>
              </a:pathLst>
            </a:custGeom>
            <a:solidFill>
              <a:srgbClr val="FFFFFF"/>
            </a:solidFill>
            <a:ln w="9525" cap="rnd">
              <a:solidFill>
                <a:srgbClr val="095147"/>
              </a:solidFill>
              <a:prstDash val="solid"/>
              <a:round/>
            </a:ln>
          </p:spPr>
          <p:txBody>
            <a:bodyPr/>
            <a:lstStyle/>
            <a:p>
              <a:endParaRPr lang="lv-LV"/>
            </a:p>
          </p:txBody>
        </p:sp>
        <p:sp>
          <p:nvSpPr>
            <p:cNvPr id="60" name="TextBox 60"/>
            <p:cNvSpPr txBox="1"/>
            <p:nvPr/>
          </p:nvSpPr>
          <p:spPr>
            <a:xfrm>
              <a:off x="0" y="-38100"/>
              <a:ext cx="1174911" cy="372468"/>
            </a:xfrm>
            <a:prstGeom prst="rect">
              <a:avLst/>
            </a:prstGeom>
          </p:spPr>
          <p:txBody>
            <a:bodyPr lIns="50800" tIns="50800" rIns="50800" bIns="50800" rtlCol="0" anchor="ctr"/>
            <a:lstStyle/>
            <a:p>
              <a:pPr algn="ctr">
                <a:lnSpc>
                  <a:spcPts val="2659"/>
                </a:lnSpc>
                <a:spcBef>
                  <a:spcPct val="0"/>
                </a:spcBef>
              </a:pPr>
              <a:endParaRPr/>
            </a:p>
          </p:txBody>
        </p:sp>
      </p:grpSp>
      <p:grpSp>
        <p:nvGrpSpPr>
          <p:cNvPr id="61" name="Group 61"/>
          <p:cNvGrpSpPr/>
          <p:nvPr/>
        </p:nvGrpSpPr>
        <p:grpSpPr>
          <a:xfrm>
            <a:off x="11144843" y="3536477"/>
            <a:ext cx="3529811" cy="1046760"/>
            <a:chOff x="0" y="0"/>
            <a:chExt cx="4706414" cy="1395680"/>
          </a:xfrm>
        </p:grpSpPr>
        <p:sp>
          <p:nvSpPr>
            <p:cNvPr id="62" name="Freeform 62"/>
            <p:cNvSpPr/>
            <p:nvPr/>
          </p:nvSpPr>
          <p:spPr>
            <a:xfrm>
              <a:off x="0" y="0"/>
              <a:ext cx="4706414" cy="1395680"/>
            </a:xfrm>
            <a:custGeom>
              <a:avLst/>
              <a:gdLst/>
              <a:ahLst/>
              <a:cxnLst/>
              <a:rect l="l" t="t" r="r" b="b"/>
              <a:pathLst>
                <a:path w="4706414" h="1395680">
                  <a:moveTo>
                    <a:pt x="0" y="0"/>
                  </a:moveTo>
                  <a:lnTo>
                    <a:pt x="4706414" y="0"/>
                  </a:lnTo>
                  <a:lnTo>
                    <a:pt x="4706414" y="1395680"/>
                  </a:lnTo>
                  <a:lnTo>
                    <a:pt x="0" y="1395680"/>
                  </a:lnTo>
                  <a:close/>
                </a:path>
              </a:pathLst>
            </a:custGeom>
          </p:spPr>
          <p:txBody>
            <a:bodyPr/>
            <a:lstStyle/>
            <a:p>
              <a:endParaRPr lang="lv-LV"/>
            </a:p>
          </p:txBody>
        </p:sp>
        <p:sp>
          <p:nvSpPr>
            <p:cNvPr id="63" name="TextBox 63"/>
            <p:cNvSpPr txBox="1"/>
            <p:nvPr/>
          </p:nvSpPr>
          <p:spPr>
            <a:xfrm>
              <a:off x="0" y="28575"/>
              <a:ext cx="4706414" cy="1367105"/>
            </a:xfrm>
            <a:prstGeom prst="rect">
              <a:avLst/>
            </a:prstGeom>
          </p:spPr>
          <p:txBody>
            <a:bodyPr lIns="0" tIns="0" rIns="0" bIns="0" rtlCol="0" anchor="t"/>
            <a:lstStyle/>
            <a:p>
              <a:pPr algn="ctr">
                <a:lnSpc>
                  <a:spcPts val="1800"/>
                </a:lnSpc>
              </a:pPr>
              <a:r>
                <a:rPr lang="en-US" sz="1800" spc="-54">
                  <a:solidFill>
                    <a:srgbClr val="000000"/>
                  </a:solidFill>
                  <a:latin typeface="Montserrat"/>
                  <a:ea typeface="Montserrat"/>
                  <a:cs typeface="Montserrat"/>
                  <a:sym typeface="Montserrat"/>
                </a:rPr>
                <a:t>MVU un lielie uzņēmumi, pētniecības institūcijas, pēcdoktorantūras pētnieki u. c.</a:t>
              </a:r>
            </a:p>
            <a:p>
              <a:pPr algn="ctr">
                <a:lnSpc>
                  <a:spcPts val="1800"/>
                </a:lnSpc>
              </a:pPr>
              <a:r>
                <a:rPr lang="en-US" sz="1800" spc="-54">
                  <a:solidFill>
                    <a:srgbClr val="000000"/>
                  </a:solidFill>
                  <a:latin typeface="Montserrat"/>
                  <a:ea typeface="Montserrat"/>
                  <a:cs typeface="Montserrat"/>
                  <a:sym typeface="Montserrat"/>
                </a:rPr>
                <a:t>.</a:t>
              </a:r>
            </a:p>
          </p:txBody>
        </p:sp>
      </p:grpSp>
      <p:sp>
        <p:nvSpPr>
          <p:cNvPr id="64" name="Freeform 64"/>
          <p:cNvSpPr/>
          <p:nvPr/>
        </p:nvSpPr>
        <p:spPr>
          <a:xfrm>
            <a:off x="9880584" y="3089527"/>
            <a:ext cx="1281411" cy="1281411"/>
          </a:xfrm>
          <a:custGeom>
            <a:avLst/>
            <a:gdLst/>
            <a:ahLst/>
            <a:cxnLst/>
            <a:rect l="l" t="t" r="r" b="b"/>
            <a:pathLst>
              <a:path w="1281411" h="1281411">
                <a:moveTo>
                  <a:pt x="0" y="0"/>
                </a:moveTo>
                <a:lnTo>
                  <a:pt x="1281412" y="0"/>
                </a:lnTo>
                <a:lnTo>
                  <a:pt x="1281412" y="1281411"/>
                </a:lnTo>
                <a:lnTo>
                  <a:pt x="0" y="1281411"/>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65" name="Group 65"/>
          <p:cNvGrpSpPr/>
          <p:nvPr/>
        </p:nvGrpSpPr>
        <p:grpSpPr>
          <a:xfrm>
            <a:off x="9990004" y="3120163"/>
            <a:ext cx="983388" cy="983388"/>
            <a:chOff x="0" y="0"/>
            <a:chExt cx="812800" cy="812800"/>
          </a:xfrm>
        </p:grpSpPr>
        <p:sp>
          <p:nvSpPr>
            <p:cNvPr id="66" name="Freeform 6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67" name="TextBox 67"/>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68" name="Group 68"/>
          <p:cNvGrpSpPr/>
          <p:nvPr/>
        </p:nvGrpSpPr>
        <p:grpSpPr>
          <a:xfrm>
            <a:off x="13286539" y="8269149"/>
            <a:ext cx="7349478" cy="1888902"/>
            <a:chOff x="0" y="0"/>
            <a:chExt cx="9799304" cy="2518536"/>
          </a:xfrm>
        </p:grpSpPr>
        <p:sp>
          <p:nvSpPr>
            <p:cNvPr id="69" name="Freeform 69"/>
            <p:cNvSpPr/>
            <p:nvPr/>
          </p:nvSpPr>
          <p:spPr>
            <a:xfrm>
              <a:off x="0" y="1712400"/>
              <a:ext cx="8547952" cy="806136"/>
            </a:xfrm>
            <a:custGeom>
              <a:avLst/>
              <a:gdLst/>
              <a:ahLst/>
              <a:cxnLst/>
              <a:rect l="l" t="t" r="r" b="b"/>
              <a:pathLst>
                <a:path w="8547952" h="806136">
                  <a:moveTo>
                    <a:pt x="0" y="0"/>
                  </a:moveTo>
                  <a:lnTo>
                    <a:pt x="8547952" y="0"/>
                  </a:lnTo>
                  <a:lnTo>
                    <a:pt x="8547952" y="806136"/>
                  </a:lnTo>
                  <a:lnTo>
                    <a:pt x="0" y="806136"/>
                  </a:lnTo>
                  <a:lnTo>
                    <a:pt x="0" y="0"/>
                  </a:lnTo>
                  <a:close/>
                </a:path>
              </a:pathLst>
            </a:custGeom>
            <a:blipFill>
              <a:blip r:embed="rId8">
                <a:alphaModFix amt="70000"/>
              </a:blip>
              <a:stretch>
                <a:fillRect b="-11337"/>
              </a:stretch>
            </a:blipFill>
          </p:spPr>
          <p:txBody>
            <a:bodyPr/>
            <a:lstStyle/>
            <a:p>
              <a:endParaRPr lang="lv-LV"/>
            </a:p>
          </p:txBody>
        </p:sp>
        <p:grpSp>
          <p:nvGrpSpPr>
            <p:cNvPr id="70" name="Group 70"/>
            <p:cNvGrpSpPr/>
            <p:nvPr/>
          </p:nvGrpSpPr>
          <p:grpSpPr>
            <a:xfrm rot="-5400000">
              <a:off x="4043452" y="-4043452"/>
              <a:ext cx="1712400" cy="9799304"/>
              <a:chOff x="0" y="0"/>
              <a:chExt cx="204571" cy="1170667"/>
            </a:xfrm>
          </p:grpSpPr>
          <p:sp>
            <p:nvSpPr>
              <p:cNvPr id="71" name="Freeform 71"/>
              <p:cNvSpPr/>
              <p:nvPr/>
            </p:nvSpPr>
            <p:spPr>
              <a:xfrm>
                <a:off x="0" y="0"/>
                <a:ext cx="204571" cy="1170667"/>
              </a:xfrm>
              <a:custGeom>
                <a:avLst/>
                <a:gdLst/>
                <a:ahLst/>
                <a:cxnLst/>
                <a:rect l="l" t="t" r="r" b="b"/>
                <a:pathLst>
                  <a:path w="204571" h="1170667">
                    <a:moveTo>
                      <a:pt x="102285" y="0"/>
                    </a:moveTo>
                    <a:lnTo>
                      <a:pt x="102285" y="0"/>
                    </a:lnTo>
                    <a:cubicBezTo>
                      <a:pt x="129413" y="0"/>
                      <a:pt x="155430" y="10776"/>
                      <a:pt x="174612" y="29959"/>
                    </a:cubicBezTo>
                    <a:cubicBezTo>
                      <a:pt x="193794" y="49141"/>
                      <a:pt x="204571" y="75158"/>
                      <a:pt x="204571" y="102285"/>
                    </a:cubicBezTo>
                    <a:lnTo>
                      <a:pt x="204571" y="1068382"/>
                    </a:lnTo>
                    <a:cubicBezTo>
                      <a:pt x="204571" y="1095509"/>
                      <a:pt x="193794" y="1121526"/>
                      <a:pt x="174612" y="1140708"/>
                    </a:cubicBezTo>
                    <a:cubicBezTo>
                      <a:pt x="155430" y="1159890"/>
                      <a:pt x="129413" y="1170667"/>
                      <a:pt x="102285" y="1170667"/>
                    </a:cubicBezTo>
                    <a:lnTo>
                      <a:pt x="102285" y="1170667"/>
                    </a:lnTo>
                    <a:cubicBezTo>
                      <a:pt x="75158" y="1170667"/>
                      <a:pt x="49141" y="1159890"/>
                      <a:pt x="29959" y="1140708"/>
                    </a:cubicBezTo>
                    <a:cubicBezTo>
                      <a:pt x="10776" y="1121526"/>
                      <a:pt x="0" y="1095509"/>
                      <a:pt x="0" y="1068382"/>
                    </a:cubicBezTo>
                    <a:lnTo>
                      <a:pt x="0" y="102285"/>
                    </a:lnTo>
                    <a:cubicBezTo>
                      <a:pt x="0" y="75158"/>
                      <a:pt x="10776" y="49141"/>
                      <a:pt x="29959" y="29959"/>
                    </a:cubicBezTo>
                    <a:cubicBezTo>
                      <a:pt x="49141" y="10776"/>
                      <a:pt x="75158" y="0"/>
                      <a:pt x="102285" y="0"/>
                    </a:cubicBezTo>
                    <a:close/>
                  </a:path>
                </a:pathLst>
              </a:custGeom>
              <a:solidFill>
                <a:srgbClr val="D6ECED">
                  <a:alpha val="69804"/>
                </a:srgbClr>
              </a:solidFill>
            </p:spPr>
            <p:txBody>
              <a:bodyPr/>
              <a:lstStyle/>
              <a:p>
                <a:endParaRPr lang="lv-LV"/>
              </a:p>
            </p:txBody>
          </p:sp>
        </p:grpSp>
        <p:grpSp>
          <p:nvGrpSpPr>
            <p:cNvPr id="72" name="Group 72"/>
            <p:cNvGrpSpPr/>
            <p:nvPr/>
          </p:nvGrpSpPr>
          <p:grpSpPr>
            <a:xfrm>
              <a:off x="1505284" y="298097"/>
              <a:ext cx="4730455" cy="1116207"/>
              <a:chOff x="0" y="0"/>
              <a:chExt cx="4730455" cy="1116207"/>
            </a:xfrm>
          </p:grpSpPr>
          <p:sp>
            <p:nvSpPr>
              <p:cNvPr id="73" name="Freeform 73"/>
              <p:cNvSpPr/>
              <p:nvPr/>
            </p:nvSpPr>
            <p:spPr>
              <a:xfrm>
                <a:off x="0" y="0"/>
                <a:ext cx="4730455" cy="1116207"/>
              </a:xfrm>
              <a:custGeom>
                <a:avLst/>
                <a:gdLst/>
                <a:ahLst/>
                <a:cxnLst/>
                <a:rect l="l" t="t" r="r" b="b"/>
                <a:pathLst>
                  <a:path w="4730455" h="1116207">
                    <a:moveTo>
                      <a:pt x="0" y="0"/>
                    </a:moveTo>
                    <a:lnTo>
                      <a:pt x="4730455" y="0"/>
                    </a:lnTo>
                    <a:lnTo>
                      <a:pt x="4730455" y="1116207"/>
                    </a:lnTo>
                    <a:lnTo>
                      <a:pt x="0" y="1116207"/>
                    </a:lnTo>
                    <a:close/>
                  </a:path>
                </a:pathLst>
              </a:custGeom>
            </p:spPr>
            <p:txBody>
              <a:bodyPr/>
              <a:lstStyle/>
              <a:p>
                <a:endParaRPr lang="lv-LV"/>
              </a:p>
            </p:txBody>
          </p:sp>
          <p:sp>
            <p:nvSpPr>
              <p:cNvPr id="74" name="TextBox 74"/>
              <p:cNvSpPr txBox="1"/>
              <p:nvPr/>
            </p:nvSpPr>
            <p:spPr>
              <a:xfrm>
                <a:off x="0" y="0"/>
                <a:ext cx="4730455" cy="1116207"/>
              </a:xfrm>
              <a:prstGeom prst="rect">
                <a:avLst/>
              </a:prstGeom>
            </p:spPr>
            <p:txBody>
              <a:bodyPr lIns="0" tIns="0" rIns="0" bIns="0" rtlCol="0" anchor="t"/>
              <a:lstStyle/>
              <a:p>
                <a:pPr algn="l">
                  <a:lnSpc>
                    <a:spcPts val="2095"/>
                  </a:lnSpc>
                </a:pPr>
                <a:r>
                  <a:rPr lang="en-US" sz="1654">
                    <a:solidFill>
                      <a:srgbClr val="095147"/>
                    </a:solidFill>
                    <a:latin typeface="Montserrat"/>
                    <a:ea typeface="Montserrat"/>
                    <a:cs typeface="Montserrat"/>
                    <a:sym typeface="Montserrat"/>
                  </a:rPr>
                  <a:t>Kontakti:</a:t>
                </a:r>
              </a:p>
              <a:p>
                <a:pPr algn="l">
                  <a:lnSpc>
                    <a:spcPts val="2095"/>
                  </a:lnSpc>
                </a:pPr>
                <a:r>
                  <a:rPr lang="en-US" sz="1654">
                    <a:solidFill>
                      <a:srgbClr val="095147"/>
                    </a:solidFill>
                    <a:latin typeface="Montserrat"/>
                    <a:ea typeface="Montserrat"/>
                    <a:cs typeface="Montserrat"/>
                    <a:sym typeface="Montserrat"/>
                  </a:rPr>
                  <a:t>Baiba Kajaka-Kargane</a:t>
                </a:r>
              </a:p>
              <a:p>
                <a:pPr marL="0" lvl="0" indent="0" algn="l">
                  <a:lnSpc>
                    <a:spcPts val="2095"/>
                  </a:lnSpc>
                </a:pPr>
                <a:r>
                  <a:rPr lang="en-US" sz="1654">
                    <a:solidFill>
                      <a:srgbClr val="095147"/>
                    </a:solidFill>
                    <a:latin typeface="Montserrat"/>
                    <a:ea typeface="Montserrat"/>
                    <a:cs typeface="Montserrat"/>
                    <a:sym typeface="Montserrat"/>
                  </a:rPr>
                  <a:t>baiba.kajaka-kargane@lzp.gov.lv</a:t>
                </a:r>
              </a:p>
            </p:txBody>
          </p:sp>
        </p:grpSp>
        <p:sp>
          <p:nvSpPr>
            <p:cNvPr id="75" name="AutoShape 75"/>
            <p:cNvSpPr/>
            <p:nvPr/>
          </p:nvSpPr>
          <p:spPr>
            <a:xfrm flipV="1">
              <a:off x="1200484" y="213723"/>
              <a:ext cx="0" cy="1284954"/>
            </a:xfrm>
            <a:prstGeom prst="line">
              <a:avLst/>
            </a:prstGeom>
            <a:ln w="50800" cap="flat">
              <a:solidFill>
                <a:srgbClr val="00594F">
                  <a:alpha val="69804"/>
                </a:srgbClr>
              </a:solidFill>
              <a:prstDash val="solid"/>
              <a:headEnd type="none" w="sm" len="sm"/>
              <a:tailEnd type="none" w="sm" len="sm"/>
            </a:ln>
          </p:spPr>
          <p:txBody>
            <a:bodyPr/>
            <a:lstStyle/>
            <a:p>
              <a:endParaRPr lang="lv-LV"/>
            </a:p>
          </p:txBody>
        </p:sp>
        <p:sp>
          <p:nvSpPr>
            <p:cNvPr id="76" name="Freeform 76"/>
            <p:cNvSpPr/>
            <p:nvPr/>
          </p:nvSpPr>
          <p:spPr>
            <a:xfrm>
              <a:off x="289411" y="640021"/>
              <a:ext cx="605756" cy="432358"/>
            </a:xfrm>
            <a:custGeom>
              <a:avLst/>
              <a:gdLst/>
              <a:ahLst/>
              <a:cxnLst/>
              <a:rect l="l" t="t" r="r" b="b"/>
              <a:pathLst>
                <a:path w="605756" h="432358">
                  <a:moveTo>
                    <a:pt x="0" y="0"/>
                  </a:moveTo>
                  <a:lnTo>
                    <a:pt x="605756" y="0"/>
                  </a:lnTo>
                  <a:lnTo>
                    <a:pt x="605756" y="432358"/>
                  </a:lnTo>
                  <a:lnTo>
                    <a:pt x="0" y="432358"/>
                  </a:lnTo>
                  <a:lnTo>
                    <a:pt x="0" y="0"/>
                  </a:lnTo>
                  <a:close/>
                </a:path>
              </a:pathLst>
            </a:custGeom>
            <a:blipFill>
              <a:blip>
                <a:alphaModFix amt="70000"/>
                <a:extLst>
                  <a:ext uri="{96DAC541-7B7A-43D3-8B79-37D633B846F1}">
                    <asvg:svgBlip xmlns:asvg="http://schemas.microsoft.com/office/drawing/2016/SVG/main" r:embed="rId9"/>
                  </a:ext>
                </a:extLst>
              </a:blip>
              <a:stretch>
                <a:fillRect/>
              </a:stretch>
            </a:blipFill>
          </p:spPr>
          <p:txBody>
            <a:bodyPr/>
            <a:lstStyle/>
            <a:p>
              <a:endParaRPr lang="lv-LV"/>
            </a:p>
          </p:txBody>
        </p:sp>
      </p:grpSp>
      <p:sp>
        <p:nvSpPr>
          <p:cNvPr id="77" name="Freeform 77"/>
          <p:cNvSpPr/>
          <p:nvPr/>
        </p:nvSpPr>
        <p:spPr>
          <a:xfrm>
            <a:off x="8141763" y="6377464"/>
            <a:ext cx="1281411" cy="1281411"/>
          </a:xfrm>
          <a:custGeom>
            <a:avLst/>
            <a:gdLst/>
            <a:ahLst/>
            <a:cxnLst/>
            <a:rect l="l" t="t" r="r" b="b"/>
            <a:pathLst>
              <a:path w="1281411" h="1281411">
                <a:moveTo>
                  <a:pt x="0" y="0"/>
                </a:moveTo>
                <a:lnTo>
                  <a:pt x="1281411" y="0"/>
                </a:lnTo>
                <a:lnTo>
                  <a:pt x="1281411" y="1281412"/>
                </a:lnTo>
                <a:lnTo>
                  <a:pt x="0" y="1281412"/>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endParaRPr lang="lv-LV"/>
          </a:p>
        </p:txBody>
      </p:sp>
      <p:grpSp>
        <p:nvGrpSpPr>
          <p:cNvPr id="78" name="Group 78"/>
          <p:cNvGrpSpPr/>
          <p:nvPr/>
        </p:nvGrpSpPr>
        <p:grpSpPr>
          <a:xfrm>
            <a:off x="8270541" y="6526075"/>
            <a:ext cx="939553" cy="939553"/>
            <a:chOff x="0" y="0"/>
            <a:chExt cx="812800" cy="812800"/>
          </a:xfrm>
        </p:grpSpPr>
        <p:sp>
          <p:nvSpPr>
            <p:cNvPr id="79" name="Freeform 7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ECED"/>
            </a:solidFill>
            <a:ln cap="sq">
              <a:noFill/>
              <a:prstDash val="solid"/>
              <a:miter/>
            </a:ln>
          </p:spPr>
          <p:txBody>
            <a:bodyPr/>
            <a:lstStyle/>
            <a:p>
              <a:endParaRPr lang="lv-LV"/>
            </a:p>
          </p:txBody>
        </p:sp>
        <p:sp>
          <p:nvSpPr>
            <p:cNvPr id="80" name="TextBox 80"/>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nvGrpSpPr>
          <p:cNvPr id="81" name="Group 81"/>
          <p:cNvGrpSpPr/>
          <p:nvPr/>
        </p:nvGrpSpPr>
        <p:grpSpPr>
          <a:xfrm>
            <a:off x="9521899" y="6527990"/>
            <a:ext cx="5361600" cy="859563"/>
            <a:chOff x="0" y="0"/>
            <a:chExt cx="1412109" cy="226387"/>
          </a:xfrm>
        </p:grpSpPr>
        <p:sp>
          <p:nvSpPr>
            <p:cNvPr id="82" name="Freeform 82"/>
            <p:cNvSpPr/>
            <p:nvPr/>
          </p:nvSpPr>
          <p:spPr>
            <a:xfrm>
              <a:off x="0" y="0"/>
              <a:ext cx="1412109" cy="226387"/>
            </a:xfrm>
            <a:custGeom>
              <a:avLst/>
              <a:gdLst/>
              <a:ahLst/>
              <a:cxnLst/>
              <a:rect l="l" t="t" r="r" b="b"/>
              <a:pathLst>
                <a:path w="1412109" h="226387">
                  <a:moveTo>
                    <a:pt x="34655" y="0"/>
                  </a:moveTo>
                  <a:lnTo>
                    <a:pt x="1377454" y="0"/>
                  </a:lnTo>
                  <a:cubicBezTo>
                    <a:pt x="1386645" y="0"/>
                    <a:pt x="1395459" y="3651"/>
                    <a:pt x="1401959" y="10150"/>
                  </a:cubicBezTo>
                  <a:cubicBezTo>
                    <a:pt x="1408458" y="16649"/>
                    <a:pt x="1412109" y="25464"/>
                    <a:pt x="1412109" y="34655"/>
                  </a:cubicBezTo>
                  <a:lnTo>
                    <a:pt x="1412109" y="191732"/>
                  </a:lnTo>
                  <a:cubicBezTo>
                    <a:pt x="1412109" y="200923"/>
                    <a:pt x="1408458" y="209738"/>
                    <a:pt x="1401959" y="216237"/>
                  </a:cubicBezTo>
                  <a:cubicBezTo>
                    <a:pt x="1395459" y="222736"/>
                    <a:pt x="1386645" y="226387"/>
                    <a:pt x="1377454" y="226387"/>
                  </a:cubicBezTo>
                  <a:lnTo>
                    <a:pt x="34655" y="226387"/>
                  </a:lnTo>
                  <a:cubicBezTo>
                    <a:pt x="25464" y="226387"/>
                    <a:pt x="16649" y="222736"/>
                    <a:pt x="10150" y="216237"/>
                  </a:cubicBezTo>
                  <a:cubicBezTo>
                    <a:pt x="3651" y="209738"/>
                    <a:pt x="0" y="200923"/>
                    <a:pt x="0" y="191732"/>
                  </a:cubicBezTo>
                  <a:lnTo>
                    <a:pt x="0" y="34655"/>
                  </a:lnTo>
                  <a:cubicBezTo>
                    <a:pt x="0" y="25464"/>
                    <a:pt x="3651" y="16649"/>
                    <a:pt x="10150" y="10150"/>
                  </a:cubicBezTo>
                  <a:cubicBezTo>
                    <a:pt x="16649" y="3651"/>
                    <a:pt x="25464" y="0"/>
                    <a:pt x="34655" y="0"/>
                  </a:cubicBezTo>
                  <a:close/>
                </a:path>
              </a:pathLst>
            </a:custGeom>
            <a:solidFill>
              <a:srgbClr val="FFFFFF"/>
            </a:solidFill>
            <a:ln w="9525" cap="rnd">
              <a:solidFill>
                <a:srgbClr val="FFFFFF"/>
              </a:solidFill>
              <a:prstDash val="solid"/>
              <a:round/>
            </a:ln>
          </p:spPr>
          <p:txBody>
            <a:bodyPr/>
            <a:lstStyle/>
            <a:p>
              <a:endParaRPr lang="lv-LV"/>
            </a:p>
          </p:txBody>
        </p:sp>
        <p:sp>
          <p:nvSpPr>
            <p:cNvPr id="83" name="TextBox 83"/>
            <p:cNvSpPr txBox="1"/>
            <p:nvPr/>
          </p:nvSpPr>
          <p:spPr>
            <a:xfrm>
              <a:off x="0" y="-38100"/>
              <a:ext cx="1412109" cy="264487"/>
            </a:xfrm>
            <a:prstGeom prst="rect">
              <a:avLst/>
            </a:prstGeom>
          </p:spPr>
          <p:txBody>
            <a:bodyPr lIns="50800" tIns="50800" rIns="50800" bIns="50800" rtlCol="0" anchor="ctr"/>
            <a:lstStyle/>
            <a:p>
              <a:pPr algn="ctr">
                <a:lnSpc>
                  <a:spcPts val="2659"/>
                </a:lnSpc>
                <a:spcBef>
                  <a:spcPct val="0"/>
                </a:spcBef>
              </a:pPr>
              <a:endParaRPr/>
            </a:p>
          </p:txBody>
        </p:sp>
      </p:grpSp>
      <p:grpSp>
        <p:nvGrpSpPr>
          <p:cNvPr id="84" name="Group 84"/>
          <p:cNvGrpSpPr/>
          <p:nvPr/>
        </p:nvGrpSpPr>
        <p:grpSpPr>
          <a:xfrm>
            <a:off x="9851799" y="6542137"/>
            <a:ext cx="4620582" cy="928612"/>
            <a:chOff x="0" y="0"/>
            <a:chExt cx="6160776" cy="1238149"/>
          </a:xfrm>
        </p:grpSpPr>
        <p:sp>
          <p:nvSpPr>
            <p:cNvPr id="85" name="Freeform 85"/>
            <p:cNvSpPr/>
            <p:nvPr/>
          </p:nvSpPr>
          <p:spPr>
            <a:xfrm>
              <a:off x="0" y="0"/>
              <a:ext cx="6160777" cy="1238149"/>
            </a:xfrm>
            <a:custGeom>
              <a:avLst/>
              <a:gdLst/>
              <a:ahLst/>
              <a:cxnLst/>
              <a:rect l="l" t="t" r="r" b="b"/>
              <a:pathLst>
                <a:path w="6160777" h="1238149">
                  <a:moveTo>
                    <a:pt x="0" y="0"/>
                  </a:moveTo>
                  <a:lnTo>
                    <a:pt x="6160777" y="0"/>
                  </a:lnTo>
                  <a:lnTo>
                    <a:pt x="6160777" y="1238149"/>
                  </a:lnTo>
                  <a:lnTo>
                    <a:pt x="0" y="1238149"/>
                  </a:lnTo>
                  <a:close/>
                </a:path>
              </a:pathLst>
            </a:custGeom>
            <a:solidFill>
              <a:srgbClr val="00DF9A">
                <a:alpha val="0"/>
              </a:srgbClr>
            </a:solidFill>
          </p:spPr>
          <p:txBody>
            <a:bodyPr/>
            <a:lstStyle/>
            <a:p>
              <a:endParaRPr lang="lv-LV"/>
            </a:p>
          </p:txBody>
        </p:sp>
        <p:sp>
          <p:nvSpPr>
            <p:cNvPr id="86" name="TextBox 86"/>
            <p:cNvSpPr txBox="1"/>
            <p:nvPr/>
          </p:nvSpPr>
          <p:spPr>
            <a:xfrm>
              <a:off x="0" y="47625"/>
              <a:ext cx="6160776" cy="1190524"/>
            </a:xfrm>
            <a:prstGeom prst="rect">
              <a:avLst/>
            </a:prstGeom>
          </p:spPr>
          <p:txBody>
            <a:bodyPr lIns="0" tIns="0" rIns="0" bIns="0" rtlCol="0" anchor="t"/>
            <a:lstStyle/>
            <a:p>
              <a:pPr algn="l">
                <a:lnSpc>
                  <a:spcPts val="2079"/>
                </a:lnSpc>
              </a:pPr>
              <a:r>
                <a:rPr lang="en-US" sz="2100">
                  <a:solidFill>
                    <a:srgbClr val="000000"/>
                  </a:solidFill>
                  <a:latin typeface="Montserrat"/>
                  <a:ea typeface="Montserrat"/>
                  <a:cs typeface="Montserrat"/>
                  <a:sym typeface="Montserrat"/>
                </a:rPr>
                <a:t>Tehnoloģiju tiesību iegūšana, nostiprināšana un aizsardzība</a:t>
              </a:r>
            </a:p>
            <a:p>
              <a:pPr algn="l">
                <a:lnSpc>
                  <a:spcPts val="2079"/>
                </a:lnSpc>
              </a:pPr>
              <a:endParaRPr lang="en-US" sz="2100">
                <a:solidFill>
                  <a:srgbClr val="000000"/>
                </a:solidFill>
                <a:latin typeface="Montserrat"/>
                <a:ea typeface="Montserrat"/>
                <a:cs typeface="Montserrat"/>
                <a:sym typeface="Montserrat"/>
              </a:endParaRPr>
            </a:p>
          </p:txBody>
        </p:sp>
      </p:grpSp>
      <p:sp>
        <p:nvSpPr>
          <p:cNvPr id="87" name="Freeform 87"/>
          <p:cNvSpPr/>
          <p:nvPr/>
        </p:nvSpPr>
        <p:spPr>
          <a:xfrm>
            <a:off x="1144716" y="6615050"/>
            <a:ext cx="619443" cy="619443"/>
          </a:xfrm>
          <a:custGeom>
            <a:avLst/>
            <a:gdLst/>
            <a:ahLst/>
            <a:cxnLst/>
            <a:rect l="l" t="t" r="r" b="b"/>
            <a:pathLst>
              <a:path w="619443" h="619443">
                <a:moveTo>
                  <a:pt x="0" y="0"/>
                </a:moveTo>
                <a:lnTo>
                  <a:pt x="619443" y="0"/>
                </a:lnTo>
                <a:lnTo>
                  <a:pt x="619443" y="619442"/>
                </a:lnTo>
                <a:lnTo>
                  <a:pt x="0" y="6194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88" name="Freeform 88"/>
          <p:cNvSpPr/>
          <p:nvPr/>
        </p:nvSpPr>
        <p:spPr>
          <a:xfrm>
            <a:off x="8415049" y="5538272"/>
            <a:ext cx="604123" cy="686504"/>
          </a:xfrm>
          <a:custGeom>
            <a:avLst/>
            <a:gdLst/>
            <a:ahLst/>
            <a:cxnLst/>
            <a:rect l="l" t="t" r="r" b="b"/>
            <a:pathLst>
              <a:path w="604123" h="686504">
                <a:moveTo>
                  <a:pt x="0" y="0"/>
                </a:moveTo>
                <a:lnTo>
                  <a:pt x="604123" y="0"/>
                </a:lnTo>
                <a:lnTo>
                  <a:pt x="604123" y="686504"/>
                </a:lnTo>
                <a:lnTo>
                  <a:pt x="0" y="68650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89" name="Freeform 89"/>
          <p:cNvSpPr/>
          <p:nvPr/>
        </p:nvSpPr>
        <p:spPr>
          <a:xfrm>
            <a:off x="8479960" y="6646912"/>
            <a:ext cx="520715" cy="718228"/>
          </a:xfrm>
          <a:custGeom>
            <a:avLst/>
            <a:gdLst/>
            <a:ahLst/>
            <a:cxnLst/>
            <a:rect l="l" t="t" r="r" b="b"/>
            <a:pathLst>
              <a:path w="520715" h="718228">
                <a:moveTo>
                  <a:pt x="0" y="0"/>
                </a:moveTo>
                <a:lnTo>
                  <a:pt x="520715" y="0"/>
                </a:lnTo>
                <a:lnTo>
                  <a:pt x="520715" y="718228"/>
                </a:lnTo>
                <a:lnTo>
                  <a:pt x="0" y="71822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lv-LV"/>
          </a:p>
        </p:txBody>
      </p:sp>
      <p:sp>
        <p:nvSpPr>
          <p:cNvPr id="90" name="Freeform 90"/>
          <p:cNvSpPr/>
          <p:nvPr/>
        </p:nvSpPr>
        <p:spPr>
          <a:xfrm>
            <a:off x="5746560" y="3244422"/>
            <a:ext cx="697076" cy="665707"/>
          </a:xfrm>
          <a:custGeom>
            <a:avLst/>
            <a:gdLst/>
            <a:ahLst/>
            <a:cxnLst/>
            <a:rect l="l" t="t" r="r" b="b"/>
            <a:pathLst>
              <a:path w="697076" h="665707">
                <a:moveTo>
                  <a:pt x="0" y="0"/>
                </a:moveTo>
                <a:lnTo>
                  <a:pt x="697075" y="0"/>
                </a:lnTo>
                <a:lnTo>
                  <a:pt x="697075" y="665707"/>
                </a:lnTo>
                <a:lnTo>
                  <a:pt x="0" y="665707"/>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91" name="Freeform 91"/>
          <p:cNvSpPr/>
          <p:nvPr/>
        </p:nvSpPr>
        <p:spPr>
          <a:xfrm>
            <a:off x="10207525" y="3222958"/>
            <a:ext cx="548348" cy="777798"/>
          </a:xfrm>
          <a:custGeom>
            <a:avLst/>
            <a:gdLst/>
            <a:ahLst/>
            <a:cxnLst/>
            <a:rect l="l" t="t" r="r" b="b"/>
            <a:pathLst>
              <a:path w="548348" h="777798">
                <a:moveTo>
                  <a:pt x="0" y="0"/>
                </a:moveTo>
                <a:lnTo>
                  <a:pt x="548347" y="0"/>
                </a:lnTo>
                <a:lnTo>
                  <a:pt x="548347" y="777799"/>
                </a:lnTo>
                <a:lnTo>
                  <a:pt x="0" y="77779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lv-LV"/>
          </a:p>
        </p:txBody>
      </p:sp>
      <p:sp>
        <p:nvSpPr>
          <p:cNvPr id="92" name="Freeform 92"/>
          <p:cNvSpPr/>
          <p:nvPr/>
        </p:nvSpPr>
        <p:spPr>
          <a:xfrm>
            <a:off x="1220563" y="5504798"/>
            <a:ext cx="645890" cy="645890"/>
          </a:xfrm>
          <a:custGeom>
            <a:avLst/>
            <a:gdLst/>
            <a:ahLst/>
            <a:cxnLst/>
            <a:rect l="l" t="t" r="r" b="b"/>
            <a:pathLst>
              <a:path w="645890" h="645890">
                <a:moveTo>
                  <a:pt x="0" y="0"/>
                </a:moveTo>
                <a:lnTo>
                  <a:pt x="645890" y="0"/>
                </a:lnTo>
                <a:lnTo>
                  <a:pt x="645890" y="645890"/>
                </a:lnTo>
                <a:lnTo>
                  <a:pt x="0" y="64589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lv-LV"/>
          </a:p>
        </p:txBody>
      </p:sp>
      <p:sp>
        <p:nvSpPr>
          <p:cNvPr id="93" name="TextBox 93"/>
          <p:cNvSpPr txBox="1"/>
          <p:nvPr/>
        </p:nvSpPr>
        <p:spPr>
          <a:xfrm>
            <a:off x="2231213" y="4904895"/>
            <a:ext cx="3960812" cy="895985"/>
          </a:xfrm>
          <a:prstGeom prst="rect">
            <a:avLst/>
          </a:prstGeom>
        </p:spPr>
        <p:txBody>
          <a:bodyPr lIns="0" tIns="0" rIns="0" bIns="0" rtlCol="0" anchor="t">
            <a:spAutoFit/>
          </a:bodyPr>
          <a:lstStyle/>
          <a:p>
            <a:pPr algn="l">
              <a:lnSpc>
                <a:spcPts val="3640"/>
              </a:lnSpc>
            </a:pPr>
            <a:r>
              <a:rPr lang="en-US" sz="2600" b="1">
                <a:solidFill>
                  <a:srgbClr val="000000"/>
                </a:solidFill>
                <a:latin typeface="Montserrat Bold"/>
                <a:ea typeface="Montserrat Bold"/>
                <a:cs typeface="Montserrat Bold"/>
                <a:sym typeface="Montserrat Bold"/>
              </a:rPr>
              <a:t>Atbalstāmās darbības:</a:t>
            </a:r>
          </a:p>
          <a:p>
            <a:pPr algn="l">
              <a:lnSpc>
                <a:spcPts val="3640"/>
              </a:lnSpc>
            </a:pPr>
            <a:endParaRPr lang="en-US" sz="2600" b="1">
              <a:solidFill>
                <a:srgbClr val="000000"/>
              </a:solidFill>
              <a:latin typeface="Montserrat Bold"/>
              <a:ea typeface="Montserrat Bold"/>
              <a:cs typeface="Montserrat Bold"/>
              <a:sym typeface="Montserrat Bold"/>
            </a:endParaRPr>
          </a:p>
        </p:txBody>
      </p:sp>
      <p:sp>
        <p:nvSpPr>
          <p:cNvPr id="94" name="TextBox 94"/>
          <p:cNvSpPr txBox="1"/>
          <p:nvPr/>
        </p:nvSpPr>
        <p:spPr>
          <a:xfrm>
            <a:off x="1250861" y="1860305"/>
            <a:ext cx="11195880" cy="1076325"/>
          </a:xfrm>
          <a:prstGeom prst="rect">
            <a:avLst/>
          </a:prstGeom>
        </p:spPr>
        <p:txBody>
          <a:bodyPr lIns="0" tIns="0" rIns="0" bIns="0" rtlCol="0" anchor="t">
            <a:spAutoFit/>
          </a:bodyPr>
          <a:lstStyle/>
          <a:p>
            <a:pPr algn="l">
              <a:lnSpc>
                <a:spcPts val="2880"/>
              </a:lnSpc>
            </a:pPr>
            <a:r>
              <a:rPr lang="en-US" sz="2400">
                <a:solidFill>
                  <a:srgbClr val="000000"/>
                </a:solidFill>
                <a:latin typeface="Montserrat"/>
                <a:ea typeface="Montserrat"/>
                <a:cs typeface="Montserrat"/>
                <a:sym typeface="Montserrat"/>
              </a:rPr>
              <a:t>Pētniecības projektiem, kas saistīti ar saimniecisko darbību. Atbalsts jaunajiem pētniekiem, tostarp sadarbībā ar uzņēmumiem.</a:t>
            </a:r>
          </a:p>
          <a:p>
            <a:pPr algn="l">
              <a:lnSpc>
                <a:spcPts val="2880"/>
              </a:lnSpc>
            </a:pPr>
            <a:endParaRPr lang="en-US" sz="2400">
              <a:solidFill>
                <a:srgbClr val="000000"/>
              </a:solidFill>
              <a:latin typeface="Montserrat"/>
              <a:ea typeface="Montserrat"/>
              <a:cs typeface="Montserrat"/>
              <a:sym typeface="Montserrat"/>
            </a:endParaRPr>
          </a:p>
        </p:txBody>
      </p:sp>
      <p:sp>
        <p:nvSpPr>
          <p:cNvPr id="95" name="TextBox 95"/>
          <p:cNvSpPr txBox="1"/>
          <p:nvPr/>
        </p:nvSpPr>
        <p:spPr>
          <a:xfrm>
            <a:off x="3063203" y="475370"/>
            <a:ext cx="10619968" cy="2099310"/>
          </a:xfrm>
          <a:prstGeom prst="rect">
            <a:avLst/>
          </a:prstGeom>
        </p:spPr>
        <p:txBody>
          <a:bodyPr lIns="0" tIns="0" rIns="0" bIns="0" rtlCol="0" anchor="t">
            <a:spAutoFit/>
          </a:bodyPr>
          <a:lstStyle/>
          <a:p>
            <a:pPr algn="l">
              <a:lnSpc>
                <a:spcPts val="5400"/>
              </a:lnSpc>
            </a:pPr>
            <a:r>
              <a:rPr lang="en-US" sz="5400" b="1" u="sng">
                <a:solidFill>
                  <a:srgbClr val="000000"/>
                </a:solidFill>
                <a:latin typeface="Montserrat Bold"/>
                <a:ea typeface="Montserrat Bold"/>
                <a:cs typeface="Montserrat Bold"/>
                <a:sym typeface="Montserrat Bold"/>
                <a:hlinkClick r:id="rId16" tooltip="https://www.lzp.gov.lv/lv/pecdoktoranturas-programma"/>
              </a:rPr>
              <a:t>Atbalsts pēcdoktorantūras pētniecībai</a:t>
            </a:r>
          </a:p>
          <a:p>
            <a:pPr algn="l">
              <a:lnSpc>
                <a:spcPts val="5400"/>
              </a:lnSpc>
            </a:pPr>
            <a:endParaRPr lang="en-US" sz="5400" b="1" u="sng">
              <a:solidFill>
                <a:srgbClr val="000000"/>
              </a:solidFill>
              <a:latin typeface="Montserrat Bold"/>
              <a:ea typeface="Montserrat Bold"/>
              <a:cs typeface="Montserrat Bold"/>
              <a:sym typeface="Montserrat Bold"/>
              <a:hlinkClick r:id="rId16" tooltip="https://www.lzp.gov.lv/lv/pecdoktoranturas-programma"/>
            </a:endParaRPr>
          </a:p>
        </p:txBody>
      </p:sp>
      <p:sp>
        <p:nvSpPr>
          <p:cNvPr id="96" name="TextBox 96"/>
          <p:cNvSpPr txBox="1"/>
          <p:nvPr/>
        </p:nvSpPr>
        <p:spPr>
          <a:xfrm>
            <a:off x="6775394" y="3176431"/>
            <a:ext cx="3432130" cy="455295"/>
          </a:xfrm>
          <a:prstGeom prst="rect">
            <a:avLst/>
          </a:prstGeom>
        </p:spPr>
        <p:txBody>
          <a:bodyPr lIns="0" tIns="0" rIns="0" bIns="0" rtlCol="0" anchor="t">
            <a:spAutoFit/>
          </a:bodyPr>
          <a:lstStyle/>
          <a:p>
            <a:pPr algn="l">
              <a:lnSpc>
                <a:spcPts val="3779"/>
              </a:lnSpc>
            </a:pPr>
            <a:r>
              <a:rPr lang="en-US" sz="2699" b="1">
                <a:solidFill>
                  <a:srgbClr val="000000"/>
                </a:solidFill>
                <a:latin typeface="Montserrat Bold"/>
                <a:ea typeface="Montserrat Bold"/>
                <a:cs typeface="Montserrat Bold"/>
                <a:sym typeface="Montserrat Bold"/>
              </a:rPr>
              <a:t>Līdz pat  €122 198</a:t>
            </a:r>
          </a:p>
        </p:txBody>
      </p:sp>
      <p:sp>
        <p:nvSpPr>
          <p:cNvPr id="97" name="TextBox 97"/>
          <p:cNvSpPr txBox="1"/>
          <p:nvPr/>
        </p:nvSpPr>
        <p:spPr>
          <a:xfrm>
            <a:off x="2491844" y="3748406"/>
            <a:ext cx="1686891" cy="387985"/>
          </a:xfrm>
          <a:prstGeom prst="rect">
            <a:avLst/>
          </a:prstGeom>
        </p:spPr>
        <p:txBody>
          <a:bodyPr lIns="0" tIns="0" rIns="0" bIns="0" rtlCol="0" anchor="t">
            <a:spAutoFit/>
          </a:bodyPr>
          <a:lstStyle/>
          <a:p>
            <a:pPr algn="ctr">
              <a:lnSpc>
                <a:spcPts val="3079"/>
              </a:lnSpc>
            </a:pPr>
            <a:r>
              <a:rPr lang="en-US" sz="2799" b="1">
                <a:solidFill>
                  <a:srgbClr val="000000"/>
                </a:solidFill>
                <a:latin typeface="Montserrat Bold"/>
                <a:ea typeface="Montserrat Bold"/>
                <a:cs typeface="Montserrat Bold"/>
                <a:sym typeface="Montserrat Bold"/>
              </a:rPr>
              <a:t>50-85%</a:t>
            </a:r>
          </a:p>
        </p:txBody>
      </p:sp>
      <p:sp>
        <p:nvSpPr>
          <p:cNvPr id="98" name="TextBox 98"/>
          <p:cNvSpPr txBox="1"/>
          <p:nvPr/>
        </p:nvSpPr>
        <p:spPr>
          <a:xfrm>
            <a:off x="11116268" y="3140236"/>
            <a:ext cx="4131176" cy="815340"/>
          </a:xfrm>
          <a:prstGeom prst="rect">
            <a:avLst/>
          </a:prstGeom>
        </p:spPr>
        <p:txBody>
          <a:bodyPr lIns="0" tIns="0" rIns="0" bIns="0" rtlCol="0" anchor="t">
            <a:spAutoFit/>
          </a:bodyPr>
          <a:lstStyle/>
          <a:p>
            <a:pPr algn="l">
              <a:lnSpc>
                <a:spcPts val="3359"/>
              </a:lnSpc>
            </a:pPr>
            <a:r>
              <a:rPr lang="en-US" sz="2399" b="1">
                <a:solidFill>
                  <a:srgbClr val="000000"/>
                </a:solidFill>
                <a:latin typeface="Montserrat Bold"/>
                <a:ea typeface="Montserrat Bold"/>
                <a:cs typeface="Montserrat Bold"/>
                <a:sym typeface="Montserrat Bold"/>
              </a:rPr>
              <a:t>Finansējuma saņēmēji</a:t>
            </a:r>
          </a:p>
          <a:p>
            <a:pPr algn="l">
              <a:lnSpc>
                <a:spcPts val="3359"/>
              </a:lnSpc>
            </a:pPr>
            <a:endParaRPr lang="en-US" sz="2399" b="1">
              <a:solidFill>
                <a:srgbClr val="000000"/>
              </a:solidFill>
              <a:latin typeface="Montserrat Bold"/>
              <a:ea typeface="Montserrat Bold"/>
              <a:cs typeface="Montserrat Bold"/>
              <a:sym typeface="Montserrat Bold"/>
            </a:endParaRPr>
          </a:p>
        </p:txBody>
      </p:sp>
      <p:grpSp>
        <p:nvGrpSpPr>
          <p:cNvPr id="99" name="Group 99"/>
          <p:cNvGrpSpPr/>
          <p:nvPr/>
        </p:nvGrpSpPr>
        <p:grpSpPr>
          <a:xfrm>
            <a:off x="-19526" y="31679"/>
            <a:ext cx="3914163" cy="3914163"/>
            <a:chOff x="0" y="0"/>
            <a:chExt cx="5218884" cy="5218884"/>
          </a:xfrm>
        </p:grpSpPr>
        <p:sp>
          <p:nvSpPr>
            <p:cNvPr id="100" name="Freeform 100"/>
            <p:cNvSpPr/>
            <p:nvPr/>
          </p:nvSpPr>
          <p:spPr>
            <a:xfrm>
              <a:off x="0" y="0"/>
              <a:ext cx="5218884" cy="5218884"/>
            </a:xfrm>
            <a:custGeom>
              <a:avLst/>
              <a:gdLst/>
              <a:ahLst/>
              <a:cxnLst/>
              <a:rect l="l" t="t" r="r" b="b"/>
              <a:pathLst>
                <a:path w="5218884" h="5218884">
                  <a:moveTo>
                    <a:pt x="0" y="0"/>
                  </a:moveTo>
                  <a:lnTo>
                    <a:pt x="5218884" y="0"/>
                  </a:lnTo>
                  <a:lnTo>
                    <a:pt x="5218884" y="5218884"/>
                  </a:lnTo>
                  <a:lnTo>
                    <a:pt x="0" y="5218884"/>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lv-LV"/>
            </a:p>
          </p:txBody>
        </p:sp>
        <p:grpSp>
          <p:nvGrpSpPr>
            <p:cNvPr id="101" name="Group 101"/>
            <p:cNvGrpSpPr/>
            <p:nvPr/>
          </p:nvGrpSpPr>
          <p:grpSpPr>
            <a:xfrm rot="-2700000">
              <a:off x="-197834" y="1210322"/>
              <a:ext cx="3852520" cy="1036208"/>
              <a:chOff x="0" y="0"/>
              <a:chExt cx="2949512" cy="793327"/>
            </a:xfrm>
          </p:grpSpPr>
          <p:sp>
            <p:nvSpPr>
              <p:cNvPr id="102" name="Freeform 102"/>
              <p:cNvSpPr/>
              <p:nvPr/>
            </p:nvSpPr>
            <p:spPr>
              <a:xfrm>
                <a:off x="0" y="0"/>
                <a:ext cx="2949512" cy="793327"/>
              </a:xfrm>
              <a:custGeom>
                <a:avLst/>
                <a:gdLst/>
                <a:ahLst/>
                <a:cxnLst/>
                <a:rect l="l" t="t" r="r" b="b"/>
                <a:pathLst>
                  <a:path w="2949512" h="793327">
                    <a:moveTo>
                      <a:pt x="0" y="0"/>
                    </a:moveTo>
                    <a:lnTo>
                      <a:pt x="2949512" y="0"/>
                    </a:lnTo>
                    <a:lnTo>
                      <a:pt x="2949512" y="793327"/>
                    </a:lnTo>
                    <a:lnTo>
                      <a:pt x="0" y="793327"/>
                    </a:lnTo>
                    <a:close/>
                  </a:path>
                </a:pathLst>
              </a:custGeom>
            </p:spPr>
            <p:txBody>
              <a:bodyPr/>
              <a:lstStyle/>
              <a:p>
                <a:endParaRPr lang="lv-LV"/>
              </a:p>
            </p:txBody>
          </p:sp>
          <p:sp>
            <p:nvSpPr>
              <p:cNvPr id="103" name="TextBox 103"/>
              <p:cNvSpPr txBox="1"/>
              <p:nvPr/>
            </p:nvSpPr>
            <p:spPr>
              <a:xfrm>
                <a:off x="0" y="-9525"/>
                <a:ext cx="2949512" cy="802852"/>
              </a:xfrm>
              <a:prstGeom prst="rect">
                <a:avLst/>
              </a:prstGeom>
            </p:spPr>
            <p:txBody>
              <a:bodyPr lIns="0" tIns="0" rIns="0" bIns="0" rtlCol="0" anchor="t"/>
              <a:lstStyle/>
              <a:p>
                <a:pPr marL="0" lvl="0" indent="0" algn="ctr">
                  <a:lnSpc>
                    <a:spcPts val="3041"/>
                  </a:lnSpc>
                </a:pPr>
                <a:r>
                  <a:rPr lang="en-US" sz="2400" b="1">
                    <a:solidFill>
                      <a:srgbClr val="FFFFFF"/>
                    </a:solidFill>
                    <a:latin typeface="Montserrat Bold"/>
                    <a:ea typeface="Montserrat Bold"/>
                    <a:cs typeface="Montserrat Bold"/>
                    <a:sym typeface="Montserrat Bold"/>
                  </a:rPr>
                  <a:t>Drīzumā</a:t>
                </a:r>
              </a:p>
            </p:txBody>
          </p:sp>
        </p:grpSp>
      </p:grpSp>
      <p:grpSp>
        <p:nvGrpSpPr>
          <p:cNvPr id="104" name="Group 104"/>
          <p:cNvGrpSpPr/>
          <p:nvPr/>
        </p:nvGrpSpPr>
        <p:grpSpPr>
          <a:xfrm>
            <a:off x="997068" y="8468501"/>
            <a:ext cx="9018078" cy="1235187"/>
            <a:chOff x="0" y="0"/>
            <a:chExt cx="2375132" cy="325317"/>
          </a:xfrm>
        </p:grpSpPr>
        <p:sp>
          <p:nvSpPr>
            <p:cNvPr id="105" name="Freeform 105"/>
            <p:cNvSpPr/>
            <p:nvPr/>
          </p:nvSpPr>
          <p:spPr>
            <a:xfrm>
              <a:off x="0" y="0"/>
              <a:ext cx="2375132" cy="325317"/>
            </a:xfrm>
            <a:custGeom>
              <a:avLst/>
              <a:gdLst/>
              <a:ahLst/>
              <a:cxnLst/>
              <a:rect l="l" t="t" r="r" b="b"/>
              <a:pathLst>
                <a:path w="2375132" h="325317">
                  <a:moveTo>
                    <a:pt x="12877" y="0"/>
                  </a:moveTo>
                  <a:lnTo>
                    <a:pt x="2362254" y="0"/>
                  </a:lnTo>
                  <a:cubicBezTo>
                    <a:pt x="2369366" y="0"/>
                    <a:pt x="2375132" y="5765"/>
                    <a:pt x="2375132" y="12877"/>
                  </a:cubicBezTo>
                  <a:lnTo>
                    <a:pt x="2375132" y="312439"/>
                  </a:lnTo>
                  <a:cubicBezTo>
                    <a:pt x="2375132" y="319551"/>
                    <a:pt x="2369366" y="325317"/>
                    <a:pt x="2362254" y="325317"/>
                  </a:cubicBezTo>
                  <a:lnTo>
                    <a:pt x="12877" y="325317"/>
                  </a:lnTo>
                  <a:cubicBezTo>
                    <a:pt x="5765" y="325317"/>
                    <a:pt x="0" y="319551"/>
                    <a:pt x="0" y="312439"/>
                  </a:cubicBezTo>
                  <a:lnTo>
                    <a:pt x="0" y="12877"/>
                  </a:lnTo>
                  <a:cubicBezTo>
                    <a:pt x="0" y="5765"/>
                    <a:pt x="5765" y="0"/>
                    <a:pt x="12877" y="0"/>
                  </a:cubicBezTo>
                  <a:close/>
                </a:path>
              </a:pathLst>
            </a:custGeom>
            <a:solidFill>
              <a:srgbClr val="EEEEEE"/>
            </a:solidFill>
            <a:ln w="9525" cap="sq">
              <a:solidFill>
                <a:srgbClr val="095147"/>
              </a:solidFill>
              <a:prstDash val="solid"/>
              <a:miter/>
            </a:ln>
          </p:spPr>
          <p:txBody>
            <a:bodyPr/>
            <a:lstStyle/>
            <a:p>
              <a:endParaRPr lang="lv-LV"/>
            </a:p>
          </p:txBody>
        </p:sp>
        <p:sp>
          <p:nvSpPr>
            <p:cNvPr id="106" name="TextBox 106"/>
            <p:cNvSpPr txBox="1"/>
            <p:nvPr/>
          </p:nvSpPr>
          <p:spPr>
            <a:xfrm>
              <a:off x="0" y="-38100"/>
              <a:ext cx="2375132" cy="363417"/>
            </a:xfrm>
            <a:prstGeom prst="rect">
              <a:avLst/>
            </a:prstGeom>
          </p:spPr>
          <p:txBody>
            <a:bodyPr lIns="50800" tIns="50800" rIns="50800" bIns="50800" rtlCol="0" anchor="ctr"/>
            <a:lstStyle/>
            <a:p>
              <a:pPr algn="ctr">
                <a:lnSpc>
                  <a:spcPts val="2659"/>
                </a:lnSpc>
                <a:spcBef>
                  <a:spcPct val="0"/>
                </a:spcBef>
              </a:pPr>
              <a:endParaRPr/>
            </a:p>
          </p:txBody>
        </p:sp>
      </p:grpSp>
      <p:grpSp>
        <p:nvGrpSpPr>
          <p:cNvPr id="107" name="Group 107"/>
          <p:cNvGrpSpPr/>
          <p:nvPr/>
        </p:nvGrpSpPr>
        <p:grpSpPr>
          <a:xfrm>
            <a:off x="1220563" y="8444887"/>
            <a:ext cx="8400176" cy="1214286"/>
            <a:chOff x="0" y="0"/>
            <a:chExt cx="11200235" cy="1619048"/>
          </a:xfrm>
        </p:grpSpPr>
        <p:sp>
          <p:nvSpPr>
            <p:cNvPr id="108" name="Freeform 108"/>
            <p:cNvSpPr/>
            <p:nvPr/>
          </p:nvSpPr>
          <p:spPr>
            <a:xfrm>
              <a:off x="0" y="0"/>
              <a:ext cx="11200235" cy="1619048"/>
            </a:xfrm>
            <a:custGeom>
              <a:avLst/>
              <a:gdLst/>
              <a:ahLst/>
              <a:cxnLst/>
              <a:rect l="l" t="t" r="r" b="b"/>
              <a:pathLst>
                <a:path w="11200235" h="1619048">
                  <a:moveTo>
                    <a:pt x="0" y="0"/>
                  </a:moveTo>
                  <a:lnTo>
                    <a:pt x="11200235" y="0"/>
                  </a:lnTo>
                  <a:lnTo>
                    <a:pt x="11200235" y="1619048"/>
                  </a:lnTo>
                  <a:lnTo>
                    <a:pt x="0" y="1619048"/>
                  </a:lnTo>
                  <a:close/>
                </a:path>
              </a:pathLst>
            </a:custGeom>
          </p:spPr>
          <p:txBody>
            <a:bodyPr/>
            <a:lstStyle/>
            <a:p>
              <a:endParaRPr lang="lv-LV"/>
            </a:p>
          </p:txBody>
        </p:sp>
        <p:sp>
          <p:nvSpPr>
            <p:cNvPr id="109" name="TextBox 109"/>
            <p:cNvSpPr txBox="1"/>
            <p:nvPr/>
          </p:nvSpPr>
          <p:spPr>
            <a:xfrm>
              <a:off x="0" y="-9525"/>
              <a:ext cx="11200235" cy="1628573"/>
            </a:xfrm>
            <a:prstGeom prst="rect">
              <a:avLst/>
            </a:prstGeom>
          </p:spPr>
          <p:txBody>
            <a:bodyPr lIns="0" tIns="0" rIns="0" bIns="0" rtlCol="0" anchor="t"/>
            <a:lstStyle/>
            <a:p>
              <a:pPr marL="388622" lvl="1" indent="-194311" algn="l">
                <a:lnSpc>
                  <a:spcPts val="2280"/>
                </a:lnSpc>
                <a:buFont typeface="Arial"/>
                <a:buChar char="•"/>
              </a:pPr>
              <a:r>
                <a:rPr lang="en-US" sz="1800" i="1">
                  <a:solidFill>
                    <a:srgbClr val="000000"/>
                  </a:solidFill>
                  <a:latin typeface="Montserrat Italics"/>
                  <a:ea typeface="Montserrat Italics"/>
                  <a:cs typeface="Montserrat Italics"/>
                  <a:sym typeface="Montserrat Italics"/>
                </a:rPr>
                <a:t>Fokuss uz atbalstāmajām RIS3 prioritārajām jomām.</a:t>
              </a:r>
            </a:p>
            <a:p>
              <a:pPr marL="388622" lvl="1" indent="-194311" algn="l">
                <a:lnSpc>
                  <a:spcPts val="2280"/>
                </a:lnSpc>
                <a:buFont typeface="Arial"/>
                <a:buChar char="•"/>
              </a:pPr>
              <a:r>
                <a:rPr lang="en-US" sz="1800" i="1">
                  <a:solidFill>
                    <a:srgbClr val="000000"/>
                  </a:solidFill>
                  <a:latin typeface="Montserrat Italics"/>
                  <a:ea typeface="Montserrat Italics"/>
                  <a:cs typeface="Montserrat Italics"/>
                  <a:sym typeface="Montserrat Italics"/>
                </a:rPr>
                <a:t>Uzsvars uz uzņēmumu un pētniecības organizāciju sadarbību.</a:t>
              </a:r>
            </a:p>
            <a:p>
              <a:pPr marL="388622" lvl="1" indent="-194311" algn="l">
                <a:lnSpc>
                  <a:spcPts val="2281"/>
                </a:lnSpc>
                <a:buFont typeface="Arial"/>
                <a:buChar char="•"/>
              </a:pPr>
              <a:r>
                <a:rPr lang="en-US" sz="1800" i="1">
                  <a:solidFill>
                    <a:srgbClr val="000000"/>
                  </a:solidFill>
                  <a:latin typeface="Montserrat Italics"/>
                  <a:ea typeface="Montserrat Italics"/>
                  <a:cs typeface="Montserrat Italics"/>
                  <a:sym typeface="Montserrat Italics"/>
                </a:rPr>
                <a:t>Jaunu darbavietu radīšana nav galvenais uzņēmumu snieguma rādītājs.</a:t>
              </a:r>
            </a:p>
          </p:txBody>
        </p:sp>
      </p:grpSp>
      <p:grpSp>
        <p:nvGrpSpPr>
          <p:cNvPr id="110" name="Group 110"/>
          <p:cNvGrpSpPr/>
          <p:nvPr/>
        </p:nvGrpSpPr>
        <p:grpSpPr>
          <a:xfrm>
            <a:off x="17309878" y="-347207"/>
            <a:ext cx="747192" cy="3023461"/>
            <a:chOff x="0" y="0"/>
            <a:chExt cx="395741" cy="1601338"/>
          </a:xfrm>
        </p:grpSpPr>
        <p:sp>
          <p:nvSpPr>
            <p:cNvPr id="111" name="Freeform 111"/>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112" name="TextBox 112"/>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sp>
        <p:nvSpPr>
          <p:cNvPr id="113" name="TextBox 113"/>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grpSp>
        <p:nvGrpSpPr>
          <p:cNvPr id="114" name="Group 114"/>
          <p:cNvGrpSpPr/>
          <p:nvPr/>
        </p:nvGrpSpPr>
        <p:grpSpPr>
          <a:xfrm>
            <a:off x="16444179" y="-347241"/>
            <a:ext cx="747124" cy="3023461"/>
            <a:chOff x="0" y="0"/>
            <a:chExt cx="996166" cy="4031281"/>
          </a:xfrm>
        </p:grpSpPr>
        <p:grpSp>
          <p:nvGrpSpPr>
            <p:cNvPr id="115" name="Group 115"/>
            <p:cNvGrpSpPr/>
            <p:nvPr/>
          </p:nvGrpSpPr>
          <p:grpSpPr>
            <a:xfrm>
              <a:off x="0" y="0"/>
              <a:ext cx="996166" cy="4031281"/>
              <a:chOff x="0" y="0"/>
              <a:chExt cx="395705" cy="1601338"/>
            </a:xfrm>
          </p:grpSpPr>
          <p:sp>
            <p:nvSpPr>
              <p:cNvPr id="116" name="Freeform 116"/>
              <p:cNvSpPr/>
              <p:nvPr/>
            </p:nvSpPr>
            <p:spPr>
              <a:xfrm>
                <a:off x="0" y="0"/>
                <a:ext cx="395705" cy="1579635"/>
              </a:xfrm>
              <a:custGeom>
                <a:avLst/>
                <a:gdLst/>
                <a:ahLst/>
                <a:cxnLst/>
                <a:rect l="l" t="t" r="r" b="b"/>
                <a:pathLst>
                  <a:path w="395705" h="1579635">
                    <a:moveTo>
                      <a:pt x="395705" y="80955"/>
                    </a:moveTo>
                    <a:lnTo>
                      <a:pt x="395705" y="1406083"/>
                    </a:lnTo>
                    <a:cubicBezTo>
                      <a:pt x="395705" y="1456180"/>
                      <a:pt x="368985" y="1502474"/>
                      <a:pt x="325606" y="1527535"/>
                    </a:cubicBezTo>
                    <a:lnTo>
                      <a:pt x="267951" y="1560842"/>
                    </a:lnTo>
                    <a:cubicBezTo>
                      <a:pt x="224578" y="1585899"/>
                      <a:pt x="171127" y="1585899"/>
                      <a:pt x="127754" y="1560842"/>
                    </a:cubicBezTo>
                    <a:lnTo>
                      <a:pt x="70099" y="1527535"/>
                    </a:lnTo>
                    <a:cubicBezTo>
                      <a:pt x="26720" y="1502474"/>
                      <a:pt x="0" y="1456180"/>
                      <a:pt x="0" y="1406083"/>
                    </a:cubicBezTo>
                    <a:lnTo>
                      <a:pt x="0" y="80955"/>
                    </a:lnTo>
                    <a:cubicBezTo>
                      <a:pt x="0" y="36245"/>
                      <a:pt x="36245" y="0"/>
                      <a:pt x="80955" y="0"/>
                    </a:cubicBezTo>
                    <a:lnTo>
                      <a:pt x="314750" y="0"/>
                    </a:lnTo>
                    <a:cubicBezTo>
                      <a:pt x="359460" y="0"/>
                      <a:pt x="395705" y="36245"/>
                      <a:pt x="395705" y="80955"/>
                    </a:cubicBezTo>
                    <a:close/>
                  </a:path>
                </a:pathLst>
              </a:custGeom>
              <a:solidFill>
                <a:srgbClr val="4EB6B0"/>
              </a:solidFill>
            </p:spPr>
            <p:txBody>
              <a:bodyPr/>
              <a:lstStyle/>
              <a:p>
                <a:endParaRPr lang="lv-LV"/>
              </a:p>
            </p:txBody>
          </p:sp>
          <p:sp>
            <p:nvSpPr>
              <p:cNvPr id="117" name="TextBox 117"/>
              <p:cNvSpPr txBox="1"/>
              <p:nvPr/>
            </p:nvSpPr>
            <p:spPr>
              <a:xfrm>
                <a:off x="0" y="-9525"/>
                <a:ext cx="395705" cy="1496563"/>
              </a:xfrm>
              <a:prstGeom prst="rect">
                <a:avLst/>
              </a:prstGeom>
            </p:spPr>
            <p:txBody>
              <a:bodyPr lIns="50800" tIns="50800" rIns="50800" bIns="50800" rtlCol="0" anchor="ctr"/>
              <a:lstStyle/>
              <a:p>
                <a:pPr algn="ctr">
                  <a:lnSpc>
                    <a:spcPts val="3040"/>
                  </a:lnSpc>
                </a:pPr>
                <a:endParaRPr/>
              </a:p>
            </p:txBody>
          </p:sp>
        </p:grpSp>
        <p:sp>
          <p:nvSpPr>
            <p:cNvPr id="118" name="TextBox 118"/>
            <p:cNvSpPr txBox="1"/>
            <p:nvPr/>
          </p:nvSpPr>
          <p:spPr>
            <a:xfrm rot="5400000">
              <a:off x="-473196" y="1795299"/>
              <a:ext cx="1972251" cy="546144"/>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Large</a:t>
              </a:r>
            </a:p>
          </p:txBody>
        </p:sp>
      </p:grpSp>
      <p:grpSp>
        <p:nvGrpSpPr>
          <p:cNvPr id="119" name="Group 119"/>
          <p:cNvGrpSpPr/>
          <p:nvPr/>
        </p:nvGrpSpPr>
        <p:grpSpPr>
          <a:xfrm>
            <a:off x="15582788" y="-347207"/>
            <a:ext cx="747091" cy="3023461"/>
            <a:chOff x="0" y="0"/>
            <a:chExt cx="996122" cy="4031281"/>
          </a:xfrm>
        </p:grpSpPr>
        <p:grpSp>
          <p:nvGrpSpPr>
            <p:cNvPr id="120" name="Group 120"/>
            <p:cNvGrpSpPr/>
            <p:nvPr/>
          </p:nvGrpSpPr>
          <p:grpSpPr>
            <a:xfrm>
              <a:off x="0" y="0"/>
              <a:ext cx="996122" cy="4031281"/>
              <a:chOff x="0" y="0"/>
              <a:chExt cx="395687" cy="1601338"/>
            </a:xfrm>
          </p:grpSpPr>
          <p:sp>
            <p:nvSpPr>
              <p:cNvPr id="121" name="Freeform 121"/>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DF9A"/>
              </a:solidFill>
            </p:spPr>
            <p:txBody>
              <a:bodyPr/>
              <a:lstStyle/>
              <a:p>
                <a:endParaRPr lang="lv-LV"/>
              </a:p>
            </p:txBody>
          </p:sp>
          <p:sp>
            <p:nvSpPr>
              <p:cNvPr id="122" name="TextBox 122"/>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123" name="TextBox 123"/>
            <p:cNvSpPr txBox="1"/>
            <p:nvPr/>
          </p:nvSpPr>
          <p:spPr>
            <a:xfrm rot="5400000">
              <a:off x="-262727" y="1581299"/>
              <a:ext cx="1559399"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R&amp;D</a:t>
              </a:r>
            </a:p>
          </p:txBody>
        </p:sp>
      </p:grpSp>
      <p:grpSp>
        <p:nvGrpSpPr>
          <p:cNvPr id="124" name="Group 124"/>
          <p:cNvGrpSpPr/>
          <p:nvPr/>
        </p:nvGrpSpPr>
        <p:grpSpPr>
          <a:xfrm>
            <a:off x="14704047" y="-407252"/>
            <a:ext cx="764441" cy="3023461"/>
            <a:chOff x="0" y="0"/>
            <a:chExt cx="1019255" cy="4031281"/>
          </a:xfrm>
        </p:grpSpPr>
        <p:grpSp>
          <p:nvGrpSpPr>
            <p:cNvPr id="125" name="Group 125"/>
            <p:cNvGrpSpPr/>
            <p:nvPr/>
          </p:nvGrpSpPr>
          <p:grpSpPr>
            <a:xfrm>
              <a:off x="0" y="0"/>
              <a:ext cx="1019255" cy="4031281"/>
              <a:chOff x="0" y="0"/>
              <a:chExt cx="404877" cy="1601338"/>
            </a:xfrm>
          </p:grpSpPr>
          <p:sp>
            <p:nvSpPr>
              <p:cNvPr id="126" name="Freeform 126"/>
              <p:cNvSpPr/>
              <p:nvPr/>
            </p:nvSpPr>
            <p:spPr>
              <a:xfrm>
                <a:off x="0" y="0"/>
                <a:ext cx="404877" cy="1580544"/>
              </a:xfrm>
              <a:custGeom>
                <a:avLst/>
                <a:gdLst/>
                <a:ahLst/>
                <a:cxnLst/>
                <a:rect l="l" t="t" r="r" b="b"/>
                <a:pathLst>
                  <a:path w="404877" h="1580544">
                    <a:moveTo>
                      <a:pt x="404877" y="79122"/>
                    </a:moveTo>
                    <a:lnTo>
                      <a:pt x="404877" y="1407917"/>
                    </a:lnTo>
                    <a:cubicBezTo>
                      <a:pt x="404877" y="1456804"/>
                      <a:pt x="378549" y="1501903"/>
                      <a:pt x="335979" y="1525939"/>
                    </a:cubicBezTo>
                    <a:lnTo>
                      <a:pt x="271336" y="1562437"/>
                    </a:lnTo>
                    <a:cubicBezTo>
                      <a:pt x="228577" y="1586580"/>
                      <a:pt x="176300" y="1586580"/>
                      <a:pt x="133540" y="1562437"/>
                    </a:cubicBezTo>
                    <a:lnTo>
                      <a:pt x="68898" y="1525939"/>
                    </a:lnTo>
                    <a:cubicBezTo>
                      <a:pt x="26327" y="1501903"/>
                      <a:pt x="0" y="1456804"/>
                      <a:pt x="0" y="1407917"/>
                    </a:cubicBezTo>
                    <a:lnTo>
                      <a:pt x="0" y="79122"/>
                    </a:lnTo>
                    <a:cubicBezTo>
                      <a:pt x="0" y="58137"/>
                      <a:pt x="8336" y="38012"/>
                      <a:pt x="23174" y="23174"/>
                    </a:cubicBezTo>
                    <a:cubicBezTo>
                      <a:pt x="38012" y="8336"/>
                      <a:pt x="58137" y="0"/>
                      <a:pt x="79122" y="0"/>
                    </a:cubicBezTo>
                    <a:lnTo>
                      <a:pt x="325755" y="0"/>
                    </a:lnTo>
                    <a:cubicBezTo>
                      <a:pt x="369453" y="0"/>
                      <a:pt x="404877" y="35424"/>
                      <a:pt x="404877" y="79122"/>
                    </a:cubicBezTo>
                    <a:close/>
                  </a:path>
                </a:pathLst>
              </a:custGeom>
              <a:solidFill>
                <a:srgbClr val="FFF2D0"/>
              </a:solidFill>
            </p:spPr>
            <p:txBody>
              <a:bodyPr/>
              <a:lstStyle/>
              <a:p>
                <a:endParaRPr lang="lv-LV"/>
              </a:p>
            </p:txBody>
          </p:sp>
          <p:sp>
            <p:nvSpPr>
              <p:cNvPr id="127" name="TextBox 127"/>
              <p:cNvSpPr txBox="1"/>
              <p:nvPr/>
            </p:nvSpPr>
            <p:spPr>
              <a:xfrm>
                <a:off x="0" y="-9525"/>
                <a:ext cx="404877" cy="1496563"/>
              </a:xfrm>
              <a:prstGeom prst="rect">
                <a:avLst/>
              </a:prstGeom>
            </p:spPr>
            <p:txBody>
              <a:bodyPr lIns="50800" tIns="50800" rIns="50800" bIns="50800" rtlCol="0" anchor="ctr"/>
              <a:lstStyle/>
              <a:p>
                <a:pPr algn="ctr">
                  <a:lnSpc>
                    <a:spcPts val="3040"/>
                  </a:lnSpc>
                </a:pPr>
                <a:endParaRPr/>
              </a:p>
            </p:txBody>
          </p:sp>
        </p:grpSp>
        <p:sp>
          <p:nvSpPr>
            <p:cNvPr id="128" name="TextBox 128"/>
            <p:cNvSpPr txBox="1"/>
            <p:nvPr/>
          </p:nvSpPr>
          <p:spPr>
            <a:xfrm rot="5400000">
              <a:off x="-779972" y="1855964"/>
              <a:ext cx="2496404"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Financial</a:t>
              </a:r>
            </a:p>
          </p:txBody>
        </p:sp>
      </p:grpSp>
      <p:grpSp>
        <p:nvGrpSpPr>
          <p:cNvPr id="129" name="Group 129"/>
          <p:cNvGrpSpPr/>
          <p:nvPr/>
        </p:nvGrpSpPr>
        <p:grpSpPr>
          <a:xfrm>
            <a:off x="13683171" y="-422293"/>
            <a:ext cx="812974" cy="3023461"/>
            <a:chOff x="0" y="0"/>
            <a:chExt cx="1083965" cy="4031281"/>
          </a:xfrm>
        </p:grpSpPr>
        <p:grpSp>
          <p:nvGrpSpPr>
            <p:cNvPr id="130" name="Group 130"/>
            <p:cNvGrpSpPr/>
            <p:nvPr/>
          </p:nvGrpSpPr>
          <p:grpSpPr>
            <a:xfrm>
              <a:off x="0" y="0"/>
              <a:ext cx="1083965" cy="4031281"/>
              <a:chOff x="0" y="0"/>
              <a:chExt cx="430581" cy="1601338"/>
            </a:xfrm>
          </p:grpSpPr>
          <p:sp>
            <p:nvSpPr>
              <p:cNvPr id="131" name="Freeform 131"/>
              <p:cNvSpPr/>
              <p:nvPr/>
            </p:nvSpPr>
            <p:spPr>
              <a:xfrm>
                <a:off x="0" y="0"/>
                <a:ext cx="430581" cy="1582813"/>
              </a:xfrm>
              <a:custGeom>
                <a:avLst/>
                <a:gdLst/>
                <a:ahLst/>
                <a:cxnLst/>
                <a:rect l="l" t="t" r="r" b="b"/>
                <a:pathLst>
                  <a:path w="430581" h="1582813">
                    <a:moveTo>
                      <a:pt x="430581" y="74398"/>
                    </a:moveTo>
                    <a:lnTo>
                      <a:pt x="430581" y="1412640"/>
                    </a:lnTo>
                    <a:cubicBezTo>
                      <a:pt x="430581" y="1458420"/>
                      <a:pt x="405304" y="1500458"/>
                      <a:pt x="364870" y="1521925"/>
                    </a:cubicBezTo>
                    <a:lnTo>
                      <a:pt x="281002" y="1566451"/>
                    </a:lnTo>
                    <a:cubicBezTo>
                      <a:pt x="239911" y="1588267"/>
                      <a:pt x="190671" y="1588267"/>
                      <a:pt x="149579" y="1566451"/>
                    </a:cubicBezTo>
                    <a:lnTo>
                      <a:pt x="65711" y="1521925"/>
                    </a:lnTo>
                    <a:cubicBezTo>
                      <a:pt x="25277" y="1500458"/>
                      <a:pt x="0" y="1458420"/>
                      <a:pt x="0" y="1412640"/>
                    </a:cubicBezTo>
                    <a:lnTo>
                      <a:pt x="0" y="74398"/>
                    </a:lnTo>
                    <a:cubicBezTo>
                      <a:pt x="0" y="54667"/>
                      <a:pt x="7838" y="35743"/>
                      <a:pt x="21791" y="21791"/>
                    </a:cubicBezTo>
                    <a:cubicBezTo>
                      <a:pt x="35743" y="7838"/>
                      <a:pt x="54667" y="0"/>
                      <a:pt x="74398" y="0"/>
                    </a:cubicBezTo>
                    <a:lnTo>
                      <a:pt x="356183" y="0"/>
                    </a:lnTo>
                    <a:cubicBezTo>
                      <a:pt x="375915" y="0"/>
                      <a:pt x="394838" y="7838"/>
                      <a:pt x="408791" y="21791"/>
                    </a:cubicBezTo>
                    <a:cubicBezTo>
                      <a:pt x="422743" y="35743"/>
                      <a:pt x="430581" y="54667"/>
                      <a:pt x="430581" y="74398"/>
                    </a:cubicBezTo>
                    <a:close/>
                  </a:path>
                </a:pathLst>
              </a:custGeom>
              <a:solidFill>
                <a:srgbClr val="FFF2D0"/>
              </a:solidFill>
            </p:spPr>
            <p:txBody>
              <a:bodyPr/>
              <a:lstStyle/>
              <a:p>
                <a:endParaRPr lang="lv-LV"/>
              </a:p>
            </p:txBody>
          </p:sp>
          <p:sp>
            <p:nvSpPr>
              <p:cNvPr id="132" name="TextBox 132"/>
              <p:cNvSpPr txBox="1"/>
              <p:nvPr/>
            </p:nvSpPr>
            <p:spPr>
              <a:xfrm>
                <a:off x="0" y="-9525"/>
                <a:ext cx="430581" cy="1496563"/>
              </a:xfrm>
              <a:prstGeom prst="rect">
                <a:avLst/>
              </a:prstGeom>
            </p:spPr>
            <p:txBody>
              <a:bodyPr lIns="50800" tIns="50800" rIns="50800" bIns="50800" rtlCol="0" anchor="ctr"/>
              <a:lstStyle/>
              <a:p>
                <a:pPr algn="ctr">
                  <a:lnSpc>
                    <a:spcPts val="3040"/>
                  </a:lnSpc>
                </a:pPr>
                <a:endParaRPr/>
              </a:p>
            </p:txBody>
          </p:sp>
        </p:grpSp>
        <p:sp>
          <p:nvSpPr>
            <p:cNvPr id="133" name="TextBox 133"/>
            <p:cNvSpPr txBox="1"/>
            <p:nvPr/>
          </p:nvSpPr>
          <p:spPr>
            <a:xfrm rot="5400000">
              <a:off x="-1019417" y="2186551"/>
              <a:ext cx="3181460"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Non-financial</a:t>
              </a:r>
            </a:p>
          </p:txBody>
        </p:sp>
      </p:grpSp>
      <p:sp>
        <p:nvSpPr>
          <p:cNvPr id="134" name="TextBox 134"/>
          <p:cNvSpPr txBox="1"/>
          <p:nvPr/>
        </p:nvSpPr>
        <p:spPr>
          <a:xfrm>
            <a:off x="9701631" y="5570123"/>
            <a:ext cx="4920918" cy="325031"/>
          </a:xfrm>
          <a:prstGeom prst="rect">
            <a:avLst/>
          </a:prstGeom>
        </p:spPr>
        <p:txBody>
          <a:bodyPr lIns="0" tIns="0" rIns="0" bIns="0" rtlCol="0" anchor="t">
            <a:spAutoFit/>
          </a:bodyPr>
          <a:lstStyle/>
          <a:p>
            <a:pPr algn="ctr">
              <a:lnSpc>
                <a:spcPts val="2660"/>
              </a:lnSpc>
              <a:spcBef>
                <a:spcPct val="0"/>
              </a:spcBef>
            </a:pPr>
            <a:r>
              <a:rPr lang="en-US" sz="2100">
                <a:solidFill>
                  <a:srgbClr val="000000"/>
                </a:solidFill>
                <a:latin typeface="Montserrat"/>
                <a:ea typeface="Montserrat"/>
                <a:cs typeface="Montserrat"/>
                <a:sym typeface="Montserrat"/>
              </a:rPr>
              <a:t>Zināšanu un tehnoloģiju pārnese</a:t>
            </a: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3389" y="3261669"/>
            <a:ext cx="4087234" cy="4499730"/>
            <a:chOff x="0" y="0"/>
            <a:chExt cx="1076473" cy="1185114"/>
          </a:xfrm>
        </p:grpSpPr>
        <p:sp>
          <p:nvSpPr>
            <p:cNvPr id="3" name="Freeform 3"/>
            <p:cNvSpPr/>
            <p:nvPr/>
          </p:nvSpPr>
          <p:spPr>
            <a:xfrm>
              <a:off x="0" y="0"/>
              <a:ext cx="1076473" cy="1185114"/>
            </a:xfrm>
            <a:custGeom>
              <a:avLst/>
              <a:gdLst/>
              <a:ahLst/>
              <a:cxnLst/>
              <a:rect l="l" t="t" r="r" b="b"/>
              <a:pathLst>
                <a:path w="1076473" h="1185114">
                  <a:moveTo>
                    <a:pt x="45460" y="0"/>
                  </a:moveTo>
                  <a:lnTo>
                    <a:pt x="1031013" y="0"/>
                  </a:lnTo>
                  <a:cubicBezTo>
                    <a:pt x="1056120" y="0"/>
                    <a:pt x="1076473" y="20353"/>
                    <a:pt x="1076473" y="45460"/>
                  </a:cubicBezTo>
                  <a:lnTo>
                    <a:pt x="1076473" y="1139654"/>
                  </a:lnTo>
                  <a:cubicBezTo>
                    <a:pt x="1076473" y="1151711"/>
                    <a:pt x="1071684" y="1163274"/>
                    <a:pt x="1063158" y="1171799"/>
                  </a:cubicBezTo>
                  <a:cubicBezTo>
                    <a:pt x="1054633" y="1180324"/>
                    <a:pt x="1043070" y="1185114"/>
                    <a:pt x="1031013" y="1185114"/>
                  </a:cubicBezTo>
                  <a:lnTo>
                    <a:pt x="45460" y="1185114"/>
                  </a:lnTo>
                  <a:cubicBezTo>
                    <a:pt x="20353" y="1185114"/>
                    <a:pt x="0" y="1164761"/>
                    <a:pt x="0" y="1139654"/>
                  </a:cubicBezTo>
                  <a:lnTo>
                    <a:pt x="0" y="45460"/>
                  </a:lnTo>
                  <a:cubicBezTo>
                    <a:pt x="0" y="20353"/>
                    <a:pt x="20353" y="0"/>
                    <a:pt x="45460" y="0"/>
                  </a:cubicBezTo>
                  <a:close/>
                </a:path>
              </a:pathLst>
            </a:custGeom>
            <a:solidFill>
              <a:srgbClr val="FFFFFF"/>
            </a:solidFill>
            <a:ln w="9525" cap="rnd">
              <a:solidFill>
                <a:srgbClr val="095147"/>
              </a:solidFill>
              <a:prstDash val="solid"/>
              <a:round/>
            </a:ln>
          </p:spPr>
          <p:txBody>
            <a:bodyPr/>
            <a:lstStyle/>
            <a:p>
              <a:endParaRPr lang="lv-LV"/>
            </a:p>
          </p:txBody>
        </p:sp>
        <p:sp>
          <p:nvSpPr>
            <p:cNvPr id="4" name="TextBox 4"/>
            <p:cNvSpPr txBox="1"/>
            <p:nvPr/>
          </p:nvSpPr>
          <p:spPr>
            <a:xfrm>
              <a:off x="0" y="-38100"/>
              <a:ext cx="1076473" cy="122321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896499" y="2214927"/>
            <a:ext cx="11889742" cy="752795"/>
            <a:chOff x="0" y="0"/>
            <a:chExt cx="3131455" cy="198267"/>
          </a:xfrm>
        </p:grpSpPr>
        <p:sp>
          <p:nvSpPr>
            <p:cNvPr id="6" name="Freeform 6"/>
            <p:cNvSpPr/>
            <p:nvPr/>
          </p:nvSpPr>
          <p:spPr>
            <a:xfrm>
              <a:off x="0" y="0"/>
              <a:ext cx="3131455" cy="198267"/>
            </a:xfrm>
            <a:custGeom>
              <a:avLst/>
              <a:gdLst/>
              <a:ahLst/>
              <a:cxnLst/>
              <a:rect l="l" t="t" r="r" b="b"/>
              <a:pathLst>
                <a:path w="3131455" h="198267">
                  <a:moveTo>
                    <a:pt x="11069" y="0"/>
                  </a:moveTo>
                  <a:lnTo>
                    <a:pt x="3120385" y="0"/>
                  </a:lnTo>
                  <a:cubicBezTo>
                    <a:pt x="3123321" y="0"/>
                    <a:pt x="3126137" y="1166"/>
                    <a:pt x="3128213" y="3242"/>
                  </a:cubicBezTo>
                  <a:cubicBezTo>
                    <a:pt x="3130289" y="5318"/>
                    <a:pt x="3131455" y="8134"/>
                    <a:pt x="3131455" y="11069"/>
                  </a:cubicBezTo>
                  <a:lnTo>
                    <a:pt x="3131455" y="187197"/>
                  </a:lnTo>
                  <a:cubicBezTo>
                    <a:pt x="3131455" y="190133"/>
                    <a:pt x="3130289" y="192949"/>
                    <a:pt x="3128213" y="195025"/>
                  </a:cubicBezTo>
                  <a:cubicBezTo>
                    <a:pt x="3126137" y="197101"/>
                    <a:pt x="3123321" y="198267"/>
                    <a:pt x="3120385" y="198267"/>
                  </a:cubicBezTo>
                  <a:lnTo>
                    <a:pt x="11069" y="198267"/>
                  </a:lnTo>
                  <a:cubicBezTo>
                    <a:pt x="8134" y="198267"/>
                    <a:pt x="5318" y="197101"/>
                    <a:pt x="3242" y="195025"/>
                  </a:cubicBezTo>
                  <a:cubicBezTo>
                    <a:pt x="1166" y="192949"/>
                    <a:pt x="0" y="190133"/>
                    <a:pt x="0" y="187197"/>
                  </a:cubicBezTo>
                  <a:lnTo>
                    <a:pt x="0" y="11069"/>
                  </a:lnTo>
                  <a:cubicBezTo>
                    <a:pt x="0" y="8134"/>
                    <a:pt x="1166" y="5318"/>
                    <a:pt x="3242" y="3242"/>
                  </a:cubicBezTo>
                  <a:cubicBezTo>
                    <a:pt x="5318" y="1166"/>
                    <a:pt x="8134" y="0"/>
                    <a:pt x="11069" y="0"/>
                  </a:cubicBezTo>
                  <a:close/>
                </a:path>
              </a:pathLst>
            </a:custGeom>
            <a:solidFill>
              <a:srgbClr val="D6ECED">
                <a:alpha val="55686"/>
              </a:srgbClr>
            </a:solidFill>
          </p:spPr>
          <p:txBody>
            <a:bodyPr/>
            <a:lstStyle/>
            <a:p>
              <a:endParaRPr lang="lv-LV"/>
            </a:p>
          </p:txBody>
        </p:sp>
        <p:sp>
          <p:nvSpPr>
            <p:cNvPr id="7" name="TextBox 7"/>
            <p:cNvSpPr txBox="1"/>
            <p:nvPr/>
          </p:nvSpPr>
          <p:spPr>
            <a:xfrm>
              <a:off x="0" y="-38100"/>
              <a:ext cx="3131455" cy="236367"/>
            </a:xfrm>
            <a:prstGeom prst="rect">
              <a:avLst/>
            </a:prstGeom>
          </p:spPr>
          <p:txBody>
            <a:bodyPr lIns="50800" tIns="50800" rIns="50800" bIns="50800" rtlCol="0" anchor="ctr"/>
            <a:lstStyle/>
            <a:p>
              <a:pPr algn="ctr">
                <a:lnSpc>
                  <a:spcPts val="2520"/>
                </a:lnSpc>
                <a:spcBef>
                  <a:spcPct val="0"/>
                </a:spcBef>
              </a:pPr>
              <a:endParaRPr/>
            </a:p>
          </p:txBody>
        </p:sp>
      </p:grpSp>
      <p:sp>
        <p:nvSpPr>
          <p:cNvPr id="8" name="Freeform 8"/>
          <p:cNvSpPr/>
          <p:nvPr/>
        </p:nvSpPr>
        <p:spPr>
          <a:xfrm>
            <a:off x="13068882" y="637947"/>
            <a:ext cx="10809755" cy="1708180"/>
          </a:xfrm>
          <a:custGeom>
            <a:avLst/>
            <a:gdLst/>
            <a:ahLst/>
            <a:cxnLst/>
            <a:rect l="l" t="t" r="r" b="b"/>
            <a:pathLst>
              <a:path w="10809755" h="1708180">
                <a:moveTo>
                  <a:pt x="0" y="0"/>
                </a:moveTo>
                <a:lnTo>
                  <a:pt x="10809755" y="0"/>
                </a:lnTo>
                <a:lnTo>
                  <a:pt x="10809755" y="1708181"/>
                </a:lnTo>
                <a:lnTo>
                  <a:pt x="0" y="1708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lv-LV"/>
          </a:p>
        </p:txBody>
      </p:sp>
      <p:grpSp>
        <p:nvGrpSpPr>
          <p:cNvPr id="9" name="Group 9"/>
          <p:cNvGrpSpPr/>
          <p:nvPr/>
        </p:nvGrpSpPr>
        <p:grpSpPr>
          <a:xfrm>
            <a:off x="10412551" y="1619668"/>
            <a:ext cx="7940755" cy="8667332"/>
            <a:chOff x="0" y="0"/>
            <a:chExt cx="5767070" cy="6294755"/>
          </a:xfrm>
        </p:grpSpPr>
        <p:sp>
          <p:nvSpPr>
            <p:cNvPr id="10" name="Freeform 10"/>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4">
                <a:alphaModFix amt="60000"/>
              </a:blip>
              <a:stretch>
                <a:fillRect l="-25149" r="-38984"/>
              </a:stretch>
            </a:blipFill>
          </p:spPr>
          <p:txBody>
            <a:bodyPr/>
            <a:lstStyle/>
            <a:p>
              <a:endParaRPr lang="lv-LV"/>
            </a:p>
          </p:txBody>
        </p:sp>
      </p:grpSp>
      <p:grpSp>
        <p:nvGrpSpPr>
          <p:cNvPr id="11" name="Group 11"/>
          <p:cNvGrpSpPr/>
          <p:nvPr/>
        </p:nvGrpSpPr>
        <p:grpSpPr>
          <a:xfrm>
            <a:off x="10619211" y="3261669"/>
            <a:ext cx="3941085" cy="4488477"/>
            <a:chOff x="0" y="0"/>
            <a:chExt cx="1037981" cy="1182150"/>
          </a:xfrm>
        </p:grpSpPr>
        <p:sp>
          <p:nvSpPr>
            <p:cNvPr id="12" name="Freeform 12"/>
            <p:cNvSpPr/>
            <p:nvPr/>
          </p:nvSpPr>
          <p:spPr>
            <a:xfrm>
              <a:off x="0" y="0"/>
              <a:ext cx="1037981" cy="1182150"/>
            </a:xfrm>
            <a:custGeom>
              <a:avLst/>
              <a:gdLst/>
              <a:ahLst/>
              <a:cxnLst/>
              <a:rect l="l" t="t" r="r" b="b"/>
              <a:pathLst>
                <a:path w="1037981" h="1182150">
                  <a:moveTo>
                    <a:pt x="47146" y="0"/>
                  </a:moveTo>
                  <a:lnTo>
                    <a:pt x="990835" y="0"/>
                  </a:lnTo>
                  <a:cubicBezTo>
                    <a:pt x="1016873" y="0"/>
                    <a:pt x="1037981" y="21108"/>
                    <a:pt x="1037981" y="47146"/>
                  </a:cubicBezTo>
                  <a:lnTo>
                    <a:pt x="1037981" y="1135004"/>
                  </a:lnTo>
                  <a:cubicBezTo>
                    <a:pt x="1037981" y="1147508"/>
                    <a:pt x="1033014" y="1159500"/>
                    <a:pt x="1024172" y="1168342"/>
                  </a:cubicBezTo>
                  <a:cubicBezTo>
                    <a:pt x="1015331" y="1177183"/>
                    <a:pt x="1003339" y="1182150"/>
                    <a:pt x="990835" y="1182150"/>
                  </a:cubicBezTo>
                  <a:lnTo>
                    <a:pt x="47146" y="1182150"/>
                  </a:lnTo>
                  <a:cubicBezTo>
                    <a:pt x="34642" y="1182150"/>
                    <a:pt x="22650" y="1177183"/>
                    <a:pt x="13809" y="1168342"/>
                  </a:cubicBezTo>
                  <a:cubicBezTo>
                    <a:pt x="4967" y="1159500"/>
                    <a:pt x="0" y="1147508"/>
                    <a:pt x="0" y="1135004"/>
                  </a:cubicBezTo>
                  <a:lnTo>
                    <a:pt x="0" y="47146"/>
                  </a:lnTo>
                  <a:cubicBezTo>
                    <a:pt x="0" y="34642"/>
                    <a:pt x="4967" y="22650"/>
                    <a:pt x="13809" y="13809"/>
                  </a:cubicBezTo>
                  <a:cubicBezTo>
                    <a:pt x="22650" y="4967"/>
                    <a:pt x="34642" y="0"/>
                    <a:pt x="47146" y="0"/>
                  </a:cubicBezTo>
                  <a:close/>
                </a:path>
              </a:pathLst>
            </a:custGeom>
            <a:solidFill>
              <a:srgbClr val="FFFFFF"/>
            </a:solidFill>
            <a:ln w="9525" cap="rnd">
              <a:solidFill>
                <a:srgbClr val="095147"/>
              </a:solidFill>
              <a:prstDash val="solid"/>
              <a:round/>
            </a:ln>
          </p:spPr>
          <p:txBody>
            <a:bodyPr/>
            <a:lstStyle/>
            <a:p>
              <a:endParaRPr lang="lv-LV"/>
            </a:p>
          </p:txBody>
        </p:sp>
        <p:sp>
          <p:nvSpPr>
            <p:cNvPr id="13" name="TextBox 13"/>
            <p:cNvSpPr txBox="1"/>
            <p:nvPr/>
          </p:nvSpPr>
          <p:spPr>
            <a:xfrm>
              <a:off x="0" y="-38100"/>
              <a:ext cx="1037981" cy="122025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188489" y="2198356"/>
            <a:ext cx="11192330" cy="1085813"/>
            <a:chOff x="0" y="0"/>
            <a:chExt cx="14923106" cy="1447750"/>
          </a:xfrm>
        </p:grpSpPr>
        <p:sp>
          <p:nvSpPr>
            <p:cNvPr id="15" name="Freeform 15"/>
            <p:cNvSpPr/>
            <p:nvPr/>
          </p:nvSpPr>
          <p:spPr>
            <a:xfrm>
              <a:off x="0" y="0"/>
              <a:ext cx="14923106" cy="1447750"/>
            </a:xfrm>
            <a:custGeom>
              <a:avLst/>
              <a:gdLst/>
              <a:ahLst/>
              <a:cxnLst/>
              <a:rect l="l" t="t" r="r" b="b"/>
              <a:pathLst>
                <a:path w="14923106" h="1447750">
                  <a:moveTo>
                    <a:pt x="0" y="0"/>
                  </a:moveTo>
                  <a:lnTo>
                    <a:pt x="14923106" y="0"/>
                  </a:lnTo>
                  <a:lnTo>
                    <a:pt x="14923106" y="1447750"/>
                  </a:lnTo>
                  <a:lnTo>
                    <a:pt x="0" y="1447750"/>
                  </a:lnTo>
                  <a:close/>
                </a:path>
              </a:pathLst>
            </a:custGeom>
          </p:spPr>
          <p:txBody>
            <a:bodyPr/>
            <a:lstStyle/>
            <a:p>
              <a:endParaRPr lang="lv-LV"/>
            </a:p>
          </p:txBody>
        </p:sp>
        <p:sp>
          <p:nvSpPr>
            <p:cNvPr id="16" name="TextBox 16"/>
            <p:cNvSpPr txBox="1"/>
            <p:nvPr/>
          </p:nvSpPr>
          <p:spPr>
            <a:xfrm>
              <a:off x="0" y="19050"/>
              <a:ext cx="14923106" cy="1428700"/>
            </a:xfrm>
            <a:prstGeom prst="rect">
              <a:avLst/>
            </a:prstGeom>
          </p:spPr>
          <p:txBody>
            <a:bodyPr lIns="0" tIns="0" rIns="0" bIns="0" rtlCol="0" anchor="t"/>
            <a:lstStyle/>
            <a:p>
              <a:pPr algn="l">
                <a:lnSpc>
                  <a:spcPts val="2507"/>
                </a:lnSpc>
              </a:pPr>
              <a:r>
                <a:rPr lang="en-US" sz="2300" spc="108">
                  <a:solidFill>
                    <a:srgbClr val="000000"/>
                  </a:solidFill>
                  <a:latin typeface="Montserrat"/>
                  <a:ea typeface="Montserrat"/>
                  <a:cs typeface="Montserrat"/>
                  <a:sym typeface="Montserrat"/>
                </a:rPr>
                <a:t>Latvijā reģistrēti uzņēmumi dažādos tehnoloģiju attīstības posmos var kombinēt nacionālos, NATO un ES finansējuma instrumentus.</a:t>
              </a:r>
            </a:p>
            <a:p>
              <a:pPr algn="l">
                <a:lnSpc>
                  <a:spcPts val="2507"/>
                </a:lnSpc>
              </a:pPr>
              <a:endParaRPr lang="en-US" sz="2300" spc="108">
                <a:solidFill>
                  <a:srgbClr val="000000"/>
                </a:solidFill>
                <a:latin typeface="Montserrat"/>
                <a:ea typeface="Montserrat"/>
                <a:cs typeface="Montserrat"/>
                <a:sym typeface="Montserrat"/>
              </a:endParaRPr>
            </a:p>
          </p:txBody>
        </p:sp>
      </p:grpSp>
      <p:sp>
        <p:nvSpPr>
          <p:cNvPr id="17" name="AutoShape 17"/>
          <p:cNvSpPr/>
          <p:nvPr/>
        </p:nvSpPr>
        <p:spPr>
          <a:xfrm flipV="1">
            <a:off x="928787" y="2810858"/>
            <a:ext cx="95689" cy="91980"/>
          </a:xfrm>
          <a:prstGeom prst="line">
            <a:avLst/>
          </a:prstGeom>
          <a:ln w="66675" cap="rnd">
            <a:solidFill>
              <a:srgbClr val="00DF9A">
                <a:alpha val="64706"/>
              </a:srgbClr>
            </a:solidFill>
            <a:prstDash val="solid"/>
            <a:headEnd type="none" w="sm" len="sm"/>
            <a:tailEnd type="none" w="sm" len="sm"/>
          </a:ln>
        </p:spPr>
        <p:txBody>
          <a:bodyPr/>
          <a:lstStyle/>
          <a:p>
            <a:endParaRPr lang="lv-LV"/>
          </a:p>
        </p:txBody>
      </p:sp>
      <p:grpSp>
        <p:nvGrpSpPr>
          <p:cNvPr id="18" name="Group 18"/>
          <p:cNvGrpSpPr/>
          <p:nvPr/>
        </p:nvGrpSpPr>
        <p:grpSpPr>
          <a:xfrm>
            <a:off x="1558190" y="3337686"/>
            <a:ext cx="2885898" cy="1214324"/>
            <a:chOff x="0" y="0"/>
            <a:chExt cx="3847864" cy="1619098"/>
          </a:xfrm>
        </p:grpSpPr>
        <p:sp>
          <p:nvSpPr>
            <p:cNvPr id="19" name="Freeform 19"/>
            <p:cNvSpPr/>
            <p:nvPr/>
          </p:nvSpPr>
          <p:spPr>
            <a:xfrm>
              <a:off x="0" y="0"/>
              <a:ext cx="3847864" cy="1619098"/>
            </a:xfrm>
            <a:custGeom>
              <a:avLst/>
              <a:gdLst/>
              <a:ahLst/>
              <a:cxnLst/>
              <a:rect l="l" t="t" r="r" b="b"/>
              <a:pathLst>
                <a:path w="3847864" h="1619098">
                  <a:moveTo>
                    <a:pt x="0" y="0"/>
                  </a:moveTo>
                  <a:lnTo>
                    <a:pt x="3847864" y="0"/>
                  </a:lnTo>
                  <a:lnTo>
                    <a:pt x="3847864" y="1619098"/>
                  </a:lnTo>
                  <a:lnTo>
                    <a:pt x="0" y="1619098"/>
                  </a:lnTo>
                  <a:close/>
                </a:path>
              </a:pathLst>
            </a:custGeom>
          </p:spPr>
          <p:txBody>
            <a:bodyPr/>
            <a:lstStyle/>
            <a:p>
              <a:endParaRPr lang="lv-LV"/>
            </a:p>
          </p:txBody>
        </p:sp>
        <p:sp>
          <p:nvSpPr>
            <p:cNvPr id="20" name="TextBox 20"/>
            <p:cNvSpPr txBox="1"/>
            <p:nvPr/>
          </p:nvSpPr>
          <p:spPr>
            <a:xfrm>
              <a:off x="0" y="-9525"/>
              <a:ext cx="3847864" cy="1628623"/>
            </a:xfrm>
            <a:prstGeom prst="rect">
              <a:avLst/>
            </a:prstGeom>
          </p:spPr>
          <p:txBody>
            <a:bodyPr lIns="0" tIns="0" rIns="0" bIns="0" rtlCol="0" anchor="t"/>
            <a:lstStyle/>
            <a:p>
              <a:pPr algn="ctr">
                <a:lnSpc>
                  <a:spcPts val="2280"/>
                </a:lnSpc>
              </a:pPr>
              <a:r>
                <a:rPr lang="en-US" sz="1800" b="1" u="sng" spc="-95">
                  <a:solidFill>
                    <a:srgbClr val="000000"/>
                  </a:solidFill>
                  <a:latin typeface="Montserrat Bold"/>
                  <a:ea typeface="Montserrat Bold"/>
                  <a:cs typeface="Montserrat Bold"/>
                  <a:sym typeface="Montserrat Bold"/>
                  <a:hlinkClick r:id="rId5" tooltip="https://www.mod.gov.lv/en/node/211/cooperation-businesses/grant-programme"/>
                </a:rPr>
                <a:t>Granti militāro un divējāda lietojuma tehnoloģiju attīstībai</a:t>
              </a:r>
            </a:p>
            <a:p>
              <a:pPr algn="ctr">
                <a:lnSpc>
                  <a:spcPts val="2280"/>
                </a:lnSpc>
              </a:pPr>
              <a:endParaRPr lang="en-US" sz="1800" b="1" u="sng" spc="-95">
                <a:solidFill>
                  <a:srgbClr val="000000"/>
                </a:solidFill>
                <a:latin typeface="Montserrat Bold"/>
                <a:ea typeface="Montserrat Bold"/>
                <a:cs typeface="Montserrat Bold"/>
                <a:sym typeface="Montserrat Bold"/>
                <a:hlinkClick r:id="rId5" tooltip="https://www.mod.gov.lv/en/node/211/cooperation-businesses/grant-programme"/>
              </a:endParaRPr>
            </a:p>
          </p:txBody>
        </p:sp>
      </p:grpSp>
      <p:grpSp>
        <p:nvGrpSpPr>
          <p:cNvPr id="21" name="Group 21"/>
          <p:cNvGrpSpPr/>
          <p:nvPr/>
        </p:nvGrpSpPr>
        <p:grpSpPr>
          <a:xfrm>
            <a:off x="5795168" y="3261669"/>
            <a:ext cx="4150658" cy="4519427"/>
            <a:chOff x="0" y="0"/>
            <a:chExt cx="1093177" cy="1190302"/>
          </a:xfrm>
        </p:grpSpPr>
        <p:sp>
          <p:nvSpPr>
            <p:cNvPr id="22" name="Freeform 22"/>
            <p:cNvSpPr/>
            <p:nvPr/>
          </p:nvSpPr>
          <p:spPr>
            <a:xfrm>
              <a:off x="0" y="0"/>
              <a:ext cx="1093177" cy="1190302"/>
            </a:xfrm>
            <a:custGeom>
              <a:avLst/>
              <a:gdLst/>
              <a:ahLst/>
              <a:cxnLst/>
              <a:rect l="l" t="t" r="r" b="b"/>
              <a:pathLst>
                <a:path w="1093177" h="1190302">
                  <a:moveTo>
                    <a:pt x="44765" y="0"/>
                  </a:moveTo>
                  <a:lnTo>
                    <a:pt x="1048412" y="0"/>
                  </a:lnTo>
                  <a:cubicBezTo>
                    <a:pt x="1073135" y="0"/>
                    <a:pt x="1093177" y="20042"/>
                    <a:pt x="1093177" y="44765"/>
                  </a:cubicBezTo>
                  <a:lnTo>
                    <a:pt x="1093177" y="1145536"/>
                  </a:lnTo>
                  <a:cubicBezTo>
                    <a:pt x="1093177" y="1157409"/>
                    <a:pt x="1088461" y="1168795"/>
                    <a:pt x="1080066" y="1177190"/>
                  </a:cubicBezTo>
                  <a:cubicBezTo>
                    <a:pt x="1071671" y="1185585"/>
                    <a:pt x="1060284" y="1190302"/>
                    <a:pt x="1048412" y="1190302"/>
                  </a:cubicBezTo>
                  <a:lnTo>
                    <a:pt x="44765" y="1190302"/>
                  </a:lnTo>
                  <a:cubicBezTo>
                    <a:pt x="32893" y="1190302"/>
                    <a:pt x="21507" y="1185585"/>
                    <a:pt x="13111" y="1177190"/>
                  </a:cubicBezTo>
                  <a:cubicBezTo>
                    <a:pt x="4716" y="1168795"/>
                    <a:pt x="0" y="1157409"/>
                    <a:pt x="0" y="1145536"/>
                  </a:cubicBezTo>
                  <a:lnTo>
                    <a:pt x="0" y="44765"/>
                  </a:lnTo>
                  <a:cubicBezTo>
                    <a:pt x="0" y="32893"/>
                    <a:pt x="4716" y="21507"/>
                    <a:pt x="13111" y="13111"/>
                  </a:cubicBezTo>
                  <a:cubicBezTo>
                    <a:pt x="21507" y="4716"/>
                    <a:pt x="32893" y="0"/>
                    <a:pt x="44765" y="0"/>
                  </a:cubicBezTo>
                  <a:close/>
                </a:path>
              </a:pathLst>
            </a:custGeom>
            <a:solidFill>
              <a:srgbClr val="FFFFFF"/>
            </a:solidFill>
            <a:ln w="9525" cap="rnd">
              <a:solidFill>
                <a:srgbClr val="095147"/>
              </a:solidFill>
              <a:prstDash val="solid"/>
              <a:round/>
            </a:ln>
          </p:spPr>
          <p:txBody>
            <a:bodyPr/>
            <a:lstStyle/>
            <a:p>
              <a:endParaRPr lang="lv-LV"/>
            </a:p>
          </p:txBody>
        </p:sp>
        <p:sp>
          <p:nvSpPr>
            <p:cNvPr id="23" name="TextBox 23"/>
            <p:cNvSpPr txBox="1"/>
            <p:nvPr/>
          </p:nvSpPr>
          <p:spPr>
            <a:xfrm>
              <a:off x="0" y="-38100"/>
              <a:ext cx="1093177" cy="1228402"/>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6366978" y="3317458"/>
            <a:ext cx="3090782" cy="928574"/>
            <a:chOff x="0" y="0"/>
            <a:chExt cx="4121043" cy="1238098"/>
          </a:xfrm>
        </p:grpSpPr>
        <p:sp>
          <p:nvSpPr>
            <p:cNvPr id="25" name="Freeform 25"/>
            <p:cNvSpPr/>
            <p:nvPr/>
          </p:nvSpPr>
          <p:spPr>
            <a:xfrm>
              <a:off x="0" y="0"/>
              <a:ext cx="4121043" cy="1238098"/>
            </a:xfrm>
            <a:custGeom>
              <a:avLst/>
              <a:gdLst/>
              <a:ahLst/>
              <a:cxnLst/>
              <a:rect l="l" t="t" r="r" b="b"/>
              <a:pathLst>
                <a:path w="4121043" h="1238098">
                  <a:moveTo>
                    <a:pt x="0" y="0"/>
                  </a:moveTo>
                  <a:lnTo>
                    <a:pt x="4121043" y="0"/>
                  </a:lnTo>
                  <a:lnTo>
                    <a:pt x="4121043" y="1238098"/>
                  </a:lnTo>
                  <a:lnTo>
                    <a:pt x="0" y="1238098"/>
                  </a:lnTo>
                  <a:close/>
                </a:path>
              </a:pathLst>
            </a:custGeom>
          </p:spPr>
          <p:txBody>
            <a:bodyPr/>
            <a:lstStyle/>
            <a:p>
              <a:endParaRPr lang="lv-LV"/>
            </a:p>
          </p:txBody>
        </p:sp>
        <p:sp>
          <p:nvSpPr>
            <p:cNvPr id="26" name="TextBox 26"/>
            <p:cNvSpPr txBox="1"/>
            <p:nvPr/>
          </p:nvSpPr>
          <p:spPr>
            <a:xfrm>
              <a:off x="0" y="-9525"/>
              <a:ext cx="4121043" cy="1247623"/>
            </a:xfrm>
            <a:prstGeom prst="rect">
              <a:avLst/>
            </a:prstGeom>
          </p:spPr>
          <p:txBody>
            <a:bodyPr lIns="0" tIns="0" rIns="0" bIns="0" rtlCol="0" anchor="t"/>
            <a:lstStyle/>
            <a:p>
              <a:pPr algn="ctr">
                <a:lnSpc>
                  <a:spcPts val="2280"/>
                </a:lnSpc>
              </a:pPr>
              <a:r>
                <a:rPr lang="en-US" sz="1800" b="1" u="sng">
                  <a:solidFill>
                    <a:srgbClr val="000000"/>
                  </a:solidFill>
                  <a:latin typeface="Montserrat Bold"/>
                  <a:ea typeface="Montserrat Bold"/>
                  <a:cs typeface="Montserrat Bold"/>
                  <a:sym typeface="Montserrat Bold"/>
                  <a:hlinkClick r:id="rId6" tooltip="https://www.mod.gov.lv/en/uznemejiem"/>
                </a:rPr>
                <a:t>Pētniecības un izstrādes līgumi</a:t>
              </a:r>
            </a:p>
            <a:p>
              <a:pPr algn="ctr">
                <a:lnSpc>
                  <a:spcPts val="2280"/>
                </a:lnSpc>
              </a:pPr>
              <a:endParaRPr lang="en-US" sz="1800" b="1" u="sng">
                <a:solidFill>
                  <a:srgbClr val="000000"/>
                </a:solidFill>
                <a:latin typeface="Montserrat Bold"/>
                <a:ea typeface="Montserrat Bold"/>
                <a:cs typeface="Montserrat Bold"/>
                <a:sym typeface="Montserrat Bold"/>
                <a:hlinkClick r:id="rId6" tooltip="https://www.mod.gov.lv/en/uznemejiem"/>
              </a:endParaRPr>
            </a:p>
          </p:txBody>
        </p:sp>
      </p:grpSp>
      <p:grpSp>
        <p:nvGrpSpPr>
          <p:cNvPr id="27" name="Group 27"/>
          <p:cNvGrpSpPr/>
          <p:nvPr/>
        </p:nvGrpSpPr>
        <p:grpSpPr>
          <a:xfrm>
            <a:off x="11204597" y="3431773"/>
            <a:ext cx="2897883" cy="928574"/>
            <a:chOff x="0" y="0"/>
            <a:chExt cx="3863844" cy="1238098"/>
          </a:xfrm>
        </p:grpSpPr>
        <p:sp>
          <p:nvSpPr>
            <p:cNvPr id="28" name="Freeform 28"/>
            <p:cNvSpPr/>
            <p:nvPr/>
          </p:nvSpPr>
          <p:spPr>
            <a:xfrm>
              <a:off x="0" y="0"/>
              <a:ext cx="3863844" cy="1238098"/>
            </a:xfrm>
            <a:custGeom>
              <a:avLst/>
              <a:gdLst/>
              <a:ahLst/>
              <a:cxnLst/>
              <a:rect l="l" t="t" r="r" b="b"/>
              <a:pathLst>
                <a:path w="3863844" h="1238098">
                  <a:moveTo>
                    <a:pt x="0" y="0"/>
                  </a:moveTo>
                  <a:lnTo>
                    <a:pt x="3863844" y="0"/>
                  </a:lnTo>
                  <a:lnTo>
                    <a:pt x="3863844" y="1238098"/>
                  </a:lnTo>
                  <a:lnTo>
                    <a:pt x="0" y="1238098"/>
                  </a:lnTo>
                  <a:close/>
                </a:path>
              </a:pathLst>
            </a:custGeom>
          </p:spPr>
          <p:txBody>
            <a:bodyPr/>
            <a:lstStyle/>
            <a:p>
              <a:endParaRPr lang="lv-LV"/>
            </a:p>
          </p:txBody>
        </p:sp>
        <p:sp>
          <p:nvSpPr>
            <p:cNvPr id="29" name="TextBox 29"/>
            <p:cNvSpPr txBox="1"/>
            <p:nvPr/>
          </p:nvSpPr>
          <p:spPr>
            <a:xfrm>
              <a:off x="0" y="-9525"/>
              <a:ext cx="3863844" cy="1247623"/>
            </a:xfrm>
            <a:prstGeom prst="rect">
              <a:avLst/>
            </a:prstGeom>
          </p:spPr>
          <p:txBody>
            <a:bodyPr lIns="0" tIns="0" rIns="0" bIns="0" rtlCol="0" anchor="t"/>
            <a:lstStyle/>
            <a:p>
              <a:pPr algn="ctr">
                <a:lnSpc>
                  <a:spcPts val="2280"/>
                </a:lnSpc>
              </a:pPr>
              <a:r>
                <a:rPr lang="en-US" sz="1800" b="1" u="sng">
                  <a:solidFill>
                    <a:srgbClr val="000000"/>
                  </a:solidFill>
                  <a:latin typeface="Montserrat Bold"/>
                  <a:ea typeface="Montserrat Bold"/>
                  <a:cs typeface="Montserrat Bold"/>
                  <a:sym typeface="Montserrat Bold"/>
                  <a:hlinkClick r:id="rId7" tooltip="https://defence-industry-space.ec.europa.eu/eu-defence-industry/european-defence-fund-edf-official-webpage-european-commission_en"/>
                </a:rPr>
                <a:t>Eiropas Aizsardzības fonda (EDF) projekti</a:t>
              </a:r>
            </a:p>
            <a:p>
              <a:pPr algn="ctr">
                <a:lnSpc>
                  <a:spcPts val="2280"/>
                </a:lnSpc>
              </a:pPr>
              <a:endParaRPr lang="en-US" sz="1800" b="1" u="sng">
                <a:solidFill>
                  <a:srgbClr val="000000"/>
                </a:solidFill>
                <a:latin typeface="Montserrat Bold"/>
                <a:ea typeface="Montserrat Bold"/>
                <a:cs typeface="Montserrat Bold"/>
                <a:sym typeface="Montserrat Bold"/>
                <a:hlinkClick r:id="rId7" tooltip="https://defence-industry-space.ec.europa.eu/eu-defence-industry/european-defence-fund-edf-official-webpage-european-commission_en"/>
              </a:endParaRPr>
            </a:p>
          </p:txBody>
        </p:sp>
      </p:grpSp>
      <p:grpSp>
        <p:nvGrpSpPr>
          <p:cNvPr id="30" name="Group 30"/>
          <p:cNvGrpSpPr/>
          <p:nvPr/>
        </p:nvGrpSpPr>
        <p:grpSpPr>
          <a:xfrm>
            <a:off x="553599" y="3261669"/>
            <a:ext cx="1004591" cy="1004591"/>
            <a:chOff x="0" y="0"/>
            <a:chExt cx="1339455" cy="1339455"/>
          </a:xfrm>
        </p:grpSpPr>
        <p:sp>
          <p:nvSpPr>
            <p:cNvPr id="31" name="Freeform 31"/>
            <p:cNvSpPr/>
            <p:nvPr/>
          </p:nvSpPr>
          <p:spPr>
            <a:xfrm>
              <a:off x="0" y="0"/>
              <a:ext cx="1339455" cy="1339455"/>
            </a:xfrm>
            <a:custGeom>
              <a:avLst/>
              <a:gdLst/>
              <a:ahLst/>
              <a:cxnLst/>
              <a:rect l="l" t="t" r="r" b="b"/>
              <a:pathLst>
                <a:path w="1339455" h="1339455">
                  <a:moveTo>
                    <a:pt x="0" y="0"/>
                  </a:moveTo>
                  <a:lnTo>
                    <a:pt x="1339455" y="0"/>
                  </a:lnTo>
                  <a:lnTo>
                    <a:pt x="1339455" y="1339455"/>
                  </a:lnTo>
                  <a:lnTo>
                    <a:pt x="0" y="1339455"/>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32" name="Group 32"/>
            <p:cNvGrpSpPr/>
            <p:nvPr/>
          </p:nvGrpSpPr>
          <p:grpSpPr>
            <a:xfrm>
              <a:off x="114377" y="32024"/>
              <a:ext cx="1027932" cy="1027932"/>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34" name="TextBox 3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35" name="Group 35"/>
          <p:cNvGrpSpPr/>
          <p:nvPr/>
        </p:nvGrpSpPr>
        <p:grpSpPr>
          <a:xfrm>
            <a:off x="5362387" y="3281367"/>
            <a:ext cx="1004591" cy="1004591"/>
            <a:chOff x="0" y="0"/>
            <a:chExt cx="1339455" cy="1339455"/>
          </a:xfrm>
        </p:grpSpPr>
        <p:sp>
          <p:nvSpPr>
            <p:cNvPr id="36" name="Freeform 36"/>
            <p:cNvSpPr/>
            <p:nvPr/>
          </p:nvSpPr>
          <p:spPr>
            <a:xfrm>
              <a:off x="0" y="0"/>
              <a:ext cx="1339455" cy="1339455"/>
            </a:xfrm>
            <a:custGeom>
              <a:avLst/>
              <a:gdLst/>
              <a:ahLst/>
              <a:cxnLst/>
              <a:rect l="l" t="t" r="r" b="b"/>
              <a:pathLst>
                <a:path w="1339455" h="1339455">
                  <a:moveTo>
                    <a:pt x="0" y="0"/>
                  </a:moveTo>
                  <a:lnTo>
                    <a:pt x="1339455" y="0"/>
                  </a:lnTo>
                  <a:lnTo>
                    <a:pt x="1339455" y="1339455"/>
                  </a:lnTo>
                  <a:lnTo>
                    <a:pt x="0" y="1339455"/>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37" name="Group 37"/>
            <p:cNvGrpSpPr/>
            <p:nvPr/>
          </p:nvGrpSpPr>
          <p:grpSpPr>
            <a:xfrm>
              <a:off x="114377" y="32024"/>
              <a:ext cx="1027932" cy="1027932"/>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39" name="TextBox 39"/>
              <p:cNvSpPr txBox="1"/>
              <p:nvPr/>
            </p:nvSpPr>
            <p:spPr>
              <a:xfrm>
                <a:off x="76200" y="38100"/>
                <a:ext cx="660400" cy="698500"/>
              </a:xfrm>
              <a:prstGeom prst="rect">
                <a:avLst/>
              </a:prstGeom>
            </p:spPr>
            <p:txBody>
              <a:bodyPr lIns="44132" tIns="44132" rIns="44132" bIns="44132" rtlCol="0" anchor="ctr"/>
              <a:lstStyle/>
              <a:p>
                <a:pPr algn="ctr">
                  <a:lnSpc>
                    <a:spcPts val="2660"/>
                  </a:lnSpc>
                </a:pPr>
                <a:endParaRPr/>
              </a:p>
            </p:txBody>
          </p:sp>
        </p:grpSp>
      </p:grpSp>
      <p:grpSp>
        <p:nvGrpSpPr>
          <p:cNvPr id="40" name="Group 40"/>
          <p:cNvGrpSpPr/>
          <p:nvPr/>
        </p:nvGrpSpPr>
        <p:grpSpPr>
          <a:xfrm>
            <a:off x="10298251" y="3291684"/>
            <a:ext cx="994273" cy="994273"/>
            <a:chOff x="0" y="0"/>
            <a:chExt cx="1325698" cy="1325698"/>
          </a:xfrm>
        </p:grpSpPr>
        <p:sp>
          <p:nvSpPr>
            <p:cNvPr id="41" name="Freeform 41"/>
            <p:cNvSpPr/>
            <p:nvPr/>
          </p:nvSpPr>
          <p:spPr>
            <a:xfrm>
              <a:off x="0" y="0"/>
              <a:ext cx="1325698" cy="1325698"/>
            </a:xfrm>
            <a:custGeom>
              <a:avLst/>
              <a:gdLst/>
              <a:ahLst/>
              <a:cxnLst/>
              <a:rect l="l" t="t" r="r" b="b"/>
              <a:pathLst>
                <a:path w="1325698" h="1325698">
                  <a:moveTo>
                    <a:pt x="0" y="0"/>
                  </a:moveTo>
                  <a:lnTo>
                    <a:pt x="1325698" y="0"/>
                  </a:lnTo>
                  <a:lnTo>
                    <a:pt x="1325698" y="1325698"/>
                  </a:lnTo>
                  <a:lnTo>
                    <a:pt x="0" y="1325698"/>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p:spPr>
          <p:txBody>
            <a:bodyPr/>
            <a:lstStyle/>
            <a:p>
              <a:endParaRPr lang="lv-LV"/>
            </a:p>
          </p:txBody>
        </p:sp>
        <p:grpSp>
          <p:nvGrpSpPr>
            <p:cNvPr id="42" name="Group 42"/>
            <p:cNvGrpSpPr/>
            <p:nvPr/>
          </p:nvGrpSpPr>
          <p:grpSpPr>
            <a:xfrm>
              <a:off x="113202" y="31695"/>
              <a:ext cx="1017375" cy="1017375"/>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44" name="TextBox 4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sp>
        <p:nvSpPr>
          <p:cNvPr id="45" name="Freeform 45"/>
          <p:cNvSpPr/>
          <p:nvPr/>
        </p:nvSpPr>
        <p:spPr>
          <a:xfrm>
            <a:off x="1263610" y="8674979"/>
            <a:ext cx="197374" cy="140876"/>
          </a:xfrm>
          <a:custGeom>
            <a:avLst/>
            <a:gdLst/>
            <a:ahLst/>
            <a:cxnLst/>
            <a:rect l="l" t="t" r="r" b="b"/>
            <a:pathLst>
              <a:path w="197374" h="140876">
                <a:moveTo>
                  <a:pt x="0" y="0"/>
                </a:moveTo>
                <a:lnTo>
                  <a:pt x="197374" y="0"/>
                </a:lnTo>
                <a:lnTo>
                  <a:pt x="197374" y="140875"/>
                </a:lnTo>
                <a:lnTo>
                  <a:pt x="0" y="14087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46" name="Freeform 46"/>
          <p:cNvSpPr/>
          <p:nvPr/>
        </p:nvSpPr>
        <p:spPr>
          <a:xfrm>
            <a:off x="732427" y="3388984"/>
            <a:ext cx="584098" cy="543211"/>
          </a:xfrm>
          <a:custGeom>
            <a:avLst/>
            <a:gdLst/>
            <a:ahLst/>
            <a:cxnLst/>
            <a:rect l="l" t="t" r="r" b="b"/>
            <a:pathLst>
              <a:path w="584098" h="543211">
                <a:moveTo>
                  <a:pt x="0" y="0"/>
                </a:moveTo>
                <a:lnTo>
                  <a:pt x="584098" y="0"/>
                </a:lnTo>
                <a:lnTo>
                  <a:pt x="584098" y="543210"/>
                </a:lnTo>
                <a:lnTo>
                  <a:pt x="0" y="54321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47" name="Freeform 47"/>
          <p:cNvSpPr/>
          <p:nvPr/>
        </p:nvSpPr>
        <p:spPr>
          <a:xfrm>
            <a:off x="5576441" y="3431773"/>
            <a:ext cx="503105" cy="503105"/>
          </a:xfrm>
          <a:custGeom>
            <a:avLst/>
            <a:gdLst/>
            <a:ahLst/>
            <a:cxnLst/>
            <a:rect l="l" t="t" r="r" b="b"/>
            <a:pathLst>
              <a:path w="503105" h="503105">
                <a:moveTo>
                  <a:pt x="0" y="0"/>
                </a:moveTo>
                <a:lnTo>
                  <a:pt x="503105" y="0"/>
                </a:lnTo>
                <a:lnTo>
                  <a:pt x="503105" y="503105"/>
                </a:lnTo>
                <a:lnTo>
                  <a:pt x="0" y="50310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48" name="Freeform 48"/>
          <p:cNvSpPr/>
          <p:nvPr/>
        </p:nvSpPr>
        <p:spPr>
          <a:xfrm>
            <a:off x="10517362" y="3438194"/>
            <a:ext cx="449111" cy="561388"/>
          </a:xfrm>
          <a:custGeom>
            <a:avLst/>
            <a:gdLst/>
            <a:ahLst/>
            <a:cxnLst/>
            <a:rect l="l" t="t" r="r" b="b"/>
            <a:pathLst>
              <a:path w="449111" h="561388">
                <a:moveTo>
                  <a:pt x="0" y="0"/>
                </a:moveTo>
                <a:lnTo>
                  <a:pt x="449110" y="0"/>
                </a:lnTo>
                <a:lnTo>
                  <a:pt x="449110" y="561388"/>
                </a:lnTo>
                <a:lnTo>
                  <a:pt x="0" y="56138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lv-LV"/>
          </a:p>
        </p:txBody>
      </p:sp>
      <p:sp>
        <p:nvSpPr>
          <p:cNvPr id="49" name="TextBox 49"/>
          <p:cNvSpPr txBox="1"/>
          <p:nvPr/>
        </p:nvSpPr>
        <p:spPr>
          <a:xfrm>
            <a:off x="1024476" y="711547"/>
            <a:ext cx="12831139" cy="2099310"/>
          </a:xfrm>
          <a:prstGeom prst="rect">
            <a:avLst/>
          </a:prstGeom>
        </p:spPr>
        <p:txBody>
          <a:bodyPr lIns="0" tIns="0" rIns="0" bIns="0" rtlCol="0" anchor="t">
            <a:spAutoFit/>
          </a:bodyPr>
          <a:lstStyle/>
          <a:p>
            <a:pPr algn="l">
              <a:lnSpc>
                <a:spcPts val="5400"/>
              </a:lnSpc>
            </a:pPr>
            <a:r>
              <a:rPr lang="en-US" sz="5400" b="1">
                <a:solidFill>
                  <a:srgbClr val="000000"/>
                </a:solidFill>
                <a:latin typeface="Montserrat Bold"/>
                <a:ea typeface="Montserrat Bold"/>
                <a:cs typeface="Montserrat Bold"/>
                <a:sym typeface="Montserrat Bold"/>
              </a:rPr>
              <a:t>Finansējuma iespējas aizsardzības un divējāda lietojuma projektiem</a:t>
            </a:r>
          </a:p>
          <a:p>
            <a:pPr algn="l">
              <a:lnSpc>
                <a:spcPts val="5400"/>
              </a:lnSpc>
            </a:pPr>
            <a:endParaRPr lang="en-US" sz="5400" b="1">
              <a:solidFill>
                <a:srgbClr val="000000"/>
              </a:solidFill>
              <a:latin typeface="Montserrat Bold"/>
              <a:ea typeface="Montserrat Bold"/>
              <a:cs typeface="Montserrat Bold"/>
              <a:sym typeface="Montserrat Bold"/>
            </a:endParaRPr>
          </a:p>
        </p:txBody>
      </p:sp>
      <p:sp>
        <p:nvSpPr>
          <p:cNvPr id="50" name="TextBox 50"/>
          <p:cNvSpPr txBox="1"/>
          <p:nvPr/>
        </p:nvSpPr>
        <p:spPr>
          <a:xfrm>
            <a:off x="1055895" y="4228160"/>
            <a:ext cx="3799581" cy="3467100"/>
          </a:xfrm>
          <a:prstGeom prst="rect">
            <a:avLst/>
          </a:prstGeom>
        </p:spPr>
        <p:txBody>
          <a:bodyPr lIns="0" tIns="0" rIns="0" bIns="0" rtlCol="0" anchor="t">
            <a:spAutoFit/>
          </a:bodyPr>
          <a:lstStyle/>
          <a:p>
            <a:pPr algn="l">
              <a:lnSpc>
                <a:spcPts val="2100"/>
              </a:lnSpc>
            </a:pPr>
            <a:r>
              <a:rPr lang="en-US" sz="1500">
                <a:solidFill>
                  <a:srgbClr val="000000"/>
                </a:solidFill>
                <a:latin typeface="Montserrat"/>
                <a:ea typeface="Montserrat"/>
                <a:cs typeface="Montserrat"/>
                <a:sym typeface="Montserrat"/>
              </a:rPr>
              <a:t>Atbalsts inovatīvu aizsardzības un divējāda lietojuma produktu, pakalpojumu un tehnoloģiju attīstībai atbilstoši aizsardzības spēju prioritātēm, sekmējot risinājumu ar komercializācijas potenciālu attīstību aizsardzības un drošības nozarēs. </a:t>
            </a:r>
            <a:r>
              <a:rPr lang="en-US" sz="1500" b="1">
                <a:solidFill>
                  <a:srgbClr val="000000"/>
                </a:solidFill>
                <a:latin typeface="Montserrat Bold"/>
                <a:ea typeface="Montserrat Bold"/>
                <a:cs typeface="Montserrat Bold"/>
                <a:sym typeface="Montserrat Bold"/>
              </a:rPr>
              <a:t>TRL 4–8.</a:t>
            </a:r>
          </a:p>
          <a:p>
            <a:pPr algn="l">
              <a:lnSpc>
                <a:spcPts val="2100"/>
              </a:lnSpc>
            </a:pPr>
            <a:r>
              <a:rPr lang="en-US" sz="1500">
                <a:solidFill>
                  <a:srgbClr val="000000"/>
                </a:solidFill>
                <a:latin typeface="Montserrat"/>
                <a:ea typeface="Montserrat"/>
                <a:cs typeface="Montserrat"/>
                <a:sym typeface="Montserrat"/>
              </a:rPr>
              <a:t>Atbalsts: iespēja organizēt produktu testēšanu un saņemt ekspertu konsultācijas.</a:t>
            </a:r>
          </a:p>
          <a:p>
            <a:pPr algn="l">
              <a:lnSpc>
                <a:spcPts val="2100"/>
              </a:lnSpc>
            </a:pPr>
            <a:r>
              <a:rPr lang="en-US" sz="1500">
                <a:solidFill>
                  <a:srgbClr val="000000"/>
                </a:solidFill>
                <a:latin typeface="Montserrat"/>
                <a:ea typeface="Montserrat"/>
                <a:cs typeface="Montserrat"/>
                <a:sym typeface="Montserrat"/>
              </a:rPr>
              <a:t>Finansiālais atbalsts: </a:t>
            </a:r>
            <a:r>
              <a:rPr lang="en-US" sz="1500" b="1">
                <a:solidFill>
                  <a:srgbClr val="000000"/>
                </a:solidFill>
                <a:latin typeface="Montserrat Bold"/>
                <a:ea typeface="Montserrat Bold"/>
                <a:cs typeface="Montserrat Bold"/>
                <a:sym typeface="Montserrat Bold"/>
              </a:rPr>
              <a:t>līdz 300 000 EUR.</a:t>
            </a:r>
          </a:p>
          <a:p>
            <a:pPr algn="l">
              <a:lnSpc>
                <a:spcPts val="2100"/>
              </a:lnSpc>
            </a:pPr>
            <a:endParaRPr lang="en-US" sz="1500" b="1">
              <a:solidFill>
                <a:srgbClr val="000000"/>
              </a:solidFill>
              <a:latin typeface="Montserrat Bold"/>
              <a:ea typeface="Montserrat Bold"/>
              <a:cs typeface="Montserrat Bold"/>
              <a:sym typeface="Montserrat Bold"/>
            </a:endParaRPr>
          </a:p>
        </p:txBody>
      </p:sp>
      <p:sp>
        <p:nvSpPr>
          <p:cNvPr id="51" name="TextBox 51"/>
          <p:cNvSpPr txBox="1"/>
          <p:nvPr/>
        </p:nvSpPr>
        <p:spPr>
          <a:xfrm>
            <a:off x="6017697" y="3906748"/>
            <a:ext cx="3928128" cy="4000500"/>
          </a:xfrm>
          <a:prstGeom prst="rect">
            <a:avLst/>
          </a:prstGeom>
        </p:spPr>
        <p:txBody>
          <a:bodyPr lIns="0" tIns="0" rIns="0" bIns="0" rtlCol="0" anchor="t">
            <a:spAutoFit/>
          </a:bodyPr>
          <a:lstStyle/>
          <a:p>
            <a:pPr algn="l">
              <a:lnSpc>
                <a:spcPts val="2100"/>
              </a:lnSpc>
            </a:pPr>
            <a:r>
              <a:rPr lang="en-US" sz="1500">
                <a:solidFill>
                  <a:srgbClr val="000000"/>
                </a:solidFill>
                <a:latin typeface="Montserrat"/>
                <a:ea typeface="Montserrat"/>
                <a:cs typeface="Montserrat"/>
                <a:sym typeface="Montserrat"/>
              </a:rPr>
              <a:t>Nodrošina Latvijas Nacionālajiem bruņotajiem spēkiem (NBS) iespējami ātru piekļuvi militāriem vai divējāda lietojuma produktiem, kas steidzami nepieciešami NBS operacionālajām vajadzībām vai pašlaik nav pieejami tirgū. Vismaz </a:t>
            </a:r>
            <a:r>
              <a:rPr lang="en-US" sz="1500" b="1">
                <a:solidFill>
                  <a:srgbClr val="000000"/>
                </a:solidFill>
                <a:latin typeface="Montserrat Bold"/>
                <a:ea typeface="Montserrat Bold"/>
                <a:cs typeface="Montserrat Bold"/>
                <a:sym typeface="Montserrat Bold"/>
              </a:rPr>
              <a:t>TRL 6.</a:t>
            </a:r>
          </a:p>
          <a:p>
            <a:pPr algn="l">
              <a:lnSpc>
                <a:spcPts val="2100"/>
              </a:lnSpc>
            </a:pPr>
            <a:r>
              <a:rPr lang="en-US" sz="1500">
                <a:solidFill>
                  <a:srgbClr val="000000"/>
                </a:solidFill>
                <a:latin typeface="Montserrat"/>
                <a:ea typeface="Montserrat"/>
                <a:cs typeface="Montserrat"/>
                <a:sym typeface="Montserrat"/>
              </a:rPr>
              <a:t>Nefinansiālais atbalsts: nepieciešamo testēšanas apstākļu nodrošināšana un Aizsardzības ministrijas atbalsts iespējamu trešo pušu (piemēram, citu NATO/ES dalībvalstu bruņoto spēku) iesaistei līgumā.</a:t>
            </a:r>
          </a:p>
          <a:p>
            <a:pPr algn="l">
              <a:lnSpc>
                <a:spcPts val="2100"/>
              </a:lnSpc>
            </a:pPr>
            <a:r>
              <a:rPr lang="en-US" sz="1500">
                <a:solidFill>
                  <a:srgbClr val="000000"/>
                </a:solidFill>
                <a:latin typeface="Montserrat"/>
                <a:ea typeface="Montserrat"/>
                <a:cs typeface="Montserrat"/>
                <a:sym typeface="Montserrat"/>
              </a:rPr>
              <a:t>Finansiālais atbalsts: līdz </a:t>
            </a:r>
            <a:r>
              <a:rPr lang="en-US" sz="1500" b="1">
                <a:solidFill>
                  <a:srgbClr val="000000"/>
                </a:solidFill>
                <a:latin typeface="Montserrat Bold"/>
                <a:ea typeface="Montserrat Bold"/>
                <a:cs typeface="Montserrat Bold"/>
                <a:sym typeface="Montserrat Bold"/>
              </a:rPr>
              <a:t>300 000 EUR</a:t>
            </a:r>
            <a:r>
              <a:rPr lang="en-US" sz="1500">
                <a:solidFill>
                  <a:srgbClr val="000000"/>
                </a:solidFill>
                <a:latin typeface="Montserrat"/>
                <a:ea typeface="Montserrat"/>
                <a:cs typeface="Montserrat"/>
                <a:sym typeface="Montserrat"/>
              </a:rPr>
              <a:t>.</a:t>
            </a:r>
          </a:p>
          <a:p>
            <a:pPr algn="l">
              <a:lnSpc>
                <a:spcPts val="2100"/>
              </a:lnSpc>
            </a:pPr>
            <a:endParaRPr lang="en-US" sz="1500">
              <a:solidFill>
                <a:srgbClr val="000000"/>
              </a:solidFill>
              <a:latin typeface="Montserrat"/>
              <a:ea typeface="Montserrat"/>
              <a:cs typeface="Montserrat"/>
              <a:sym typeface="Montserrat"/>
            </a:endParaRPr>
          </a:p>
        </p:txBody>
      </p:sp>
      <p:sp>
        <p:nvSpPr>
          <p:cNvPr id="52" name="TextBox 52"/>
          <p:cNvSpPr txBox="1"/>
          <p:nvPr/>
        </p:nvSpPr>
        <p:spPr>
          <a:xfrm>
            <a:off x="10828429" y="4021654"/>
            <a:ext cx="3505489" cy="4000500"/>
          </a:xfrm>
          <a:prstGeom prst="rect">
            <a:avLst/>
          </a:prstGeom>
        </p:spPr>
        <p:txBody>
          <a:bodyPr lIns="0" tIns="0" rIns="0" bIns="0" rtlCol="0" anchor="t">
            <a:spAutoFit/>
          </a:bodyPr>
          <a:lstStyle/>
          <a:p>
            <a:pPr algn="l">
              <a:lnSpc>
                <a:spcPts val="2100"/>
              </a:lnSpc>
            </a:pPr>
            <a:r>
              <a:rPr lang="en-US" sz="1500">
                <a:solidFill>
                  <a:srgbClr val="000000"/>
                </a:solidFill>
                <a:latin typeface="Montserrat"/>
                <a:ea typeface="Montserrat"/>
                <a:cs typeface="Montserrat"/>
                <a:sym typeface="Montserrat"/>
              </a:rPr>
              <a:t>Atbalsts kopīgiem aizsardzības pētniecības un izstrādes (R&amp;D) projektiem, kas veicina inovatīvu tehnoloģiju attīstību, stiprina Eiropas aizsardzības industriju un uzlabo savietojamību. </a:t>
            </a:r>
            <a:r>
              <a:rPr lang="en-US" sz="1500" b="1">
                <a:solidFill>
                  <a:srgbClr val="000000"/>
                </a:solidFill>
                <a:latin typeface="Montserrat Bold"/>
                <a:ea typeface="Montserrat Bold"/>
                <a:cs typeface="Montserrat Bold"/>
                <a:sym typeface="Montserrat Bold"/>
              </a:rPr>
              <a:t>TRL 2–8</a:t>
            </a:r>
            <a:r>
              <a:rPr lang="en-US" sz="1500">
                <a:solidFill>
                  <a:srgbClr val="000000"/>
                </a:solidFill>
                <a:latin typeface="Montserrat"/>
                <a:ea typeface="Montserrat"/>
                <a:cs typeface="Montserrat"/>
                <a:sym typeface="Montserrat"/>
              </a:rPr>
              <a:t>.</a:t>
            </a:r>
          </a:p>
          <a:p>
            <a:pPr algn="l">
              <a:lnSpc>
                <a:spcPts val="2100"/>
              </a:lnSpc>
            </a:pPr>
            <a:r>
              <a:rPr lang="en-US" sz="1500">
                <a:solidFill>
                  <a:srgbClr val="000000"/>
                </a:solidFill>
                <a:latin typeface="Montserrat"/>
                <a:ea typeface="Montserrat"/>
                <a:cs typeface="Montserrat"/>
                <a:sym typeface="Montserrat"/>
              </a:rPr>
              <a:t>Atbalsts: līdz 100% nacionālais līdzfinansējums izstrādes aktivitātēm izmaksām, kuras nesedz ES finansējums, kā arī līdz 50 000 EUR projekta pieteikuma sagatavošanai.</a:t>
            </a:r>
          </a:p>
          <a:p>
            <a:pPr algn="l">
              <a:lnSpc>
                <a:spcPts val="2100"/>
              </a:lnSpc>
            </a:pPr>
            <a:r>
              <a:rPr lang="en-US" sz="1500" b="1">
                <a:solidFill>
                  <a:srgbClr val="000000"/>
                </a:solidFill>
                <a:latin typeface="Montserrat Bold"/>
                <a:ea typeface="Montserrat Bold"/>
                <a:cs typeface="Montserrat Bold"/>
                <a:sym typeface="Montserrat Bold"/>
              </a:rPr>
              <a:t>Maksimālais atbalsta apmērs: nav noteikts.</a:t>
            </a:r>
          </a:p>
          <a:p>
            <a:pPr algn="l">
              <a:lnSpc>
                <a:spcPts val="2100"/>
              </a:lnSpc>
            </a:pPr>
            <a:endParaRPr lang="en-US" sz="1500" b="1">
              <a:solidFill>
                <a:srgbClr val="000000"/>
              </a:solidFill>
              <a:latin typeface="Montserrat Bold"/>
              <a:ea typeface="Montserrat Bold"/>
              <a:cs typeface="Montserrat Bold"/>
              <a:sym typeface="Montserrat Bold"/>
            </a:endParaRPr>
          </a:p>
        </p:txBody>
      </p:sp>
      <p:grpSp>
        <p:nvGrpSpPr>
          <p:cNvPr id="53" name="Group 53"/>
          <p:cNvGrpSpPr/>
          <p:nvPr/>
        </p:nvGrpSpPr>
        <p:grpSpPr>
          <a:xfrm>
            <a:off x="953389" y="8061981"/>
            <a:ext cx="4087234" cy="1512521"/>
            <a:chOff x="0" y="0"/>
            <a:chExt cx="1076473" cy="398360"/>
          </a:xfrm>
        </p:grpSpPr>
        <p:sp>
          <p:nvSpPr>
            <p:cNvPr id="54" name="Freeform 54"/>
            <p:cNvSpPr/>
            <p:nvPr/>
          </p:nvSpPr>
          <p:spPr>
            <a:xfrm>
              <a:off x="0" y="0"/>
              <a:ext cx="1076473" cy="398360"/>
            </a:xfrm>
            <a:custGeom>
              <a:avLst/>
              <a:gdLst/>
              <a:ahLst/>
              <a:cxnLst/>
              <a:rect l="l" t="t" r="r" b="b"/>
              <a:pathLst>
                <a:path w="1076473" h="398360">
                  <a:moveTo>
                    <a:pt x="45460" y="0"/>
                  </a:moveTo>
                  <a:lnTo>
                    <a:pt x="1031013" y="0"/>
                  </a:lnTo>
                  <a:cubicBezTo>
                    <a:pt x="1056120" y="0"/>
                    <a:pt x="1076473" y="20353"/>
                    <a:pt x="1076473" y="45460"/>
                  </a:cubicBezTo>
                  <a:lnTo>
                    <a:pt x="1076473" y="352899"/>
                  </a:lnTo>
                  <a:cubicBezTo>
                    <a:pt x="1076473" y="364956"/>
                    <a:pt x="1071684" y="376519"/>
                    <a:pt x="1063158" y="385045"/>
                  </a:cubicBezTo>
                  <a:cubicBezTo>
                    <a:pt x="1054633" y="393570"/>
                    <a:pt x="1043070" y="398360"/>
                    <a:pt x="1031013" y="398360"/>
                  </a:cubicBezTo>
                  <a:lnTo>
                    <a:pt x="45460" y="398360"/>
                  </a:lnTo>
                  <a:cubicBezTo>
                    <a:pt x="33403" y="398360"/>
                    <a:pt x="21840" y="393570"/>
                    <a:pt x="13315" y="385045"/>
                  </a:cubicBezTo>
                  <a:cubicBezTo>
                    <a:pt x="4790" y="376519"/>
                    <a:pt x="0" y="364956"/>
                    <a:pt x="0" y="352899"/>
                  </a:cubicBezTo>
                  <a:lnTo>
                    <a:pt x="0" y="45460"/>
                  </a:lnTo>
                  <a:cubicBezTo>
                    <a:pt x="0" y="20353"/>
                    <a:pt x="20353" y="0"/>
                    <a:pt x="45460" y="0"/>
                  </a:cubicBezTo>
                  <a:close/>
                </a:path>
              </a:pathLst>
            </a:custGeom>
            <a:solidFill>
              <a:srgbClr val="EEEEEE"/>
            </a:solidFill>
            <a:ln w="9525" cap="rnd">
              <a:solidFill>
                <a:srgbClr val="095147"/>
              </a:solidFill>
              <a:prstDash val="solid"/>
              <a:round/>
            </a:ln>
          </p:spPr>
          <p:txBody>
            <a:bodyPr/>
            <a:lstStyle/>
            <a:p>
              <a:endParaRPr lang="lv-LV"/>
            </a:p>
          </p:txBody>
        </p:sp>
        <p:sp>
          <p:nvSpPr>
            <p:cNvPr id="55" name="TextBox 55"/>
            <p:cNvSpPr txBox="1"/>
            <p:nvPr/>
          </p:nvSpPr>
          <p:spPr>
            <a:xfrm>
              <a:off x="0" y="-38100"/>
              <a:ext cx="1076473" cy="436460"/>
            </a:xfrm>
            <a:prstGeom prst="rect">
              <a:avLst/>
            </a:prstGeom>
          </p:spPr>
          <p:txBody>
            <a:bodyPr lIns="50800" tIns="50800" rIns="50800" bIns="50800" rtlCol="0" anchor="ctr"/>
            <a:lstStyle/>
            <a:p>
              <a:pPr algn="ctr">
                <a:lnSpc>
                  <a:spcPts val="2659"/>
                </a:lnSpc>
                <a:spcBef>
                  <a:spcPct val="0"/>
                </a:spcBef>
              </a:pPr>
              <a:endParaRPr/>
            </a:p>
          </p:txBody>
        </p:sp>
      </p:grpSp>
      <p:grpSp>
        <p:nvGrpSpPr>
          <p:cNvPr id="56" name="Group 56"/>
          <p:cNvGrpSpPr/>
          <p:nvPr/>
        </p:nvGrpSpPr>
        <p:grpSpPr>
          <a:xfrm>
            <a:off x="953389" y="7980474"/>
            <a:ext cx="4087234" cy="471425"/>
            <a:chOff x="0" y="0"/>
            <a:chExt cx="1076473" cy="124161"/>
          </a:xfrm>
        </p:grpSpPr>
        <p:sp>
          <p:nvSpPr>
            <p:cNvPr id="57" name="Freeform 57"/>
            <p:cNvSpPr/>
            <p:nvPr/>
          </p:nvSpPr>
          <p:spPr>
            <a:xfrm>
              <a:off x="0" y="0"/>
              <a:ext cx="1076473" cy="124161"/>
            </a:xfrm>
            <a:custGeom>
              <a:avLst/>
              <a:gdLst/>
              <a:ahLst/>
              <a:cxnLst/>
              <a:rect l="l" t="t" r="r" b="b"/>
              <a:pathLst>
                <a:path w="1076473" h="124161">
                  <a:moveTo>
                    <a:pt x="28413" y="0"/>
                  </a:moveTo>
                  <a:lnTo>
                    <a:pt x="1048061" y="0"/>
                  </a:lnTo>
                  <a:cubicBezTo>
                    <a:pt x="1063752" y="0"/>
                    <a:pt x="1076473" y="12721"/>
                    <a:pt x="1076473" y="28413"/>
                  </a:cubicBezTo>
                  <a:lnTo>
                    <a:pt x="1076473" y="95749"/>
                  </a:lnTo>
                  <a:cubicBezTo>
                    <a:pt x="1076473" y="103284"/>
                    <a:pt x="1073480" y="110511"/>
                    <a:pt x="1068151" y="115839"/>
                  </a:cubicBezTo>
                  <a:cubicBezTo>
                    <a:pt x="1062823" y="121168"/>
                    <a:pt x="1055596" y="124161"/>
                    <a:pt x="1048061" y="124161"/>
                  </a:cubicBezTo>
                  <a:lnTo>
                    <a:pt x="28413" y="124161"/>
                  </a:lnTo>
                  <a:cubicBezTo>
                    <a:pt x="20877" y="124161"/>
                    <a:pt x="13650" y="121168"/>
                    <a:pt x="8322" y="115839"/>
                  </a:cubicBezTo>
                  <a:cubicBezTo>
                    <a:pt x="2993" y="110511"/>
                    <a:pt x="0" y="103284"/>
                    <a:pt x="0" y="95749"/>
                  </a:cubicBezTo>
                  <a:lnTo>
                    <a:pt x="0" y="28413"/>
                  </a:lnTo>
                  <a:cubicBezTo>
                    <a:pt x="0" y="20877"/>
                    <a:pt x="2993" y="13650"/>
                    <a:pt x="8322" y="8322"/>
                  </a:cubicBezTo>
                  <a:cubicBezTo>
                    <a:pt x="13650" y="2993"/>
                    <a:pt x="20877" y="0"/>
                    <a:pt x="28413" y="0"/>
                  </a:cubicBezTo>
                  <a:close/>
                </a:path>
              </a:pathLst>
            </a:custGeom>
            <a:solidFill>
              <a:srgbClr val="095147"/>
            </a:solidFill>
            <a:ln w="9525" cap="sq">
              <a:solidFill>
                <a:srgbClr val="003230"/>
              </a:solidFill>
              <a:prstDash val="solid"/>
              <a:miter/>
            </a:ln>
          </p:spPr>
          <p:txBody>
            <a:bodyPr/>
            <a:lstStyle/>
            <a:p>
              <a:endParaRPr lang="lv-LV"/>
            </a:p>
          </p:txBody>
        </p:sp>
        <p:sp>
          <p:nvSpPr>
            <p:cNvPr id="58" name="TextBox 58"/>
            <p:cNvSpPr txBox="1"/>
            <p:nvPr/>
          </p:nvSpPr>
          <p:spPr>
            <a:xfrm>
              <a:off x="0" y="-38100"/>
              <a:ext cx="1076473" cy="162261"/>
            </a:xfrm>
            <a:prstGeom prst="rect">
              <a:avLst/>
            </a:prstGeom>
          </p:spPr>
          <p:txBody>
            <a:bodyPr lIns="50800" tIns="50800" rIns="50800" bIns="50800" rtlCol="0" anchor="ctr"/>
            <a:lstStyle/>
            <a:p>
              <a:pPr algn="ctr">
                <a:lnSpc>
                  <a:spcPts val="2659"/>
                </a:lnSpc>
                <a:spcBef>
                  <a:spcPct val="0"/>
                </a:spcBef>
              </a:pPr>
              <a:endParaRPr/>
            </a:p>
          </p:txBody>
        </p:sp>
      </p:grpSp>
      <p:sp>
        <p:nvSpPr>
          <p:cNvPr id="59" name="TextBox 59"/>
          <p:cNvSpPr txBox="1"/>
          <p:nvPr/>
        </p:nvSpPr>
        <p:spPr>
          <a:xfrm>
            <a:off x="1774551" y="8607223"/>
            <a:ext cx="3516366" cy="989965"/>
          </a:xfrm>
          <a:prstGeom prst="rect">
            <a:avLst/>
          </a:prstGeom>
        </p:spPr>
        <p:txBody>
          <a:bodyPr lIns="0" tIns="0" rIns="0" bIns="0" rtlCol="0" anchor="t">
            <a:spAutoFit/>
          </a:bodyPr>
          <a:lstStyle/>
          <a:p>
            <a:pPr algn="just">
              <a:lnSpc>
                <a:spcPts val="2659"/>
              </a:lnSpc>
              <a:spcBef>
                <a:spcPct val="0"/>
              </a:spcBef>
            </a:pPr>
            <a:r>
              <a:rPr lang="en-US" sz="1899">
                <a:solidFill>
                  <a:srgbClr val="000000"/>
                </a:solidFill>
                <a:latin typeface="Montserrat"/>
                <a:ea typeface="Montserrat"/>
                <a:cs typeface="Montserrat"/>
                <a:sym typeface="Montserrat"/>
              </a:rPr>
              <a:t>granti@mod.gov.lv </a:t>
            </a:r>
          </a:p>
          <a:p>
            <a:pPr algn="just">
              <a:lnSpc>
                <a:spcPts val="2659"/>
              </a:lnSpc>
              <a:spcBef>
                <a:spcPct val="0"/>
              </a:spcBef>
            </a:pPr>
            <a:r>
              <a:rPr lang="en-US" sz="1899">
                <a:solidFill>
                  <a:srgbClr val="000000"/>
                </a:solidFill>
                <a:latin typeface="Montserrat"/>
                <a:ea typeface="Montserrat"/>
                <a:cs typeface="Montserrat"/>
                <a:sym typeface="Montserrat"/>
              </a:rPr>
              <a:t>*Tiek piemēroti nosacījumi.</a:t>
            </a:r>
          </a:p>
          <a:p>
            <a:pPr algn="just">
              <a:lnSpc>
                <a:spcPts val="2659"/>
              </a:lnSpc>
              <a:spcBef>
                <a:spcPct val="0"/>
              </a:spcBef>
            </a:pPr>
            <a:endParaRPr lang="en-US" sz="1899">
              <a:solidFill>
                <a:srgbClr val="000000"/>
              </a:solidFill>
              <a:latin typeface="Montserrat"/>
              <a:ea typeface="Montserrat"/>
              <a:cs typeface="Montserrat"/>
              <a:sym typeface="Montserrat"/>
            </a:endParaRPr>
          </a:p>
        </p:txBody>
      </p:sp>
      <p:sp>
        <p:nvSpPr>
          <p:cNvPr id="60" name="TextBox 60"/>
          <p:cNvSpPr txBox="1"/>
          <p:nvPr/>
        </p:nvSpPr>
        <p:spPr>
          <a:xfrm>
            <a:off x="2297969" y="8033406"/>
            <a:ext cx="1234765" cy="330200"/>
          </a:xfrm>
          <a:prstGeom prst="rect">
            <a:avLst/>
          </a:prstGeom>
        </p:spPr>
        <p:txBody>
          <a:bodyPr lIns="0" tIns="0" rIns="0" bIns="0" rtlCol="0" anchor="t">
            <a:spAutoFit/>
          </a:bodyPr>
          <a:lstStyle/>
          <a:p>
            <a:pPr algn="just">
              <a:lnSpc>
                <a:spcPts val="2799"/>
              </a:lnSpc>
              <a:spcBef>
                <a:spcPct val="0"/>
              </a:spcBef>
            </a:pPr>
            <a:r>
              <a:rPr lang="en-US" sz="1999" b="1">
                <a:solidFill>
                  <a:srgbClr val="FFFFFF"/>
                </a:solidFill>
                <a:latin typeface="Montserrat Bold"/>
                <a:ea typeface="Montserrat Bold"/>
                <a:cs typeface="Montserrat Bold"/>
                <a:sym typeface="Montserrat Bold"/>
              </a:rPr>
              <a:t>Kontakti</a:t>
            </a:r>
          </a:p>
        </p:txBody>
      </p:sp>
      <p:sp>
        <p:nvSpPr>
          <p:cNvPr id="61" name="Freeform 61"/>
          <p:cNvSpPr/>
          <p:nvPr/>
        </p:nvSpPr>
        <p:spPr>
          <a:xfrm>
            <a:off x="6105389" y="8677903"/>
            <a:ext cx="197374" cy="140876"/>
          </a:xfrm>
          <a:custGeom>
            <a:avLst/>
            <a:gdLst/>
            <a:ahLst/>
            <a:cxnLst/>
            <a:rect l="l" t="t" r="r" b="b"/>
            <a:pathLst>
              <a:path w="197374" h="140876">
                <a:moveTo>
                  <a:pt x="0" y="0"/>
                </a:moveTo>
                <a:lnTo>
                  <a:pt x="197374" y="0"/>
                </a:lnTo>
                <a:lnTo>
                  <a:pt x="197374" y="140876"/>
                </a:lnTo>
                <a:lnTo>
                  <a:pt x="0" y="14087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grpSp>
        <p:nvGrpSpPr>
          <p:cNvPr id="62" name="Group 62"/>
          <p:cNvGrpSpPr/>
          <p:nvPr/>
        </p:nvGrpSpPr>
        <p:grpSpPr>
          <a:xfrm>
            <a:off x="5795168" y="8064906"/>
            <a:ext cx="4150658" cy="1469769"/>
            <a:chOff x="0" y="0"/>
            <a:chExt cx="1093177" cy="387100"/>
          </a:xfrm>
        </p:grpSpPr>
        <p:sp>
          <p:nvSpPr>
            <p:cNvPr id="63" name="Freeform 63"/>
            <p:cNvSpPr/>
            <p:nvPr/>
          </p:nvSpPr>
          <p:spPr>
            <a:xfrm>
              <a:off x="0" y="0"/>
              <a:ext cx="1093177" cy="387100"/>
            </a:xfrm>
            <a:custGeom>
              <a:avLst/>
              <a:gdLst/>
              <a:ahLst/>
              <a:cxnLst/>
              <a:rect l="l" t="t" r="r" b="b"/>
              <a:pathLst>
                <a:path w="1093177" h="387100">
                  <a:moveTo>
                    <a:pt x="44765" y="0"/>
                  </a:moveTo>
                  <a:lnTo>
                    <a:pt x="1048412" y="0"/>
                  </a:lnTo>
                  <a:cubicBezTo>
                    <a:pt x="1073135" y="0"/>
                    <a:pt x="1093177" y="20042"/>
                    <a:pt x="1093177" y="44765"/>
                  </a:cubicBezTo>
                  <a:lnTo>
                    <a:pt x="1093177" y="342334"/>
                  </a:lnTo>
                  <a:cubicBezTo>
                    <a:pt x="1093177" y="354207"/>
                    <a:pt x="1088461" y="365593"/>
                    <a:pt x="1080066" y="373988"/>
                  </a:cubicBezTo>
                  <a:cubicBezTo>
                    <a:pt x="1071671" y="382383"/>
                    <a:pt x="1060284" y="387100"/>
                    <a:pt x="1048412" y="387100"/>
                  </a:cubicBezTo>
                  <a:lnTo>
                    <a:pt x="44765" y="387100"/>
                  </a:lnTo>
                  <a:cubicBezTo>
                    <a:pt x="32893" y="387100"/>
                    <a:pt x="21507" y="382383"/>
                    <a:pt x="13111" y="373988"/>
                  </a:cubicBezTo>
                  <a:cubicBezTo>
                    <a:pt x="4716" y="365593"/>
                    <a:pt x="0" y="354207"/>
                    <a:pt x="0" y="342334"/>
                  </a:cubicBezTo>
                  <a:lnTo>
                    <a:pt x="0" y="44765"/>
                  </a:lnTo>
                  <a:cubicBezTo>
                    <a:pt x="0" y="32893"/>
                    <a:pt x="4716" y="21507"/>
                    <a:pt x="13111" y="13111"/>
                  </a:cubicBezTo>
                  <a:cubicBezTo>
                    <a:pt x="21507" y="4716"/>
                    <a:pt x="32893" y="0"/>
                    <a:pt x="44765" y="0"/>
                  </a:cubicBezTo>
                  <a:close/>
                </a:path>
              </a:pathLst>
            </a:custGeom>
            <a:solidFill>
              <a:srgbClr val="EEEEEE"/>
            </a:solidFill>
            <a:ln w="9525" cap="rnd">
              <a:solidFill>
                <a:srgbClr val="095147"/>
              </a:solidFill>
              <a:prstDash val="solid"/>
              <a:round/>
            </a:ln>
          </p:spPr>
          <p:txBody>
            <a:bodyPr/>
            <a:lstStyle/>
            <a:p>
              <a:endParaRPr lang="lv-LV"/>
            </a:p>
          </p:txBody>
        </p:sp>
        <p:sp>
          <p:nvSpPr>
            <p:cNvPr id="64" name="TextBox 64"/>
            <p:cNvSpPr txBox="1"/>
            <p:nvPr/>
          </p:nvSpPr>
          <p:spPr>
            <a:xfrm>
              <a:off x="0" y="-38100"/>
              <a:ext cx="1093177" cy="425200"/>
            </a:xfrm>
            <a:prstGeom prst="rect">
              <a:avLst/>
            </a:prstGeom>
          </p:spPr>
          <p:txBody>
            <a:bodyPr lIns="50800" tIns="50800" rIns="50800" bIns="50800" rtlCol="0" anchor="ctr"/>
            <a:lstStyle/>
            <a:p>
              <a:pPr algn="ctr">
                <a:lnSpc>
                  <a:spcPts val="2659"/>
                </a:lnSpc>
                <a:spcBef>
                  <a:spcPct val="0"/>
                </a:spcBef>
              </a:pPr>
              <a:endParaRPr/>
            </a:p>
          </p:txBody>
        </p:sp>
      </p:grpSp>
      <p:grpSp>
        <p:nvGrpSpPr>
          <p:cNvPr id="65" name="Group 65"/>
          <p:cNvGrpSpPr/>
          <p:nvPr/>
        </p:nvGrpSpPr>
        <p:grpSpPr>
          <a:xfrm>
            <a:off x="5795168" y="7983398"/>
            <a:ext cx="4150658" cy="471425"/>
            <a:chOff x="0" y="0"/>
            <a:chExt cx="1093177" cy="124161"/>
          </a:xfrm>
        </p:grpSpPr>
        <p:sp>
          <p:nvSpPr>
            <p:cNvPr id="66" name="Freeform 66"/>
            <p:cNvSpPr/>
            <p:nvPr/>
          </p:nvSpPr>
          <p:spPr>
            <a:xfrm>
              <a:off x="0" y="0"/>
              <a:ext cx="1093177" cy="124161"/>
            </a:xfrm>
            <a:custGeom>
              <a:avLst/>
              <a:gdLst/>
              <a:ahLst/>
              <a:cxnLst/>
              <a:rect l="l" t="t" r="r" b="b"/>
              <a:pathLst>
                <a:path w="1093177" h="124161">
                  <a:moveTo>
                    <a:pt x="27978" y="0"/>
                  </a:moveTo>
                  <a:lnTo>
                    <a:pt x="1065199" y="0"/>
                  </a:lnTo>
                  <a:cubicBezTo>
                    <a:pt x="1072619" y="0"/>
                    <a:pt x="1079736" y="2948"/>
                    <a:pt x="1084983" y="8195"/>
                  </a:cubicBezTo>
                  <a:cubicBezTo>
                    <a:pt x="1090230" y="13442"/>
                    <a:pt x="1093177" y="20558"/>
                    <a:pt x="1093177" y="27978"/>
                  </a:cubicBezTo>
                  <a:lnTo>
                    <a:pt x="1093177" y="96183"/>
                  </a:lnTo>
                  <a:cubicBezTo>
                    <a:pt x="1093177" y="103603"/>
                    <a:pt x="1090230" y="110720"/>
                    <a:pt x="1084983" y="115967"/>
                  </a:cubicBezTo>
                  <a:cubicBezTo>
                    <a:pt x="1079736" y="121214"/>
                    <a:pt x="1072619" y="124161"/>
                    <a:pt x="1065199" y="124161"/>
                  </a:cubicBezTo>
                  <a:lnTo>
                    <a:pt x="27978" y="124161"/>
                  </a:lnTo>
                  <a:cubicBezTo>
                    <a:pt x="20558" y="124161"/>
                    <a:pt x="13442" y="121214"/>
                    <a:pt x="8195" y="115967"/>
                  </a:cubicBezTo>
                  <a:cubicBezTo>
                    <a:pt x="2948" y="110720"/>
                    <a:pt x="0" y="103603"/>
                    <a:pt x="0" y="96183"/>
                  </a:cubicBezTo>
                  <a:lnTo>
                    <a:pt x="0" y="27978"/>
                  </a:lnTo>
                  <a:cubicBezTo>
                    <a:pt x="0" y="20558"/>
                    <a:pt x="2948" y="13442"/>
                    <a:pt x="8195" y="8195"/>
                  </a:cubicBezTo>
                  <a:cubicBezTo>
                    <a:pt x="13442" y="2948"/>
                    <a:pt x="20558" y="0"/>
                    <a:pt x="27978" y="0"/>
                  </a:cubicBezTo>
                  <a:close/>
                </a:path>
              </a:pathLst>
            </a:custGeom>
            <a:solidFill>
              <a:srgbClr val="095147"/>
            </a:solidFill>
            <a:ln w="9525" cap="sq">
              <a:solidFill>
                <a:srgbClr val="003230"/>
              </a:solidFill>
              <a:prstDash val="solid"/>
              <a:miter/>
            </a:ln>
          </p:spPr>
          <p:txBody>
            <a:bodyPr/>
            <a:lstStyle/>
            <a:p>
              <a:endParaRPr lang="lv-LV"/>
            </a:p>
          </p:txBody>
        </p:sp>
        <p:sp>
          <p:nvSpPr>
            <p:cNvPr id="67" name="TextBox 67"/>
            <p:cNvSpPr txBox="1"/>
            <p:nvPr/>
          </p:nvSpPr>
          <p:spPr>
            <a:xfrm>
              <a:off x="0" y="-38100"/>
              <a:ext cx="1093177" cy="162261"/>
            </a:xfrm>
            <a:prstGeom prst="rect">
              <a:avLst/>
            </a:prstGeom>
          </p:spPr>
          <p:txBody>
            <a:bodyPr lIns="50800" tIns="50800" rIns="50800" bIns="50800" rtlCol="0" anchor="ctr"/>
            <a:lstStyle/>
            <a:p>
              <a:pPr algn="ctr">
                <a:lnSpc>
                  <a:spcPts val="2659"/>
                </a:lnSpc>
                <a:spcBef>
                  <a:spcPct val="0"/>
                </a:spcBef>
              </a:pPr>
              <a:endParaRPr/>
            </a:p>
          </p:txBody>
        </p:sp>
      </p:grpSp>
      <p:sp>
        <p:nvSpPr>
          <p:cNvPr id="68" name="TextBox 68"/>
          <p:cNvSpPr txBox="1"/>
          <p:nvPr/>
        </p:nvSpPr>
        <p:spPr>
          <a:xfrm>
            <a:off x="6561904" y="8593046"/>
            <a:ext cx="3260097" cy="989965"/>
          </a:xfrm>
          <a:prstGeom prst="rect">
            <a:avLst/>
          </a:prstGeom>
        </p:spPr>
        <p:txBody>
          <a:bodyPr lIns="0" tIns="0" rIns="0" bIns="0" rtlCol="0" anchor="t">
            <a:spAutoFit/>
          </a:bodyPr>
          <a:lstStyle/>
          <a:p>
            <a:pPr algn="just">
              <a:lnSpc>
                <a:spcPts val="2659"/>
              </a:lnSpc>
              <a:spcBef>
                <a:spcPct val="0"/>
              </a:spcBef>
            </a:pPr>
            <a:r>
              <a:rPr lang="en-US" sz="1899">
                <a:solidFill>
                  <a:srgbClr val="000000"/>
                </a:solidFill>
                <a:latin typeface="Montserrat"/>
                <a:ea typeface="Montserrat"/>
                <a:cs typeface="Montserrat"/>
                <a:sym typeface="Montserrat"/>
                <a:hlinkClick r:id="rId13" tooltip="mailto:pasts@mod.gov.lv"/>
              </a:rPr>
              <a:t>pasts@mod.gov.lv</a:t>
            </a:r>
          </a:p>
          <a:p>
            <a:pPr algn="just">
              <a:lnSpc>
                <a:spcPts val="2659"/>
              </a:lnSpc>
              <a:spcBef>
                <a:spcPct val="0"/>
              </a:spcBef>
            </a:pPr>
            <a:r>
              <a:rPr lang="en-US" sz="1899">
                <a:solidFill>
                  <a:srgbClr val="000000"/>
                </a:solidFill>
                <a:latin typeface="Montserrat"/>
                <a:ea typeface="Montserrat"/>
                <a:cs typeface="Montserrat"/>
                <a:sym typeface="Montserrat"/>
              </a:rPr>
              <a:t>Tiek piemēroti nosacījumi.</a:t>
            </a:r>
          </a:p>
          <a:p>
            <a:pPr algn="just">
              <a:lnSpc>
                <a:spcPts val="2659"/>
              </a:lnSpc>
              <a:spcBef>
                <a:spcPct val="0"/>
              </a:spcBef>
            </a:pPr>
            <a:endParaRPr lang="en-US" sz="1899">
              <a:solidFill>
                <a:srgbClr val="000000"/>
              </a:solidFill>
              <a:latin typeface="Montserrat"/>
              <a:ea typeface="Montserrat"/>
              <a:cs typeface="Montserrat"/>
              <a:sym typeface="Montserrat"/>
            </a:endParaRPr>
          </a:p>
        </p:txBody>
      </p:sp>
      <p:sp>
        <p:nvSpPr>
          <p:cNvPr id="69" name="Freeform 69"/>
          <p:cNvSpPr/>
          <p:nvPr/>
        </p:nvSpPr>
        <p:spPr>
          <a:xfrm>
            <a:off x="6105389" y="8706590"/>
            <a:ext cx="285065" cy="203465"/>
          </a:xfrm>
          <a:custGeom>
            <a:avLst/>
            <a:gdLst/>
            <a:ahLst/>
            <a:cxnLst/>
            <a:rect l="l" t="t" r="r" b="b"/>
            <a:pathLst>
              <a:path w="285065" h="203465">
                <a:moveTo>
                  <a:pt x="0" y="0"/>
                </a:moveTo>
                <a:lnTo>
                  <a:pt x="285065" y="0"/>
                </a:lnTo>
                <a:lnTo>
                  <a:pt x="285065" y="203466"/>
                </a:lnTo>
                <a:lnTo>
                  <a:pt x="0" y="2034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70" name="TextBox 70"/>
          <p:cNvSpPr txBox="1"/>
          <p:nvPr/>
        </p:nvSpPr>
        <p:spPr>
          <a:xfrm>
            <a:off x="7139748" y="8036331"/>
            <a:ext cx="1234765" cy="330200"/>
          </a:xfrm>
          <a:prstGeom prst="rect">
            <a:avLst/>
          </a:prstGeom>
        </p:spPr>
        <p:txBody>
          <a:bodyPr lIns="0" tIns="0" rIns="0" bIns="0" rtlCol="0" anchor="t">
            <a:spAutoFit/>
          </a:bodyPr>
          <a:lstStyle/>
          <a:p>
            <a:pPr algn="just">
              <a:lnSpc>
                <a:spcPts val="2799"/>
              </a:lnSpc>
              <a:spcBef>
                <a:spcPct val="0"/>
              </a:spcBef>
            </a:pPr>
            <a:r>
              <a:rPr lang="en-US" sz="1999" b="1">
                <a:solidFill>
                  <a:srgbClr val="FFFFFF"/>
                </a:solidFill>
                <a:latin typeface="Montserrat Bold"/>
                <a:ea typeface="Montserrat Bold"/>
                <a:cs typeface="Montserrat Bold"/>
                <a:sym typeface="Montserrat Bold"/>
              </a:rPr>
              <a:t>Kontakti</a:t>
            </a:r>
          </a:p>
        </p:txBody>
      </p:sp>
      <p:grpSp>
        <p:nvGrpSpPr>
          <p:cNvPr id="71" name="Group 71"/>
          <p:cNvGrpSpPr/>
          <p:nvPr/>
        </p:nvGrpSpPr>
        <p:grpSpPr>
          <a:xfrm>
            <a:off x="10619211" y="8022154"/>
            <a:ext cx="3941085" cy="1512521"/>
            <a:chOff x="0" y="0"/>
            <a:chExt cx="1037981" cy="398360"/>
          </a:xfrm>
        </p:grpSpPr>
        <p:sp>
          <p:nvSpPr>
            <p:cNvPr id="72" name="Freeform 72"/>
            <p:cNvSpPr/>
            <p:nvPr/>
          </p:nvSpPr>
          <p:spPr>
            <a:xfrm>
              <a:off x="0" y="0"/>
              <a:ext cx="1037981" cy="398360"/>
            </a:xfrm>
            <a:custGeom>
              <a:avLst/>
              <a:gdLst/>
              <a:ahLst/>
              <a:cxnLst/>
              <a:rect l="l" t="t" r="r" b="b"/>
              <a:pathLst>
                <a:path w="1037981" h="398360">
                  <a:moveTo>
                    <a:pt x="47146" y="0"/>
                  </a:moveTo>
                  <a:lnTo>
                    <a:pt x="990835" y="0"/>
                  </a:lnTo>
                  <a:cubicBezTo>
                    <a:pt x="1016873" y="0"/>
                    <a:pt x="1037981" y="21108"/>
                    <a:pt x="1037981" y="47146"/>
                  </a:cubicBezTo>
                  <a:lnTo>
                    <a:pt x="1037981" y="351214"/>
                  </a:lnTo>
                  <a:cubicBezTo>
                    <a:pt x="1037981" y="363717"/>
                    <a:pt x="1033014" y="375709"/>
                    <a:pt x="1024172" y="384551"/>
                  </a:cubicBezTo>
                  <a:cubicBezTo>
                    <a:pt x="1015331" y="393392"/>
                    <a:pt x="1003339" y="398360"/>
                    <a:pt x="990835" y="398360"/>
                  </a:cubicBezTo>
                  <a:lnTo>
                    <a:pt x="47146" y="398360"/>
                  </a:lnTo>
                  <a:cubicBezTo>
                    <a:pt x="34642" y="398360"/>
                    <a:pt x="22650" y="393392"/>
                    <a:pt x="13809" y="384551"/>
                  </a:cubicBezTo>
                  <a:cubicBezTo>
                    <a:pt x="4967" y="375709"/>
                    <a:pt x="0" y="363717"/>
                    <a:pt x="0" y="351214"/>
                  </a:cubicBezTo>
                  <a:lnTo>
                    <a:pt x="0" y="47146"/>
                  </a:lnTo>
                  <a:cubicBezTo>
                    <a:pt x="0" y="34642"/>
                    <a:pt x="4967" y="22650"/>
                    <a:pt x="13809" y="13809"/>
                  </a:cubicBezTo>
                  <a:cubicBezTo>
                    <a:pt x="22650" y="4967"/>
                    <a:pt x="34642" y="0"/>
                    <a:pt x="47146" y="0"/>
                  </a:cubicBezTo>
                  <a:close/>
                </a:path>
              </a:pathLst>
            </a:custGeom>
            <a:solidFill>
              <a:srgbClr val="EEEEEE"/>
            </a:solidFill>
            <a:ln w="9525" cap="rnd">
              <a:solidFill>
                <a:srgbClr val="095147"/>
              </a:solidFill>
              <a:prstDash val="solid"/>
              <a:round/>
            </a:ln>
          </p:spPr>
          <p:txBody>
            <a:bodyPr/>
            <a:lstStyle/>
            <a:p>
              <a:endParaRPr lang="lv-LV"/>
            </a:p>
          </p:txBody>
        </p:sp>
        <p:sp>
          <p:nvSpPr>
            <p:cNvPr id="73" name="TextBox 73"/>
            <p:cNvSpPr txBox="1"/>
            <p:nvPr/>
          </p:nvSpPr>
          <p:spPr>
            <a:xfrm>
              <a:off x="0" y="-38100"/>
              <a:ext cx="1037981" cy="436460"/>
            </a:xfrm>
            <a:prstGeom prst="rect">
              <a:avLst/>
            </a:prstGeom>
          </p:spPr>
          <p:txBody>
            <a:bodyPr lIns="50800" tIns="50800" rIns="50800" bIns="50800" rtlCol="0" anchor="ctr"/>
            <a:lstStyle/>
            <a:p>
              <a:pPr algn="ctr">
                <a:lnSpc>
                  <a:spcPts val="2659"/>
                </a:lnSpc>
                <a:spcBef>
                  <a:spcPct val="0"/>
                </a:spcBef>
              </a:pPr>
              <a:endParaRPr/>
            </a:p>
          </p:txBody>
        </p:sp>
      </p:grpSp>
      <p:grpSp>
        <p:nvGrpSpPr>
          <p:cNvPr id="74" name="Group 74"/>
          <p:cNvGrpSpPr/>
          <p:nvPr/>
        </p:nvGrpSpPr>
        <p:grpSpPr>
          <a:xfrm>
            <a:off x="10619211" y="7940646"/>
            <a:ext cx="3941085" cy="471425"/>
            <a:chOff x="0" y="0"/>
            <a:chExt cx="1037981" cy="124161"/>
          </a:xfrm>
        </p:grpSpPr>
        <p:sp>
          <p:nvSpPr>
            <p:cNvPr id="75" name="Freeform 75"/>
            <p:cNvSpPr/>
            <p:nvPr/>
          </p:nvSpPr>
          <p:spPr>
            <a:xfrm>
              <a:off x="0" y="0"/>
              <a:ext cx="1037981" cy="124161"/>
            </a:xfrm>
            <a:custGeom>
              <a:avLst/>
              <a:gdLst/>
              <a:ahLst/>
              <a:cxnLst/>
              <a:rect l="l" t="t" r="r" b="b"/>
              <a:pathLst>
                <a:path w="1037981" h="124161">
                  <a:moveTo>
                    <a:pt x="29466" y="0"/>
                  </a:moveTo>
                  <a:lnTo>
                    <a:pt x="1008515" y="0"/>
                  </a:lnTo>
                  <a:cubicBezTo>
                    <a:pt x="1024789" y="0"/>
                    <a:pt x="1037981" y="13192"/>
                    <a:pt x="1037981" y="29466"/>
                  </a:cubicBezTo>
                  <a:lnTo>
                    <a:pt x="1037981" y="94695"/>
                  </a:lnTo>
                  <a:cubicBezTo>
                    <a:pt x="1037981" y="102510"/>
                    <a:pt x="1034877" y="110005"/>
                    <a:pt x="1029351" y="115531"/>
                  </a:cubicBezTo>
                  <a:cubicBezTo>
                    <a:pt x="1023825" y="121057"/>
                    <a:pt x="1016330" y="124161"/>
                    <a:pt x="1008515" y="124161"/>
                  </a:cubicBezTo>
                  <a:lnTo>
                    <a:pt x="29466" y="124161"/>
                  </a:lnTo>
                  <a:cubicBezTo>
                    <a:pt x="13192" y="124161"/>
                    <a:pt x="0" y="110969"/>
                    <a:pt x="0" y="94695"/>
                  </a:cubicBezTo>
                  <a:lnTo>
                    <a:pt x="0" y="29466"/>
                  </a:lnTo>
                  <a:cubicBezTo>
                    <a:pt x="0" y="21651"/>
                    <a:pt x="3104" y="14156"/>
                    <a:pt x="8630" y="8630"/>
                  </a:cubicBezTo>
                  <a:cubicBezTo>
                    <a:pt x="14156" y="3104"/>
                    <a:pt x="21651" y="0"/>
                    <a:pt x="29466" y="0"/>
                  </a:cubicBezTo>
                  <a:close/>
                </a:path>
              </a:pathLst>
            </a:custGeom>
            <a:solidFill>
              <a:srgbClr val="095147"/>
            </a:solidFill>
            <a:ln w="9525" cap="sq">
              <a:solidFill>
                <a:srgbClr val="003230"/>
              </a:solidFill>
              <a:prstDash val="solid"/>
              <a:miter/>
            </a:ln>
          </p:spPr>
          <p:txBody>
            <a:bodyPr/>
            <a:lstStyle/>
            <a:p>
              <a:endParaRPr lang="lv-LV"/>
            </a:p>
          </p:txBody>
        </p:sp>
        <p:sp>
          <p:nvSpPr>
            <p:cNvPr id="76" name="TextBox 76"/>
            <p:cNvSpPr txBox="1"/>
            <p:nvPr/>
          </p:nvSpPr>
          <p:spPr>
            <a:xfrm>
              <a:off x="0" y="-38100"/>
              <a:ext cx="1037981" cy="162261"/>
            </a:xfrm>
            <a:prstGeom prst="rect">
              <a:avLst/>
            </a:prstGeom>
          </p:spPr>
          <p:txBody>
            <a:bodyPr lIns="50800" tIns="50800" rIns="50800" bIns="50800" rtlCol="0" anchor="ctr"/>
            <a:lstStyle/>
            <a:p>
              <a:pPr algn="ctr">
                <a:lnSpc>
                  <a:spcPts val="2659"/>
                </a:lnSpc>
                <a:spcBef>
                  <a:spcPct val="0"/>
                </a:spcBef>
              </a:pPr>
              <a:endParaRPr/>
            </a:p>
          </p:txBody>
        </p:sp>
      </p:grpSp>
      <p:sp>
        <p:nvSpPr>
          <p:cNvPr id="77" name="TextBox 77"/>
          <p:cNvSpPr txBox="1"/>
          <p:nvPr/>
        </p:nvSpPr>
        <p:spPr>
          <a:xfrm>
            <a:off x="11292524" y="8593046"/>
            <a:ext cx="3267771" cy="1012328"/>
          </a:xfrm>
          <a:prstGeom prst="rect">
            <a:avLst/>
          </a:prstGeom>
        </p:spPr>
        <p:txBody>
          <a:bodyPr lIns="0" tIns="0" rIns="0" bIns="0" rtlCol="0" anchor="t">
            <a:spAutoFit/>
          </a:bodyPr>
          <a:lstStyle/>
          <a:p>
            <a:pPr algn="just">
              <a:lnSpc>
                <a:spcPts val="2659"/>
              </a:lnSpc>
              <a:spcBef>
                <a:spcPct val="0"/>
              </a:spcBef>
            </a:pPr>
            <a:r>
              <a:rPr lang="en-US" sz="1899" dirty="0">
                <a:solidFill>
                  <a:srgbClr val="000000"/>
                </a:solidFill>
                <a:latin typeface="Montserrat"/>
                <a:ea typeface="Montserrat"/>
                <a:cs typeface="Montserrat"/>
                <a:sym typeface="Montserrat"/>
              </a:rPr>
              <a:t>edf@mod.gov.lv</a:t>
            </a:r>
          </a:p>
          <a:p>
            <a:pPr algn="just">
              <a:lnSpc>
                <a:spcPts val="2659"/>
              </a:lnSpc>
              <a:spcBef>
                <a:spcPct val="0"/>
              </a:spcBef>
            </a:pPr>
            <a:r>
              <a:rPr lang="lv-LV" sz="1899" dirty="0">
                <a:solidFill>
                  <a:srgbClr val="000000"/>
                </a:solidFill>
                <a:latin typeface="Montserrat"/>
                <a:ea typeface="Montserrat"/>
                <a:cs typeface="Montserrat"/>
                <a:sym typeface="Montserrat"/>
              </a:rPr>
              <a:t>Līdz 29.10.2026.</a:t>
            </a:r>
            <a:endParaRPr lang="en-US" sz="1899" dirty="0">
              <a:solidFill>
                <a:srgbClr val="000000"/>
              </a:solidFill>
              <a:latin typeface="Montserrat"/>
              <a:ea typeface="Montserrat"/>
              <a:cs typeface="Montserrat"/>
              <a:sym typeface="Montserrat"/>
            </a:endParaRPr>
          </a:p>
          <a:p>
            <a:pPr algn="just">
              <a:lnSpc>
                <a:spcPts val="2659"/>
              </a:lnSpc>
              <a:spcBef>
                <a:spcPct val="0"/>
              </a:spcBef>
            </a:pPr>
            <a:endParaRPr lang="en-US" sz="1899" dirty="0">
              <a:solidFill>
                <a:srgbClr val="000000"/>
              </a:solidFill>
              <a:latin typeface="Montserrat"/>
              <a:ea typeface="Montserrat"/>
              <a:cs typeface="Montserrat"/>
              <a:sym typeface="Montserrat"/>
            </a:endParaRPr>
          </a:p>
        </p:txBody>
      </p:sp>
      <p:sp>
        <p:nvSpPr>
          <p:cNvPr id="78" name="TextBox 78"/>
          <p:cNvSpPr txBox="1"/>
          <p:nvPr/>
        </p:nvSpPr>
        <p:spPr>
          <a:xfrm>
            <a:off x="11963791" y="7993579"/>
            <a:ext cx="1234765" cy="330200"/>
          </a:xfrm>
          <a:prstGeom prst="rect">
            <a:avLst/>
          </a:prstGeom>
        </p:spPr>
        <p:txBody>
          <a:bodyPr lIns="0" tIns="0" rIns="0" bIns="0" rtlCol="0" anchor="t">
            <a:spAutoFit/>
          </a:bodyPr>
          <a:lstStyle/>
          <a:p>
            <a:pPr algn="just">
              <a:lnSpc>
                <a:spcPts val="2799"/>
              </a:lnSpc>
              <a:spcBef>
                <a:spcPct val="0"/>
              </a:spcBef>
            </a:pPr>
            <a:r>
              <a:rPr lang="en-US" sz="1999" b="1">
                <a:solidFill>
                  <a:srgbClr val="FFFFFF"/>
                </a:solidFill>
                <a:latin typeface="Montserrat Bold"/>
                <a:ea typeface="Montserrat Bold"/>
                <a:cs typeface="Montserrat Bold"/>
                <a:sym typeface="Montserrat Bold"/>
              </a:rPr>
              <a:t>Kontakti</a:t>
            </a:r>
          </a:p>
        </p:txBody>
      </p:sp>
      <p:grpSp>
        <p:nvGrpSpPr>
          <p:cNvPr id="79" name="Group 79"/>
          <p:cNvGrpSpPr/>
          <p:nvPr/>
        </p:nvGrpSpPr>
        <p:grpSpPr>
          <a:xfrm>
            <a:off x="17309878" y="-347207"/>
            <a:ext cx="747192" cy="3023461"/>
            <a:chOff x="0" y="0"/>
            <a:chExt cx="395741" cy="1601338"/>
          </a:xfrm>
        </p:grpSpPr>
        <p:sp>
          <p:nvSpPr>
            <p:cNvPr id="80" name="Freeform 80"/>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81" name="TextBox 81"/>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sp>
        <p:nvSpPr>
          <p:cNvPr id="82" name="TextBox 82"/>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grpSp>
        <p:nvGrpSpPr>
          <p:cNvPr id="83" name="Group 83"/>
          <p:cNvGrpSpPr/>
          <p:nvPr/>
        </p:nvGrpSpPr>
        <p:grpSpPr>
          <a:xfrm>
            <a:off x="16444239" y="-347271"/>
            <a:ext cx="747064" cy="3158128"/>
            <a:chOff x="0" y="0"/>
            <a:chExt cx="996085" cy="4210838"/>
          </a:xfrm>
        </p:grpSpPr>
        <p:grpSp>
          <p:nvGrpSpPr>
            <p:cNvPr id="84" name="Group 84"/>
            <p:cNvGrpSpPr/>
            <p:nvPr/>
          </p:nvGrpSpPr>
          <p:grpSpPr>
            <a:xfrm>
              <a:off x="0" y="0"/>
              <a:ext cx="996085" cy="4031281"/>
              <a:chOff x="0" y="0"/>
              <a:chExt cx="395673" cy="1601338"/>
            </a:xfrm>
          </p:grpSpPr>
          <p:sp>
            <p:nvSpPr>
              <p:cNvPr id="85" name="Freeform 85"/>
              <p:cNvSpPr/>
              <p:nvPr/>
            </p:nvSpPr>
            <p:spPr>
              <a:xfrm>
                <a:off x="0" y="0"/>
                <a:ext cx="395673" cy="1579632"/>
              </a:xfrm>
              <a:custGeom>
                <a:avLst/>
                <a:gdLst/>
                <a:ahLst/>
                <a:cxnLst/>
                <a:rect l="l" t="t" r="r" b="b"/>
                <a:pathLst>
                  <a:path w="395673" h="1579632">
                    <a:moveTo>
                      <a:pt x="395673" y="80962"/>
                    </a:moveTo>
                    <a:lnTo>
                      <a:pt x="395673" y="1406076"/>
                    </a:lnTo>
                    <a:cubicBezTo>
                      <a:pt x="395673" y="1456178"/>
                      <a:pt x="368952" y="1502476"/>
                      <a:pt x="325570" y="1527540"/>
                    </a:cubicBezTo>
                    <a:lnTo>
                      <a:pt x="267940" y="1560836"/>
                    </a:lnTo>
                    <a:cubicBezTo>
                      <a:pt x="224564" y="1585897"/>
                      <a:pt x="171109" y="1585897"/>
                      <a:pt x="127734" y="1560836"/>
                    </a:cubicBezTo>
                    <a:lnTo>
                      <a:pt x="70103" y="1527540"/>
                    </a:lnTo>
                    <a:cubicBezTo>
                      <a:pt x="26721" y="1502476"/>
                      <a:pt x="0" y="1456178"/>
                      <a:pt x="0" y="1406076"/>
                    </a:cubicBezTo>
                    <a:lnTo>
                      <a:pt x="0" y="80962"/>
                    </a:lnTo>
                    <a:cubicBezTo>
                      <a:pt x="0" y="59489"/>
                      <a:pt x="8530" y="38897"/>
                      <a:pt x="23713" y="23713"/>
                    </a:cubicBezTo>
                    <a:cubicBezTo>
                      <a:pt x="38897" y="8530"/>
                      <a:pt x="59489" y="0"/>
                      <a:pt x="80962" y="0"/>
                    </a:cubicBezTo>
                    <a:lnTo>
                      <a:pt x="314711" y="0"/>
                    </a:lnTo>
                    <a:cubicBezTo>
                      <a:pt x="336184" y="0"/>
                      <a:pt x="356777" y="8530"/>
                      <a:pt x="371960" y="23713"/>
                    </a:cubicBezTo>
                    <a:cubicBezTo>
                      <a:pt x="387143" y="38897"/>
                      <a:pt x="395673" y="59489"/>
                      <a:pt x="395673" y="80962"/>
                    </a:cubicBezTo>
                    <a:close/>
                  </a:path>
                </a:pathLst>
              </a:custGeom>
              <a:solidFill>
                <a:srgbClr val="4EB6B0"/>
              </a:solidFill>
            </p:spPr>
            <p:txBody>
              <a:bodyPr/>
              <a:lstStyle/>
              <a:p>
                <a:endParaRPr lang="lv-LV"/>
              </a:p>
            </p:txBody>
          </p:sp>
          <p:sp>
            <p:nvSpPr>
              <p:cNvPr id="86" name="TextBox 86"/>
              <p:cNvSpPr txBox="1"/>
              <p:nvPr/>
            </p:nvSpPr>
            <p:spPr>
              <a:xfrm>
                <a:off x="0" y="-9525"/>
                <a:ext cx="395673" cy="1496563"/>
              </a:xfrm>
              <a:prstGeom prst="rect">
                <a:avLst/>
              </a:prstGeom>
            </p:spPr>
            <p:txBody>
              <a:bodyPr lIns="50800" tIns="50800" rIns="50800" bIns="50800" rtlCol="0" anchor="ctr"/>
              <a:lstStyle/>
              <a:p>
                <a:pPr algn="ctr">
                  <a:lnSpc>
                    <a:spcPts val="3040"/>
                  </a:lnSpc>
                </a:pPr>
                <a:endParaRPr/>
              </a:p>
            </p:txBody>
          </p:sp>
        </p:grpSp>
        <p:sp>
          <p:nvSpPr>
            <p:cNvPr id="87" name="TextBox 87"/>
            <p:cNvSpPr txBox="1"/>
            <p:nvPr/>
          </p:nvSpPr>
          <p:spPr>
            <a:xfrm rot="5400000">
              <a:off x="-1051407" y="2373510"/>
              <a:ext cx="3128592" cy="546064"/>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Large* (2.,3.)</a:t>
              </a:r>
            </a:p>
          </p:txBody>
        </p:sp>
      </p:grpSp>
      <p:grpSp>
        <p:nvGrpSpPr>
          <p:cNvPr id="88" name="Group 88"/>
          <p:cNvGrpSpPr/>
          <p:nvPr/>
        </p:nvGrpSpPr>
        <p:grpSpPr>
          <a:xfrm>
            <a:off x="14721457" y="-279937"/>
            <a:ext cx="747091" cy="3023461"/>
            <a:chOff x="0" y="0"/>
            <a:chExt cx="996122" cy="4031281"/>
          </a:xfrm>
        </p:grpSpPr>
        <p:grpSp>
          <p:nvGrpSpPr>
            <p:cNvPr id="89" name="Group 89"/>
            <p:cNvGrpSpPr/>
            <p:nvPr/>
          </p:nvGrpSpPr>
          <p:grpSpPr>
            <a:xfrm>
              <a:off x="0" y="0"/>
              <a:ext cx="996122" cy="4031281"/>
              <a:chOff x="0" y="0"/>
              <a:chExt cx="395687" cy="1601338"/>
            </a:xfrm>
          </p:grpSpPr>
          <p:sp>
            <p:nvSpPr>
              <p:cNvPr id="90" name="Freeform 90"/>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DF9A"/>
              </a:solidFill>
            </p:spPr>
            <p:txBody>
              <a:bodyPr/>
              <a:lstStyle/>
              <a:p>
                <a:endParaRPr lang="lv-LV"/>
              </a:p>
            </p:txBody>
          </p:sp>
          <p:sp>
            <p:nvSpPr>
              <p:cNvPr id="91" name="TextBox 91"/>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92" name="TextBox 92"/>
            <p:cNvSpPr txBox="1"/>
            <p:nvPr/>
          </p:nvSpPr>
          <p:spPr>
            <a:xfrm rot="5400000">
              <a:off x="-262727" y="1581299"/>
              <a:ext cx="1559399"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R&amp;D</a:t>
              </a:r>
            </a:p>
          </p:txBody>
        </p:sp>
      </p:grpSp>
      <p:grpSp>
        <p:nvGrpSpPr>
          <p:cNvPr id="93" name="Group 93"/>
          <p:cNvGrpSpPr/>
          <p:nvPr/>
        </p:nvGrpSpPr>
        <p:grpSpPr>
          <a:xfrm>
            <a:off x="15582848" y="-347207"/>
            <a:ext cx="747091" cy="3023461"/>
            <a:chOff x="0" y="0"/>
            <a:chExt cx="996122" cy="4031281"/>
          </a:xfrm>
        </p:grpSpPr>
        <p:grpSp>
          <p:nvGrpSpPr>
            <p:cNvPr id="94" name="Group 94"/>
            <p:cNvGrpSpPr/>
            <p:nvPr/>
          </p:nvGrpSpPr>
          <p:grpSpPr>
            <a:xfrm>
              <a:off x="0" y="0"/>
              <a:ext cx="996122" cy="4031281"/>
              <a:chOff x="0" y="0"/>
              <a:chExt cx="395687" cy="1601338"/>
            </a:xfrm>
          </p:grpSpPr>
          <p:sp>
            <p:nvSpPr>
              <p:cNvPr id="95" name="Freeform 95"/>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594F"/>
              </a:solidFill>
            </p:spPr>
            <p:txBody>
              <a:bodyPr/>
              <a:lstStyle/>
              <a:p>
                <a:endParaRPr lang="lv-LV"/>
              </a:p>
            </p:txBody>
          </p:sp>
          <p:sp>
            <p:nvSpPr>
              <p:cNvPr id="96" name="TextBox 96"/>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97" name="TextBox 97"/>
            <p:cNvSpPr txBox="1"/>
            <p:nvPr/>
          </p:nvSpPr>
          <p:spPr>
            <a:xfrm rot="5400000">
              <a:off x="-931416" y="2190284"/>
              <a:ext cx="2896776"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Start-up</a:t>
              </a:r>
            </a:p>
          </p:txBody>
        </p:sp>
      </p:grpSp>
      <p:grpSp>
        <p:nvGrpSpPr>
          <p:cNvPr id="98" name="Group 98"/>
          <p:cNvGrpSpPr/>
          <p:nvPr/>
        </p:nvGrpSpPr>
        <p:grpSpPr>
          <a:xfrm>
            <a:off x="13717173" y="-19693"/>
            <a:ext cx="794734" cy="3023461"/>
            <a:chOff x="0" y="0"/>
            <a:chExt cx="1059646" cy="4031281"/>
          </a:xfrm>
        </p:grpSpPr>
        <p:grpSp>
          <p:nvGrpSpPr>
            <p:cNvPr id="99" name="Group 99"/>
            <p:cNvGrpSpPr/>
            <p:nvPr/>
          </p:nvGrpSpPr>
          <p:grpSpPr>
            <a:xfrm>
              <a:off x="0" y="0"/>
              <a:ext cx="1059646" cy="4031281"/>
              <a:chOff x="0" y="0"/>
              <a:chExt cx="420921" cy="1601338"/>
            </a:xfrm>
          </p:grpSpPr>
          <p:sp>
            <p:nvSpPr>
              <p:cNvPr id="100" name="Freeform 100"/>
              <p:cNvSpPr/>
              <p:nvPr/>
            </p:nvSpPr>
            <p:spPr>
              <a:xfrm>
                <a:off x="0" y="0"/>
                <a:ext cx="420921" cy="1582006"/>
              </a:xfrm>
              <a:custGeom>
                <a:avLst/>
                <a:gdLst/>
                <a:ahLst/>
                <a:cxnLst/>
                <a:rect l="l" t="t" r="r" b="b"/>
                <a:pathLst>
                  <a:path w="420921" h="1582006">
                    <a:moveTo>
                      <a:pt x="420921" y="76106"/>
                    </a:moveTo>
                    <a:lnTo>
                      <a:pt x="420921" y="1410933"/>
                    </a:lnTo>
                    <a:cubicBezTo>
                      <a:pt x="420921" y="1457834"/>
                      <a:pt x="395257" y="1500976"/>
                      <a:pt x="354042" y="1523360"/>
                    </a:cubicBezTo>
                    <a:lnTo>
                      <a:pt x="277340" y="1565017"/>
                    </a:lnTo>
                    <a:cubicBezTo>
                      <a:pt x="235631" y="1587669"/>
                      <a:pt x="185290" y="1587669"/>
                      <a:pt x="143581" y="1565017"/>
                    </a:cubicBezTo>
                    <a:lnTo>
                      <a:pt x="66879" y="1523360"/>
                    </a:lnTo>
                    <a:cubicBezTo>
                      <a:pt x="25664" y="1500976"/>
                      <a:pt x="0" y="1457834"/>
                      <a:pt x="0" y="1410933"/>
                    </a:cubicBezTo>
                    <a:lnTo>
                      <a:pt x="0" y="76106"/>
                    </a:lnTo>
                    <a:cubicBezTo>
                      <a:pt x="0" y="55921"/>
                      <a:pt x="8018" y="36563"/>
                      <a:pt x="22291" y="22291"/>
                    </a:cubicBezTo>
                    <a:cubicBezTo>
                      <a:pt x="36563" y="8018"/>
                      <a:pt x="55921" y="0"/>
                      <a:pt x="76106" y="0"/>
                    </a:cubicBezTo>
                    <a:lnTo>
                      <a:pt x="344815" y="0"/>
                    </a:lnTo>
                    <a:cubicBezTo>
                      <a:pt x="365000" y="0"/>
                      <a:pt x="384358" y="8018"/>
                      <a:pt x="398630" y="22291"/>
                    </a:cubicBezTo>
                    <a:cubicBezTo>
                      <a:pt x="412903" y="36563"/>
                      <a:pt x="420921" y="55921"/>
                      <a:pt x="420921" y="76106"/>
                    </a:cubicBezTo>
                    <a:close/>
                  </a:path>
                </a:pathLst>
              </a:custGeom>
              <a:solidFill>
                <a:srgbClr val="F04F24"/>
              </a:solidFill>
            </p:spPr>
            <p:txBody>
              <a:bodyPr/>
              <a:lstStyle/>
              <a:p>
                <a:endParaRPr lang="lv-LV"/>
              </a:p>
            </p:txBody>
          </p:sp>
          <p:sp>
            <p:nvSpPr>
              <p:cNvPr id="101" name="TextBox 101"/>
              <p:cNvSpPr txBox="1"/>
              <p:nvPr/>
            </p:nvSpPr>
            <p:spPr>
              <a:xfrm>
                <a:off x="0" y="-9525"/>
                <a:ext cx="420921" cy="1496563"/>
              </a:xfrm>
              <a:prstGeom prst="rect">
                <a:avLst/>
              </a:prstGeom>
            </p:spPr>
            <p:txBody>
              <a:bodyPr lIns="50800" tIns="50800" rIns="50800" bIns="50800" rtlCol="0" anchor="ctr"/>
              <a:lstStyle/>
              <a:p>
                <a:pPr algn="ctr">
                  <a:lnSpc>
                    <a:spcPts val="3040"/>
                  </a:lnSpc>
                </a:pPr>
                <a:endParaRPr/>
              </a:p>
            </p:txBody>
          </p:sp>
        </p:grpSp>
        <p:sp>
          <p:nvSpPr>
            <p:cNvPr id="102" name="TextBox 102"/>
            <p:cNvSpPr txBox="1"/>
            <p:nvPr/>
          </p:nvSpPr>
          <p:spPr>
            <a:xfrm rot="5400000">
              <a:off x="-759888" y="1703062"/>
              <a:ext cx="2572701" cy="962959"/>
            </a:xfrm>
            <a:prstGeom prst="rect">
              <a:avLst/>
            </a:prstGeom>
          </p:spPr>
          <p:txBody>
            <a:bodyPr lIns="0" tIns="0" rIns="0" bIns="0" rtlCol="0" anchor="t">
              <a:spAutoFit/>
            </a:bodyPr>
            <a:lstStyle/>
            <a:p>
              <a:pPr algn="l">
                <a:lnSpc>
                  <a:spcPts val="2844"/>
                </a:lnSpc>
              </a:pPr>
              <a:r>
                <a:rPr lang="en-US" sz="2370" spc="-52">
                  <a:solidFill>
                    <a:srgbClr val="FDFDFD"/>
                  </a:solidFill>
                  <a:latin typeface="Montserrat"/>
                  <a:ea typeface="Montserrat"/>
                  <a:cs typeface="Montserrat"/>
                  <a:sym typeface="Montserrat"/>
                </a:rPr>
                <a:t>Defence or</a:t>
              </a:r>
            </a:p>
            <a:p>
              <a:pPr algn="l">
                <a:lnSpc>
                  <a:spcPts val="2844"/>
                </a:lnSpc>
              </a:pPr>
              <a:r>
                <a:rPr lang="en-US" sz="2370">
                  <a:solidFill>
                    <a:srgbClr val="FDFDFD"/>
                  </a:solidFill>
                  <a:latin typeface="Montserrat"/>
                  <a:ea typeface="Montserrat"/>
                  <a:cs typeface="Montserrat"/>
                  <a:sym typeface="Montserrat"/>
                </a:rPr>
                <a:t>dual-use</a:t>
              </a:r>
            </a:p>
          </p:txBody>
        </p:sp>
      </p:grpSp>
      <p:grpSp>
        <p:nvGrpSpPr>
          <p:cNvPr id="103" name="Group 103"/>
          <p:cNvGrpSpPr/>
          <p:nvPr/>
        </p:nvGrpSpPr>
        <p:grpSpPr>
          <a:xfrm>
            <a:off x="15398495" y="2642970"/>
            <a:ext cx="764441" cy="3023461"/>
            <a:chOff x="0" y="0"/>
            <a:chExt cx="1019255" cy="4031281"/>
          </a:xfrm>
        </p:grpSpPr>
        <p:grpSp>
          <p:nvGrpSpPr>
            <p:cNvPr id="104" name="Group 104"/>
            <p:cNvGrpSpPr/>
            <p:nvPr/>
          </p:nvGrpSpPr>
          <p:grpSpPr>
            <a:xfrm>
              <a:off x="0" y="0"/>
              <a:ext cx="1019255" cy="4031281"/>
              <a:chOff x="0" y="0"/>
              <a:chExt cx="404877" cy="1601338"/>
            </a:xfrm>
          </p:grpSpPr>
          <p:sp>
            <p:nvSpPr>
              <p:cNvPr id="105" name="Freeform 105"/>
              <p:cNvSpPr/>
              <p:nvPr/>
            </p:nvSpPr>
            <p:spPr>
              <a:xfrm>
                <a:off x="0" y="0"/>
                <a:ext cx="404877" cy="1580544"/>
              </a:xfrm>
              <a:custGeom>
                <a:avLst/>
                <a:gdLst/>
                <a:ahLst/>
                <a:cxnLst/>
                <a:rect l="l" t="t" r="r" b="b"/>
                <a:pathLst>
                  <a:path w="404877" h="1580544">
                    <a:moveTo>
                      <a:pt x="404877" y="79122"/>
                    </a:moveTo>
                    <a:lnTo>
                      <a:pt x="404877" y="1407917"/>
                    </a:lnTo>
                    <a:cubicBezTo>
                      <a:pt x="404877" y="1456804"/>
                      <a:pt x="378549" y="1501903"/>
                      <a:pt x="335979" y="1525939"/>
                    </a:cubicBezTo>
                    <a:lnTo>
                      <a:pt x="271336" y="1562437"/>
                    </a:lnTo>
                    <a:cubicBezTo>
                      <a:pt x="228577" y="1586580"/>
                      <a:pt x="176300" y="1586580"/>
                      <a:pt x="133540" y="1562437"/>
                    </a:cubicBezTo>
                    <a:lnTo>
                      <a:pt x="68898" y="1525939"/>
                    </a:lnTo>
                    <a:cubicBezTo>
                      <a:pt x="26327" y="1501903"/>
                      <a:pt x="0" y="1456804"/>
                      <a:pt x="0" y="1407917"/>
                    </a:cubicBezTo>
                    <a:lnTo>
                      <a:pt x="0" y="79122"/>
                    </a:lnTo>
                    <a:cubicBezTo>
                      <a:pt x="0" y="58137"/>
                      <a:pt x="8336" y="38012"/>
                      <a:pt x="23174" y="23174"/>
                    </a:cubicBezTo>
                    <a:cubicBezTo>
                      <a:pt x="38012" y="8336"/>
                      <a:pt x="58137" y="0"/>
                      <a:pt x="79122" y="0"/>
                    </a:cubicBezTo>
                    <a:lnTo>
                      <a:pt x="325755" y="0"/>
                    </a:lnTo>
                    <a:cubicBezTo>
                      <a:pt x="369453" y="0"/>
                      <a:pt x="404877" y="35424"/>
                      <a:pt x="404877" y="79122"/>
                    </a:cubicBezTo>
                    <a:close/>
                  </a:path>
                </a:pathLst>
              </a:custGeom>
              <a:solidFill>
                <a:srgbClr val="FFF2D0"/>
              </a:solidFill>
            </p:spPr>
            <p:txBody>
              <a:bodyPr/>
              <a:lstStyle/>
              <a:p>
                <a:endParaRPr lang="lv-LV"/>
              </a:p>
            </p:txBody>
          </p:sp>
          <p:sp>
            <p:nvSpPr>
              <p:cNvPr id="106" name="TextBox 106"/>
              <p:cNvSpPr txBox="1"/>
              <p:nvPr/>
            </p:nvSpPr>
            <p:spPr>
              <a:xfrm>
                <a:off x="0" y="-9525"/>
                <a:ext cx="404877" cy="1496563"/>
              </a:xfrm>
              <a:prstGeom prst="rect">
                <a:avLst/>
              </a:prstGeom>
            </p:spPr>
            <p:txBody>
              <a:bodyPr lIns="50800" tIns="50800" rIns="50800" bIns="50800" rtlCol="0" anchor="ctr"/>
              <a:lstStyle/>
              <a:p>
                <a:pPr algn="ctr">
                  <a:lnSpc>
                    <a:spcPts val="3040"/>
                  </a:lnSpc>
                </a:pPr>
                <a:endParaRPr/>
              </a:p>
            </p:txBody>
          </p:sp>
        </p:grpSp>
        <p:sp>
          <p:nvSpPr>
            <p:cNvPr id="107" name="TextBox 107"/>
            <p:cNvSpPr txBox="1"/>
            <p:nvPr/>
          </p:nvSpPr>
          <p:spPr>
            <a:xfrm rot="5400000">
              <a:off x="-779972" y="1855964"/>
              <a:ext cx="2496404"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Financial</a:t>
              </a:r>
            </a:p>
          </p:txBody>
        </p:sp>
      </p:grpSp>
      <p:grpSp>
        <p:nvGrpSpPr>
          <p:cNvPr id="108" name="Group 108"/>
          <p:cNvGrpSpPr/>
          <p:nvPr/>
        </p:nvGrpSpPr>
        <p:grpSpPr>
          <a:xfrm>
            <a:off x="16368039" y="2676254"/>
            <a:ext cx="812974" cy="3023461"/>
            <a:chOff x="0" y="0"/>
            <a:chExt cx="1083965" cy="4031281"/>
          </a:xfrm>
        </p:grpSpPr>
        <p:grpSp>
          <p:nvGrpSpPr>
            <p:cNvPr id="109" name="Group 109"/>
            <p:cNvGrpSpPr/>
            <p:nvPr/>
          </p:nvGrpSpPr>
          <p:grpSpPr>
            <a:xfrm>
              <a:off x="0" y="0"/>
              <a:ext cx="1083965" cy="4031281"/>
              <a:chOff x="0" y="0"/>
              <a:chExt cx="430581" cy="1601338"/>
            </a:xfrm>
          </p:grpSpPr>
          <p:sp>
            <p:nvSpPr>
              <p:cNvPr id="110" name="Freeform 110"/>
              <p:cNvSpPr/>
              <p:nvPr/>
            </p:nvSpPr>
            <p:spPr>
              <a:xfrm>
                <a:off x="0" y="0"/>
                <a:ext cx="430581" cy="1582813"/>
              </a:xfrm>
              <a:custGeom>
                <a:avLst/>
                <a:gdLst/>
                <a:ahLst/>
                <a:cxnLst/>
                <a:rect l="l" t="t" r="r" b="b"/>
                <a:pathLst>
                  <a:path w="430581" h="1582813">
                    <a:moveTo>
                      <a:pt x="430581" y="74398"/>
                    </a:moveTo>
                    <a:lnTo>
                      <a:pt x="430581" y="1412640"/>
                    </a:lnTo>
                    <a:cubicBezTo>
                      <a:pt x="430581" y="1458420"/>
                      <a:pt x="405304" y="1500458"/>
                      <a:pt x="364870" y="1521925"/>
                    </a:cubicBezTo>
                    <a:lnTo>
                      <a:pt x="281002" y="1566451"/>
                    </a:lnTo>
                    <a:cubicBezTo>
                      <a:pt x="239911" y="1588267"/>
                      <a:pt x="190671" y="1588267"/>
                      <a:pt x="149579" y="1566451"/>
                    </a:cubicBezTo>
                    <a:lnTo>
                      <a:pt x="65711" y="1521925"/>
                    </a:lnTo>
                    <a:cubicBezTo>
                      <a:pt x="25277" y="1500458"/>
                      <a:pt x="0" y="1458420"/>
                      <a:pt x="0" y="1412640"/>
                    </a:cubicBezTo>
                    <a:lnTo>
                      <a:pt x="0" y="74398"/>
                    </a:lnTo>
                    <a:cubicBezTo>
                      <a:pt x="0" y="54667"/>
                      <a:pt x="7838" y="35743"/>
                      <a:pt x="21791" y="21791"/>
                    </a:cubicBezTo>
                    <a:cubicBezTo>
                      <a:pt x="35743" y="7838"/>
                      <a:pt x="54667" y="0"/>
                      <a:pt x="74398" y="0"/>
                    </a:cubicBezTo>
                    <a:lnTo>
                      <a:pt x="356183" y="0"/>
                    </a:lnTo>
                    <a:cubicBezTo>
                      <a:pt x="375915" y="0"/>
                      <a:pt x="394838" y="7838"/>
                      <a:pt x="408791" y="21791"/>
                    </a:cubicBezTo>
                    <a:cubicBezTo>
                      <a:pt x="422743" y="35743"/>
                      <a:pt x="430581" y="54667"/>
                      <a:pt x="430581" y="74398"/>
                    </a:cubicBezTo>
                    <a:close/>
                  </a:path>
                </a:pathLst>
              </a:custGeom>
              <a:solidFill>
                <a:srgbClr val="FFF2D0"/>
              </a:solidFill>
            </p:spPr>
            <p:txBody>
              <a:bodyPr/>
              <a:lstStyle/>
              <a:p>
                <a:endParaRPr lang="lv-LV"/>
              </a:p>
            </p:txBody>
          </p:sp>
          <p:sp>
            <p:nvSpPr>
              <p:cNvPr id="111" name="TextBox 111"/>
              <p:cNvSpPr txBox="1"/>
              <p:nvPr/>
            </p:nvSpPr>
            <p:spPr>
              <a:xfrm>
                <a:off x="0" y="-9525"/>
                <a:ext cx="430581" cy="1496563"/>
              </a:xfrm>
              <a:prstGeom prst="rect">
                <a:avLst/>
              </a:prstGeom>
            </p:spPr>
            <p:txBody>
              <a:bodyPr lIns="50800" tIns="50800" rIns="50800" bIns="50800" rtlCol="0" anchor="ctr"/>
              <a:lstStyle/>
              <a:p>
                <a:pPr algn="ctr">
                  <a:lnSpc>
                    <a:spcPts val="3040"/>
                  </a:lnSpc>
                </a:pPr>
                <a:endParaRPr/>
              </a:p>
            </p:txBody>
          </p:sp>
        </p:grpSp>
        <p:sp>
          <p:nvSpPr>
            <p:cNvPr id="112" name="TextBox 112"/>
            <p:cNvSpPr txBox="1"/>
            <p:nvPr/>
          </p:nvSpPr>
          <p:spPr>
            <a:xfrm rot="5400000">
              <a:off x="-1019417" y="2186551"/>
              <a:ext cx="3181460"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Non-financial</a:t>
              </a:r>
            </a:p>
          </p:txBody>
        </p:sp>
      </p:grpSp>
      <p:grpSp>
        <p:nvGrpSpPr>
          <p:cNvPr id="113" name="Group 113"/>
          <p:cNvGrpSpPr/>
          <p:nvPr/>
        </p:nvGrpSpPr>
        <p:grpSpPr>
          <a:xfrm>
            <a:off x="17353228" y="2642970"/>
            <a:ext cx="759923" cy="3023461"/>
            <a:chOff x="0" y="0"/>
            <a:chExt cx="1013231" cy="4031281"/>
          </a:xfrm>
        </p:grpSpPr>
        <p:grpSp>
          <p:nvGrpSpPr>
            <p:cNvPr id="114" name="Group 114"/>
            <p:cNvGrpSpPr/>
            <p:nvPr/>
          </p:nvGrpSpPr>
          <p:grpSpPr>
            <a:xfrm>
              <a:off x="0" y="0"/>
              <a:ext cx="1013231" cy="4031281"/>
              <a:chOff x="0" y="0"/>
              <a:chExt cx="402484" cy="1601338"/>
            </a:xfrm>
          </p:grpSpPr>
          <p:sp>
            <p:nvSpPr>
              <p:cNvPr id="115" name="Freeform 115"/>
              <p:cNvSpPr/>
              <p:nvPr/>
            </p:nvSpPr>
            <p:spPr>
              <a:xfrm>
                <a:off x="0" y="0"/>
                <a:ext cx="402484" cy="1580313"/>
              </a:xfrm>
              <a:custGeom>
                <a:avLst/>
                <a:gdLst/>
                <a:ahLst/>
                <a:cxnLst/>
                <a:rect l="l" t="t" r="r" b="b"/>
                <a:pathLst>
                  <a:path w="402484" h="1580313">
                    <a:moveTo>
                      <a:pt x="402484" y="79592"/>
                    </a:moveTo>
                    <a:lnTo>
                      <a:pt x="402484" y="1407446"/>
                    </a:lnTo>
                    <a:cubicBezTo>
                      <a:pt x="402484" y="1456644"/>
                      <a:pt x="376055" y="1502049"/>
                      <a:pt x="333276" y="1526347"/>
                    </a:cubicBezTo>
                    <a:lnTo>
                      <a:pt x="270450" y="1562030"/>
                    </a:lnTo>
                    <a:cubicBezTo>
                      <a:pt x="227531" y="1586407"/>
                      <a:pt x="174953" y="1586407"/>
                      <a:pt x="132034" y="1562030"/>
                    </a:cubicBezTo>
                    <a:lnTo>
                      <a:pt x="69208" y="1526347"/>
                    </a:lnTo>
                    <a:cubicBezTo>
                      <a:pt x="26429" y="1502049"/>
                      <a:pt x="0" y="1456644"/>
                      <a:pt x="0" y="1407446"/>
                    </a:cubicBezTo>
                    <a:lnTo>
                      <a:pt x="0" y="79592"/>
                    </a:lnTo>
                    <a:cubicBezTo>
                      <a:pt x="0" y="58483"/>
                      <a:pt x="8386" y="38238"/>
                      <a:pt x="23312" y="23312"/>
                    </a:cubicBezTo>
                    <a:cubicBezTo>
                      <a:pt x="38238" y="8386"/>
                      <a:pt x="58483" y="0"/>
                      <a:pt x="79592" y="0"/>
                    </a:cubicBezTo>
                    <a:lnTo>
                      <a:pt x="322892" y="0"/>
                    </a:lnTo>
                    <a:cubicBezTo>
                      <a:pt x="366849" y="0"/>
                      <a:pt x="402484" y="35635"/>
                      <a:pt x="402484" y="79592"/>
                    </a:cubicBezTo>
                    <a:close/>
                  </a:path>
                </a:pathLst>
              </a:custGeom>
              <a:solidFill>
                <a:srgbClr val="CACACA"/>
              </a:solidFill>
            </p:spPr>
            <p:txBody>
              <a:bodyPr/>
              <a:lstStyle/>
              <a:p>
                <a:endParaRPr lang="lv-LV"/>
              </a:p>
            </p:txBody>
          </p:sp>
          <p:sp>
            <p:nvSpPr>
              <p:cNvPr id="116" name="TextBox 116"/>
              <p:cNvSpPr txBox="1"/>
              <p:nvPr/>
            </p:nvSpPr>
            <p:spPr>
              <a:xfrm>
                <a:off x="0" y="-9525"/>
                <a:ext cx="402484" cy="1496563"/>
              </a:xfrm>
              <a:prstGeom prst="rect">
                <a:avLst/>
              </a:prstGeom>
            </p:spPr>
            <p:txBody>
              <a:bodyPr lIns="50800" tIns="50800" rIns="50800" bIns="50800" rtlCol="0" anchor="ctr"/>
              <a:lstStyle/>
              <a:p>
                <a:pPr algn="ctr">
                  <a:lnSpc>
                    <a:spcPts val="3040"/>
                  </a:lnSpc>
                </a:pPr>
                <a:endParaRPr/>
              </a:p>
            </p:txBody>
          </p:sp>
        </p:grpSp>
        <p:sp>
          <p:nvSpPr>
            <p:cNvPr id="117" name="TextBox 117"/>
            <p:cNvSpPr txBox="1"/>
            <p:nvPr/>
          </p:nvSpPr>
          <p:spPr>
            <a:xfrm rot="5400000">
              <a:off x="-724786" y="1882884"/>
              <a:ext cx="2548895" cy="546064"/>
            </a:xfrm>
            <a:prstGeom prst="rect">
              <a:avLst/>
            </a:prstGeom>
          </p:spPr>
          <p:txBody>
            <a:bodyPr lIns="0" tIns="0" rIns="0" bIns="0" rtlCol="0" anchor="t">
              <a:spAutoFit/>
            </a:bodyPr>
            <a:lstStyle/>
            <a:p>
              <a:pPr algn="l">
                <a:lnSpc>
                  <a:spcPts val="3240"/>
                </a:lnSpc>
              </a:pPr>
              <a:r>
                <a:rPr lang="en-US" sz="2700">
                  <a:solidFill>
                    <a:srgbClr val="464646"/>
                  </a:solidFill>
                  <a:latin typeface="Montserrat"/>
                  <a:ea typeface="Montserrat"/>
                  <a:cs typeface="Montserrat"/>
                  <a:sym typeface="Montserrat"/>
                </a:rPr>
                <a:t>TRL 2-8</a:t>
              </a:r>
            </a:p>
          </p:txBody>
        </p:sp>
      </p:grpSp>
      <p:sp>
        <p:nvSpPr>
          <p:cNvPr id="118" name="Freeform 118"/>
          <p:cNvSpPr/>
          <p:nvPr/>
        </p:nvSpPr>
        <p:spPr>
          <a:xfrm>
            <a:off x="10926479" y="8667447"/>
            <a:ext cx="285065" cy="203465"/>
          </a:xfrm>
          <a:custGeom>
            <a:avLst/>
            <a:gdLst/>
            <a:ahLst/>
            <a:cxnLst/>
            <a:rect l="l" t="t" r="r" b="b"/>
            <a:pathLst>
              <a:path w="285065" h="203465">
                <a:moveTo>
                  <a:pt x="0" y="0"/>
                </a:moveTo>
                <a:lnTo>
                  <a:pt x="285065" y="0"/>
                </a:lnTo>
                <a:lnTo>
                  <a:pt x="285065" y="203466"/>
                </a:lnTo>
                <a:lnTo>
                  <a:pt x="0" y="2034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
        <p:nvSpPr>
          <p:cNvPr id="119" name="Freeform 119"/>
          <p:cNvSpPr/>
          <p:nvPr/>
        </p:nvSpPr>
        <p:spPr>
          <a:xfrm>
            <a:off x="1316525" y="8717046"/>
            <a:ext cx="285065" cy="203465"/>
          </a:xfrm>
          <a:custGeom>
            <a:avLst/>
            <a:gdLst/>
            <a:ahLst/>
            <a:cxnLst/>
            <a:rect l="l" t="t" r="r" b="b"/>
            <a:pathLst>
              <a:path w="285065" h="203465">
                <a:moveTo>
                  <a:pt x="0" y="0"/>
                </a:moveTo>
                <a:lnTo>
                  <a:pt x="285065" y="0"/>
                </a:lnTo>
                <a:lnTo>
                  <a:pt x="285065" y="203465"/>
                </a:lnTo>
                <a:lnTo>
                  <a:pt x="0" y="2034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55199" y="3131249"/>
            <a:ext cx="3423682" cy="4539147"/>
            <a:chOff x="0" y="0"/>
            <a:chExt cx="901711" cy="1195495"/>
          </a:xfrm>
        </p:grpSpPr>
        <p:sp>
          <p:nvSpPr>
            <p:cNvPr id="3" name="Freeform 3"/>
            <p:cNvSpPr/>
            <p:nvPr/>
          </p:nvSpPr>
          <p:spPr>
            <a:xfrm>
              <a:off x="0" y="0"/>
              <a:ext cx="901711" cy="1195495"/>
            </a:xfrm>
            <a:custGeom>
              <a:avLst/>
              <a:gdLst/>
              <a:ahLst/>
              <a:cxnLst/>
              <a:rect l="l" t="t" r="r" b="b"/>
              <a:pathLst>
                <a:path w="901711" h="1195495">
                  <a:moveTo>
                    <a:pt x="54271" y="0"/>
                  </a:moveTo>
                  <a:lnTo>
                    <a:pt x="847440" y="0"/>
                  </a:lnTo>
                  <a:cubicBezTo>
                    <a:pt x="877413" y="0"/>
                    <a:pt x="901711" y="24298"/>
                    <a:pt x="901711" y="54271"/>
                  </a:cubicBezTo>
                  <a:lnTo>
                    <a:pt x="901711" y="1141225"/>
                  </a:lnTo>
                  <a:cubicBezTo>
                    <a:pt x="901711" y="1171198"/>
                    <a:pt x="877413" y="1195495"/>
                    <a:pt x="847440" y="1195495"/>
                  </a:cubicBezTo>
                  <a:lnTo>
                    <a:pt x="54271" y="1195495"/>
                  </a:lnTo>
                  <a:cubicBezTo>
                    <a:pt x="24298" y="1195495"/>
                    <a:pt x="0" y="1171198"/>
                    <a:pt x="0" y="1141225"/>
                  </a:cubicBezTo>
                  <a:lnTo>
                    <a:pt x="0" y="54271"/>
                  </a:lnTo>
                  <a:cubicBezTo>
                    <a:pt x="0" y="24298"/>
                    <a:pt x="24298" y="0"/>
                    <a:pt x="54271" y="0"/>
                  </a:cubicBezTo>
                  <a:close/>
                </a:path>
              </a:pathLst>
            </a:custGeom>
            <a:solidFill>
              <a:srgbClr val="FFFFFF"/>
            </a:solidFill>
            <a:ln w="9525" cap="rnd">
              <a:solidFill>
                <a:srgbClr val="095147"/>
              </a:solidFill>
              <a:prstDash val="solid"/>
              <a:round/>
            </a:ln>
          </p:spPr>
          <p:txBody>
            <a:bodyPr/>
            <a:lstStyle/>
            <a:p>
              <a:endParaRPr lang="lv-LV"/>
            </a:p>
          </p:txBody>
        </p:sp>
        <p:sp>
          <p:nvSpPr>
            <p:cNvPr id="4" name="TextBox 4"/>
            <p:cNvSpPr txBox="1"/>
            <p:nvPr/>
          </p:nvSpPr>
          <p:spPr>
            <a:xfrm>
              <a:off x="0" y="-38100"/>
              <a:ext cx="901711" cy="123359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963174" y="2246445"/>
            <a:ext cx="11560159" cy="749681"/>
            <a:chOff x="0" y="0"/>
            <a:chExt cx="3044651" cy="197447"/>
          </a:xfrm>
        </p:grpSpPr>
        <p:sp>
          <p:nvSpPr>
            <p:cNvPr id="6" name="Freeform 6"/>
            <p:cNvSpPr/>
            <p:nvPr/>
          </p:nvSpPr>
          <p:spPr>
            <a:xfrm>
              <a:off x="0" y="0"/>
              <a:ext cx="3044651" cy="197447"/>
            </a:xfrm>
            <a:custGeom>
              <a:avLst/>
              <a:gdLst/>
              <a:ahLst/>
              <a:cxnLst/>
              <a:rect l="l" t="t" r="r" b="b"/>
              <a:pathLst>
                <a:path w="3044651" h="197447">
                  <a:moveTo>
                    <a:pt x="9376" y="0"/>
                  </a:moveTo>
                  <a:lnTo>
                    <a:pt x="3035275" y="0"/>
                  </a:lnTo>
                  <a:cubicBezTo>
                    <a:pt x="3037761" y="0"/>
                    <a:pt x="3040146" y="988"/>
                    <a:pt x="3041905" y="2746"/>
                  </a:cubicBezTo>
                  <a:cubicBezTo>
                    <a:pt x="3043663" y="4504"/>
                    <a:pt x="3044651" y="6889"/>
                    <a:pt x="3044651" y="9376"/>
                  </a:cubicBezTo>
                  <a:lnTo>
                    <a:pt x="3044651" y="188071"/>
                  </a:lnTo>
                  <a:cubicBezTo>
                    <a:pt x="3044651" y="193249"/>
                    <a:pt x="3040453" y="197447"/>
                    <a:pt x="3035275" y="197447"/>
                  </a:cubicBezTo>
                  <a:lnTo>
                    <a:pt x="9376" y="197447"/>
                  </a:lnTo>
                  <a:cubicBezTo>
                    <a:pt x="6889" y="197447"/>
                    <a:pt x="4504" y="196459"/>
                    <a:pt x="2746" y="194701"/>
                  </a:cubicBezTo>
                  <a:cubicBezTo>
                    <a:pt x="988" y="192942"/>
                    <a:pt x="0" y="190558"/>
                    <a:pt x="0" y="188071"/>
                  </a:cubicBezTo>
                  <a:lnTo>
                    <a:pt x="0" y="9376"/>
                  </a:lnTo>
                  <a:cubicBezTo>
                    <a:pt x="0" y="4198"/>
                    <a:pt x="4198" y="0"/>
                    <a:pt x="9376" y="0"/>
                  </a:cubicBezTo>
                  <a:close/>
                </a:path>
              </a:pathLst>
            </a:custGeom>
            <a:solidFill>
              <a:srgbClr val="D6ECED">
                <a:alpha val="55686"/>
              </a:srgbClr>
            </a:solidFill>
          </p:spPr>
          <p:txBody>
            <a:bodyPr/>
            <a:lstStyle/>
            <a:p>
              <a:endParaRPr lang="lv-LV"/>
            </a:p>
          </p:txBody>
        </p:sp>
        <p:sp>
          <p:nvSpPr>
            <p:cNvPr id="7" name="TextBox 7"/>
            <p:cNvSpPr txBox="1"/>
            <p:nvPr/>
          </p:nvSpPr>
          <p:spPr>
            <a:xfrm>
              <a:off x="0" y="-38100"/>
              <a:ext cx="3044651" cy="235547"/>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13068882" y="637947"/>
            <a:ext cx="10809755" cy="1708180"/>
          </a:xfrm>
          <a:custGeom>
            <a:avLst/>
            <a:gdLst/>
            <a:ahLst/>
            <a:cxnLst/>
            <a:rect l="l" t="t" r="r" b="b"/>
            <a:pathLst>
              <a:path w="10809755" h="1708180">
                <a:moveTo>
                  <a:pt x="0" y="0"/>
                </a:moveTo>
                <a:lnTo>
                  <a:pt x="10809755" y="0"/>
                </a:lnTo>
                <a:lnTo>
                  <a:pt x="10809755" y="1708181"/>
                </a:lnTo>
                <a:lnTo>
                  <a:pt x="0" y="1708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lv-LV"/>
          </a:p>
        </p:txBody>
      </p:sp>
      <p:grpSp>
        <p:nvGrpSpPr>
          <p:cNvPr id="9" name="Group 9"/>
          <p:cNvGrpSpPr/>
          <p:nvPr/>
        </p:nvGrpSpPr>
        <p:grpSpPr>
          <a:xfrm>
            <a:off x="10347245" y="1619668"/>
            <a:ext cx="7940755" cy="8667332"/>
            <a:chOff x="0" y="0"/>
            <a:chExt cx="5767070" cy="6294755"/>
          </a:xfrm>
        </p:grpSpPr>
        <p:sp>
          <p:nvSpPr>
            <p:cNvPr id="10" name="Freeform 10"/>
            <p:cNvSpPr/>
            <p:nvPr/>
          </p:nvSpPr>
          <p:spPr>
            <a:xfrm>
              <a:off x="23" y="61"/>
              <a:ext cx="5767048" cy="6294694"/>
            </a:xfrm>
            <a:custGeom>
              <a:avLst/>
              <a:gdLst/>
              <a:ahLst/>
              <a:cxnLst/>
              <a:rect l="l" t="t" r="r" b="b"/>
              <a:pathLst>
                <a:path w="5767048" h="6294694">
                  <a:moveTo>
                    <a:pt x="5481678" y="655513"/>
                  </a:moveTo>
                  <a:cubicBezTo>
                    <a:pt x="5638650" y="689676"/>
                    <a:pt x="5767047" y="849061"/>
                    <a:pt x="5767047" y="1009716"/>
                  </a:cubicBezTo>
                  <a:lnTo>
                    <a:pt x="5767047" y="6002594"/>
                  </a:lnTo>
                  <a:cubicBezTo>
                    <a:pt x="5767047" y="6163249"/>
                    <a:pt x="5635602" y="6294694"/>
                    <a:pt x="5474947" y="6294694"/>
                  </a:cubicBezTo>
                  <a:lnTo>
                    <a:pt x="209019" y="6294694"/>
                  </a:lnTo>
                  <a:cubicBezTo>
                    <a:pt x="48364" y="6294694"/>
                    <a:pt x="-38250" y="6171123"/>
                    <a:pt x="16360" y="6020120"/>
                  </a:cubicBezTo>
                  <a:lnTo>
                    <a:pt x="2117829" y="219395"/>
                  </a:lnTo>
                  <a:cubicBezTo>
                    <a:pt x="2172566" y="68392"/>
                    <a:pt x="2345794" y="-27239"/>
                    <a:pt x="2502766" y="6924"/>
                  </a:cubicBezTo>
                  <a:lnTo>
                    <a:pt x="5481678" y="655513"/>
                  </a:lnTo>
                  <a:close/>
                </a:path>
              </a:pathLst>
            </a:custGeom>
            <a:blipFill>
              <a:blip r:embed="rId4">
                <a:alphaModFix amt="60000"/>
              </a:blip>
              <a:stretch>
                <a:fillRect l="-68282" r="-26626"/>
              </a:stretch>
            </a:blipFill>
          </p:spPr>
          <p:txBody>
            <a:bodyPr/>
            <a:lstStyle/>
            <a:p>
              <a:endParaRPr lang="lv-LV"/>
            </a:p>
          </p:txBody>
        </p:sp>
      </p:grpSp>
      <p:grpSp>
        <p:nvGrpSpPr>
          <p:cNvPr id="11" name="Group 11"/>
          <p:cNvGrpSpPr/>
          <p:nvPr/>
        </p:nvGrpSpPr>
        <p:grpSpPr>
          <a:xfrm>
            <a:off x="12198623" y="3110426"/>
            <a:ext cx="3407563" cy="4559969"/>
            <a:chOff x="0" y="0"/>
            <a:chExt cx="897465" cy="1200980"/>
          </a:xfrm>
        </p:grpSpPr>
        <p:sp>
          <p:nvSpPr>
            <p:cNvPr id="12" name="Freeform 12"/>
            <p:cNvSpPr/>
            <p:nvPr/>
          </p:nvSpPr>
          <p:spPr>
            <a:xfrm>
              <a:off x="0" y="0"/>
              <a:ext cx="897465" cy="1200980"/>
            </a:xfrm>
            <a:custGeom>
              <a:avLst/>
              <a:gdLst/>
              <a:ahLst/>
              <a:cxnLst/>
              <a:rect l="l" t="t" r="r" b="b"/>
              <a:pathLst>
                <a:path w="897465" h="1200980">
                  <a:moveTo>
                    <a:pt x="54528" y="0"/>
                  </a:moveTo>
                  <a:lnTo>
                    <a:pt x="842938" y="0"/>
                  </a:lnTo>
                  <a:cubicBezTo>
                    <a:pt x="873052" y="0"/>
                    <a:pt x="897465" y="24413"/>
                    <a:pt x="897465" y="54528"/>
                  </a:cubicBezTo>
                  <a:lnTo>
                    <a:pt x="897465" y="1146452"/>
                  </a:lnTo>
                  <a:cubicBezTo>
                    <a:pt x="897465" y="1160914"/>
                    <a:pt x="891720" y="1174783"/>
                    <a:pt x="881494" y="1185009"/>
                  </a:cubicBezTo>
                  <a:cubicBezTo>
                    <a:pt x="871269" y="1195235"/>
                    <a:pt x="857399" y="1200980"/>
                    <a:pt x="842938" y="1200980"/>
                  </a:cubicBezTo>
                  <a:lnTo>
                    <a:pt x="54528" y="1200980"/>
                  </a:lnTo>
                  <a:cubicBezTo>
                    <a:pt x="24413" y="1200980"/>
                    <a:pt x="0" y="1176567"/>
                    <a:pt x="0" y="1146452"/>
                  </a:cubicBezTo>
                  <a:lnTo>
                    <a:pt x="0" y="54528"/>
                  </a:lnTo>
                  <a:cubicBezTo>
                    <a:pt x="0" y="24413"/>
                    <a:pt x="24413" y="0"/>
                    <a:pt x="54528" y="0"/>
                  </a:cubicBezTo>
                  <a:close/>
                </a:path>
              </a:pathLst>
            </a:custGeom>
            <a:solidFill>
              <a:srgbClr val="FFFFFF"/>
            </a:solidFill>
            <a:ln w="9525" cap="rnd">
              <a:solidFill>
                <a:srgbClr val="095147"/>
              </a:solidFill>
              <a:prstDash val="solid"/>
              <a:round/>
            </a:ln>
          </p:spPr>
          <p:txBody>
            <a:bodyPr/>
            <a:lstStyle/>
            <a:p>
              <a:endParaRPr lang="lv-LV"/>
            </a:p>
          </p:txBody>
        </p:sp>
        <p:sp>
          <p:nvSpPr>
            <p:cNvPr id="13" name="TextBox 13"/>
            <p:cNvSpPr txBox="1"/>
            <p:nvPr/>
          </p:nvSpPr>
          <p:spPr>
            <a:xfrm>
              <a:off x="0" y="-38100"/>
              <a:ext cx="897465" cy="1239080"/>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274689" y="2199378"/>
            <a:ext cx="10923934" cy="1120598"/>
            <a:chOff x="0" y="0"/>
            <a:chExt cx="14565245" cy="1494130"/>
          </a:xfrm>
        </p:grpSpPr>
        <p:sp>
          <p:nvSpPr>
            <p:cNvPr id="15" name="Freeform 15"/>
            <p:cNvSpPr/>
            <p:nvPr/>
          </p:nvSpPr>
          <p:spPr>
            <a:xfrm>
              <a:off x="0" y="0"/>
              <a:ext cx="14565244" cy="1494130"/>
            </a:xfrm>
            <a:custGeom>
              <a:avLst/>
              <a:gdLst/>
              <a:ahLst/>
              <a:cxnLst/>
              <a:rect l="l" t="t" r="r" b="b"/>
              <a:pathLst>
                <a:path w="14565244" h="1494130">
                  <a:moveTo>
                    <a:pt x="0" y="0"/>
                  </a:moveTo>
                  <a:lnTo>
                    <a:pt x="14565244" y="0"/>
                  </a:lnTo>
                  <a:lnTo>
                    <a:pt x="14565244" y="1494130"/>
                  </a:lnTo>
                  <a:lnTo>
                    <a:pt x="0" y="1494130"/>
                  </a:lnTo>
                  <a:close/>
                </a:path>
              </a:pathLst>
            </a:custGeom>
          </p:spPr>
          <p:txBody>
            <a:bodyPr/>
            <a:lstStyle/>
            <a:p>
              <a:endParaRPr lang="lv-LV"/>
            </a:p>
          </p:txBody>
        </p:sp>
        <p:sp>
          <p:nvSpPr>
            <p:cNvPr id="16" name="TextBox 16"/>
            <p:cNvSpPr txBox="1"/>
            <p:nvPr/>
          </p:nvSpPr>
          <p:spPr>
            <a:xfrm>
              <a:off x="0" y="28575"/>
              <a:ext cx="14565245" cy="1465555"/>
            </a:xfrm>
            <a:prstGeom prst="rect">
              <a:avLst/>
            </a:prstGeom>
          </p:spPr>
          <p:txBody>
            <a:bodyPr lIns="0" tIns="0" rIns="0" bIns="0" rtlCol="0" anchor="t"/>
            <a:lstStyle/>
            <a:p>
              <a:pPr algn="l">
                <a:lnSpc>
                  <a:spcPts val="2616"/>
                </a:lnSpc>
              </a:pPr>
              <a:r>
                <a:rPr lang="en-US" sz="2400">
                  <a:solidFill>
                    <a:srgbClr val="000000"/>
                  </a:solidFill>
                  <a:latin typeface="Montserrat"/>
                  <a:ea typeface="Montserrat"/>
                  <a:cs typeface="Montserrat"/>
                  <a:sym typeface="Montserrat"/>
                </a:rPr>
                <a:t>Latvijā attīstās atbalsta ekosistēma aizsardzības un divējāda lietojuma tehnoloģiju attīstībai – no agrīnas idejas līdz komercializācijai.</a:t>
              </a:r>
            </a:p>
            <a:p>
              <a:pPr algn="l">
                <a:lnSpc>
                  <a:spcPts val="2616"/>
                </a:lnSpc>
              </a:pPr>
              <a:endParaRPr lang="en-US" sz="2400">
                <a:solidFill>
                  <a:srgbClr val="000000"/>
                </a:solidFill>
                <a:latin typeface="Montserrat"/>
                <a:ea typeface="Montserrat"/>
                <a:cs typeface="Montserrat"/>
                <a:sym typeface="Montserrat"/>
              </a:endParaRPr>
            </a:p>
          </p:txBody>
        </p:sp>
      </p:grpSp>
      <p:sp>
        <p:nvSpPr>
          <p:cNvPr id="17" name="AutoShape 17"/>
          <p:cNvSpPr/>
          <p:nvPr/>
        </p:nvSpPr>
        <p:spPr>
          <a:xfrm flipH="1" flipV="1">
            <a:off x="854400" y="2500223"/>
            <a:ext cx="108775" cy="495903"/>
          </a:xfrm>
          <a:prstGeom prst="line">
            <a:avLst/>
          </a:prstGeom>
          <a:ln w="66675" cap="rnd">
            <a:solidFill>
              <a:srgbClr val="00DF9A">
                <a:alpha val="64706"/>
              </a:srgbClr>
            </a:solidFill>
            <a:prstDash val="solid"/>
            <a:headEnd type="none" w="sm" len="sm"/>
            <a:tailEnd type="none" w="sm" len="sm"/>
          </a:ln>
        </p:spPr>
        <p:txBody>
          <a:bodyPr/>
          <a:lstStyle/>
          <a:p>
            <a:endParaRPr lang="lv-LV"/>
          </a:p>
        </p:txBody>
      </p:sp>
      <p:grpSp>
        <p:nvGrpSpPr>
          <p:cNvPr id="18" name="Group 18"/>
          <p:cNvGrpSpPr/>
          <p:nvPr/>
        </p:nvGrpSpPr>
        <p:grpSpPr>
          <a:xfrm>
            <a:off x="4599680" y="3226495"/>
            <a:ext cx="3932715" cy="1336548"/>
            <a:chOff x="0" y="0"/>
            <a:chExt cx="5243619" cy="1782065"/>
          </a:xfrm>
        </p:grpSpPr>
        <p:sp>
          <p:nvSpPr>
            <p:cNvPr id="19" name="Freeform 19"/>
            <p:cNvSpPr/>
            <p:nvPr/>
          </p:nvSpPr>
          <p:spPr>
            <a:xfrm>
              <a:off x="0" y="0"/>
              <a:ext cx="5243619" cy="1782064"/>
            </a:xfrm>
            <a:custGeom>
              <a:avLst/>
              <a:gdLst/>
              <a:ahLst/>
              <a:cxnLst/>
              <a:rect l="l" t="t" r="r" b="b"/>
              <a:pathLst>
                <a:path w="5243619" h="1782064">
                  <a:moveTo>
                    <a:pt x="0" y="0"/>
                  </a:moveTo>
                  <a:lnTo>
                    <a:pt x="5243619" y="0"/>
                  </a:lnTo>
                  <a:lnTo>
                    <a:pt x="5243619" y="1782064"/>
                  </a:lnTo>
                  <a:lnTo>
                    <a:pt x="0" y="1782064"/>
                  </a:lnTo>
                  <a:close/>
                </a:path>
              </a:pathLst>
            </a:custGeom>
          </p:spPr>
          <p:txBody>
            <a:bodyPr/>
            <a:lstStyle/>
            <a:p>
              <a:endParaRPr lang="lv-LV"/>
            </a:p>
          </p:txBody>
        </p:sp>
        <p:sp>
          <p:nvSpPr>
            <p:cNvPr id="20" name="TextBox 20"/>
            <p:cNvSpPr txBox="1"/>
            <p:nvPr/>
          </p:nvSpPr>
          <p:spPr>
            <a:xfrm>
              <a:off x="0" y="-9525"/>
              <a:ext cx="5243619" cy="1791590"/>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rPr>
                <a:t>UniLab aizsardzības pirmsakselerācijas programma</a:t>
              </a:r>
            </a:p>
            <a:p>
              <a:pPr algn="ctr">
                <a:lnSpc>
                  <a:spcPts val="2534"/>
                </a:lnSpc>
              </a:pPr>
              <a:endParaRPr lang="en-US" sz="2000" b="1" u="sng">
                <a:solidFill>
                  <a:srgbClr val="000000"/>
                </a:solidFill>
                <a:latin typeface="Montserrat Bold"/>
                <a:ea typeface="Montserrat Bold"/>
                <a:cs typeface="Montserrat Bold"/>
                <a:sym typeface="Montserrat Bold"/>
              </a:endParaRPr>
            </a:p>
          </p:txBody>
        </p:sp>
      </p:grpSp>
      <p:grpSp>
        <p:nvGrpSpPr>
          <p:cNvPr id="21" name="Group 21"/>
          <p:cNvGrpSpPr/>
          <p:nvPr/>
        </p:nvGrpSpPr>
        <p:grpSpPr>
          <a:xfrm>
            <a:off x="8440831" y="3110426"/>
            <a:ext cx="3402526" cy="4559969"/>
            <a:chOff x="0" y="0"/>
            <a:chExt cx="896139" cy="1200980"/>
          </a:xfrm>
        </p:grpSpPr>
        <p:sp>
          <p:nvSpPr>
            <p:cNvPr id="22" name="Freeform 22"/>
            <p:cNvSpPr/>
            <p:nvPr/>
          </p:nvSpPr>
          <p:spPr>
            <a:xfrm>
              <a:off x="0" y="0"/>
              <a:ext cx="896139" cy="1200980"/>
            </a:xfrm>
            <a:custGeom>
              <a:avLst/>
              <a:gdLst/>
              <a:ahLst/>
              <a:cxnLst/>
              <a:rect l="l" t="t" r="r" b="b"/>
              <a:pathLst>
                <a:path w="896139" h="1200980">
                  <a:moveTo>
                    <a:pt x="54608" y="0"/>
                  </a:moveTo>
                  <a:lnTo>
                    <a:pt x="841530" y="0"/>
                  </a:lnTo>
                  <a:cubicBezTo>
                    <a:pt x="856013" y="0"/>
                    <a:pt x="869903" y="5753"/>
                    <a:pt x="880144" y="15994"/>
                  </a:cubicBezTo>
                  <a:cubicBezTo>
                    <a:pt x="890385" y="26235"/>
                    <a:pt x="896139" y="40125"/>
                    <a:pt x="896139" y="54608"/>
                  </a:cubicBezTo>
                  <a:lnTo>
                    <a:pt x="896139" y="1146371"/>
                  </a:lnTo>
                  <a:cubicBezTo>
                    <a:pt x="896139" y="1160854"/>
                    <a:pt x="890385" y="1174744"/>
                    <a:pt x="880144" y="1184985"/>
                  </a:cubicBezTo>
                  <a:cubicBezTo>
                    <a:pt x="869903" y="1195226"/>
                    <a:pt x="856013" y="1200980"/>
                    <a:pt x="841530" y="1200980"/>
                  </a:cubicBezTo>
                  <a:lnTo>
                    <a:pt x="54608" y="1200980"/>
                  </a:lnTo>
                  <a:cubicBezTo>
                    <a:pt x="40125" y="1200980"/>
                    <a:pt x="26235" y="1195226"/>
                    <a:pt x="15994" y="1184985"/>
                  </a:cubicBezTo>
                  <a:cubicBezTo>
                    <a:pt x="5753" y="1174744"/>
                    <a:pt x="0" y="1160854"/>
                    <a:pt x="0" y="1146371"/>
                  </a:cubicBezTo>
                  <a:lnTo>
                    <a:pt x="0" y="54608"/>
                  </a:lnTo>
                  <a:cubicBezTo>
                    <a:pt x="0" y="40125"/>
                    <a:pt x="5753" y="26235"/>
                    <a:pt x="15994" y="15994"/>
                  </a:cubicBezTo>
                  <a:cubicBezTo>
                    <a:pt x="26235" y="5753"/>
                    <a:pt x="40125" y="0"/>
                    <a:pt x="54608" y="0"/>
                  </a:cubicBezTo>
                  <a:close/>
                </a:path>
              </a:pathLst>
            </a:custGeom>
            <a:solidFill>
              <a:srgbClr val="FFFFFF"/>
            </a:solidFill>
            <a:ln w="9525" cap="rnd">
              <a:solidFill>
                <a:srgbClr val="095147"/>
              </a:solidFill>
              <a:prstDash val="solid"/>
              <a:round/>
            </a:ln>
          </p:spPr>
          <p:txBody>
            <a:bodyPr/>
            <a:lstStyle/>
            <a:p>
              <a:endParaRPr lang="lv-LV"/>
            </a:p>
          </p:txBody>
        </p:sp>
        <p:sp>
          <p:nvSpPr>
            <p:cNvPr id="23" name="TextBox 23"/>
            <p:cNvSpPr txBox="1"/>
            <p:nvPr/>
          </p:nvSpPr>
          <p:spPr>
            <a:xfrm>
              <a:off x="0" y="-38100"/>
              <a:ext cx="896139" cy="1239080"/>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8345581" y="3109493"/>
            <a:ext cx="3227647" cy="1336548"/>
            <a:chOff x="0" y="0"/>
            <a:chExt cx="4303529" cy="1782065"/>
          </a:xfrm>
        </p:grpSpPr>
        <p:sp>
          <p:nvSpPr>
            <p:cNvPr id="25" name="Freeform 25"/>
            <p:cNvSpPr/>
            <p:nvPr/>
          </p:nvSpPr>
          <p:spPr>
            <a:xfrm>
              <a:off x="0" y="0"/>
              <a:ext cx="4303530" cy="1782064"/>
            </a:xfrm>
            <a:custGeom>
              <a:avLst/>
              <a:gdLst/>
              <a:ahLst/>
              <a:cxnLst/>
              <a:rect l="l" t="t" r="r" b="b"/>
              <a:pathLst>
                <a:path w="4303530" h="1782064">
                  <a:moveTo>
                    <a:pt x="0" y="0"/>
                  </a:moveTo>
                  <a:lnTo>
                    <a:pt x="4303530" y="0"/>
                  </a:lnTo>
                  <a:lnTo>
                    <a:pt x="4303530" y="1782064"/>
                  </a:lnTo>
                  <a:lnTo>
                    <a:pt x="0" y="1782064"/>
                  </a:lnTo>
                  <a:close/>
                </a:path>
              </a:pathLst>
            </a:custGeom>
          </p:spPr>
          <p:txBody>
            <a:bodyPr/>
            <a:lstStyle/>
            <a:p>
              <a:endParaRPr lang="lv-LV"/>
            </a:p>
          </p:txBody>
        </p:sp>
        <p:sp>
          <p:nvSpPr>
            <p:cNvPr id="26" name="TextBox 26"/>
            <p:cNvSpPr txBox="1"/>
            <p:nvPr/>
          </p:nvSpPr>
          <p:spPr>
            <a:xfrm>
              <a:off x="0" y="-9525"/>
              <a:ext cx="4303529" cy="1791590"/>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hlinkClick r:id="rId5" tooltip="https://www.diana.nato.int/index.html"/>
                </a:rPr>
                <a:t>NATO DIANA akselerācijas programma</a:t>
              </a:r>
            </a:p>
            <a:p>
              <a:pPr algn="ctr">
                <a:lnSpc>
                  <a:spcPts val="2534"/>
                </a:lnSpc>
              </a:pPr>
              <a:endParaRPr lang="en-US" sz="2000" b="1" u="sng">
                <a:solidFill>
                  <a:srgbClr val="000000"/>
                </a:solidFill>
                <a:latin typeface="Montserrat Bold"/>
                <a:ea typeface="Montserrat Bold"/>
                <a:cs typeface="Montserrat Bold"/>
                <a:sym typeface="Montserrat Bold"/>
                <a:hlinkClick r:id="rId5" tooltip="https://www.diana.nato.int/index.html"/>
              </a:endParaRPr>
            </a:p>
          </p:txBody>
        </p:sp>
      </p:grpSp>
      <p:grpSp>
        <p:nvGrpSpPr>
          <p:cNvPr id="27" name="Group 27"/>
          <p:cNvGrpSpPr/>
          <p:nvPr/>
        </p:nvGrpSpPr>
        <p:grpSpPr>
          <a:xfrm>
            <a:off x="12593666" y="3189988"/>
            <a:ext cx="3012520" cy="1422572"/>
            <a:chOff x="0" y="0"/>
            <a:chExt cx="4016694" cy="1896763"/>
          </a:xfrm>
        </p:grpSpPr>
        <p:sp>
          <p:nvSpPr>
            <p:cNvPr id="28" name="Freeform 28"/>
            <p:cNvSpPr/>
            <p:nvPr/>
          </p:nvSpPr>
          <p:spPr>
            <a:xfrm>
              <a:off x="0" y="0"/>
              <a:ext cx="4016694" cy="1896763"/>
            </a:xfrm>
            <a:custGeom>
              <a:avLst/>
              <a:gdLst/>
              <a:ahLst/>
              <a:cxnLst/>
              <a:rect l="l" t="t" r="r" b="b"/>
              <a:pathLst>
                <a:path w="4016694" h="1896763">
                  <a:moveTo>
                    <a:pt x="0" y="0"/>
                  </a:moveTo>
                  <a:lnTo>
                    <a:pt x="4016694" y="0"/>
                  </a:lnTo>
                  <a:lnTo>
                    <a:pt x="4016694" y="1896763"/>
                  </a:lnTo>
                  <a:lnTo>
                    <a:pt x="0" y="1896763"/>
                  </a:lnTo>
                  <a:close/>
                </a:path>
              </a:pathLst>
            </a:custGeom>
          </p:spPr>
          <p:txBody>
            <a:bodyPr/>
            <a:lstStyle/>
            <a:p>
              <a:endParaRPr lang="lv-LV"/>
            </a:p>
          </p:txBody>
        </p:sp>
        <p:sp>
          <p:nvSpPr>
            <p:cNvPr id="29" name="TextBox 29"/>
            <p:cNvSpPr txBox="1"/>
            <p:nvPr/>
          </p:nvSpPr>
          <p:spPr>
            <a:xfrm>
              <a:off x="0" y="-9525"/>
              <a:ext cx="4016694" cy="1906288"/>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hlinkClick r:id="rId6" tooltip="https://www.mod.gov.lv/en/product-testing-and-expert-consultations"/>
                </a:rPr>
                <a:t>Produktu testēšana un ekspertu konsultācijas</a:t>
              </a:r>
            </a:p>
            <a:p>
              <a:pPr algn="ctr">
                <a:lnSpc>
                  <a:spcPts val="2534"/>
                </a:lnSpc>
              </a:pPr>
              <a:endParaRPr lang="en-US" sz="2000" b="1" u="sng">
                <a:solidFill>
                  <a:srgbClr val="000000"/>
                </a:solidFill>
                <a:latin typeface="Montserrat Bold"/>
                <a:ea typeface="Montserrat Bold"/>
                <a:cs typeface="Montserrat Bold"/>
                <a:sym typeface="Montserrat Bold"/>
                <a:hlinkClick r:id="rId6" tooltip="https://www.mod.gov.lv/en/product-testing-and-expert-consultations"/>
              </a:endParaRPr>
            </a:p>
          </p:txBody>
        </p:sp>
      </p:grpSp>
      <p:grpSp>
        <p:nvGrpSpPr>
          <p:cNvPr id="30" name="Group 30"/>
          <p:cNvGrpSpPr/>
          <p:nvPr/>
        </p:nvGrpSpPr>
        <p:grpSpPr>
          <a:xfrm>
            <a:off x="4331349" y="3189988"/>
            <a:ext cx="976652" cy="976652"/>
            <a:chOff x="0" y="0"/>
            <a:chExt cx="1302202" cy="1302202"/>
          </a:xfrm>
        </p:grpSpPr>
        <p:sp>
          <p:nvSpPr>
            <p:cNvPr id="31" name="Freeform 31"/>
            <p:cNvSpPr/>
            <p:nvPr/>
          </p:nvSpPr>
          <p:spPr>
            <a:xfrm>
              <a:off x="0" y="0"/>
              <a:ext cx="1302202" cy="1302202"/>
            </a:xfrm>
            <a:custGeom>
              <a:avLst/>
              <a:gdLst/>
              <a:ahLst/>
              <a:cxnLst/>
              <a:rect l="l" t="t" r="r" b="b"/>
              <a:pathLst>
                <a:path w="1302202" h="1302202">
                  <a:moveTo>
                    <a:pt x="0" y="0"/>
                  </a:moveTo>
                  <a:lnTo>
                    <a:pt x="1302202" y="0"/>
                  </a:lnTo>
                  <a:lnTo>
                    <a:pt x="1302202" y="1302202"/>
                  </a:lnTo>
                  <a:lnTo>
                    <a:pt x="0" y="1302202"/>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32" name="Group 32"/>
            <p:cNvGrpSpPr/>
            <p:nvPr/>
          </p:nvGrpSpPr>
          <p:grpSpPr>
            <a:xfrm>
              <a:off x="111196" y="31134"/>
              <a:ext cx="999344" cy="999344"/>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34" name="TextBox 3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35" name="Group 35"/>
          <p:cNvGrpSpPr/>
          <p:nvPr/>
        </p:nvGrpSpPr>
        <p:grpSpPr>
          <a:xfrm>
            <a:off x="8044068" y="3130123"/>
            <a:ext cx="976652" cy="976652"/>
            <a:chOff x="0" y="0"/>
            <a:chExt cx="1302202" cy="1302202"/>
          </a:xfrm>
        </p:grpSpPr>
        <p:sp>
          <p:nvSpPr>
            <p:cNvPr id="36" name="Freeform 36"/>
            <p:cNvSpPr/>
            <p:nvPr/>
          </p:nvSpPr>
          <p:spPr>
            <a:xfrm>
              <a:off x="0" y="0"/>
              <a:ext cx="1302202" cy="1302202"/>
            </a:xfrm>
            <a:custGeom>
              <a:avLst/>
              <a:gdLst/>
              <a:ahLst/>
              <a:cxnLst/>
              <a:rect l="l" t="t" r="r" b="b"/>
              <a:pathLst>
                <a:path w="1302202" h="1302202">
                  <a:moveTo>
                    <a:pt x="0" y="0"/>
                  </a:moveTo>
                  <a:lnTo>
                    <a:pt x="1302202" y="0"/>
                  </a:lnTo>
                  <a:lnTo>
                    <a:pt x="1302202" y="1302202"/>
                  </a:lnTo>
                  <a:lnTo>
                    <a:pt x="0" y="1302202"/>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37" name="Group 37"/>
            <p:cNvGrpSpPr/>
            <p:nvPr/>
          </p:nvGrpSpPr>
          <p:grpSpPr>
            <a:xfrm>
              <a:off x="111196" y="31134"/>
              <a:ext cx="999344" cy="999344"/>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39" name="TextBox 39"/>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40" name="Group 40"/>
          <p:cNvGrpSpPr/>
          <p:nvPr/>
        </p:nvGrpSpPr>
        <p:grpSpPr>
          <a:xfrm>
            <a:off x="11843357" y="3131249"/>
            <a:ext cx="1000125" cy="1000125"/>
            <a:chOff x="0" y="0"/>
            <a:chExt cx="1333500" cy="1333500"/>
          </a:xfrm>
        </p:grpSpPr>
        <p:sp>
          <p:nvSpPr>
            <p:cNvPr id="41" name="Freeform 41"/>
            <p:cNvSpPr/>
            <p:nvPr/>
          </p:nvSpPr>
          <p:spPr>
            <a:xfrm>
              <a:off x="0" y="0"/>
              <a:ext cx="1333500" cy="1333500"/>
            </a:xfrm>
            <a:custGeom>
              <a:avLst/>
              <a:gdLst/>
              <a:ahLst/>
              <a:cxnLst/>
              <a:rect l="l" t="t" r="r" b="b"/>
              <a:pathLst>
                <a:path w="1333500" h="1333500">
                  <a:moveTo>
                    <a:pt x="0" y="0"/>
                  </a:moveTo>
                  <a:lnTo>
                    <a:pt x="1333500" y="0"/>
                  </a:lnTo>
                  <a:lnTo>
                    <a:pt x="1333500" y="1333500"/>
                  </a:lnTo>
                  <a:lnTo>
                    <a:pt x="0" y="1333500"/>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42" name="Group 42"/>
            <p:cNvGrpSpPr/>
            <p:nvPr/>
          </p:nvGrpSpPr>
          <p:grpSpPr>
            <a:xfrm>
              <a:off x="113868" y="31882"/>
              <a:ext cx="1023363" cy="1023363"/>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44" name="TextBox 44"/>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grpSp>
      <p:grpSp>
        <p:nvGrpSpPr>
          <p:cNvPr id="45" name="Group 45"/>
          <p:cNvGrpSpPr/>
          <p:nvPr/>
        </p:nvGrpSpPr>
        <p:grpSpPr>
          <a:xfrm>
            <a:off x="4687115" y="7748977"/>
            <a:ext cx="3397951" cy="2198030"/>
            <a:chOff x="0" y="0"/>
            <a:chExt cx="4530601" cy="2930707"/>
          </a:xfrm>
        </p:grpSpPr>
        <p:grpSp>
          <p:nvGrpSpPr>
            <p:cNvPr id="46" name="Group 46"/>
            <p:cNvGrpSpPr/>
            <p:nvPr/>
          </p:nvGrpSpPr>
          <p:grpSpPr>
            <a:xfrm>
              <a:off x="52595" y="0"/>
              <a:ext cx="4478006" cy="2930707"/>
              <a:chOff x="0" y="0"/>
              <a:chExt cx="904521" cy="591979"/>
            </a:xfrm>
          </p:grpSpPr>
          <p:sp>
            <p:nvSpPr>
              <p:cNvPr id="47" name="Freeform 47"/>
              <p:cNvSpPr/>
              <p:nvPr/>
            </p:nvSpPr>
            <p:spPr>
              <a:xfrm>
                <a:off x="0" y="0"/>
                <a:ext cx="904521" cy="591979"/>
              </a:xfrm>
              <a:custGeom>
                <a:avLst/>
                <a:gdLst/>
                <a:ahLst/>
                <a:cxnLst/>
                <a:rect l="l" t="t" r="r" b="b"/>
                <a:pathLst>
                  <a:path w="904521" h="591979">
                    <a:moveTo>
                      <a:pt x="54102" y="0"/>
                    </a:moveTo>
                    <a:lnTo>
                      <a:pt x="850419" y="0"/>
                    </a:lnTo>
                    <a:cubicBezTo>
                      <a:pt x="864768" y="0"/>
                      <a:pt x="878529" y="5700"/>
                      <a:pt x="888675" y="15846"/>
                    </a:cubicBezTo>
                    <a:cubicBezTo>
                      <a:pt x="898821" y="25992"/>
                      <a:pt x="904521" y="39753"/>
                      <a:pt x="904521" y="54102"/>
                    </a:cubicBezTo>
                    <a:lnTo>
                      <a:pt x="904521" y="537877"/>
                    </a:lnTo>
                    <a:cubicBezTo>
                      <a:pt x="904521" y="552226"/>
                      <a:pt x="898821" y="565987"/>
                      <a:pt x="888675" y="576133"/>
                    </a:cubicBezTo>
                    <a:cubicBezTo>
                      <a:pt x="878529" y="586279"/>
                      <a:pt x="864768" y="591979"/>
                      <a:pt x="850419" y="591979"/>
                    </a:cubicBezTo>
                    <a:lnTo>
                      <a:pt x="54102" y="591979"/>
                    </a:lnTo>
                    <a:cubicBezTo>
                      <a:pt x="39753" y="591979"/>
                      <a:pt x="25992" y="586279"/>
                      <a:pt x="15846" y="576133"/>
                    </a:cubicBezTo>
                    <a:cubicBezTo>
                      <a:pt x="5700" y="565987"/>
                      <a:pt x="0" y="552226"/>
                      <a:pt x="0" y="537877"/>
                    </a:cubicBezTo>
                    <a:lnTo>
                      <a:pt x="0" y="54102"/>
                    </a:lnTo>
                    <a:cubicBezTo>
                      <a:pt x="0" y="39753"/>
                      <a:pt x="5700" y="25992"/>
                      <a:pt x="15846" y="15846"/>
                    </a:cubicBezTo>
                    <a:cubicBezTo>
                      <a:pt x="25992" y="5700"/>
                      <a:pt x="39753" y="0"/>
                      <a:pt x="54102" y="0"/>
                    </a:cubicBezTo>
                    <a:close/>
                  </a:path>
                </a:pathLst>
              </a:custGeom>
              <a:solidFill>
                <a:srgbClr val="EEEEEE"/>
              </a:solidFill>
              <a:ln w="9525" cap="rnd">
                <a:solidFill>
                  <a:srgbClr val="095147"/>
                </a:solidFill>
                <a:prstDash val="solid"/>
                <a:round/>
              </a:ln>
            </p:spPr>
            <p:txBody>
              <a:bodyPr/>
              <a:lstStyle/>
              <a:p>
                <a:endParaRPr lang="lv-LV"/>
              </a:p>
            </p:txBody>
          </p:sp>
          <p:sp>
            <p:nvSpPr>
              <p:cNvPr id="48" name="TextBox 48"/>
              <p:cNvSpPr txBox="1"/>
              <p:nvPr/>
            </p:nvSpPr>
            <p:spPr>
              <a:xfrm>
                <a:off x="0" y="-38100"/>
                <a:ext cx="904521" cy="630079"/>
              </a:xfrm>
              <a:prstGeom prst="rect">
                <a:avLst/>
              </a:prstGeom>
            </p:spPr>
            <p:txBody>
              <a:bodyPr lIns="50800" tIns="50800" rIns="50800" bIns="50800" rtlCol="0" anchor="ctr"/>
              <a:lstStyle/>
              <a:p>
                <a:pPr algn="ctr">
                  <a:lnSpc>
                    <a:spcPts val="2659"/>
                  </a:lnSpc>
                  <a:spcBef>
                    <a:spcPct val="0"/>
                  </a:spcBef>
                </a:pPr>
                <a:endParaRPr/>
              </a:p>
            </p:txBody>
          </p:sp>
        </p:grpSp>
        <p:grpSp>
          <p:nvGrpSpPr>
            <p:cNvPr id="49" name="Group 49"/>
            <p:cNvGrpSpPr/>
            <p:nvPr/>
          </p:nvGrpSpPr>
          <p:grpSpPr>
            <a:xfrm>
              <a:off x="0" y="273915"/>
              <a:ext cx="4478006" cy="639524"/>
              <a:chOff x="0" y="0"/>
              <a:chExt cx="904521" cy="129179"/>
            </a:xfrm>
          </p:grpSpPr>
          <p:sp>
            <p:nvSpPr>
              <p:cNvPr id="50" name="Freeform 50"/>
              <p:cNvSpPr/>
              <p:nvPr/>
            </p:nvSpPr>
            <p:spPr>
              <a:xfrm>
                <a:off x="0" y="0"/>
                <a:ext cx="904521" cy="129179"/>
              </a:xfrm>
              <a:custGeom>
                <a:avLst/>
                <a:gdLst/>
                <a:ahLst/>
                <a:cxnLst/>
                <a:rect l="l" t="t" r="r" b="b"/>
                <a:pathLst>
                  <a:path w="904521" h="129179">
                    <a:moveTo>
                      <a:pt x="38322" y="0"/>
                    </a:moveTo>
                    <a:lnTo>
                      <a:pt x="866199" y="0"/>
                    </a:lnTo>
                    <a:cubicBezTo>
                      <a:pt x="876362" y="0"/>
                      <a:pt x="886110" y="4038"/>
                      <a:pt x="893297" y="11224"/>
                    </a:cubicBezTo>
                    <a:cubicBezTo>
                      <a:pt x="900483" y="18411"/>
                      <a:pt x="904521" y="28159"/>
                      <a:pt x="904521" y="38322"/>
                    </a:cubicBezTo>
                    <a:lnTo>
                      <a:pt x="904521" y="90856"/>
                    </a:lnTo>
                    <a:cubicBezTo>
                      <a:pt x="904521" y="101020"/>
                      <a:pt x="900483" y="110767"/>
                      <a:pt x="893297" y="117954"/>
                    </a:cubicBezTo>
                    <a:cubicBezTo>
                      <a:pt x="886110" y="125141"/>
                      <a:pt x="876362" y="129179"/>
                      <a:pt x="866199" y="129179"/>
                    </a:cubicBezTo>
                    <a:lnTo>
                      <a:pt x="38322" y="129179"/>
                    </a:lnTo>
                    <a:cubicBezTo>
                      <a:pt x="28159" y="129179"/>
                      <a:pt x="18411" y="125141"/>
                      <a:pt x="11224" y="117954"/>
                    </a:cubicBezTo>
                    <a:cubicBezTo>
                      <a:pt x="4038" y="110767"/>
                      <a:pt x="0" y="101020"/>
                      <a:pt x="0" y="90856"/>
                    </a:cubicBezTo>
                    <a:lnTo>
                      <a:pt x="0" y="38322"/>
                    </a:lnTo>
                    <a:cubicBezTo>
                      <a:pt x="0" y="28159"/>
                      <a:pt x="4038" y="18411"/>
                      <a:pt x="11224" y="11224"/>
                    </a:cubicBezTo>
                    <a:cubicBezTo>
                      <a:pt x="18411" y="4038"/>
                      <a:pt x="28159" y="0"/>
                      <a:pt x="38322" y="0"/>
                    </a:cubicBezTo>
                    <a:close/>
                  </a:path>
                </a:pathLst>
              </a:custGeom>
              <a:solidFill>
                <a:srgbClr val="095147"/>
              </a:solidFill>
              <a:ln w="9525" cap="sq">
                <a:solidFill>
                  <a:srgbClr val="095147"/>
                </a:solidFill>
                <a:prstDash val="solid"/>
                <a:miter/>
              </a:ln>
            </p:spPr>
            <p:txBody>
              <a:bodyPr/>
              <a:lstStyle/>
              <a:p>
                <a:endParaRPr lang="lv-LV"/>
              </a:p>
            </p:txBody>
          </p:sp>
          <p:sp>
            <p:nvSpPr>
              <p:cNvPr id="51" name="TextBox 51"/>
              <p:cNvSpPr txBox="1"/>
              <p:nvPr/>
            </p:nvSpPr>
            <p:spPr>
              <a:xfrm>
                <a:off x="0" y="-38100"/>
                <a:ext cx="904521" cy="167279"/>
              </a:xfrm>
              <a:prstGeom prst="rect">
                <a:avLst/>
              </a:prstGeom>
            </p:spPr>
            <p:txBody>
              <a:bodyPr lIns="50800" tIns="50800" rIns="50800" bIns="50800" rtlCol="0" anchor="ctr"/>
              <a:lstStyle/>
              <a:p>
                <a:pPr algn="ctr">
                  <a:lnSpc>
                    <a:spcPts val="2659"/>
                  </a:lnSpc>
                  <a:spcBef>
                    <a:spcPct val="0"/>
                  </a:spcBef>
                </a:pPr>
                <a:endParaRPr/>
              </a:p>
            </p:txBody>
          </p:sp>
        </p:grpSp>
        <p:grpSp>
          <p:nvGrpSpPr>
            <p:cNvPr id="52" name="Group 52"/>
            <p:cNvGrpSpPr/>
            <p:nvPr/>
          </p:nvGrpSpPr>
          <p:grpSpPr>
            <a:xfrm>
              <a:off x="1395284" y="298754"/>
              <a:ext cx="1792629" cy="1060114"/>
              <a:chOff x="0" y="0"/>
              <a:chExt cx="1833114" cy="1084056"/>
            </a:xfrm>
          </p:grpSpPr>
          <p:sp>
            <p:nvSpPr>
              <p:cNvPr id="53" name="Freeform 53"/>
              <p:cNvSpPr/>
              <p:nvPr/>
            </p:nvSpPr>
            <p:spPr>
              <a:xfrm>
                <a:off x="0" y="0"/>
                <a:ext cx="1833114" cy="1084056"/>
              </a:xfrm>
              <a:custGeom>
                <a:avLst/>
                <a:gdLst/>
                <a:ahLst/>
                <a:cxnLst/>
                <a:rect l="l" t="t" r="r" b="b"/>
                <a:pathLst>
                  <a:path w="1833114" h="1084056">
                    <a:moveTo>
                      <a:pt x="0" y="0"/>
                    </a:moveTo>
                    <a:lnTo>
                      <a:pt x="1833114" y="0"/>
                    </a:lnTo>
                    <a:lnTo>
                      <a:pt x="1833114" y="1084056"/>
                    </a:lnTo>
                    <a:lnTo>
                      <a:pt x="0" y="1084056"/>
                    </a:lnTo>
                    <a:close/>
                  </a:path>
                </a:pathLst>
              </a:custGeom>
              <a:solidFill>
                <a:srgbClr val="00DF9A">
                  <a:alpha val="0"/>
                </a:srgbClr>
              </a:solidFill>
            </p:spPr>
            <p:txBody>
              <a:bodyPr/>
              <a:lstStyle/>
              <a:p>
                <a:endParaRPr lang="lv-LV"/>
              </a:p>
            </p:txBody>
          </p:sp>
          <p:sp>
            <p:nvSpPr>
              <p:cNvPr id="54" name="TextBox 54"/>
              <p:cNvSpPr txBox="1"/>
              <p:nvPr/>
            </p:nvSpPr>
            <p:spPr>
              <a:xfrm>
                <a:off x="0" y="-9525"/>
                <a:ext cx="1833114" cy="1093581"/>
              </a:xfrm>
              <a:prstGeom prst="rect">
                <a:avLst/>
              </a:prstGeom>
            </p:spPr>
            <p:txBody>
              <a:bodyPr lIns="0" tIns="0" rIns="0" bIns="0" rtlCol="0" anchor="t"/>
              <a:lstStyle/>
              <a:p>
                <a:pPr algn="ctr">
                  <a:lnSpc>
                    <a:spcPts val="2787"/>
                  </a:lnSpc>
                </a:pPr>
                <a:r>
                  <a:rPr lang="en-US" sz="2200" b="1">
                    <a:solidFill>
                      <a:srgbClr val="EFF0F5"/>
                    </a:solidFill>
                    <a:latin typeface="Montserrat Bold"/>
                    <a:ea typeface="Montserrat Bold"/>
                    <a:cs typeface="Montserrat Bold"/>
                    <a:sym typeface="Montserrat Bold"/>
                  </a:rPr>
                  <a:t>Kontakticts</a:t>
                </a:r>
              </a:p>
            </p:txBody>
          </p:sp>
        </p:grpSp>
        <p:sp>
          <p:nvSpPr>
            <p:cNvPr id="55" name="TextBox 55"/>
            <p:cNvSpPr txBox="1"/>
            <p:nvPr/>
          </p:nvSpPr>
          <p:spPr>
            <a:xfrm>
              <a:off x="937061" y="1120948"/>
              <a:ext cx="3593540" cy="1660997"/>
            </a:xfrm>
            <a:prstGeom prst="rect">
              <a:avLst/>
            </a:prstGeom>
          </p:spPr>
          <p:txBody>
            <a:bodyPr lIns="0" tIns="0" rIns="0" bIns="0" rtlCol="0" anchor="t">
              <a:spAutoFit/>
            </a:bodyPr>
            <a:lstStyle/>
            <a:p>
              <a:pPr algn="l">
                <a:lnSpc>
                  <a:spcPts val="2190"/>
                </a:lnSpc>
              </a:pPr>
              <a:r>
                <a:rPr lang="en-US" sz="1564">
                  <a:solidFill>
                    <a:srgbClr val="000000"/>
                  </a:solidFill>
                  <a:latin typeface="Montserrat"/>
                  <a:ea typeface="Montserrat"/>
                  <a:cs typeface="Montserrat"/>
                  <a:sym typeface="Montserrat"/>
                </a:rPr>
                <a:t>info@unilab.lv</a:t>
              </a:r>
            </a:p>
            <a:p>
              <a:pPr algn="l">
                <a:lnSpc>
                  <a:spcPts val="2190"/>
                </a:lnSpc>
              </a:pPr>
              <a:endParaRPr lang="en-US" sz="1564">
                <a:solidFill>
                  <a:srgbClr val="000000"/>
                </a:solidFill>
                <a:latin typeface="Montserrat"/>
                <a:ea typeface="Montserrat"/>
                <a:cs typeface="Montserrat"/>
                <a:sym typeface="Montserrat"/>
              </a:endParaRPr>
            </a:p>
            <a:p>
              <a:pPr algn="l">
                <a:lnSpc>
                  <a:spcPts val="3113"/>
                </a:lnSpc>
              </a:pPr>
              <a:r>
                <a:rPr lang="en-US" sz="1564">
                  <a:solidFill>
                    <a:srgbClr val="000000"/>
                  </a:solidFill>
                  <a:latin typeface="Montserrat"/>
                  <a:ea typeface="Montserrat"/>
                  <a:cs typeface="Montserrat"/>
                  <a:sym typeface="Montserrat"/>
                </a:rPr>
                <a:t>Tiek piemēroti nosacījumi.</a:t>
              </a:r>
            </a:p>
            <a:p>
              <a:pPr algn="l">
                <a:lnSpc>
                  <a:spcPts val="3113"/>
                </a:lnSpc>
              </a:pPr>
              <a:endParaRPr lang="en-US" sz="1564">
                <a:solidFill>
                  <a:srgbClr val="000000"/>
                </a:solidFill>
                <a:latin typeface="Montserrat"/>
                <a:ea typeface="Montserrat"/>
                <a:cs typeface="Montserrat"/>
                <a:sym typeface="Montserrat"/>
              </a:endParaRPr>
            </a:p>
          </p:txBody>
        </p:sp>
      </p:grpSp>
      <p:grpSp>
        <p:nvGrpSpPr>
          <p:cNvPr id="56" name="Group 56"/>
          <p:cNvGrpSpPr/>
          <p:nvPr/>
        </p:nvGrpSpPr>
        <p:grpSpPr>
          <a:xfrm>
            <a:off x="8488572" y="7913332"/>
            <a:ext cx="3494605" cy="2003742"/>
            <a:chOff x="0" y="0"/>
            <a:chExt cx="4659474" cy="2671657"/>
          </a:xfrm>
        </p:grpSpPr>
        <p:grpSp>
          <p:nvGrpSpPr>
            <p:cNvPr id="57" name="Group 57"/>
            <p:cNvGrpSpPr/>
            <p:nvPr/>
          </p:nvGrpSpPr>
          <p:grpSpPr>
            <a:xfrm>
              <a:off x="0" y="0"/>
              <a:ext cx="4473046" cy="2596062"/>
              <a:chOff x="0" y="0"/>
              <a:chExt cx="880626" cy="511097"/>
            </a:xfrm>
          </p:grpSpPr>
          <p:sp>
            <p:nvSpPr>
              <p:cNvPr id="58" name="Freeform 58"/>
              <p:cNvSpPr/>
              <p:nvPr/>
            </p:nvSpPr>
            <p:spPr>
              <a:xfrm>
                <a:off x="0" y="0"/>
                <a:ext cx="880626" cy="511097"/>
              </a:xfrm>
              <a:custGeom>
                <a:avLst/>
                <a:gdLst/>
                <a:ahLst/>
                <a:cxnLst/>
                <a:rect l="l" t="t" r="r" b="b"/>
                <a:pathLst>
                  <a:path w="880626" h="511097">
                    <a:moveTo>
                      <a:pt x="55570" y="0"/>
                    </a:moveTo>
                    <a:lnTo>
                      <a:pt x="825056" y="0"/>
                    </a:lnTo>
                    <a:cubicBezTo>
                      <a:pt x="839794" y="0"/>
                      <a:pt x="853929" y="5855"/>
                      <a:pt x="864350" y="16276"/>
                    </a:cubicBezTo>
                    <a:cubicBezTo>
                      <a:pt x="874772" y="26698"/>
                      <a:pt x="880626" y="40832"/>
                      <a:pt x="880626" y="55570"/>
                    </a:cubicBezTo>
                    <a:lnTo>
                      <a:pt x="880626" y="455527"/>
                    </a:lnTo>
                    <a:cubicBezTo>
                      <a:pt x="880626" y="470265"/>
                      <a:pt x="874772" y="484399"/>
                      <a:pt x="864350" y="494821"/>
                    </a:cubicBezTo>
                    <a:cubicBezTo>
                      <a:pt x="853929" y="505242"/>
                      <a:pt x="839794" y="511097"/>
                      <a:pt x="825056" y="511097"/>
                    </a:cubicBezTo>
                    <a:lnTo>
                      <a:pt x="55570" y="511097"/>
                    </a:lnTo>
                    <a:cubicBezTo>
                      <a:pt x="24880" y="511097"/>
                      <a:pt x="0" y="486217"/>
                      <a:pt x="0" y="455527"/>
                    </a:cubicBezTo>
                    <a:lnTo>
                      <a:pt x="0" y="55570"/>
                    </a:lnTo>
                    <a:cubicBezTo>
                      <a:pt x="0" y="40832"/>
                      <a:pt x="5855" y="26698"/>
                      <a:pt x="16276" y="16276"/>
                    </a:cubicBezTo>
                    <a:cubicBezTo>
                      <a:pt x="26698" y="5855"/>
                      <a:pt x="40832" y="0"/>
                      <a:pt x="55570" y="0"/>
                    </a:cubicBezTo>
                    <a:close/>
                  </a:path>
                </a:pathLst>
              </a:custGeom>
              <a:solidFill>
                <a:srgbClr val="EEEEEE"/>
              </a:solidFill>
              <a:ln w="9525" cap="rnd">
                <a:solidFill>
                  <a:srgbClr val="095147"/>
                </a:solidFill>
                <a:prstDash val="solid"/>
                <a:round/>
              </a:ln>
            </p:spPr>
            <p:txBody>
              <a:bodyPr/>
              <a:lstStyle/>
              <a:p>
                <a:endParaRPr lang="lv-LV"/>
              </a:p>
            </p:txBody>
          </p:sp>
          <p:sp>
            <p:nvSpPr>
              <p:cNvPr id="59" name="TextBox 59"/>
              <p:cNvSpPr txBox="1"/>
              <p:nvPr/>
            </p:nvSpPr>
            <p:spPr>
              <a:xfrm>
                <a:off x="0" y="-38100"/>
                <a:ext cx="880626" cy="549197"/>
              </a:xfrm>
              <a:prstGeom prst="rect">
                <a:avLst/>
              </a:prstGeom>
            </p:spPr>
            <p:txBody>
              <a:bodyPr lIns="50800" tIns="50800" rIns="50800" bIns="50800" rtlCol="0" anchor="ctr"/>
              <a:lstStyle/>
              <a:p>
                <a:pPr algn="ctr">
                  <a:lnSpc>
                    <a:spcPts val="2659"/>
                  </a:lnSpc>
                  <a:spcBef>
                    <a:spcPct val="0"/>
                  </a:spcBef>
                </a:pPr>
                <a:endParaRPr/>
              </a:p>
            </p:txBody>
          </p:sp>
        </p:grpSp>
        <p:grpSp>
          <p:nvGrpSpPr>
            <p:cNvPr id="60" name="Group 60"/>
            <p:cNvGrpSpPr/>
            <p:nvPr/>
          </p:nvGrpSpPr>
          <p:grpSpPr>
            <a:xfrm>
              <a:off x="0" y="0"/>
              <a:ext cx="4473046" cy="630664"/>
              <a:chOff x="0" y="0"/>
              <a:chExt cx="880626" cy="124161"/>
            </a:xfrm>
          </p:grpSpPr>
          <p:sp>
            <p:nvSpPr>
              <p:cNvPr id="61" name="Freeform 61"/>
              <p:cNvSpPr/>
              <p:nvPr/>
            </p:nvSpPr>
            <p:spPr>
              <a:xfrm>
                <a:off x="0" y="0"/>
                <a:ext cx="880626" cy="124161"/>
              </a:xfrm>
              <a:custGeom>
                <a:avLst/>
                <a:gdLst/>
                <a:ahLst/>
                <a:cxnLst/>
                <a:rect l="l" t="t" r="r" b="b"/>
                <a:pathLst>
                  <a:path w="880626" h="124161">
                    <a:moveTo>
                      <a:pt x="39362" y="0"/>
                    </a:moveTo>
                    <a:lnTo>
                      <a:pt x="841264" y="0"/>
                    </a:lnTo>
                    <a:cubicBezTo>
                      <a:pt x="851704" y="0"/>
                      <a:pt x="861716" y="4147"/>
                      <a:pt x="869097" y="11529"/>
                    </a:cubicBezTo>
                    <a:cubicBezTo>
                      <a:pt x="876479" y="18911"/>
                      <a:pt x="880626" y="28923"/>
                      <a:pt x="880626" y="39362"/>
                    </a:cubicBezTo>
                    <a:lnTo>
                      <a:pt x="880626" y="84799"/>
                    </a:lnTo>
                    <a:cubicBezTo>
                      <a:pt x="880626" y="95239"/>
                      <a:pt x="876479" y="105251"/>
                      <a:pt x="869097" y="112632"/>
                    </a:cubicBezTo>
                    <a:cubicBezTo>
                      <a:pt x="861716" y="120014"/>
                      <a:pt x="851704" y="124161"/>
                      <a:pt x="841264" y="124161"/>
                    </a:cubicBezTo>
                    <a:lnTo>
                      <a:pt x="39362" y="124161"/>
                    </a:lnTo>
                    <a:cubicBezTo>
                      <a:pt x="17623" y="124161"/>
                      <a:pt x="0" y="106538"/>
                      <a:pt x="0" y="84799"/>
                    </a:cubicBezTo>
                    <a:lnTo>
                      <a:pt x="0" y="39362"/>
                    </a:lnTo>
                    <a:cubicBezTo>
                      <a:pt x="0" y="28923"/>
                      <a:pt x="4147" y="18911"/>
                      <a:pt x="11529" y="11529"/>
                    </a:cubicBezTo>
                    <a:cubicBezTo>
                      <a:pt x="18911" y="4147"/>
                      <a:pt x="28923" y="0"/>
                      <a:pt x="39362" y="0"/>
                    </a:cubicBezTo>
                    <a:close/>
                  </a:path>
                </a:pathLst>
              </a:custGeom>
              <a:solidFill>
                <a:srgbClr val="095147"/>
              </a:solidFill>
              <a:ln w="9525" cap="sq">
                <a:solidFill>
                  <a:srgbClr val="095147"/>
                </a:solidFill>
                <a:prstDash val="solid"/>
                <a:miter/>
              </a:ln>
            </p:spPr>
            <p:txBody>
              <a:bodyPr/>
              <a:lstStyle/>
              <a:p>
                <a:endParaRPr lang="lv-LV"/>
              </a:p>
            </p:txBody>
          </p:sp>
          <p:sp>
            <p:nvSpPr>
              <p:cNvPr id="62" name="TextBox 62"/>
              <p:cNvSpPr txBox="1"/>
              <p:nvPr/>
            </p:nvSpPr>
            <p:spPr>
              <a:xfrm>
                <a:off x="0" y="-38100"/>
                <a:ext cx="880626" cy="162261"/>
              </a:xfrm>
              <a:prstGeom prst="rect">
                <a:avLst/>
              </a:prstGeom>
            </p:spPr>
            <p:txBody>
              <a:bodyPr lIns="50800" tIns="50800" rIns="50800" bIns="50800" rtlCol="0" anchor="ctr"/>
              <a:lstStyle/>
              <a:p>
                <a:pPr algn="ctr">
                  <a:lnSpc>
                    <a:spcPts val="2659"/>
                  </a:lnSpc>
                  <a:spcBef>
                    <a:spcPct val="0"/>
                  </a:spcBef>
                </a:pPr>
                <a:endParaRPr/>
              </a:p>
            </p:txBody>
          </p:sp>
        </p:grpSp>
        <p:grpSp>
          <p:nvGrpSpPr>
            <p:cNvPr id="63" name="Group 63"/>
            <p:cNvGrpSpPr/>
            <p:nvPr/>
          </p:nvGrpSpPr>
          <p:grpSpPr>
            <a:xfrm>
              <a:off x="1355316" y="25485"/>
              <a:ext cx="1762414" cy="630664"/>
              <a:chOff x="0" y="0"/>
              <a:chExt cx="1756553" cy="628567"/>
            </a:xfrm>
          </p:grpSpPr>
          <p:sp>
            <p:nvSpPr>
              <p:cNvPr id="64" name="Freeform 64"/>
              <p:cNvSpPr/>
              <p:nvPr/>
            </p:nvSpPr>
            <p:spPr>
              <a:xfrm>
                <a:off x="0" y="0"/>
                <a:ext cx="1756553" cy="628567"/>
              </a:xfrm>
              <a:custGeom>
                <a:avLst/>
                <a:gdLst/>
                <a:ahLst/>
                <a:cxnLst/>
                <a:rect l="l" t="t" r="r" b="b"/>
                <a:pathLst>
                  <a:path w="1756553" h="628567">
                    <a:moveTo>
                      <a:pt x="0" y="0"/>
                    </a:moveTo>
                    <a:lnTo>
                      <a:pt x="1756553" y="0"/>
                    </a:lnTo>
                    <a:lnTo>
                      <a:pt x="1756553" y="628567"/>
                    </a:lnTo>
                    <a:lnTo>
                      <a:pt x="0" y="628567"/>
                    </a:lnTo>
                    <a:close/>
                  </a:path>
                </a:pathLst>
              </a:custGeom>
              <a:solidFill>
                <a:srgbClr val="00DF9A">
                  <a:alpha val="0"/>
                </a:srgbClr>
              </a:solidFill>
            </p:spPr>
            <p:txBody>
              <a:bodyPr/>
              <a:lstStyle/>
              <a:p>
                <a:endParaRPr lang="lv-LV"/>
              </a:p>
            </p:txBody>
          </p:sp>
          <p:sp>
            <p:nvSpPr>
              <p:cNvPr id="65" name="TextBox 65"/>
              <p:cNvSpPr txBox="1"/>
              <p:nvPr/>
            </p:nvSpPr>
            <p:spPr>
              <a:xfrm>
                <a:off x="0" y="-9525"/>
                <a:ext cx="1756553" cy="638092"/>
              </a:xfrm>
              <a:prstGeom prst="rect">
                <a:avLst/>
              </a:prstGeom>
            </p:spPr>
            <p:txBody>
              <a:bodyPr lIns="0" tIns="0" rIns="0" bIns="0" rtlCol="0" anchor="t"/>
              <a:lstStyle/>
              <a:p>
                <a:pPr algn="ctr">
                  <a:lnSpc>
                    <a:spcPts val="2787"/>
                  </a:lnSpc>
                </a:pPr>
                <a:r>
                  <a:rPr lang="en-US" sz="2200" b="1">
                    <a:solidFill>
                      <a:srgbClr val="EFF0F5"/>
                    </a:solidFill>
                    <a:latin typeface="Montserrat Bold"/>
                    <a:ea typeface="Montserrat Bold"/>
                    <a:cs typeface="Montserrat Bold"/>
                    <a:sym typeface="Montserrat Bold"/>
                  </a:rPr>
                  <a:t>Kontakti</a:t>
                </a:r>
              </a:p>
            </p:txBody>
          </p:sp>
        </p:grpSp>
        <p:sp>
          <p:nvSpPr>
            <p:cNvPr id="66" name="TextBox 66"/>
            <p:cNvSpPr txBox="1"/>
            <p:nvPr/>
          </p:nvSpPr>
          <p:spPr>
            <a:xfrm>
              <a:off x="775808" y="893990"/>
              <a:ext cx="3883666" cy="1777667"/>
            </a:xfrm>
            <a:prstGeom prst="rect">
              <a:avLst/>
            </a:prstGeom>
          </p:spPr>
          <p:txBody>
            <a:bodyPr lIns="0" tIns="0" rIns="0" bIns="0" rtlCol="0" anchor="t">
              <a:spAutoFit/>
            </a:bodyPr>
            <a:lstStyle/>
            <a:p>
              <a:pPr algn="l">
                <a:lnSpc>
                  <a:spcPts val="2247"/>
                </a:lnSpc>
              </a:pPr>
              <a:r>
                <a:rPr lang="en-US" sz="1605" dirty="0">
                  <a:solidFill>
                    <a:srgbClr val="000000"/>
                  </a:solidFill>
                  <a:latin typeface="Montserrat"/>
                  <a:ea typeface="Montserrat"/>
                  <a:cs typeface="Montserrat"/>
                  <a:sym typeface="Montserrat"/>
                </a:rPr>
                <a:t>info@unilab.lv</a:t>
              </a:r>
            </a:p>
            <a:p>
              <a:pPr algn="l">
                <a:lnSpc>
                  <a:spcPts val="2247"/>
                </a:lnSpc>
              </a:pPr>
              <a:endParaRPr lang="en-US" sz="1605" dirty="0">
                <a:solidFill>
                  <a:srgbClr val="000000"/>
                </a:solidFill>
                <a:latin typeface="Montserrat"/>
                <a:ea typeface="Montserrat"/>
                <a:cs typeface="Montserrat"/>
                <a:sym typeface="Montserrat"/>
              </a:endParaRPr>
            </a:p>
            <a:p>
              <a:pPr algn="l">
                <a:lnSpc>
                  <a:spcPts val="3210"/>
                </a:lnSpc>
              </a:pPr>
              <a:r>
                <a:rPr lang="lv-LV" sz="1605" dirty="0">
                  <a:solidFill>
                    <a:srgbClr val="FF0000"/>
                  </a:solidFill>
                  <a:latin typeface="Montserrat"/>
                  <a:ea typeface="Montserrat"/>
                  <a:cs typeface="Montserrat"/>
                  <a:sym typeface="Montserrat"/>
                </a:rPr>
                <a:t>Noslēdzies</a:t>
              </a:r>
              <a:r>
                <a:rPr lang="en-US" sz="1605" dirty="0">
                  <a:solidFill>
                    <a:srgbClr val="FF0000"/>
                  </a:solidFill>
                  <a:latin typeface="Montserrat"/>
                  <a:ea typeface="Montserrat"/>
                  <a:cs typeface="Montserrat"/>
                  <a:sym typeface="Montserrat"/>
                </a:rPr>
                <a:t>.</a:t>
              </a:r>
            </a:p>
            <a:p>
              <a:pPr algn="l">
                <a:lnSpc>
                  <a:spcPts val="3210"/>
                </a:lnSpc>
              </a:pPr>
              <a:endParaRPr lang="en-US" sz="1605" dirty="0">
                <a:solidFill>
                  <a:srgbClr val="000000"/>
                </a:solidFill>
                <a:latin typeface="Montserrat"/>
                <a:ea typeface="Montserrat"/>
                <a:cs typeface="Montserrat"/>
                <a:sym typeface="Montserrat"/>
              </a:endParaRPr>
            </a:p>
          </p:txBody>
        </p:sp>
      </p:grpSp>
      <p:grpSp>
        <p:nvGrpSpPr>
          <p:cNvPr id="67" name="Group 67"/>
          <p:cNvGrpSpPr/>
          <p:nvPr/>
        </p:nvGrpSpPr>
        <p:grpSpPr>
          <a:xfrm>
            <a:off x="12181162" y="7938329"/>
            <a:ext cx="3873351" cy="1845305"/>
            <a:chOff x="0" y="0"/>
            <a:chExt cx="5164467" cy="2460407"/>
          </a:xfrm>
        </p:grpSpPr>
        <p:grpSp>
          <p:nvGrpSpPr>
            <p:cNvPr id="68" name="Group 68"/>
            <p:cNvGrpSpPr/>
            <p:nvPr/>
          </p:nvGrpSpPr>
          <p:grpSpPr>
            <a:xfrm>
              <a:off x="0" y="282243"/>
              <a:ext cx="4566698" cy="2178164"/>
              <a:chOff x="0" y="0"/>
              <a:chExt cx="924317" cy="440869"/>
            </a:xfrm>
          </p:grpSpPr>
          <p:sp>
            <p:nvSpPr>
              <p:cNvPr id="69" name="Freeform 69"/>
              <p:cNvSpPr/>
              <p:nvPr/>
            </p:nvSpPr>
            <p:spPr>
              <a:xfrm>
                <a:off x="0" y="0"/>
                <a:ext cx="924317" cy="440869"/>
              </a:xfrm>
              <a:custGeom>
                <a:avLst/>
                <a:gdLst/>
                <a:ahLst/>
                <a:cxnLst/>
                <a:rect l="l" t="t" r="r" b="b"/>
                <a:pathLst>
                  <a:path w="924317" h="440869">
                    <a:moveTo>
                      <a:pt x="52943" y="0"/>
                    </a:moveTo>
                    <a:lnTo>
                      <a:pt x="871374" y="0"/>
                    </a:lnTo>
                    <a:cubicBezTo>
                      <a:pt x="885415" y="0"/>
                      <a:pt x="898882" y="5578"/>
                      <a:pt x="908810" y="15507"/>
                    </a:cubicBezTo>
                    <a:cubicBezTo>
                      <a:pt x="918739" y="25436"/>
                      <a:pt x="924317" y="38902"/>
                      <a:pt x="924317" y="52943"/>
                    </a:cubicBezTo>
                    <a:lnTo>
                      <a:pt x="924317" y="387925"/>
                    </a:lnTo>
                    <a:cubicBezTo>
                      <a:pt x="924317" y="417165"/>
                      <a:pt x="900614" y="440869"/>
                      <a:pt x="871374" y="440869"/>
                    </a:cubicBezTo>
                    <a:lnTo>
                      <a:pt x="52943" y="440869"/>
                    </a:lnTo>
                    <a:cubicBezTo>
                      <a:pt x="38902" y="440869"/>
                      <a:pt x="25436" y="435291"/>
                      <a:pt x="15507" y="425362"/>
                    </a:cubicBezTo>
                    <a:cubicBezTo>
                      <a:pt x="5578" y="415433"/>
                      <a:pt x="0" y="401967"/>
                      <a:pt x="0" y="387925"/>
                    </a:cubicBezTo>
                    <a:lnTo>
                      <a:pt x="0" y="52943"/>
                    </a:lnTo>
                    <a:cubicBezTo>
                      <a:pt x="0" y="38902"/>
                      <a:pt x="5578" y="25436"/>
                      <a:pt x="15507" y="15507"/>
                    </a:cubicBezTo>
                    <a:cubicBezTo>
                      <a:pt x="25436" y="5578"/>
                      <a:pt x="38902" y="0"/>
                      <a:pt x="52943" y="0"/>
                    </a:cubicBezTo>
                    <a:close/>
                  </a:path>
                </a:pathLst>
              </a:custGeom>
              <a:solidFill>
                <a:srgbClr val="EEEEEE"/>
              </a:solidFill>
              <a:ln w="9525" cap="rnd">
                <a:solidFill>
                  <a:srgbClr val="095147"/>
                </a:solidFill>
                <a:prstDash val="solid"/>
                <a:round/>
              </a:ln>
            </p:spPr>
            <p:txBody>
              <a:bodyPr/>
              <a:lstStyle/>
              <a:p>
                <a:endParaRPr lang="lv-LV"/>
              </a:p>
            </p:txBody>
          </p:sp>
          <p:sp>
            <p:nvSpPr>
              <p:cNvPr id="70" name="TextBox 70"/>
              <p:cNvSpPr txBox="1"/>
              <p:nvPr/>
            </p:nvSpPr>
            <p:spPr>
              <a:xfrm>
                <a:off x="0" y="-38100"/>
                <a:ext cx="924317" cy="478969"/>
              </a:xfrm>
              <a:prstGeom prst="rect">
                <a:avLst/>
              </a:prstGeom>
            </p:spPr>
            <p:txBody>
              <a:bodyPr lIns="50800" tIns="50800" rIns="50800" bIns="50800" rtlCol="0" anchor="ctr"/>
              <a:lstStyle/>
              <a:p>
                <a:pPr algn="ctr">
                  <a:lnSpc>
                    <a:spcPts val="2660"/>
                  </a:lnSpc>
                  <a:spcBef>
                    <a:spcPct val="0"/>
                  </a:spcBef>
                </a:pPr>
                <a:endParaRPr/>
              </a:p>
            </p:txBody>
          </p:sp>
        </p:grpSp>
        <p:grpSp>
          <p:nvGrpSpPr>
            <p:cNvPr id="71" name="Group 71"/>
            <p:cNvGrpSpPr/>
            <p:nvPr/>
          </p:nvGrpSpPr>
          <p:grpSpPr>
            <a:xfrm>
              <a:off x="0" y="0"/>
              <a:ext cx="4566698" cy="613434"/>
              <a:chOff x="0" y="0"/>
              <a:chExt cx="924317" cy="124161"/>
            </a:xfrm>
          </p:grpSpPr>
          <p:sp>
            <p:nvSpPr>
              <p:cNvPr id="72" name="Freeform 72"/>
              <p:cNvSpPr/>
              <p:nvPr/>
            </p:nvSpPr>
            <p:spPr>
              <a:xfrm>
                <a:off x="0" y="0"/>
                <a:ext cx="924317" cy="124161"/>
              </a:xfrm>
              <a:custGeom>
                <a:avLst/>
                <a:gdLst/>
                <a:ahLst/>
                <a:cxnLst/>
                <a:rect l="l" t="t" r="r" b="b"/>
                <a:pathLst>
                  <a:path w="924317" h="124161">
                    <a:moveTo>
                      <a:pt x="37502" y="0"/>
                    </a:moveTo>
                    <a:lnTo>
                      <a:pt x="886816" y="0"/>
                    </a:lnTo>
                    <a:cubicBezTo>
                      <a:pt x="907527" y="0"/>
                      <a:pt x="924317" y="16790"/>
                      <a:pt x="924317" y="37502"/>
                    </a:cubicBezTo>
                    <a:lnTo>
                      <a:pt x="924317" y="86660"/>
                    </a:lnTo>
                    <a:cubicBezTo>
                      <a:pt x="924317" y="107371"/>
                      <a:pt x="907527" y="124161"/>
                      <a:pt x="886816" y="124161"/>
                    </a:cubicBezTo>
                    <a:lnTo>
                      <a:pt x="37502" y="124161"/>
                    </a:lnTo>
                    <a:cubicBezTo>
                      <a:pt x="16790" y="124161"/>
                      <a:pt x="0" y="107371"/>
                      <a:pt x="0" y="86660"/>
                    </a:cubicBezTo>
                    <a:lnTo>
                      <a:pt x="0" y="37502"/>
                    </a:lnTo>
                    <a:cubicBezTo>
                      <a:pt x="0" y="16790"/>
                      <a:pt x="16790" y="0"/>
                      <a:pt x="37502" y="0"/>
                    </a:cubicBezTo>
                    <a:close/>
                  </a:path>
                </a:pathLst>
              </a:custGeom>
              <a:solidFill>
                <a:srgbClr val="095147"/>
              </a:solidFill>
              <a:ln w="9525" cap="sq">
                <a:solidFill>
                  <a:srgbClr val="095147"/>
                </a:solidFill>
                <a:prstDash val="solid"/>
                <a:miter/>
              </a:ln>
            </p:spPr>
            <p:txBody>
              <a:bodyPr/>
              <a:lstStyle/>
              <a:p>
                <a:endParaRPr lang="lv-LV"/>
              </a:p>
            </p:txBody>
          </p:sp>
          <p:sp>
            <p:nvSpPr>
              <p:cNvPr id="73" name="TextBox 73"/>
              <p:cNvSpPr txBox="1"/>
              <p:nvPr/>
            </p:nvSpPr>
            <p:spPr>
              <a:xfrm>
                <a:off x="0" y="-38100"/>
                <a:ext cx="924317" cy="162261"/>
              </a:xfrm>
              <a:prstGeom prst="rect">
                <a:avLst/>
              </a:prstGeom>
            </p:spPr>
            <p:txBody>
              <a:bodyPr lIns="50800" tIns="50800" rIns="50800" bIns="50800" rtlCol="0" anchor="ctr"/>
              <a:lstStyle/>
              <a:p>
                <a:pPr algn="ctr">
                  <a:lnSpc>
                    <a:spcPts val="2660"/>
                  </a:lnSpc>
                  <a:spcBef>
                    <a:spcPct val="0"/>
                  </a:spcBef>
                </a:pPr>
                <a:endParaRPr/>
              </a:p>
            </p:txBody>
          </p:sp>
        </p:grpSp>
        <p:grpSp>
          <p:nvGrpSpPr>
            <p:cNvPr id="74" name="Group 74"/>
            <p:cNvGrpSpPr/>
            <p:nvPr/>
          </p:nvGrpSpPr>
          <p:grpSpPr>
            <a:xfrm>
              <a:off x="360533" y="0"/>
              <a:ext cx="4039724" cy="667009"/>
              <a:chOff x="0" y="0"/>
              <a:chExt cx="4139382" cy="683463"/>
            </a:xfrm>
          </p:grpSpPr>
          <p:sp>
            <p:nvSpPr>
              <p:cNvPr id="75" name="Freeform 75"/>
              <p:cNvSpPr/>
              <p:nvPr/>
            </p:nvSpPr>
            <p:spPr>
              <a:xfrm>
                <a:off x="0" y="0"/>
                <a:ext cx="4139382" cy="683463"/>
              </a:xfrm>
              <a:custGeom>
                <a:avLst/>
                <a:gdLst/>
                <a:ahLst/>
                <a:cxnLst/>
                <a:rect l="l" t="t" r="r" b="b"/>
                <a:pathLst>
                  <a:path w="4139382" h="683463">
                    <a:moveTo>
                      <a:pt x="0" y="0"/>
                    </a:moveTo>
                    <a:lnTo>
                      <a:pt x="4139382" y="0"/>
                    </a:lnTo>
                    <a:lnTo>
                      <a:pt x="4139382" y="683463"/>
                    </a:lnTo>
                    <a:lnTo>
                      <a:pt x="0" y="683463"/>
                    </a:lnTo>
                    <a:close/>
                  </a:path>
                </a:pathLst>
              </a:custGeom>
              <a:solidFill>
                <a:srgbClr val="00DF9A">
                  <a:alpha val="0"/>
                </a:srgbClr>
              </a:solidFill>
            </p:spPr>
            <p:txBody>
              <a:bodyPr/>
              <a:lstStyle/>
              <a:p>
                <a:endParaRPr lang="lv-LV"/>
              </a:p>
            </p:txBody>
          </p:sp>
          <p:sp>
            <p:nvSpPr>
              <p:cNvPr id="76" name="TextBox 76"/>
              <p:cNvSpPr txBox="1"/>
              <p:nvPr/>
            </p:nvSpPr>
            <p:spPr>
              <a:xfrm>
                <a:off x="0" y="-9525"/>
                <a:ext cx="4139382" cy="692988"/>
              </a:xfrm>
              <a:prstGeom prst="rect">
                <a:avLst/>
              </a:prstGeom>
            </p:spPr>
            <p:txBody>
              <a:bodyPr lIns="0" tIns="0" rIns="0" bIns="0" rtlCol="0" anchor="t"/>
              <a:lstStyle/>
              <a:p>
                <a:pPr algn="ctr">
                  <a:lnSpc>
                    <a:spcPts val="2787"/>
                  </a:lnSpc>
                </a:pPr>
                <a:r>
                  <a:rPr lang="en-US" sz="2200" b="1">
                    <a:solidFill>
                      <a:srgbClr val="EFF0F5"/>
                    </a:solidFill>
                    <a:latin typeface="Montserrat Bold"/>
                    <a:ea typeface="Montserrat Bold"/>
                    <a:cs typeface="Montserrat Bold"/>
                    <a:sym typeface="Montserrat Bold"/>
                  </a:rPr>
                  <a:t>Kontakti</a:t>
                </a:r>
              </a:p>
            </p:txBody>
          </p:sp>
        </p:grpSp>
        <p:sp>
          <p:nvSpPr>
            <p:cNvPr id="77" name="TextBox 77"/>
            <p:cNvSpPr txBox="1"/>
            <p:nvPr/>
          </p:nvSpPr>
          <p:spPr>
            <a:xfrm>
              <a:off x="1071930" y="804055"/>
              <a:ext cx="4092537" cy="1656352"/>
            </a:xfrm>
            <a:prstGeom prst="rect">
              <a:avLst/>
            </a:prstGeom>
          </p:spPr>
          <p:txBody>
            <a:bodyPr lIns="0" tIns="0" rIns="0" bIns="0" rtlCol="0" anchor="t">
              <a:spAutoFit/>
            </a:bodyPr>
            <a:lstStyle/>
            <a:p>
              <a:pPr algn="l">
                <a:lnSpc>
                  <a:spcPts val="2186"/>
                </a:lnSpc>
              </a:pPr>
              <a:r>
                <a:rPr lang="en-US" sz="1561" dirty="0">
                  <a:solidFill>
                    <a:srgbClr val="000000"/>
                  </a:solidFill>
                  <a:latin typeface="Montserrat"/>
                  <a:ea typeface="Montserrat"/>
                  <a:cs typeface="Montserrat"/>
                  <a:sym typeface="Montserrat"/>
                </a:rPr>
                <a:t>test</a:t>
              </a:r>
              <a:r>
                <a:rPr lang="en-US" sz="1561" u="none" dirty="0">
                  <a:solidFill>
                    <a:srgbClr val="000000"/>
                  </a:solidFill>
                  <a:latin typeface="Montserrat"/>
                  <a:ea typeface="Montserrat"/>
                  <a:cs typeface="Montserrat"/>
                  <a:sym typeface="Montserrat"/>
                </a:rPr>
                <a:t>i@m</a:t>
              </a:r>
              <a:r>
                <a:rPr lang="en-US" sz="1561" dirty="0">
                  <a:solidFill>
                    <a:srgbClr val="000000"/>
                  </a:solidFill>
                  <a:latin typeface="Montserrat"/>
                  <a:ea typeface="Montserrat"/>
                  <a:cs typeface="Montserrat"/>
                  <a:sym typeface="Montserrat"/>
                </a:rPr>
                <a:t>od</a:t>
              </a:r>
              <a:r>
                <a:rPr lang="en-US" sz="1561" u="none" dirty="0">
                  <a:solidFill>
                    <a:srgbClr val="000000"/>
                  </a:solidFill>
                  <a:latin typeface="Montserrat"/>
                  <a:ea typeface="Montserrat"/>
                  <a:cs typeface="Montserrat"/>
                  <a:sym typeface="Montserrat"/>
                </a:rPr>
                <a:t>.gov.lv</a:t>
              </a:r>
              <a:r>
                <a:rPr lang="en-US" sz="1561" dirty="0">
                  <a:solidFill>
                    <a:srgbClr val="000000"/>
                  </a:solidFill>
                  <a:latin typeface="Montserrat"/>
                  <a:ea typeface="Montserrat"/>
                  <a:cs typeface="Montserrat"/>
                  <a:sym typeface="Montserrat"/>
                </a:rPr>
                <a:t> </a:t>
              </a:r>
            </a:p>
            <a:p>
              <a:pPr algn="l">
                <a:lnSpc>
                  <a:spcPts val="2186"/>
                </a:lnSpc>
              </a:pPr>
              <a:endParaRPr lang="en-US" sz="1561" dirty="0">
                <a:solidFill>
                  <a:srgbClr val="000000"/>
                </a:solidFill>
                <a:latin typeface="Montserrat"/>
                <a:ea typeface="Montserrat"/>
                <a:cs typeface="Montserrat"/>
                <a:sym typeface="Montserrat"/>
              </a:endParaRPr>
            </a:p>
            <a:p>
              <a:pPr algn="l">
                <a:lnSpc>
                  <a:spcPts val="3122"/>
                </a:lnSpc>
              </a:pPr>
              <a:r>
                <a:rPr lang="en-US" sz="1561" dirty="0" err="1">
                  <a:solidFill>
                    <a:srgbClr val="000000"/>
                  </a:solidFill>
                  <a:latin typeface="Montserrat"/>
                  <a:ea typeface="Montserrat"/>
                  <a:cs typeface="Montserrat"/>
                  <a:sym typeface="Montserrat"/>
                </a:rPr>
                <a:t>Tiek</a:t>
              </a:r>
              <a:r>
                <a:rPr lang="en-US" sz="1561" dirty="0">
                  <a:solidFill>
                    <a:srgbClr val="000000"/>
                  </a:solidFill>
                  <a:latin typeface="Montserrat"/>
                  <a:ea typeface="Montserrat"/>
                  <a:cs typeface="Montserrat"/>
                  <a:sym typeface="Montserrat"/>
                </a:rPr>
                <a:t> </a:t>
              </a:r>
              <a:r>
                <a:rPr lang="en-US" sz="1561" dirty="0" err="1">
                  <a:solidFill>
                    <a:srgbClr val="000000"/>
                  </a:solidFill>
                  <a:latin typeface="Montserrat"/>
                  <a:ea typeface="Montserrat"/>
                  <a:cs typeface="Montserrat"/>
                  <a:sym typeface="Montserrat"/>
                </a:rPr>
                <a:t>piemēroti</a:t>
              </a:r>
              <a:r>
                <a:rPr lang="en-US" sz="1561" dirty="0">
                  <a:solidFill>
                    <a:srgbClr val="000000"/>
                  </a:solidFill>
                  <a:latin typeface="Montserrat"/>
                  <a:ea typeface="Montserrat"/>
                  <a:cs typeface="Montserrat"/>
                  <a:sym typeface="Montserrat"/>
                </a:rPr>
                <a:t> </a:t>
              </a:r>
              <a:r>
                <a:rPr lang="en-US" sz="1561" dirty="0" err="1">
                  <a:solidFill>
                    <a:srgbClr val="000000"/>
                  </a:solidFill>
                  <a:latin typeface="Montserrat"/>
                  <a:ea typeface="Montserrat"/>
                  <a:cs typeface="Montserrat"/>
                  <a:sym typeface="Montserrat"/>
                </a:rPr>
                <a:t>nosacījumi</a:t>
              </a:r>
              <a:r>
                <a:rPr lang="en-US" sz="1561" dirty="0">
                  <a:solidFill>
                    <a:srgbClr val="000000"/>
                  </a:solidFill>
                  <a:latin typeface="Montserrat"/>
                  <a:ea typeface="Montserrat"/>
                  <a:cs typeface="Montserrat"/>
                  <a:sym typeface="Montserrat"/>
                </a:rPr>
                <a:t>.</a:t>
              </a:r>
            </a:p>
            <a:p>
              <a:pPr algn="l">
                <a:lnSpc>
                  <a:spcPts val="3122"/>
                </a:lnSpc>
              </a:pPr>
              <a:endParaRPr lang="en-US" sz="1561" dirty="0">
                <a:solidFill>
                  <a:srgbClr val="000000"/>
                </a:solidFill>
                <a:latin typeface="Montserrat"/>
                <a:ea typeface="Montserrat"/>
                <a:cs typeface="Montserrat"/>
                <a:sym typeface="Montserrat"/>
              </a:endParaRPr>
            </a:p>
          </p:txBody>
        </p:sp>
      </p:grpSp>
      <p:grpSp>
        <p:nvGrpSpPr>
          <p:cNvPr id="78" name="Group 78"/>
          <p:cNvGrpSpPr/>
          <p:nvPr/>
        </p:nvGrpSpPr>
        <p:grpSpPr>
          <a:xfrm>
            <a:off x="1016670" y="3131249"/>
            <a:ext cx="3314679" cy="4539147"/>
            <a:chOff x="0" y="0"/>
            <a:chExt cx="873002" cy="1195495"/>
          </a:xfrm>
        </p:grpSpPr>
        <p:sp>
          <p:nvSpPr>
            <p:cNvPr id="79" name="Freeform 79"/>
            <p:cNvSpPr/>
            <p:nvPr/>
          </p:nvSpPr>
          <p:spPr>
            <a:xfrm>
              <a:off x="0" y="0"/>
              <a:ext cx="873002" cy="1195495"/>
            </a:xfrm>
            <a:custGeom>
              <a:avLst/>
              <a:gdLst/>
              <a:ahLst/>
              <a:cxnLst/>
              <a:rect l="l" t="t" r="r" b="b"/>
              <a:pathLst>
                <a:path w="873002" h="1195495">
                  <a:moveTo>
                    <a:pt x="56056" y="0"/>
                  </a:moveTo>
                  <a:lnTo>
                    <a:pt x="816946" y="0"/>
                  </a:lnTo>
                  <a:cubicBezTo>
                    <a:pt x="847905" y="0"/>
                    <a:pt x="873002" y="25097"/>
                    <a:pt x="873002" y="56056"/>
                  </a:cubicBezTo>
                  <a:lnTo>
                    <a:pt x="873002" y="1139440"/>
                  </a:lnTo>
                  <a:cubicBezTo>
                    <a:pt x="873002" y="1154307"/>
                    <a:pt x="867096" y="1168565"/>
                    <a:pt x="856584" y="1179077"/>
                  </a:cubicBezTo>
                  <a:cubicBezTo>
                    <a:pt x="846071" y="1189590"/>
                    <a:pt x="831813" y="1195495"/>
                    <a:pt x="816946" y="1195495"/>
                  </a:cubicBezTo>
                  <a:lnTo>
                    <a:pt x="56056" y="1195495"/>
                  </a:lnTo>
                  <a:cubicBezTo>
                    <a:pt x="25097" y="1195495"/>
                    <a:pt x="0" y="1170399"/>
                    <a:pt x="0" y="1139440"/>
                  </a:cubicBezTo>
                  <a:lnTo>
                    <a:pt x="0" y="56056"/>
                  </a:lnTo>
                  <a:cubicBezTo>
                    <a:pt x="0" y="25097"/>
                    <a:pt x="25097" y="0"/>
                    <a:pt x="56056" y="0"/>
                  </a:cubicBezTo>
                  <a:close/>
                </a:path>
              </a:pathLst>
            </a:custGeom>
            <a:solidFill>
              <a:srgbClr val="FFFFFF"/>
            </a:solidFill>
            <a:ln w="9525" cap="rnd">
              <a:solidFill>
                <a:srgbClr val="095147"/>
              </a:solidFill>
              <a:prstDash val="solid"/>
              <a:round/>
            </a:ln>
          </p:spPr>
          <p:txBody>
            <a:bodyPr/>
            <a:lstStyle/>
            <a:p>
              <a:endParaRPr lang="lv-LV"/>
            </a:p>
          </p:txBody>
        </p:sp>
        <p:sp>
          <p:nvSpPr>
            <p:cNvPr id="80" name="TextBox 80"/>
            <p:cNvSpPr txBox="1"/>
            <p:nvPr/>
          </p:nvSpPr>
          <p:spPr>
            <a:xfrm>
              <a:off x="0" y="-38100"/>
              <a:ext cx="873002" cy="1233595"/>
            </a:xfrm>
            <a:prstGeom prst="rect">
              <a:avLst/>
            </a:prstGeom>
          </p:spPr>
          <p:txBody>
            <a:bodyPr lIns="50800" tIns="50800" rIns="50800" bIns="50800" rtlCol="0" anchor="ctr"/>
            <a:lstStyle/>
            <a:p>
              <a:pPr algn="ctr">
                <a:lnSpc>
                  <a:spcPts val="2659"/>
                </a:lnSpc>
                <a:spcBef>
                  <a:spcPct val="0"/>
                </a:spcBef>
              </a:pPr>
              <a:endParaRPr/>
            </a:p>
          </p:txBody>
        </p:sp>
      </p:grpSp>
      <p:grpSp>
        <p:nvGrpSpPr>
          <p:cNvPr id="81" name="Group 81"/>
          <p:cNvGrpSpPr/>
          <p:nvPr/>
        </p:nvGrpSpPr>
        <p:grpSpPr>
          <a:xfrm>
            <a:off x="1353436" y="3266557"/>
            <a:ext cx="2936601" cy="1022420"/>
            <a:chOff x="0" y="0"/>
            <a:chExt cx="3915468" cy="1363227"/>
          </a:xfrm>
        </p:grpSpPr>
        <p:sp>
          <p:nvSpPr>
            <p:cNvPr id="82" name="Freeform 82"/>
            <p:cNvSpPr/>
            <p:nvPr/>
          </p:nvSpPr>
          <p:spPr>
            <a:xfrm>
              <a:off x="0" y="0"/>
              <a:ext cx="3915468" cy="1363227"/>
            </a:xfrm>
            <a:custGeom>
              <a:avLst/>
              <a:gdLst/>
              <a:ahLst/>
              <a:cxnLst/>
              <a:rect l="l" t="t" r="r" b="b"/>
              <a:pathLst>
                <a:path w="3915468" h="1363227">
                  <a:moveTo>
                    <a:pt x="0" y="0"/>
                  </a:moveTo>
                  <a:lnTo>
                    <a:pt x="3915468" y="0"/>
                  </a:lnTo>
                  <a:lnTo>
                    <a:pt x="3915468" y="1363227"/>
                  </a:lnTo>
                  <a:lnTo>
                    <a:pt x="0" y="1363227"/>
                  </a:lnTo>
                  <a:close/>
                </a:path>
              </a:pathLst>
            </a:custGeom>
          </p:spPr>
          <p:txBody>
            <a:bodyPr/>
            <a:lstStyle/>
            <a:p>
              <a:endParaRPr lang="lv-LV"/>
            </a:p>
          </p:txBody>
        </p:sp>
        <p:sp>
          <p:nvSpPr>
            <p:cNvPr id="83" name="TextBox 83"/>
            <p:cNvSpPr txBox="1"/>
            <p:nvPr/>
          </p:nvSpPr>
          <p:spPr>
            <a:xfrm>
              <a:off x="0" y="-9525"/>
              <a:ext cx="3915468" cy="1372752"/>
            </a:xfrm>
            <a:prstGeom prst="rect">
              <a:avLst/>
            </a:prstGeom>
          </p:spPr>
          <p:txBody>
            <a:bodyPr lIns="0" tIns="0" rIns="0" bIns="0" rtlCol="0" anchor="t"/>
            <a:lstStyle/>
            <a:p>
              <a:pPr algn="ctr">
                <a:lnSpc>
                  <a:spcPts val="2534"/>
                </a:lnSpc>
              </a:pPr>
              <a:r>
                <a:rPr lang="en-US" sz="2000" b="1" u="sng">
                  <a:solidFill>
                    <a:srgbClr val="000000"/>
                  </a:solidFill>
                  <a:latin typeface="Montserrat Bold"/>
                  <a:ea typeface="Montserrat Bold"/>
                  <a:cs typeface="Montserrat Bold"/>
                  <a:sym typeface="Montserrat Bold"/>
                  <a:hlinkClick r:id="rId8" tooltip="https://eudis-hackathon.eu"/>
                </a:rPr>
                <a:t>Ideju un inovāciju hakatoni</a:t>
              </a:r>
            </a:p>
            <a:p>
              <a:pPr algn="ctr">
                <a:lnSpc>
                  <a:spcPts val="2534"/>
                </a:lnSpc>
              </a:pPr>
              <a:endParaRPr lang="en-US" sz="2000" b="1" u="sng">
                <a:solidFill>
                  <a:srgbClr val="000000"/>
                </a:solidFill>
                <a:latin typeface="Montserrat Bold"/>
                <a:ea typeface="Montserrat Bold"/>
                <a:cs typeface="Montserrat Bold"/>
                <a:sym typeface="Montserrat Bold"/>
                <a:hlinkClick r:id="rId8" tooltip="https://eudis-hackathon.eu"/>
              </a:endParaRPr>
            </a:p>
          </p:txBody>
        </p:sp>
      </p:grpSp>
      <p:grpSp>
        <p:nvGrpSpPr>
          <p:cNvPr id="84" name="Group 84"/>
          <p:cNvGrpSpPr/>
          <p:nvPr/>
        </p:nvGrpSpPr>
        <p:grpSpPr>
          <a:xfrm>
            <a:off x="648558" y="3189988"/>
            <a:ext cx="1022420" cy="1022420"/>
            <a:chOff x="0" y="0"/>
            <a:chExt cx="1363227" cy="1363227"/>
          </a:xfrm>
        </p:grpSpPr>
        <p:sp>
          <p:nvSpPr>
            <p:cNvPr id="85" name="Freeform 85"/>
            <p:cNvSpPr/>
            <p:nvPr/>
          </p:nvSpPr>
          <p:spPr>
            <a:xfrm>
              <a:off x="0" y="0"/>
              <a:ext cx="1363227" cy="1363227"/>
            </a:xfrm>
            <a:custGeom>
              <a:avLst/>
              <a:gdLst/>
              <a:ahLst/>
              <a:cxnLst/>
              <a:rect l="l" t="t" r="r" b="b"/>
              <a:pathLst>
                <a:path w="1363227" h="1363227">
                  <a:moveTo>
                    <a:pt x="0" y="0"/>
                  </a:moveTo>
                  <a:lnTo>
                    <a:pt x="1363227" y="0"/>
                  </a:lnTo>
                  <a:lnTo>
                    <a:pt x="1363227" y="1363227"/>
                  </a:lnTo>
                  <a:lnTo>
                    <a:pt x="0" y="1363227"/>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endParaRPr lang="lv-LV"/>
            </a:p>
          </p:txBody>
        </p:sp>
        <p:grpSp>
          <p:nvGrpSpPr>
            <p:cNvPr id="86" name="Group 86"/>
            <p:cNvGrpSpPr/>
            <p:nvPr/>
          </p:nvGrpSpPr>
          <p:grpSpPr>
            <a:xfrm>
              <a:off x="116407" y="32593"/>
              <a:ext cx="1046175" cy="1046175"/>
              <a:chOff x="0" y="0"/>
              <a:chExt cx="812800" cy="812800"/>
            </a:xfrm>
          </p:grpSpPr>
          <p:sp>
            <p:nvSpPr>
              <p:cNvPr id="87" name="Freeform 8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EEEE"/>
              </a:solidFill>
              <a:ln cap="sq">
                <a:noFill/>
                <a:prstDash val="solid"/>
                <a:miter/>
              </a:ln>
            </p:spPr>
            <p:txBody>
              <a:bodyPr/>
              <a:lstStyle/>
              <a:p>
                <a:endParaRPr lang="lv-LV"/>
              </a:p>
            </p:txBody>
          </p:sp>
          <p:sp>
            <p:nvSpPr>
              <p:cNvPr id="88" name="TextBox 88"/>
              <p:cNvSpPr txBox="1"/>
              <p:nvPr/>
            </p:nvSpPr>
            <p:spPr>
              <a:xfrm>
                <a:off x="76200" y="38100"/>
                <a:ext cx="660400" cy="698500"/>
              </a:xfrm>
              <a:prstGeom prst="rect">
                <a:avLst/>
              </a:prstGeom>
            </p:spPr>
            <p:txBody>
              <a:bodyPr lIns="44132" tIns="44132" rIns="44132" bIns="44132" rtlCol="0" anchor="ctr"/>
              <a:lstStyle/>
              <a:p>
                <a:pPr algn="ctr">
                  <a:lnSpc>
                    <a:spcPts val="2659"/>
                  </a:lnSpc>
                </a:pPr>
                <a:endParaRPr/>
              </a:p>
            </p:txBody>
          </p:sp>
        </p:grpSp>
        <p:sp>
          <p:nvSpPr>
            <p:cNvPr id="89" name="Freeform 89"/>
            <p:cNvSpPr/>
            <p:nvPr/>
          </p:nvSpPr>
          <p:spPr>
            <a:xfrm>
              <a:off x="292076" y="186455"/>
              <a:ext cx="699062" cy="722544"/>
            </a:xfrm>
            <a:custGeom>
              <a:avLst/>
              <a:gdLst/>
              <a:ahLst/>
              <a:cxnLst/>
              <a:rect l="l" t="t" r="r" b="b"/>
              <a:pathLst>
                <a:path w="699062" h="722544">
                  <a:moveTo>
                    <a:pt x="0" y="0"/>
                  </a:moveTo>
                  <a:lnTo>
                    <a:pt x="699061" y="0"/>
                  </a:lnTo>
                  <a:lnTo>
                    <a:pt x="699061" y="722544"/>
                  </a:lnTo>
                  <a:lnTo>
                    <a:pt x="0" y="72254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lv-LV"/>
            </a:p>
          </p:txBody>
        </p:sp>
      </p:grpSp>
      <p:grpSp>
        <p:nvGrpSpPr>
          <p:cNvPr id="90" name="Group 90"/>
          <p:cNvGrpSpPr/>
          <p:nvPr/>
        </p:nvGrpSpPr>
        <p:grpSpPr>
          <a:xfrm>
            <a:off x="963174" y="7953217"/>
            <a:ext cx="3368174" cy="1896498"/>
            <a:chOff x="0" y="0"/>
            <a:chExt cx="4490899" cy="2528664"/>
          </a:xfrm>
        </p:grpSpPr>
        <p:grpSp>
          <p:nvGrpSpPr>
            <p:cNvPr id="91" name="Group 91"/>
            <p:cNvGrpSpPr/>
            <p:nvPr/>
          </p:nvGrpSpPr>
          <p:grpSpPr>
            <a:xfrm>
              <a:off x="0" y="0"/>
              <a:ext cx="4490899" cy="2528664"/>
              <a:chOff x="0" y="0"/>
              <a:chExt cx="887091" cy="499489"/>
            </a:xfrm>
          </p:grpSpPr>
          <p:sp>
            <p:nvSpPr>
              <p:cNvPr id="92" name="Freeform 92"/>
              <p:cNvSpPr/>
              <p:nvPr/>
            </p:nvSpPr>
            <p:spPr>
              <a:xfrm>
                <a:off x="0" y="0"/>
                <a:ext cx="887091" cy="499489"/>
              </a:xfrm>
              <a:custGeom>
                <a:avLst/>
                <a:gdLst/>
                <a:ahLst/>
                <a:cxnLst/>
                <a:rect l="l" t="t" r="r" b="b"/>
                <a:pathLst>
                  <a:path w="887091" h="499489">
                    <a:moveTo>
                      <a:pt x="55165" y="0"/>
                    </a:moveTo>
                    <a:lnTo>
                      <a:pt x="831926" y="0"/>
                    </a:lnTo>
                    <a:cubicBezTo>
                      <a:pt x="846557" y="0"/>
                      <a:pt x="860588" y="5812"/>
                      <a:pt x="870934" y="16158"/>
                    </a:cubicBezTo>
                    <a:cubicBezTo>
                      <a:pt x="881279" y="26503"/>
                      <a:pt x="887091" y="40534"/>
                      <a:pt x="887091" y="55165"/>
                    </a:cubicBezTo>
                    <a:lnTo>
                      <a:pt x="887091" y="444324"/>
                    </a:lnTo>
                    <a:cubicBezTo>
                      <a:pt x="887091" y="474791"/>
                      <a:pt x="862393" y="499489"/>
                      <a:pt x="831926" y="499489"/>
                    </a:cubicBezTo>
                    <a:lnTo>
                      <a:pt x="55165" y="499489"/>
                    </a:lnTo>
                    <a:cubicBezTo>
                      <a:pt x="24698" y="499489"/>
                      <a:pt x="0" y="474791"/>
                      <a:pt x="0" y="444324"/>
                    </a:cubicBezTo>
                    <a:lnTo>
                      <a:pt x="0" y="55165"/>
                    </a:lnTo>
                    <a:cubicBezTo>
                      <a:pt x="0" y="24698"/>
                      <a:pt x="24698" y="0"/>
                      <a:pt x="55165" y="0"/>
                    </a:cubicBezTo>
                    <a:close/>
                  </a:path>
                </a:pathLst>
              </a:custGeom>
              <a:solidFill>
                <a:srgbClr val="EEEEEE"/>
              </a:solidFill>
              <a:ln w="9525" cap="rnd">
                <a:solidFill>
                  <a:srgbClr val="095147"/>
                </a:solidFill>
                <a:prstDash val="solid"/>
                <a:round/>
              </a:ln>
            </p:spPr>
            <p:txBody>
              <a:bodyPr/>
              <a:lstStyle/>
              <a:p>
                <a:endParaRPr lang="lv-LV"/>
              </a:p>
            </p:txBody>
          </p:sp>
          <p:sp>
            <p:nvSpPr>
              <p:cNvPr id="93" name="TextBox 93"/>
              <p:cNvSpPr txBox="1"/>
              <p:nvPr/>
            </p:nvSpPr>
            <p:spPr>
              <a:xfrm>
                <a:off x="0" y="-28575"/>
                <a:ext cx="887091" cy="528064"/>
              </a:xfrm>
              <a:prstGeom prst="rect">
                <a:avLst/>
              </a:prstGeom>
            </p:spPr>
            <p:txBody>
              <a:bodyPr lIns="50800" tIns="50800" rIns="50800" bIns="50800" rtlCol="0" anchor="ctr"/>
              <a:lstStyle/>
              <a:p>
                <a:pPr algn="ctr">
                  <a:lnSpc>
                    <a:spcPts val="2380"/>
                  </a:lnSpc>
                  <a:spcBef>
                    <a:spcPct val="0"/>
                  </a:spcBef>
                </a:pPr>
                <a:endParaRPr/>
              </a:p>
            </p:txBody>
          </p:sp>
        </p:grpSp>
        <p:grpSp>
          <p:nvGrpSpPr>
            <p:cNvPr id="94" name="Group 94"/>
            <p:cNvGrpSpPr/>
            <p:nvPr/>
          </p:nvGrpSpPr>
          <p:grpSpPr>
            <a:xfrm>
              <a:off x="0" y="0"/>
              <a:ext cx="4490899" cy="653967"/>
              <a:chOff x="0" y="0"/>
              <a:chExt cx="887091" cy="129179"/>
            </a:xfrm>
          </p:grpSpPr>
          <p:sp>
            <p:nvSpPr>
              <p:cNvPr id="95" name="Freeform 95"/>
              <p:cNvSpPr/>
              <p:nvPr/>
            </p:nvSpPr>
            <p:spPr>
              <a:xfrm>
                <a:off x="0" y="0"/>
                <a:ext cx="887091" cy="129179"/>
              </a:xfrm>
              <a:custGeom>
                <a:avLst/>
                <a:gdLst/>
                <a:ahLst/>
                <a:cxnLst/>
                <a:rect l="l" t="t" r="r" b="b"/>
                <a:pathLst>
                  <a:path w="887091" h="129179">
                    <a:moveTo>
                      <a:pt x="39075" y="0"/>
                    </a:moveTo>
                    <a:lnTo>
                      <a:pt x="848016" y="0"/>
                    </a:lnTo>
                    <a:cubicBezTo>
                      <a:pt x="858379" y="0"/>
                      <a:pt x="868318" y="4117"/>
                      <a:pt x="875646" y="11445"/>
                    </a:cubicBezTo>
                    <a:cubicBezTo>
                      <a:pt x="882974" y="18773"/>
                      <a:pt x="887091" y="28712"/>
                      <a:pt x="887091" y="39075"/>
                    </a:cubicBezTo>
                    <a:lnTo>
                      <a:pt x="887091" y="90103"/>
                    </a:lnTo>
                    <a:cubicBezTo>
                      <a:pt x="887091" y="111684"/>
                      <a:pt x="869597" y="129179"/>
                      <a:pt x="848016" y="129179"/>
                    </a:cubicBezTo>
                    <a:lnTo>
                      <a:pt x="39075" y="129179"/>
                    </a:lnTo>
                    <a:cubicBezTo>
                      <a:pt x="17495" y="129179"/>
                      <a:pt x="0" y="111684"/>
                      <a:pt x="0" y="90103"/>
                    </a:cubicBezTo>
                    <a:lnTo>
                      <a:pt x="0" y="39075"/>
                    </a:lnTo>
                    <a:cubicBezTo>
                      <a:pt x="0" y="17495"/>
                      <a:pt x="17495" y="0"/>
                      <a:pt x="39075" y="0"/>
                    </a:cubicBezTo>
                    <a:close/>
                  </a:path>
                </a:pathLst>
              </a:custGeom>
              <a:solidFill>
                <a:srgbClr val="095147"/>
              </a:solidFill>
              <a:ln w="9525" cap="sq">
                <a:solidFill>
                  <a:srgbClr val="095147"/>
                </a:solidFill>
                <a:prstDash val="solid"/>
                <a:miter/>
              </a:ln>
            </p:spPr>
            <p:txBody>
              <a:bodyPr/>
              <a:lstStyle/>
              <a:p>
                <a:endParaRPr lang="lv-LV"/>
              </a:p>
            </p:txBody>
          </p:sp>
          <p:sp>
            <p:nvSpPr>
              <p:cNvPr id="96" name="TextBox 96"/>
              <p:cNvSpPr txBox="1"/>
              <p:nvPr/>
            </p:nvSpPr>
            <p:spPr>
              <a:xfrm>
                <a:off x="0" y="-28575"/>
                <a:ext cx="887091" cy="157754"/>
              </a:xfrm>
              <a:prstGeom prst="rect">
                <a:avLst/>
              </a:prstGeom>
            </p:spPr>
            <p:txBody>
              <a:bodyPr lIns="50800" tIns="50800" rIns="50800" bIns="50800" rtlCol="0" anchor="ctr"/>
              <a:lstStyle/>
              <a:p>
                <a:pPr algn="ctr">
                  <a:lnSpc>
                    <a:spcPts val="2380"/>
                  </a:lnSpc>
                  <a:spcBef>
                    <a:spcPct val="0"/>
                  </a:spcBef>
                </a:pPr>
                <a:endParaRPr/>
              </a:p>
            </p:txBody>
          </p:sp>
        </p:grpSp>
        <p:grpSp>
          <p:nvGrpSpPr>
            <p:cNvPr id="97" name="Group 97"/>
            <p:cNvGrpSpPr/>
            <p:nvPr/>
          </p:nvGrpSpPr>
          <p:grpSpPr>
            <a:xfrm>
              <a:off x="1237780" y="25400"/>
              <a:ext cx="1839369" cy="628567"/>
              <a:chOff x="0" y="0"/>
              <a:chExt cx="1839369" cy="628567"/>
            </a:xfrm>
          </p:grpSpPr>
          <p:sp>
            <p:nvSpPr>
              <p:cNvPr id="98" name="Freeform 98"/>
              <p:cNvSpPr/>
              <p:nvPr/>
            </p:nvSpPr>
            <p:spPr>
              <a:xfrm>
                <a:off x="0" y="0"/>
                <a:ext cx="1839369" cy="628567"/>
              </a:xfrm>
              <a:custGeom>
                <a:avLst/>
                <a:gdLst/>
                <a:ahLst/>
                <a:cxnLst/>
                <a:rect l="l" t="t" r="r" b="b"/>
                <a:pathLst>
                  <a:path w="1839369" h="628567">
                    <a:moveTo>
                      <a:pt x="0" y="0"/>
                    </a:moveTo>
                    <a:lnTo>
                      <a:pt x="1839369" y="0"/>
                    </a:lnTo>
                    <a:lnTo>
                      <a:pt x="1839369" y="628567"/>
                    </a:lnTo>
                    <a:lnTo>
                      <a:pt x="0" y="628567"/>
                    </a:lnTo>
                    <a:close/>
                  </a:path>
                </a:pathLst>
              </a:custGeom>
              <a:solidFill>
                <a:srgbClr val="00DF9A">
                  <a:alpha val="0"/>
                </a:srgbClr>
              </a:solidFill>
            </p:spPr>
            <p:txBody>
              <a:bodyPr/>
              <a:lstStyle/>
              <a:p>
                <a:endParaRPr lang="lv-LV"/>
              </a:p>
            </p:txBody>
          </p:sp>
          <p:sp>
            <p:nvSpPr>
              <p:cNvPr id="99" name="TextBox 99"/>
              <p:cNvSpPr txBox="1"/>
              <p:nvPr/>
            </p:nvSpPr>
            <p:spPr>
              <a:xfrm>
                <a:off x="0" y="-9525"/>
                <a:ext cx="1839369" cy="638092"/>
              </a:xfrm>
              <a:prstGeom prst="rect">
                <a:avLst/>
              </a:prstGeom>
            </p:spPr>
            <p:txBody>
              <a:bodyPr lIns="0" tIns="0" rIns="0" bIns="0" rtlCol="0" anchor="t"/>
              <a:lstStyle/>
              <a:p>
                <a:pPr algn="ctr">
                  <a:lnSpc>
                    <a:spcPts val="2787"/>
                  </a:lnSpc>
                </a:pPr>
                <a:r>
                  <a:rPr lang="en-US" sz="2199" b="1">
                    <a:solidFill>
                      <a:srgbClr val="EFF0F5"/>
                    </a:solidFill>
                    <a:latin typeface="Montserrat Bold"/>
                    <a:ea typeface="Montserrat Bold"/>
                    <a:cs typeface="Montserrat Bold"/>
                    <a:sym typeface="Montserrat Bold"/>
                  </a:rPr>
                  <a:t>Kontakti</a:t>
                </a:r>
              </a:p>
            </p:txBody>
          </p:sp>
        </p:grpSp>
        <p:sp>
          <p:nvSpPr>
            <p:cNvPr id="100" name="TextBox 100"/>
            <p:cNvSpPr txBox="1"/>
            <p:nvPr/>
          </p:nvSpPr>
          <p:spPr>
            <a:xfrm>
              <a:off x="600809" y="832156"/>
              <a:ext cx="3890090" cy="1696509"/>
            </a:xfrm>
            <a:prstGeom prst="rect">
              <a:avLst/>
            </a:prstGeom>
          </p:spPr>
          <p:txBody>
            <a:bodyPr lIns="0" tIns="0" rIns="0" bIns="0" rtlCol="0" anchor="t">
              <a:spAutoFit/>
            </a:bodyPr>
            <a:lstStyle/>
            <a:p>
              <a:pPr algn="l">
                <a:lnSpc>
                  <a:spcPts val="2239"/>
                </a:lnSpc>
              </a:pPr>
              <a:r>
                <a:rPr lang="en-US" sz="1599" spc="-110">
                  <a:solidFill>
                    <a:srgbClr val="000000"/>
                  </a:solidFill>
                  <a:latin typeface="Montserrat"/>
                  <a:ea typeface="Montserrat"/>
                  <a:cs typeface="Montserrat"/>
                  <a:sym typeface="Montserrat"/>
                </a:rPr>
                <a:t>contact@eudis-hackathon.eu</a:t>
              </a:r>
            </a:p>
            <a:p>
              <a:pPr algn="l">
                <a:lnSpc>
                  <a:spcPts val="2239"/>
                </a:lnSpc>
              </a:pPr>
              <a:r>
                <a:rPr lang="en-US" sz="1599">
                  <a:solidFill>
                    <a:srgbClr val="000000"/>
                  </a:solidFill>
                  <a:latin typeface="Montserrat"/>
                  <a:ea typeface="Montserrat"/>
                  <a:cs typeface="Montserrat"/>
                  <a:sym typeface="Montserrat"/>
                </a:rPr>
                <a:t>edf@mod.gov.lv</a:t>
              </a:r>
            </a:p>
            <a:p>
              <a:pPr algn="l">
                <a:lnSpc>
                  <a:spcPts val="3199"/>
                </a:lnSpc>
              </a:pPr>
              <a:r>
                <a:rPr lang="en-US" sz="1599">
                  <a:solidFill>
                    <a:srgbClr val="000000"/>
                  </a:solidFill>
                  <a:latin typeface="Montserrat"/>
                  <a:ea typeface="Montserrat"/>
                  <a:cs typeface="Montserrat"/>
                  <a:sym typeface="Montserrat"/>
                </a:rPr>
                <a:t>Tiek piemēroti nosacījumi.</a:t>
              </a:r>
            </a:p>
            <a:p>
              <a:pPr algn="l">
                <a:lnSpc>
                  <a:spcPts val="3199"/>
                </a:lnSpc>
              </a:pPr>
              <a:endParaRPr lang="en-US" sz="1599">
                <a:solidFill>
                  <a:srgbClr val="000000"/>
                </a:solidFill>
                <a:latin typeface="Montserrat"/>
                <a:ea typeface="Montserrat"/>
                <a:cs typeface="Montserrat"/>
                <a:sym typeface="Montserrat"/>
              </a:endParaRPr>
            </a:p>
          </p:txBody>
        </p:sp>
      </p:grpSp>
      <p:sp>
        <p:nvSpPr>
          <p:cNvPr id="101" name="Freeform 101"/>
          <p:cNvSpPr/>
          <p:nvPr/>
        </p:nvSpPr>
        <p:spPr>
          <a:xfrm>
            <a:off x="8275921" y="3266557"/>
            <a:ext cx="450068" cy="567611"/>
          </a:xfrm>
          <a:custGeom>
            <a:avLst/>
            <a:gdLst/>
            <a:ahLst/>
            <a:cxnLst/>
            <a:rect l="l" t="t" r="r" b="b"/>
            <a:pathLst>
              <a:path w="450068" h="567611">
                <a:moveTo>
                  <a:pt x="0" y="0"/>
                </a:moveTo>
                <a:lnTo>
                  <a:pt x="450068" y="0"/>
                </a:lnTo>
                <a:lnTo>
                  <a:pt x="450068" y="567611"/>
                </a:lnTo>
                <a:lnTo>
                  <a:pt x="0" y="567611"/>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lv-LV"/>
          </a:p>
        </p:txBody>
      </p:sp>
      <p:sp>
        <p:nvSpPr>
          <p:cNvPr id="102" name="Freeform 102"/>
          <p:cNvSpPr/>
          <p:nvPr/>
        </p:nvSpPr>
        <p:spPr>
          <a:xfrm>
            <a:off x="4599680" y="3266557"/>
            <a:ext cx="388457" cy="584146"/>
          </a:xfrm>
          <a:custGeom>
            <a:avLst/>
            <a:gdLst/>
            <a:ahLst/>
            <a:cxnLst/>
            <a:rect l="l" t="t" r="r" b="b"/>
            <a:pathLst>
              <a:path w="388457" h="584146">
                <a:moveTo>
                  <a:pt x="0" y="0"/>
                </a:moveTo>
                <a:lnTo>
                  <a:pt x="388457" y="0"/>
                </a:lnTo>
                <a:lnTo>
                  <a:pt x="388457" y="584146"/>
                </a:lnTo>
                <a:lnTo>
                  <a:pt x="0" y="5841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lv-LV"/>
          </a:p>
        </p:txBody>
      </p:sp>
      <p:sp>
        <p:nvSpPr>
          <p:cNvPr id="103" name="Freeform 103"/>
          <p:cNvSpPr/>
          <p:nvPr/>
        </p:nvSpPr>
        <p:spPr>
          <a:xfrm>
            <a:off x="12064582" y="3266557"/>
            <a:ext cx="490983" cy="567611"/>
          </a:xfrm>
          <a:custGeom>
            <a:avLst/>
            <a:gdLst/>
            <a:ahLst/>
            <a:cxnLst/>
            <a:rect l="l" t="t" r="r" b="b"/>
            <a:pathLst>
              <a:path w="490983" h="567611">
                <a:moveTo>
                  <a:pt x="0" y="0"/>
                </a:moveTo>
                <a:lnTo>
                  <a:pt x="490984" y="0"/>
                </a:lnTo>
                <a:lnTo>
                  <a:pt x="490984" y="567611"/>
                </a:lnTo>
                <a:lnTo>
                  <a:pt x="0" y="56761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lv-LV"/>
          </a:p>
        </p:txBody>
      </p:sp>
      <p:sp>
        <p:nvSpPr>
          <p:cNvPr id="104" name="TextBox 104"/>
          <p:cNvSpPr txBox="1"/>
          <p:nvPr/>
        </p:nvSpPr>
        <p:spPr>
          <a:xfrm>
            <a:off x="854400" y="400912"/>
            <a:ext cx="14379338" cy="2099310"/>
          </a:xfrm>
          <a:prstGeom prst="rect">
            <a:avLst/>
          </a:prstGeom>
        </p:spPr>
        <p:txBody>
          <a:bodyPr lIns="0" tIns="0" rIns="0" bIns="0" rtlCol="0" anchor="t">
            <a:spAutoFit/>
          </a:bodyPr>
          <a:lstStyle/>
          <a:p>
            <a:pPr algn="l">
              <a:lnSpc>
                <a:spcPts val="5400"/>
              </a:lnSpc>
            </a:pPr>
            <a:r>
              <a:rPr lang="en-US" sz="5400" b="1">
                <a:solidFill>
                  <a:srgbClr val="000000"/>
                </a:solidFill>
                <a:latin typeface="Montserrat Bold"/>
                <a:ea typeface="Montserrat Bold"/>
                <a:cs typeface="Montserrat Bold"/>
                <a:sym typeface="Montserrat Bold"/>
              </a:rPr>
              <a:t>Atbalsts aizsardzības un divējāda lietojuma produktu attīstībai</a:t>
            </a:r>
          </a:p>
          <a:p>
            <a:pPr algn="l">
              <a:lnSpc>
                <a:spcPts val="5400"/>
              </a:lnSpc>
            </a:pPr>
            <a:endParaRPr lang="en-US" sz="5400" b="1">
              <a:solidFill>
                <a:srgbClr val="000000"/>
              </a:solidFill>
              <a:latin typeface="Montserrat Bold"/>
              <a:ea typeface="Montserrat Bold"/>
              <a:cs typeface="Montserrat Bold"/>
              <a:sym typeface="Montserrat Bold"/>
            </a:endParaRPr>
          </a:p>
        </p:txBody>
      </p:sp>
      <p:sp>
        <p:nvSpPr>
          <p:cNvPr id="105" name="TextBox 105"/>
          <p:cNvSpPr txBox="1"/>
          <p:nvPr/>
        </p:nvSpPr>
        <p:spPr>
          <a:xfrm>
            <a:off x="1245963" y="4078200"/>
            <a:ext cx="2938640" cy="4106545"/>
          </a:xfrm>
          <a:prstGeom prst="rect">
            <a:avLst/>
          </a:prstGeom>
        </p:spPr>
        <p:txBody>
          <a:bodyPr lIns="0" tIns="0" rIns="0" bIns="0" rtlCol="0" anchor="t">
            <a:spAutoFit/>
          </a:bodyPr>
          <a:lstStyle/>
          <a:p>
            <a:pPr algn="l">
              <a:lnSpc>
                <a:spcPts val="2029"/>
              </a:lnSpc>
            </a:pPr>
            <a:r>
              <a:rPr lang="en-US" sz="1449">
                <a:solidFill>
                  <a:srgbClr val="000000"/>
                </a:solidFill>
                <a:latin typeface="Montserrat"/>
                <a:ea typeface="Montserrat"/>
                <a:cs typeface="Montserrat"/>
                <a:sym typeface="Montserrat"/>
              </a:rPr>
              <a:t>IInovāciju konkursi, kas apvieno jaunuzņēmumus, pētniekus un aizsardzības nozares ekspertus, lai attīstītu aizsardzības un divējāda lietojuma tehnoloģijas un veicinātu to virzību no idejas līdz tirgum. </a:t>
            </a:r>
            <a:r>
              <a:rPr lang="en-US" sz="1449" b="1">
                <a:solidFill>
                  <a:srgbClr val="000000"/>
                </a:solidFill>
                <a:latin typeface="Montserrat Bold"/>
                <a:ea typeface="Montserrat Bold"/>
                <a:cs typeface="Montserrat Bold"/>
                <a:sym typeface="Montserrat Bold"/>
              </a:rPr>
              <a:t>TRL 1–2.</a:t>
            </a:r>
          </a:p>
          <a:p>
            <a:pPr algn="l">
              <a:lnSpc>
                <a:spcPts val="2029"/>
              </a:lnSpc>
            </a:pPr>
            <a:r>
              <a:rPr lang="en-US" sz="1449">
                <a:solidFill>
                  <a:srgbClr val="000000"/>
                </a:solidFill>
                <a:latin typeface="Montserrat"/>
                <a:ea typeface="Montserrat"/>
                <a:cs typeface="Montserrat"/>
                <a:sym typeface="Montserrat"/>
              </a:rPr>
              <a:t>Nefinansiālais atbalsts: idejas formulēšana un validācija, tīklošanās, sadarbības un testēšanas iespējas.</a:t>
            </a:r>
          </a:p>
          <a:p>
            <a:pPr algn="l">
              <a:lnSpc>
                <a:spcPts val="2029"/>
              </a:lnSpc>
            </a:pPr>
            <a:r>
              <a:rPr lang="en-US" sz="1449" b="1">
                <a:solidFill>
                  <a:srgbClr val="000000"/>
                </a:solidFill>
                <a:latin typeface="Montserrat Bold"/>
                <a:ea typeface="Montserrat Bold"/>
                <a:cs typeface="Montserrat Bold"/>
                <a:sym typeface="Montserrat Bold"/>
              </a:rPr>
              <a:t>Finansiālais atbalsts: balvu fonds labākajām idejām – līdz 10 000 EUR.</a:t>
            </a:r>
          </a:p>
          <a:p>
            <a:pPr algn="l">
              <a:lnSpc>
                <a:spcPts val="2029"/>
              </a:lnSpc>
            </a:pPr>
            <a:endParaRPr lang="en-US" sz="1449" b="1">
              <a:solidFill>
                <a:srgbClr val="000000"/>
              </a:solidFill>
              <a:latin typeface="Montserrat Bold"/>
              <a:ea typeface="Montserrat Bold"/>
              <a:cs typeface="Montserrat Bold"/>
              <a:sym typeface="Montserrat Bold"/>
            </a:endParaRPr>
          </a:p>
          <a:p>
            <a:pPr algn="l">
              <a:lnSpc>
                <a:spcPts val="2029"/>
              </a:lnSpc>
            </a:pPr>
            <a:endParaRPr lang="en-US" sz="1449" b="1">
              <a:solidFill>
                <a:srgbClr val="000000"/>
              </a:solidFill>
              <a:latin typeface="Montserrat Bold"/>
              <a:ea typeface="Montserrat Bold"/>
              <a:cs typeface="Montserrat Bold"/>
              <a:sym typeface="Montserrat Bold"/>
            </a:endParaRPr>
          </a:p>
        </p:txBody>
      </p:sp>
      <p:sp>
        <p:nvSpPr>
          <p:cNvPr id="106" name="TextBox 106"/>
          <p:cNvSpPr txBox="1"/>
          <p:nvPr/>
        </p:nvSpPr>
        <p:spPr>
          <a:xfrm>
            <a:off x="4877026" y="4260402"/>
            <a:ext cx="3018127" cy="3849370"/>
          </a:xfrm>
          <a:prstGeom prst="rect">
            <a:avLst/>
          </a:prstGeom>
        </p:spPr>
        <p:txBody>
          <a:bodyPr lIns="0" tIns="0" rIns="0" bIns="0" rtlCol="0" anchor="t">
            <a:spAutoFit/>
          </a:bodyPr>
          <a:lstStyle/>
          <a:p>
            <a:pPr algn="l">
              <a:lnSpc>
                <a:spcPts val="2029"/>
              </a:lnSpc>
            </a:pPr>
            <a:r>
              <a:rPr lang="en-US" sz="1449">
                <a:solidFill>
                  <a:srgbClr val="000000"/>
                </a:solidFill>
                <a:latin typeface="Montserrat"/>
                <a:ea typeface="Montserrat"/>
                <a:cs typeface="Montserrat"/>
                <a:sym typeface="Montserrat"/>
              </a:rPr>
              <a:t>Atbalsta aizsardzības un divējāda lietojuma tehnoloģiju inovatorus, nodrošinot piekļuvi NATO ekspertīzei, industrijas partneriem un investoriem, lai validētu, mērogotu un virzītu tehnoloģijas tirgū. </a:t>
            </a:r>
            <a:r>
              <a:rPr lang="en-US" sz="1449" b="1">
                <a:solidFill>
                  <a:srgbClr val="000000"/>
                </a:solidFill>
                <a:latin typeface="Montserrat Bold"/>
                <a:ea typeface="Montserrat Bold"/>
                <a:cs typeface="Montserrat Bold"/>
                <a:sym typeface="Montserrat Bold"/>
              </a:rPr>
              <a:t>TRL 1–5.</a:t>
            </a:r>
          </a:p>
          <a:p>
            <a:pPr algn="l">
              <a:lnSpc>
                <a:spcPts val="2029"/>
              </a:lnSpc>
            </a:pPr>
            <a:r>
              <a:rPr lang="en-US" sz="1449">
                <a:solidFill>
                  <a:srgbClr val="000000"/>
                </a:solidFill>
                <a:latin typeface="Montserrat"/>
                <a:ea typeface="Montserrat"/>
                <a:cs typeface="Montserrat"/>
                <a:sym typeface="Montserrat"/>
              </a:rPr>
              <a:t>Nefinansiālais atbalsts: konsultācijas, apmācības un mentorings biznesa idejas attīstībai.</a:t>
            </a:r>
          </a:p>
          <a:p>
            <a:pPr algn="l">
              <a:lnSpc>
                <a:spcPts val="2029"/>
              </a:lnSpc>
            </a:pPr>
            <a:r>
              <a:rPr lang="en-US" sz="1449" b="1">
                <a:solidFill>
                  <a:srgbClr val="000000"/>
                </a:solidFill>
                <a:latin typeface="Montserrat Bold"/>
                <a:ea typeface="Montserrat Bold"/>
                <a:cs typeface="Montserrat Bold"/>
                <a:sym typeface="Montserrat Bold"/>
              </a:rPr>
              <a:t>Finansiālais atbalsts: grants līdz 300 000 EUR.</a:t>
            </a:r>
          </a:p>
          <a:p>
            <a:pPr algn="l">
              <a:lnSpc>
                <a:spcPts val="2029"/>
              </a:lnSpc>
            </a:pPr>
            <a:endParaRPr lang="en-US" sz="1449" b="1">
              <a:solidFill>
                <a:srgbClr val="000000"/>
              </a:solidFill>
              <a:latin typeface="Montserrat Bold"/>
              <a:ea typeface="Montserrat Bold"/>
              <a:cs typeface="Montserrat Bold"/>
              <a:sym typeface="Montserrat Bold"/>
            </a:endParaRPr>
          </a:p>
          <a:p>
            <a:pPr algn="l">
              <a:lnSpc>
                <a:spcPts val="2029"/>
              </a:lnSpc>
            </a:pPr>
            <a:endParaRPr lang="en-US" sz="1449" b="1">
              <a:solidFill>
                <a:srgbClr val="000000"/>
              </a:solidFill>
              <a:latin typeface="Montserrat Bold"/>
              <a:ea typeface="Montserrat Bold"/>
              <a:cs typeface="Montserrat Bold"/>
              <a:sym typeface="Montserrat Bold"/>
            </a:endParaRPr>
          </a:p>
        </p:txBody>
      </p:sp>
      <p:sp>
        <p:nvSpPr>
          <p:cNvPr id="107" name="TextBox 107"/>
          <p:cNvSpPr txBox="1"/>
          <p:nvPr/>
        </p:nvSpPr>
        <p:spPr>
          <a:xfrm>
            <a:off x="8431306" y="4096510"/>
            <a:ext cx="3294515" cy="4088236"/>
          </a:xfrm>
          <a:prstGeom prst="rect">
            <a:avLst/>
          </a:prstGeom>
        </p:spPr>
        <p:txBody>
          <a:bodyPr lIns="0" tIns="0" rIns="0" bIns="0" rtlCol="0" anchor="t">
            <a:spAutoFit/>
          </a:bodyPr>
          <a:lstStyle/>
          <a:p>
            <a:pPr algn="l">
              <a:lnSpc>
                <a:spcPts val="2029"/>
              </a:lnSpc>
            </a:pPr>
            <a:r>
              <a:rPr lang="en-US" sz="1449">
                <a:solidFill>
                  <a:srgbClr val="000000"/>
                </a:solidFill>
                <a:latin typeface="Montserrat"/>
                <a:ea typeface="Montserrat"/>
                <a:cs typeface="Montserrat"/>
                <a:sym typeface="Montserrat"/>
              </a:rPr>
              <a:t>Atbalsta jaunuzņēmumus un inovatorus, nodrošinot mentoringu, testēšanas iespējas un kontaktus ar industrijas partneriem, lai validētu, attīstītu un mērogotu aizsardzības un divējāda lietojuma tehnoloģijas un veicinātu to gatavību tirgum. </a:t>
            </a:r>
            <a:r>
              <a:rPr lang="en-US" sz="1449" b="1">
                <a:solidFill>
                  <a:srgbClr val="000000"/>
                </a:solidFill>
                <a:latin typeface="Montserrat Bold"/>
                <a:ea typeface="Montserrat Bold"/>
                <a:cs typeface="Montserrat Bold"/>
                <a:sym typeface="Montserrat Bold"/>
              </a:rPr>
              <a:t>TRL 4–7.</a:t>
            </a:r>
          </a:p>
          <a:p>
            <a:pPr algn="l">
              <a:lnSpc>
                <a:spcPts val="2029"/>
              </a:lnSpc>
            </a:pPr>
            <a:r>
              <a:rPr lang="en-US" sz="1449">
                <a:solidFill>
                  <a:srgbClr val="000000"/>
                </a:solidFill>
                <a:latin typeface="Montserrat"/>
                <a:ea typeface="Montserrat"/>
                <a:cs typeface="Montserrat"/>
                <a:sym typeface="Montserrat"/>
              </a:rPr>
              <a:t>Nefinansiālais atbalsts: konsultācijas, apmācības un mentorings biznesa idejas attīstībai.</a:t>
            </a:r>
          </a:p>
          <a:p>
            <a:pPr algn="l">
              <a:lnSpc>
                <a:spcPts val="2029"/>
              </a:lnSpc>
            </a:pPr>
            <a:r>
              <a:rPr lang="en-US" sz="1449">
                <a:solidFill>
                  <a:srgbClr val="000000"/>
                </a:solidFill>
                <a:latin typeface="Montserrat"/>
                <a:ea typeface="Montserrat"/>
                <a:cs typeface="Montserrat"/>
                <a:sym typeface="Montserrat"/>
              </a:rPr>
              <a:t>Finansiālais atbalsts: grants līdz </a:t>
            </a:r>
            <a:r>
              <a:rPr lang="en-US" sz="1449" b="1">
                <a:solidFill>
                  <a:srgbClr val="000000"/>
                </a:solidFill>
                <a:latin typeface="Montserrat Bold"/>
                <a:ea typeface="Montserrat Bold"/>
                <a:cs typeface="Montserrat Bold"/>
                <a:sym typeface="Montserrat Bold"/>
              </a:rPr>
              <a:t>400 000 EUR.</a:t>
            </a:r>
          </a:p>
          <a:p>
            <a:pPr algn="l">
              <a:lnSpc>
                <a:spcPts val="2029"/>
              </a:lnSpc>
            </a:pPr>
            <a:endParaRPr lang="en-US" sz="1449" b="1">
              <a:solidFill>
                <a:srgbClr val="000000"/>
              </a:solidFill>
              <a:latin typeface="Montserrat Bold"/>
              <a:ea typeface="Montserrat Bold"/>
              <a:cs typeface="Montserrat Bold"/>
              <a:sym typeface="Montserrat Bold"/>
            </a:endParaRPr>
          </a:p>
          <a:p>
            <a:pPr algn="l">
              <a:lnSpc>
                <a:spcPts val="1948"/>
              </a:lnSpc>
            </a:pPr>
            <a:endParaRPr lang="en-US" sz="1449" b="1">
              <a:solidFill>
                <a:srgbClr val="000000"/>
              </a:solidFill>
              <a:latin typeface="Montserrat Bold"/>
              <a:ea typeface="Montserrat Bold"/>
              <a:cs typeface="Montserrat Bold"/>
              <a:sym typeface="Montserrat Bold"/>
            </a:endParaRPr>
          </a:p>
        </p:txBody>
      </p:sp>
      <p:sp>
        <p:nvSpPr>
          <p:cNvPr id="108" name="TextBox 108"/>
          <p:cNvSpPr txBox="1"/>
          <p:nvPr/>
        </p:nvSpPr>
        <p:spPr>
          <a:xfrm>
            <a:off x="12271021" y="4206788"/>
            <a:ext cx="3262767" cy="3849370"/>
          </a:xfrm>
          <a:prstGeom prst="rect">
            <a:avLst/>
          </a:prstGeom>
        </p:spPr>
        <p:txBody>
          <a:bodyPr lIns="0" tIns="0" rIns="0" bIns="0" rtlCol="0" anchor="t">
            <a:spAutoFit/>
          </a:bodyPr>
          <a:lstStyle/>
          <a:p>
            <a:pPr algn="l">
              <a:lnSpc>
                <a:spcPts val="2029"/>
              </a:lnSpc>
            </a:pPr>
            <a:r>
              <a:rPr lang="en-US" sz="1449">
                <a:solidFill>
                  <a:srgbClr val="000000"/>
                </a:solidFill>
                <a:latin typeface="Montserrat"/>
                <a:ea typeface="Montserrat"/>
                <a:cs typeface="Montserrat"/>
                <a:sym typeface="Montserrat"/>
              </a:rPr>
              <a:t>Nodrošina aizsardzības un divējāda lietojuma tehnoloģiju izstrādātājiem piekļuvi militārajiem ekspertiem un produktu testēšanas iespējām, palīdzot validēt, pilnveidot un pielāgot risinājumus aizsardzības prasībām un operacionālajām vajadzībām. </a:t>
            </a:r>
            <a:r>
              <a:rPr lang="en-US" sz="1449" b="1">
                <a:solidFill>
                  <a:srgbClr val="000000"/>
                </a:solidFill>
                <a:latin typeface="Montserrat Bold"/>
                <a:ea typeface="Montserrat Bold"/>
                <a:cs typeface="Montserrat Bold"/>
                <a:sym typeface="Montserrat Bold"/>
              </a:rPr>
              <a:t>TRL 4–8.</a:t>
            </a:r>
          </a:p>
          <a:p>
            <a:pPr algn="l">
              <a:lnSpc>
                <a:spcPts val="2029"/>
              </a:lnSpc>
            </a:pPr>
            <a:r>
              <a:rPr lang="en-US" sz="1449">
                <a:solidFill>
                  <a:srgbClr val="000000"/>
                </a:solidFill>
                <a:latin typeface="Montserrat"/>
                <a:ea typeface="Montserrat"/>
                <a:cs typeface="Montserrat"/>
                <a:sym typeface="Montserrat"/>
              </a:rPr>
              <a:t>Nefinansiālais atbalsts: produktu testēšanas un validācijas iespējas sadarbībā ar aizsardzības nozares partneriem.</a:t>
            </a:r>
          </a:p>
          <a:p>
            <a:pPr algn="l">
              <a:lnSpc>
                <a:spcPts val="2029"/>
              </a:lnSpc>
            </a:pPr>
            <a:endParaRPr lang="en-US" sz="1449">
              <a:solidFill>
                <a:srgbClr val="000000"/>
              </a:solidFill>
              <a:latin typeface="Montserrat"/>
              <a:ea typeface="Montserrat"/>
              <a:cs typeface="Montserrat"/>
              <a:sym typeface="Montserrat"/>
            </a:endParaRPr>
          </a:p>
          <a:p>
            <a:pPr algn="l">
              <a:lnSpc>
                <a:spcPts val="2029"/>
              </a:lnSpc>
            </a:pPr>
            <a:endParaRPr lang="en-US" sz="1449">
              <a:solidFill>
                <a:srgbClr val="000000"/>
              </a:solidFill>
              <a:latin typeface="Montserrat"/>
              <a:ea typeface="Montserrat"/>
              <a:cs typeface="Montserrat"/>
              <a:sym typeface="Montserrat"/>
            </a:endParaRPr>
          </a:p>
        </p:txBody>
      </p:sp>
      <p:sp>
        <p:nvSpPr>
          <p:cNvPr id="109" name="Freeform 109"/>
          <p:cNvSpPr/>
          <p:nvPr/>
        </p:nvSpPr>
        <p:spPr>
          <a:xfrm>
            <a:off x="1077315" y="8625000"/>
            <a:ext cx="197374" cy="140876"/>
          </a:xfrm>
          <a:custGeom>
            <a:avLst/>
            <a:gdLst/>
            <a:ahLst/>
            <a:cxnLst/>
            <a:rect l="l" t="t" r="r" b="b"/>
            <a:pathLst>
              <a:path w="197374" h="140876">
                <a:moveTo>
                  <a:pt x="0" y="0"/>
                </a:moveTo>
                <a:lnTo>
                  <a:pt x="197374" y="0"/>
                </a:lnTo>
                <a:lnTo>
                  <a:pt x="197374" y="140876"/>
                </a:lnTo>
                <a:lnTo>
                  <a:pt x="0" y="14087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110" name="Freeform 110"/>
          <p:cNvSpPr/>
          <p:nvPr/>
        </p:nvSpPr>
        <p:spPr>
          <a:xfrm>
            <a:off x="1059855" y="8917376"/>
            <a:ext cx="197374" cy="140876"/>
          </a:xfrm>
          <a:custGeom>
            <a:avLst/>
            <a:gdLst/>
            <a:ahLst/>
            <a:cxnLst/>
            <a:rect l="l" t="t" r="r" b="b"/>
            <a:pathLst>
              <a:path w="197374" h="140876">
                <a:moveTo>
                  <a:pt x="0" y="0"/>
                </a:moveTo>
                <a:lnTo>
                  <a:pt x="197374" y="0"/>
                </a:lnTo>
                <a:lnTo>
                  <a:pt x="197374" y="140875"/>
                </a:lnTo>
                <a:lnTo>
                  <a:pt x="0" y="14087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111" name="Freeform 111"/>
          <p:cNvSpPr/>
          <p:nvPr/>
        </p:nvSpPr>
        <p:spPr>
          <a:xfrm>
            <a:off x="4988137" y="8645415"/>
            <a:ext cx="197374" cy="140876"/>
          </a:xfrm>
          <a:custGeom>
            <a:avLst/>
            <a:gdLst/>
            <a:ahLst/>
            <a:cxnLst/>
            <a:rect l="l" t="t" r="r" b="b"/>
            <a:pathLst>
              <a:path w="197374" h="140876">
                <a:moveTo>
                  <a:pt x="0" y="0"/>
                </a:moveTo>
                <a:lnTo>
                  <a:pt x="197374" y="0"/>
                </a:lnTo>
                <a:lnTo>
                  <a:pt x="197374" y="140876"/>
                </a:lnTo>
                <a:lnTo>
                  <a:pt x="0" y="14087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112" name="Freeform 112"/>
          <p:cNvSpPr/>
          <p:nvPr/>
        </p:nvSpPr>
        <p:spPr>
          <a:xfrm>
            <a:off x="8738248" y="8661361"/>
            <a:ext cx="197374" cy="140876"/>
          </a:xfrm>
          <a:custGeom>
            <a:avLst/>
            <a:gdLst/>
            <a:ahLst/>
            <a:cxnLst/>
            <a:rect l="l" t="t" r="r" b="b"/>
            <a:pathLst>
              <a:path w="197374" h="140876">
                <a:moveTo>
                  <a:pt x="0" y="0"/>
                </a:moveTo>
                <a:lnTo>
                  <a:pt x="197374" y="0"/>
                </a:lnTo>
                <a:lnTo>
                  <a:pt x="197374" y="140876"/>
                </a:lnTo>
                <a:lnTo>
                  <a:pt x="0" y="14087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sp>
        <p:nvSpPr>
          <p:cNvPr id="113" name="Freeform 113"/>
          <p:cNvSpPr/>
          <p:nvPr/>
        </p:nvSpPr>
        <p:spPr>
          <a:xfrm>
            <a:off x="12484183" y="8645415"/>
            <a:ext cx="197374" cy="140876"/>
          </a:xfrm>
          <a:custGeom>
            <a:avLst/>
            <a:gdLst/>
            <a:ahLst/>
            <a:cxnLst/>
            <a:rect l="l" t="t" r="r" b="b"/>
            <a:pathLst>
              <a:path w="197374" h="140876">
                <a:moveTo>
                  <a:pt x="0" y="0"/>
                </a:moveTo>
                <a:lnTo>
                  <a:pt x="197374" y="0"/>
                </a:lnTo>
                <a:lnTo>
                  <a:pt x="197374" y="140876"/>
                </a:lnTo>
                <a:lnTo>
                  <a:pt x="0" y="14087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lv-LV"/>
          </a:p>
        </p:txBody>
      </p:sp>
      <p:grpSp>
        <p:nvGrpSpPr>
          <p:cNvPr id="114" name="Group 114"/>
          <p:cNvGrpSpPr/>
          <p:nvPr/>
        </p:nvGrpSpPr>
        <p:grpSpPr>
          <a:xfrm>
            <a:off x="17309878" y="-347207"/>
            <a:ext cx="747192" cy="3023461"/>
            <a:chOff x="0" y="0"/>
            <a:chExt cx="395741" cy="1601338"/>
          </a:xfrm>
        </p:grpSpPr>
        <p:sp>
          <p:nvSpPr>
            <p:cNvPr id="115" name="Freeform 115"/>
            <p:cNvSpPr/>
            <p:nvPr/>
          </p:nvSpPr>
          <p:spPr>
            <a:xfrm>
              <a:off x="0" y="0"/>
              <a:ext cx="395741" cy="1579639"/>
            </a:xfrm>
            <a:custGeom>
              <a:avLst/>
              <a:gdLst/>
              <a:ahLst/>
              <a:cxnLst/>
              <a:rect l="l" t="t" r="r" b="b"/>
              <a:pathLst>
                <a:path w="395741" h="1579639">
                  <a:moveTo>
                    <a:pt x="395741" y="80948"/>
                  </a:moveTo>
                  <a:lnTo>
                    <a:pt x="395741" y="1406090"/>
                  </a:lnTo>
                  <a:cubicBezTo>
                    <a:pt x="395741" y="1456183"/>
                    <a:pt x="369023" y="1502472"/>
                    <a:pt x="325647" y="1527528"/>
                  </a:cubicBezTo>
                  <a:lnTo>
                    <a:pt x="267964" y="1560848"/>
                  </a:lnTo>
                  <a:cubicBezTo>
                    <a:pt x="224593" y="1585902"/>
                    <a:pt x="171148" y="1585902"/>
                    <a:pt x="127776" y="1560848"/>
                  </a:cubicBezTo>
                  <a:lnTo>
                    <a:pt x="70094" y="1527528"/>
                  </a:lnTo>
                  <a:cubicBezTo>
                    <a:pt x="26718" y="1502472"/>
                    <a:pt x="0" y="1456183"/>
                    <a:pt x="0" y="1406090"/>
                  </a:cubicBezTo>
                  <a:lnTo>
                    <a:pt x="0" y="80948"/>
                  </a:lnTo>
                  <a:cubicBezTo>
                    <a:pt x="0" y="59479"/>
                    <a:pt x="8528" y="38890"/>
                    <a:pt x="23709" y="23709"/>
                  </a:cubicBezTo>
                  <a:cubicBezTo>
                    <a:pt x="38890" y="8528"/>
                    <a:pt x="59479" y="0"/>
                    <a:pt x="80948" y="0"/>
                  </a:cubicBezTo>
                  <a:lnTo>
                    <a:pt x="314793" y="0"/>
                  </a:lnTo>
                  <a:cubicBezTo>
                    <a:pt x="336262" y="0"/>
                    <a:pt x="356851" y="8528"/>
                    <a:pt x="372032" y="23709"/>
                  </a:cubicBezTo>
                  <a:cubicBezTo>
                    <a:pt x="387212" y="38890"/>
                    <a:pt x="395741" y="59479"/>
                    <a:pt x="395741" y="80948"/>
                  </a:cubicBezTo>
                  <a:close/>
                </a:path>
              </a:pathLst>
            </a:custGeom>
            <a:solidFill>
              <a:srgbClr val="4EB6B0"/>
            </a:solidFill>
          </p:spPr>
          <p:txBody>
            <a:bodyPr/>
            <a:lstStyle/>
            <a:p>
              <a:endParaRPr lang="lv-LV"/>
            </a:p>
          </p:txBody>
        </p:sp>
        <p:sp>
          <p:nvSpPr>
            <p:cNvPr id="116" name="TextBox 116"/>
            <p:cNvSpPr txBox="1"/>
            <p:nvPr/>
          </p:nvSpPr>
          <p:spPr>
            <a:xfrm>
              <a:off x="0" y="-9525"/>
              <a:ext cx="395741" cy="1496563"/>
            </a:xfrm>
            <a:prstGeom prst="rect">
              <a:avLst/>
            </a:prstGeom>
          </p:spPr>
          <p:txBody>
            <a:bodyPr lIns="50800" tIns="50800" rIns="50800" bIns="50800" rtlCol="0" anchor="ctr"/>
            <a:lstStyle/>
            <a:p>
              <a:pPr algn="ctr">
                <a:lnSpc>
                  <a:spcPts val="3040"/>
                </a:lnSpc>
              </a:pPr>
              <a:endParaRPr/>
            </a:p>
          </p:txBody>
        </p:sp>
      </p:grpSp>
      <p:sp>
        <p:nvSpPr>
          <p:cNvPr id="117" name="TextBox 117"/>
          <p:cNvSpPr txBox="1"/>
          <p:nvPr/>
        </p:nvSpPr>
        <p:spPr>
          <a:xfrm rot="5400000">
            <a:off x="16758836" y="1198139"/>
            <a:ext cx="1849277" cy="409608"/>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SME</a:t>
            </a:r>
          </a:p>
        </p:txBody>
      </p:sp>
      <p:grpSp>
        <p:nvGrpSpPr>
          <p:cNvPr id="118" name="Group 118"/>
          <p:cNvGrpSpPr/>
          <p:nvPr/>
        </p:nvGrpSpPr>
        <p:grpSpPr>
          <a:xfrm>
            <a:off x="16467595" y="-347207"/>
            <a:ext cx="747091" cy="3023461"/>
            <a:chOff x="0" y="0"/>
            <a:chExt cx="996122" cy="4031281"/>
          </a:xfrm>
        </p:grpSpPr>
        <p:grpSp>
          <p:nvGrpSpPr>
            <p:cNvPr id="119" name="Group 119"/>
            <p:cNvGrpSpPr/>
            <p:nvPr/>
          </p:nvGrpSpPr>
          <p:grpSpPr>
            <a:xfrm>
              <a:off x="0" y="0"/>
              <a:ext cx="996122" cy="4031281"/>
              <a:chOff x="0" y="0"/>
              <a:chExt cx="395687" cy="1601338"/>
            </a:xfrm>
          </p:grpSpPr>
          <p:sp>
            <p:nvSpPr>
              <p:cNvPr id="120" name="Freeform 120"/>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594F"/>
              </a:solidFill>
            </p:spPr>
            <p:txBody>
              <a:bodyPr/>
              <a:lstStyle/>
              <a:p>
                <a:endParaRPr lang="lv-LV"/>
              </a:p>
            </p:txBody>
          </p:sp>
          <p:sp>
            <p:nvSpPr>
              <p:cNvPr id="121" name="TextBox 121"/>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122" name="TextBox 122"/>
            <p:cNvSpPr txBox="1"/>
            <p:nvPr/>
          </p:nvSpPr>
          <p:spPr>
            <a:xfrm rot="5400000">
              <a:off x="-638046" y="1908188"/>
              <a:ext cx="2265036"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Export</a:t>
              </a:r>
            </a:p>
          </p:txBody>
        </p:sp>
      </p:grpSp>
      <p:grpSp>
        <p:nvGrpSpPr>
          <p:cNvPr id="123" name="Group 123"/>
          <p:cNvGrpSpPr/>
          <p:nvPr/>
        </p:nvGrpSpPr>
        <p:grpSpPr>
          <a:xfrm>
            <a:off x="15606186" y="-347207"/>
            <a:ext cx="747091" cy="3023461"/>
            <a:chOff x="0" y="0"/>
            <a:chExt cx="996122" cy="4031281"/>
          </a:xfrm>
        </p:grpSpPr>
        <p:grpSp>
          <p:nvGrpSpPr>
            <p:cNvPr id="124" name="Group 124"/>
            <p:cNvGrpSpPr/>
            <p:nvPr/>
          </p:nvGrpSpPr>
          <p:grpSpPr>
            <a:xfrm>
              <a:off x="0" y="0"/>
              <a:ext cx="996122" cy="4031281"/>
              <a:chOff x="0" y="0"/>
              <a:chExt cx="395687" cy="1601338"/>
            </a:xfrm>
          </p:grpSpPr>
          <p:sp>
            <p:nvSpPr>
              <p:cNvPr id="125" name="Freeform 125"/>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594F"/>
              </a:solidFill>
            </p:spPr>
            <p:txBody>
              <a:bodyPr/>
              <a:lstStyle/>
              <a:p>
                <a:endParaRPr lang="lv-LV"/>
              </a:p>
            </p:txBody>
          </p:sp>
          <p:sp>
            <p:nvSpPr>
              <p:cNvPr id="126" name="TextBox 126"/>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127" name="TextBox 127"/>
            <p:cNvSpPr txBox="1"/>
            <p:nvPr/>
          </p:nvSpPr>
          <p:spPr>
            <a:xfrm rot="5400000">
              <a:off x="-931416" y="2190284"/>
              <a:ext cx="2896776"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Start-up</a:t>
              </a:r>
            </a:p>
          </p:txBody>
        </p:sp>
      </p:grpSp>
      <p:grpSp>
        <p:nvGrpSpPr>
          <p:cNvPr id="128" name="Group 128"/>
          <p:cNvGrpSpPr/>
          <p:nvPr/>
        </p:nvGrpSpPr>
        <p:grpSpPr>
          <a:xfrm>
            <a:off x="13611654" y="-347198"/>
            <a:ext cx="908890" cy="3023461"/>
            <a:chOff x="0" y="0"/>
            <a:chExt cx="1211853" cy="4031281"/>
          </a:xfrm>
        </p:grpSpPr>
        <p:grpSp>
          <p:nvGrpSpPr>
            <p:cNvPr id="129" name="Group 129"/>
            <p:cNvGrpSpPr/>
            <p:nvPr/>
          </p:nvGrpSpPr>
          <p:grpSpPr>
            <a:xfrm>
              <a:off x="215708" y="0"/>
              <a:ext cx="996146" cy="4031281"/>
              <a:chOff x="0" y="0"/>
              <a:chExt cx="395697" cy="1601338"/>
            </a:xfrm>
          </p:grpSpPr>
          <p:sp>
            <p:nvSpPr>
              <p:cNvPr id="130" name="Freeform 130"/>
              <p:cNvSpPr/>
              <p:nvPr/>
            </p:nvSpPr>
            <p:spPr>
              <a:xfrm>
                <a:off x="0" y="0"/>
                <a:ext cx="395697" cy="1579634"/>
              </a:xfrm>
              <a:custGeom>
                <a:avLst/>
                <a:gdLst/>
                <a:ahLst/>
                <a:cxnLst/>
                <a:rect l="l" t="t" r="r" b="b"/>
                <a:pathLst>
                  <a:path w="395697" h="1579634">
                    <a:moveTo>
                      <a:pt x="395697" y="80957"/>
                    </a:moveTo>
                    <a:lnTo>
                      <a:pt x="395697" y="1406081"/>
                    </a:lnTo>
                    <a:cubicBezTo>
                      <a:pt x="395697" y="1456180"/>
                      <a:pt x="368977" y="1502475"/>
                      <a:pt x="325597" y="1527536"/>
                    </a:cubicBezTo>
                    <a:lnTo>
                      <a:pt x="267948" y="1560841"/>
                    </a:lnTo>
                    <a:cubicBezTo>
                      <a:pt x="224574" y="1585899"/>
                      <a:pt x="171123" y="1585899"/>
                      <a:pt x="127749" y="1560841"/>
                    </a:cubicBezTo>
                    <a:lnTo>
                      <a:pt x="70100" y="1527536"/>
                    </a:lnTo>
                    <a:cubicBezTo>
                      <a:pt x="26720" y="1502475"/>
                      <a:pt x="0" y="1456180"/>
                      <a:pt x="0" y="1406081"/>
                    </a:cubicBezTo>
                    <a:lnTo>
                      <a:pt x="0" y="80957"/>
                    </a:lnTo>
                    <a:cubicBezTo>
                      <a:pt x="0" y="59486"/>
                      <a:pt x="8529" y="38894"/>
                      <a:pt x="23712" y="23712"/>
                    </a:cubicBezTo>
                    <a:cubicBezTo>
                      <a:pt x="38894" y="8529"/>
                      <a:pt x="59486" y="0"/>
                      <a:pt x="80957" y="0"/>
                    </a:cubicBezTo>
                    <a:lnTo>
                      <a:pt x="314740" y="0"/>
                    </a:lnTo>
                    <a:cubicBezTo>
                      <a:pt x="336211" y="0"/>
                      <a:pt x="356803" y="8529"/>
                      <a:pt x="371985" y="23712"/>
                    </a:cubicBezTo>
                    <a:cubicBezTo>
                      <a:pt x="387168" y="38894"/>
                      <a:pt x="395697" y="59486"/>
                      <a:pt x="395697" y="80957"/>
                    </a:cubicBezTo>
                    <a:close/>
                  </a:path>
                </a:pathLst>
              </a:custGeom>
              <a:solidFill>
                <a:srgbClr val="00DF9A"/>
              </a:solidFill>
            </p:spPr>
            <p:txBody>
              <a:bodyPr/>
              <a:lstStyle/>
              <a:p>
                <a:endParaRPr lang="lv-LV"/>
              </a:p>
            </p:txBody>
          </p:sp>
          <p:sp>
            <p:nvSpPr>
              <p:cNvPr id="131" name="TextBox 131"/>
              <p:cNvSpPr txBox="1"/>
              <p:nvPr/>
            </p:nvSpPr>
            <p:spPr>
              <a:xfrm>
                <a:off x="0" y="-9525"/>
                <a:ext cx="395697" cy="1496563"/>
              </a:xfrm>
              <a:prstGeom prst="rect">
                <a:avLst/>
              </a:prstGeom>
            </p:spPr>
            <p:txBody>
              <a:bodyPr lIns="50800" tIns="50800" rIns="50800" bIns="50800" rtlCol="0" anchor="ctr"/>
              <a:lstStyle/>
              <a:p>
                <a:pPr algn="ctr">
                  <a:lnSpc>
                    <a:spcPts val="3040"/>
                  </a:lnSpc>
                </a:pPr>
                <a:endParaRPr/>
              </a:p>
            </p:txBody>
          </p:sp>
        </p:grpSp>
        <p:sp>
          <p:nvSpPr>
            <p:cNvPr id="132" name="TextBox 132"/>
            <p:cNvSpPr txBox="1"/>
            <p:nvPr/>
          </p:nvSpPr>
          <p:spPr>
            <a:xfrm rot="5400000">
              <a:off x="-940141" y="1918064"/>
              <a:ext cx="2921858" cy="1041576"/>
            </a:xfrm>
            <a:prstGeom prst="rect">
              <a:avLst/>
            </a:prstGeom>
          </p:spPr>
          <p:txBody>
            <a:bodyPr lIns="0" tIns="0" rIns="0" bIns="0" rtlCol="0" anchor="t">
              <a:spAutoFit/>
            </a:bodyPr>
            <a:lstStyle/>
            <a:p>
              <a:pPr algn="l">
                <a:lnSpc>
                  <a:spcPts val="3120"/>
                </a:lnSpc>
              </a:pPr>
              <a:r>
                <a:rPr lang="en-US" sz="2600">
                  <a:solidFill>
                    <a:srgbClr val="FDFDFD"/>
                  </a:solidFill>
                  <a:latin typeface="Montserrat"/>
                  <a:ea typeface="Montserrat"/>
                  <a:cs typeface="Montserrat"/>
                  <a:sym typeface="Montserrat"/>
                </a:rPr>
                <a:t>Expansion</a:t>
              </a:r>
            </a:p>
            <a:p>
              <a:pPr algn="l">
                <a:lnSpc>
                  <a:spcPts val="3120"/>
                </a:lnSpc>
              </a:pPr>
              <a:endParaRPr lang="en-US" sz="2600">
                <a:solidFill>
                  <a:srgbClr val="FDFDFD"/>
                </a:solidFill>
                <a:latin typeface="Montserrat"/>
                <a:ea typeface="Montserrat"/>
                <a:cs typeface="Montserrat"/>
                <a:sym typeface="Montserrat"/>
              </a:endParaRPr>
            </a:p>
          </p:txBody>
        </p:sp>
      </p:grpSp>
      <p:grpSp>
        <p:nvGrpSpPr>
          <p:cNvPr id="133" name="Group 133"/>
          <p:cNvGrpSpPr/>
          <p:nvPr/>
        </p:nvGrpSpPr>
        <p:grpSpPr>
          <a:xfrm>
            <a:off x="14697268" y="-347207"/>
            <a:ext cx="747091" cy="3023461"/>
            <a:chOff x="0" y="0"/>
            <a:chExt cx="996122" cy="4031281"/>
          </a:xfrm>
        </p:grpSpPr>
        <p:grpSp>
          <p:nvGrpSpPr>
            <p:cNvPr id="134" name="Group 134"/>
            <p:cNvGrpSpPr/>
            <p:nvPr/>
          </p:nvGrpSpPr>
          <p:grpSpPr>
            <a:xfrm>
              <a:off x="0" y="0"/>
              <a:ext cx="996122" cy="4031281"/>
              <a:chOff x="0" y="0"/>
              <a:chExt cx="395687" cy="1601338"/>
            </a:xfrm>
          </p:grpSpPr>
          <p:sp>
            <p:nvSpPr>
              <p:cNvPr id="135" name="Freeform 135"/>
              <p:cNvSpPr/>
              <p:nvPr/>
            </p:nvSpPr>
            <p:spPr>
              <a:xfrm>
                <a:off x="0" y="0"/>
                <a:ext cx="395687" cy="1579633"/>
              </a:xfrm>
              <a:custGeom>
                <a:avLst/>
                <a:gdLst/>
                <a:ahLst/>
                <a:cxnLst/>
                <a:rect l="l" t="t" r="r" b="b"/>
                <a:pathLst>
                  <a:path w="395687" h="1579633">
                    <a:moveTo>
                      <a:pt x="395687" y="80959"/>
                    </a:moveTo>
                    <a:lnTo>
                      <a:pt x="395687" y="1406079"/>
                    </a:lnTo>
                    <a:cubicBezTo>
                      <a:pt x="395687" y="1456179"/>
                      <a:pt x="368967" y="1502476"/>
                      <a:pt x="325586" y="1527538"/>
                    </a:cubicBezTo>
                    <a:lnTo>
                      <a:pt x="267945" y="1560839"/>
                    </a:lnTo>
                    <a:cubicBezTo>
                      <a:pt x="224570" y="1585898"/>
                      <a:pt x="171118" y="1585898"/>
                      <a:pt x="127743" y="1560839"/>
                    </a:cubicBezTo>
                    <a:lnTo>
                      <a:pt x="70101" y="1527538"/>
                    </a:lnTo>
                    <a:cubicBezTo>
                      <a:pt x="26720" y="1502476"/>
                      <a:pt x="0" y="1456179"/>
                      <a:pt x="0" y="1406079"/>
                    </a:cubicBezTo>
                    <a:lnTo>
                      <a:pt x="0" y="80959"/>
                    </a:lnTo>
                    <a:cubicBezTo>
                      <a:pt x="0" y="36247"/>
                      <a:pt x="36247" y="0"/>
                      <a:pt x="80959" y="0"/>
                    </a:cubicBezTo>
                    <a:lnTo>
                      <a:pt x="314728" y="0"/>
                    </a:lnTo>
                    <a:cubicBezTo>
                      <a:pt x="359441" y="0"/>
                      <a:pt x="395687" y="36247"/>
                      <a:pt x="395687" y="80959"/>
                    </a:cubicBezTo>
                    <a:close/>
                  </a:path>
                </a:pathLst>
              </a:custGeom>
              <a:solidFill>
                <a:srgbClr val="00DF9A"/>
              </a:solidFill>
            </p:spPr>
            <p:txBody>
              <a:bodyPr/>
              <a:lstStyle/>
              <a:p>
                <a:endParaRPr lang="lv-LV"/>
              </a:p>
            </p:txBody>
          </p:sp>
          <p:sp>
            <p:nvSpPr>
              <p:cNvPr id="136" name="TextBox 136"/>
              <p:cNvSpPr txBox="1"/>
              <p:nvPr/>
            </p:nvSpPr>
            <p:spPr>
              <a:xfrm>
                <a:off x="0" y="-9525"/>
                <a:ext cx="395687" cy="1496563"/>
              </a:xfrm>
              <a:prstGeom prst="rect">
                <a:avLst/>
              </a:prstGeom>
            </p:spPr>
            <p:txBody>
              <a:bodyPr lIns="50800" tIns="50800" rIns="50800" bIns="50800" rtlCol="0" anchor="ctr"/>
              <a:lstStyle/>
              <a:p>
                <a:pPr algn="ctr">
                  <a:lnSpc>
                    <a:spcPts val="3040"/>
                  </a:lnSpc>
                </a:pPr>
                <a:endParaRPr/>
              </a:p>
            </p:txBody>
          </p:sp>
        </p:grpSp>
        <p:sp>
          <p:nvSpPr>
            <p:cNvPr id="137" name="TextBox 137"/>
            <p:cNvSpPr txBox="1"/>
            <p:nvPr/>
          </p:nvSpPr>
          <p:spPr>
            <a:xfrm rot="5400000">
              <a:off x="-262727" y="1581299"/>
              <a:ext cx="1559399" cy="546100"/>
            </a:xfrm>
            <a:prstGeom prst="rect">
              <a:avLst/>
            </a:prstGeom>
          </p:spPr>
          <p:txBody>
            <a:bodyPr lIns="0" tIns="0" rIns="0" bIns="0" rtlCol="0" anchor="t">
              <a:spAutoFit/>
            </a:bodyPr>
            <a:lstStyle/>
            <a:p>
              <a:pPr algn="l">
                <a:lnSpc>
                  <a:spcPts val="3240"/>
                </a:lnSpc>
              </a:pPr>
              <a:r>
                <a:rPr lang="en-US" sz="2700">
                  <a:solidFill>
                    <a:srgbClr val="FDFDFD"/>
                  </a:solidFill>
                  <a:latin typeface="Montserrat"/>
                  <a:ea typeface="Montserrat"/>
                  <a:cs typeface="Montserrat"/>
                  <a:sym typeface="Montserrat"/>
                </a:rPr>
                <a:t>R&amp;D</a:t>
              </a:r>
            </a:p>
          </p:txBody>
        </p:sp>
      </p:grpSp>
      <p:grpSp>
        <p:nvGrpSpPr>
          <p:cNvPr id="138" name="Group 138"/>
          <p:cNvGrpSpPr/>
          <p:nvPr/>
        </p:nvGrpSpPr>
        <p:grpSpPr>
          <a:xfrm>
            <a:off x="12902409" y="-55910"/>
            <a:ext cx="794734" cy="3023461"/>
            <a:chOff x="0" y="0"/>
            <a:chExt cx="1059646" cy="4031281"/>
          </a:xfrm>
        </p:grpSpPr>
        <p:grpSp>
          <p:nvGrpSpPr>
            <p:cNvPr id="139" name="Group 139"/>
            <p:cNvGrpSpPr/>
            <p:nvPr/>
          </p:nvGrpSpPr>
          <p:grpSpPr>
            <a:xfrm>
              <a:off x="0" y="0"/>
              <a:ext cx="1059646" cy="4031281"/>
              <a:chOff x="0" y="0"/>
              <a:chExt cx="420921" cy="1601338"/>
            </a:xfrm>
          </p:grpSpPr>
          <p:sp>
            <p:nvSpPr>
              <p:cNvPr id="140" name="Freeform 140"/>
              <p:cNvSpPr/>
              <p:nvPr/>
            </p:nvSpPr>
            <p:spPr>
              <a:xfrm>
                <a:off x="0" y="0"/>
                <a:ext cx="420921" cy="1582006"/>
              </a:xfrm>
              <a:custGeom>
                <a:avLst/>
                <a:gdLst/>
                <a:ahLst/>
                <a:cxnLst/>
                <a:rect l="l" t="t" r="r" b="b"/>
                <a:pathLst>
                  <a:path w="420921" h="1582006">
                    <a:moveTo>
                      <a:pt x="420921" y="76106"/>
                    </a:moveTo>
                    <a:lnTo>
                      <a:pt x="420921" y="1410933"/>
                    </a:lnTo>
                    <a:cubicBezTo>
                      <a:pt x="420921" y="1457834"/>
                      <a:pt x="395257" y="1500976"/>
                      <a:pt x="354042" y="1523360"/>
                    </a:cubicBezTo>
                    <a:lnTo>
                      <a:pt x="277340" y="1565017"/>
                    </a:lnTo>
                    <a:cubicBezTo>
                      <a:pt x="235631" y="1587669"/>
                      <a:pt x="185290" y="1587669"/>
                      <a:pt x="143581" y="1565017"/>
                    </a:cubicBezTo>
                    <a:lnTo>
                      <a:pt x="66879" y="1523360"/>
                    </a:lnTo>
                    <a:cubicBezTo>
                      <a:pt x="25664" y="1500976"/>
                      <a:pt x="0" y="1457834"/>
                      <a:pt x="0" y="1410933"/>
                    </a:cubicBezTo>
                    <a:lnTo>
                      <a:pt x="0" y="76106"/>
                    </a:lnTo>
                    <a:cubicBezTo>
                      <a:pt x="0" y="55921"/>
                      <a:pt x="8018" y="36563"/>
                      <a:pt x="22291" y="22291"/>
                    </a:cubicBezTo>
                    <a:cubicBezTo>
                      <a:pt x="36563" y="8018"/>
                      <a:pt x="55921" y="0"/>
                      <a:pt x="76106" y="0"/>
                    </a:cubicBezTo>
                    <a:lnTo>
                      <a:pt x="344815" y="0"/>
                    </a:lnTo>
                    <a:cubicBezTo>
                      <a:pt x="365000" y="0"/>
                      <a:pt x="384358" y="8018"/>
                      <a:pt x="398630" y="22291"/>
                    </a:cubicBezTo>
                    <a:cubicBezTo>
                      <a:pt x="412903" y="36563"/>
                      <a:pt x="420921" y="55921"/>
                      <a:pt x="420921" y="76106"/>
                    </a:cubicBezTo>
                    <a:close/>
                  </a:path>
                </a:pathLst>
              </a:custGeom>
              <a:solidFill>
                <a:srgbClr val="F04F24"/>
              </a:solidFill>
            </p:spPr>
            <p:txBody>
              <a:bodyPr/>
              <a:lstStyle/>
              <a:p>
                <a:endParaRPr lang="lv-LV"/>
              </a:p>
            </p:txBody>
          </p:sp>
          <p:sp>
            <p:nvSpPr>
              <p:cNvPr id="141" name="TextBox 141"/>
              <p:cNvSpPr txBox="1"/>
              <p:nvPr/>
            </p:nvSpPr>
            <p:spPr>
              <a:xfrm>
                <a:off x="0" y="-9525"/>
                <a:ext cx="420921" cy="1496563"/>
              </a:xfrm>
              <a:prstGeom prst="rect">
                <a:avLst/>
              </a:prstGeom>
            </p:spPr>
            <p:txBody>
              <a:bodyPr lIns="50800" tIns="50800" rIns="50800" bIns="50800" rtlCol="0" anchor="ctr"/>
              <a:lstStyle/>
              <a:p>
                <a:pPr algn="ctr">
                  <a:lnSpc>
                    <a:spcPts val="3040"/>
                  </a:lnSpc>
                </a:pPr>
                <a:endParaRPr/>
              </a:p>
            </p:txBody>
          </p:sp>
        </p:grpSp>
        <p:sp>
          <p:nvSpPr>
            <p:cNvPr id="142" name="TextBox 142"/>
            <p:cNvSpPr txBox="1"/>
            <p:nvPr/>
          </p:nvSpPr>
          <p:spPr>
            <a:xfrm rot="5400000">
              <a:off x="-759888" y="1703062"/>
              <a:ext cx="2572701" cy="962959"/>
            </a:xfrm>
            <a:prstGeom prst="rect">
              <a:avLst/>
            </a:prstGeom>
          </p:spPr>
          <p:txBody>
            <a:bodyPr lIns="0" tIns="0" rIns="0" bIns="0" rtlCol="0" anchor="t">
              <a:spAutoFit/>
            </a:bodyPr>
            <a:lstStyle/>
            <a:p>
              <a:pPr algn="l">
                <a:lnSpc>
                  <a:spcPts val="2844"/>
                </a:lnSpc>
              </a:pPr>
              <a:r>
                <a:rPr lang="en-US" sz="2370" spc="-52">
                  <a:solidFill>
                    <a:srgbClr val="FDFDFD"/>
                  </a:solidFill>
                  <a:latin typeface="Montserrat"/>
                  <a:ea typeface="Montserrat"/>
                  <a:cs typeface="Montserrat"/>
                  <a:sym typeface="Montserrat"/>
                </a:rPr>
                <a:t>Defence or</a:t>
              </a:r>
            </a:p>
            <a:p>
              <a:pPr algn="l">
                <a:lnSpc>
                  <a:spcPts val="2844"/>
                </a:lnSpc>
              </a:pPr>
              <a:r>
                <a:rPr lang="en-US" sz="2370">
                  <a:solidFill>
                    <a:srgbClr val="FDFDFD"/>
                  </a:solidFill>
                  <a:latin typeface="Montserrat"/>
                  <a:ea typeface="Montserrat"/>
                  <a:cs typeface="Montserrat"/>
                  <a:sym typeface="Montserrat"/>
                </a:rPr>
                <a:t>dual-use</a:t>
              </a:r>
            </a:p>
          </p:txBody>
        </p:sp>
      </p:grpSp>
      <p:grpSp>
        <p:nvGrpSpPr>
          <p:cNvPr id="143" name="Group 143"/>
          <p:cNvGrpSpPr/>
          <p:nvPr/>
        </p:nvGrpSpPr>
        <p:grpSpPr>
          <a:xfrm>
            <a:off x="15492444" y="2619643"/>
            <a:ext cx="764441" cy="3023461"/>
            <a:chOff x="0" y="0"/>
            <a:chExt cx="1019255" cy="4031281"/>
          </a:xfrm>
        </p:grpSpPr>
        <p:grpSp>
          <p:nvGrpSpPr>
            <p:cNvPr id="144" name="Group 144"/>
            <p:cNvGrpSpPr/>
            <p:nvPr/>
          </p:nvGrpSpPr>
          <p:grpSpPr>
            <a:xfrm>
              <a:off x="0" y="0"/>
              <a:ext cx="1019255" cy="4031281"/>
              <a:chOff x="0" y="0"/>
              <a:chExt cx="404877" cy="1601338"/>
            </a:xfrm>
          </p:grpSpPr>
          <p:sp>
            <p:nvSpPr>
              <p:cNvPr id="145" name="Freeform 145"/>
              <p:cNvSpPr/>
              <p:nvPr/>
            </p:nvSpPr>
            <p:spPr>
              <a:xfrm>
                <a:off x="0" y="0"/>
                <a:ext cx="404877" cy="1580544"/>
              </a:xfrm>
              <a:custGeom>
                <a:avLst/>
                <a:gdLst/>
                <a:ahLst/>
                <a:cxnLst/>
                <a:rect l="l" t="t" r="r" b="b"/>
                <a:pathLst>
                  <a:path w="404877" h="1580544">
                    <a:moveTo>
                      <a:pt x="404877" y="79122"/>
                    </a:moveTo>
                    <a:lnTo>
                      <a:pt x="404877" y="1407917"/>
                    </a:lnTo>
                    <a:cubicBezTo>
                      <a:pt x="404877" y="1456804"/>
                      <a:pt x="378549" y="1501903"/>
                      <a:pt x="335979" y="1525939"/>
                    </a:cubicBezTo>
                    <a:lnTo>
                      <a:pt x="271336" y="1562437"/>
                    </a:lnTo>
                    <a:cubicBezTo>
                      <a:pt x="228577" y="1586580"/>
                      <a:pt x="176300" y="1586580"/>
                      <a:pt x="133540" y="1562437"/>
                    </a:cubicBezTo>
                    <a:lnTo>
                      <a:pt x="68898" y="1525939"/>
                    </a:lnTo>
                    <a:cubicBezTo>
                      <a:pt x="26327" y="1501903"/>
                      <a:pt x="0" y="1456804"/>
                      <a:pt x="0" y="1407917"/>
                    </a:cubicBezTo>
                    <a:lnTo>
                      <a:pt x="0" y="79122"/>
                    </a:lnTo>
                    <a:cubicBezTo>
                      <a:pt x="0" y="58137"/>
                      <a:pt x="8336" y="38012"/>
                      <a:pt x="23174" y="23174"/>
                    </a:cubicBezTo>
                    <a:cubicBezTo>
                      <a:pt x="38012" y="8336"/>
                      <a:pt x="58137" y="0"/>
                      <a:pt x="79122" y="0"/>
                    </a:cubicBezTo>
                    <a:lnTo>
                      <a:pt x="325755" y="0"/>
                    </a:lnTo>
                    <a:cubicBezTo>
                      <a:pt x="369453" y="0"/>
                      <a:pt x="404877" y="35424"/>
                      <a:pt x="404877" y="79122"/>
                    </a:cubicBezTo>
                    <a:close/>
                  </a:path>
                </a:pathLst>
              </a:custGeom>
              <a:solidFill>
                <a:srgbClr val="FFF2D0"/>
              </a:solidFill>
            </p:spPr>
            <p:txBody>
              <a:bodyPr/>
              <a:lstStyle/>
              <a:p>
                <a:endParaRPr lang="lv-LV"/>
              </a:p>
            </p:txBody>
          </p:sp>
          <p:sp>
            <p:nvSpPr>
              <p:cNvPr id="146" name="TextBox 146"/>
              <p:cNvSpPr txBox="1"/>
              <p:nvPr/>
            </p:nvSpPr>
            <p:spPr>
              <a:xfrm>
                <a:off x="0" y="-9525"/>
                <a:ext cx="404877" cy="1496563"/>
              </a:xfrm>
              <a:prstGeom prst="rect">
                <a:avLst/>
              </a:prstGeom>
            </p:spPr>
            <p:txBody>
              <a:bodyPr lIns="50800" tIns="50800" rIns="50800" bIns="50800" rtlCol="0" anchor="ctr"/>
              <a:lstStyle/>
              <a:p>
                <a:pPr algn="ctr">
                  <a:lnSpc>
                    <a:spcPts val="3040"/>
                  </a:lnSpc>
                </a:pPr>
                <a:endParaRPr/>
              </a:p>
            </p:txBody>
          </p:sp>
        </p:grpSp>
        <p:sp>
          <p:nvSpPr>
            <p:cNvPr id="147" name="TextBox 147"/>
            <p:cNvSpPr txBox="1"/>
            <p:nvPr/>
          </p:nvSpPr>
          <p:spPr>
            <a:xfrm rot="5400000">
              <a:off x="-779972" y="1855964"/>
              <a:ext cx="2496404"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Financial</a:t>
              </a:r>
            </a:p>
          </p:txBody>
        </p:sp>
      </p:grpSp>
      <p:grpSp>
        <p:nvGrpSpPr>
          <p:cNvPr id="148" name="Group 148"/>
          <p:cNvGrpSpPr/>
          <p:nvPr/>
        </p:nvGrpSpPr>
        <p:grpSpPr>
          <a:xfrm>
            <a:off x="16446326" y="2643701"/>
            <a:ext cx="812974" cy="3023461"/>
            <a:chOff x="0" y="0"/>
            <a:chExt cx="1083965" cy="4031281"/>
          </a:xfrm>
        </p:grpSpPr>
        <p:grpSp>
          <p:nvGrpSpPr>
            <p:cNvPr id="149" name="Group 149"/>
            <p:cNvGrpSpPr/>
            <p:nvPr/>
          </p:nvGrpSpPr>
          <p:grpSpPr>
            <a:xfrm>
              <a:off x="0" y="0"/>
              <a:ext cx="1083965" cy="4031281"/>
              <a:chOff x="0" y="0"/>
              <a:chExt cx="430581" cy="1601338"/>
            </a:xfrm>
          </p:grpSpPr>
          <p:sp>
            <p:nvSpPr>
              <p:cNvPr id="150" name="Freeform 150"/>
              <p:cNvSpPr/>
              <p:nvPr/>
            </p:nvSpPr>
            <p:spPr>
              <a:xfrm>
                <a:off x="0" y="0"/>
                <a:ext cx="430581" cy="1582813"/>
              </a:xfrm>
              <a:custGeom>
                <a:avLst/>
                <a:gdLst/>
                <a:ahLst/>
                <a:cxnLst/>
                <a:rect l="l" t="t" r="r" b="b"/>
                <a:pathLst>
                  <a:path w="430581" h="1582813">
                    <a:moveTo>
                      <a:pt x="430581" y="74398"/>
                    </a:moveTo>
                    <a:lnTo>
                      <a:pt x="430581" y="1412640"/>
                    </a:lnTo>
                    <a:cubicBezTo>
                      <a:pt x="430581" y="1458420"/>
                      <a:pt x="405304" y="1500458"/>
                      <a:pt x="364870" y="1521925"/>
                    </a:cubicBezTo>
                    <a:lnTo>
                      <a:pt x="281002" y="1566451"/>
                    </a:lnTo>
                    <a:cubicBezTo>
                      <a:pt x="239911" y="1588267"/>
                      <a:pt x="190671" y="1588267"/>
                      <a:pt x="149579" y="1566451"/>
                    </a:cubicBezTo>
                    <a:lnTo>
                      <a:pt x="65711" y="1521925"/>
                    </a:lnTo>
                    <a:cubicBezTo>
                      <a:pt x="25277" y="1500458"/>
                      <a:pt x="0" y="1458420"/>
                      <a:pt x="0" y="1412640"/>
                    </a:cubicBezTo>
                    <a:lnTo>
                      <a:pt x="0" y="74398"/>
                    </a:lnTo>
                    <a:cubicBezTo>
                      <a:pt x="0" y="54667"/>
                      <a:pt x="7838" y="35743"/>
                      <a:pt x="21791" y="21791"/>
                    </a:cubicBezTo>
                    <a:cubicBezTo>
                      <a:pt x="35743" y="7838"/>
                      <a:pt x="54667" y="0"/>
                      <a:pt x="74398" y="0"/>
                    </a:cubicBezTo>
                    <a:lnTo>
                      <a:pt x="356183" y="0"/>
                    </a:lnTo>
                    <a:cubicBezTo>
                      <a:pt x="375915" y="0"/>
                      <a:pt x="394838" y="7838"/>
                      <a:pt x="408791" y="21791"/>
                    </a:cubicBezTo>
                    <a:cubicBezTo>
                      <a:pt x="422743" y="35743"/>
                      <a:pt x="430581" y="54667"/>
                      <a:pt x="430581" y="74398"/>
                    </a:cubicBezTo>
                    <a:close/>
                  </a:path>
                </a:pathLst>
              </a:custGeom>
              <a:solidFill>
                <a:srgbClr val="FFF2D0"/>
              </a:solidFill>
            </p:spPr>
            <p:txBody>
              <a:bodyPr/>
              <a:lstStyle/>
              <a:p>
                <a:endParaRPr lang="lv-LV"/>
              </a:p>
            </p:txBody>
          </p:sp>
          <p:sp>
            <p:nvSpPr>
              <p:cNvPr id="151" name="TextBox 151"/>
              <p:cNvSpPr txBox="1"/>
              <p:nvPr/>
            </p:nvSpPr>
            <p:spPr>
              <a:xfrm>
                <a:off x="0" y="-9525"/>
                <a:ext cx="430581" cy="1496563"/>
              </a:xfrm>
              <a:prstGeom prst="rect">
                <a:avLst/>
              </a:prstGeom>
            </p:spPr>
            <p:txBody>
              <a:bodyPr lIns="50800" tIns="50800" rIns="50800" bIns="50800" rtlCol="0" anchor="ctr"/>
              <a:lstStyle/>
              <a:p>
                <a:pPr algn="ctr">
                  <a:lnSpc>
                    <a:spcPts val="3040"/>
                  </a:lnSpc>
                </a:pPr>
                <a:endParaRPr/>
              </a:p>
            </p:txBody>
          </p:sp>
        </p:grpSp>
        <p:sp>
          <p:nvSpPr>
            <p:cNvPr id="152" name="TextBox 152"/>
            <p:cNvSpPr txBox="1"/>
            <p:nvPr/>
          </p:nvSpPr>
          <p:spPr>
            <a:xfrm rot="5400000">
              <a:off x="-1019417" y="2186551"/>
              <a:ext cx="3181460" cy="508000"/>
            </a:xfrm>
            <a:prstGeom prst="rect">
              <a:avLst/>
            </a:prstGeom>
          </p:spPr>
          <p:txBody>
            <a:bodyPr lIns="0" tIns="0" rIns="0" bIns="0" rtlCol="0" anchor="t">
              <a:spAutoFit/>
            </a:bodyPr>
            <a:lstStyle/>
            <a:p>
              <a:pPr algn="l">
                <a:lnSpc>
                  <a:spcPts val="3000"/>
                </a:lnSpc>
              </a:pPr>
              <a:r>
                <a:rPr lang="en-US" sz="2500">
                  <a:solidFill>
                    <a:srgbClr val="464646"/>
                  </a:solidFill>
                  <a:latin typeface="Montserrat"/>
                  <a:ea typeface="Montserrat"/>
                  <a:cs typeface="Montserrat"/>
                  <a:sym typeface="Montserrat"/>
                </a:rPr>
                <a:t>Non-financial</a:t>
              </a:r>
            </a:p>
          </p:txBody>
        </p:sp>
      </p:grpSp>
      <p:grpSp>
        <p:nvGrpSpPr>
          <p:cNvPr id="153" name="Group 153"/>
          <p:cNvGrpSpPr/>
          <p:nvPr/>
        </p:nvGrpSpPr>
        <p:grpSpPr>
          <a:xfrm>
            <a:off x="17328986" y="2654910"/>
            <a:ext cx="759923" cy="3023461"/>
            <a:chOff x="0" y="0"/>
            <a:chExt cx="1013231" cy="4031281"/>
          </a:xfrm>
        </p:grpSpPr>
        <p:grpSp>
          <p:nvGrpSpPr>
            <p:cNvPr id="154" name="Group 154"/>
            <p:cNvGrpSpPr/>
            <p:nvPr/>
          </p:nvGrpSpPr>
          <p:grpSpPr>
            <a:xfrm>
              <a:off x="0" y="0"/>
              <a:ext cx="1013231" cy="4031281"/>
              <a:chOff x="0" y="0"/>
              <a:chExt cx="402484" cy="1601338"/>
            </a:xfrm>
          </p:grpSpPr>
          <p:sp>
            <p:nvSpPr>
              <p:cNvPr id="155" name="Freeform 155"/>
              <p:cNvSpPr/>
              <p:nvPr/>
            </p:nvSpPr>
            <p:spPr>
              <a:xfrm>
                <a:off x="0" y="0"/>
                <a:ext cx="402484" cy="1580313"/>
              </a:xfrm>
              <a:custGeom>
                <a:avLst/>
                <a:gdLst/>
                <a:ahLst/>
                <a:cxnLst/>
                <a:rect l="l" t="t" r="r" b="b"/>
                <a:pathLst>
                  <a:path w="402484" h="1580313">
                    <a:moveTo>
                      <a:pt x="402484" y="79592"/>
                    </a:moveTo>
                    <a:lnTo>
                      <a:pt x="402484" y="1407446"/>
                    </a:lnTo>
                    <a:cubicBezTo>
                      <a:pt x="402484" y="1456644"/>
                      <a:pt x="376055" y="1502049"/>
                      <a:pt x="333276" y="1526347"/>
                    </a:cubicBezTo>
                    <a:lnTo>
                      <a:pt x="270450" y="1562030"/>
                    </a:lnTo>
                    <a:cubicBezTo>
                      <a:pt x="227531" y="1586407"/>
                      <a:pt x="174953" y="1586407"/>
                      <a:pt x="132034" y="1562030"/>
                    </a:cubicBezTo>
                    <a:lnTo>
                      <a:pt x="69208" y="1526347"/>
                    </a:lnTo>
                    <a:cubicBezTo>
                      <a:pt x="26429" y="1502049"/>
                      <a:pt x="0" y="1456644"/>
                      <a:pt x="0" y="1407446"/>
                    </a:cubicBezTo>
                    <a:lnTo>
                      <a:pt x="0" y="79592"/>
                    </a:lnTo>
                    <a:cubicBezTo>
                      <a:pt x="0" y="58483"/>
                      <a:pt x="8386" y="38238"/>
                      <a:pt x="23312" y="23312"/>
                    </a:cubicBezTo>
                    <a:cubicBezTo>
                      <a:pt x="38238" y="8386"/>
                      <a:pt x="58483" y="0"/>
                      <a:pt x="79592" y="0"/>
                    </a:cubicBezTo>
                    <a:lnTo>
                      <a:pt x="322892" y="0"/>
                    </a:lnTo>
                    <a:cubicBezTo>
                      <a:pt x="366849" y="0"/>
                      <a:pt x="402484" y="35635"/>
                      <a:pt x="402484" y="79592"/>
                    </a:cubicBezTo>
                    <a:close/>
                  </a:path>
                </a:pathLst>
              </a:custGeom>
              <a:solidFill>
                <a:srgbClr val="CACACA"/>
              </a:solidFill>
            </p:spPr>
            <p:txBody>
              <a:bodyPr/>
              <a:lstStyle/>
              <a:p>
                <a:endParaRPr lang="lv-LV"/>
              </a:p>
            </p:txBody>
          </p:sp>
          <p:sp>
            <p:nvSpPr>
              <p:cNvPr id="156" name="TextBox 156"/>
              <p:cNvSpPr txBox="1"/>
              <p:nvPr/>
            </p:nvSpPr>
            <p:spPr>
              <a:xfrm>
                <a:off x="0" y="-9525"/>
                <a:ext cx="402484" cy="1496563"/>
              </a:xfrm>
              <a:prstGeom prst="rect">
                <a:avLst/>
              </a:prstGeom>
            </p:spPr>
            <p:txBody>
              <a:bodyPr lIns="50800" tIns="50800" rIns="50800" bIns="50800" rtlCol="0" anchor="ctr"/>
              <a:lstStyle/>
              <a:p>
                <a:pPr algn="ctr">
                  <a:lnSpc>
                    <a:spcPts val="3040"/>
                  </a:lnSpc>
                </a:pPr>
                <a:endParaRPr/>
              </a:p>
            </p:txBody>
          </p:sp>
        </p:grpSp>
        <p:sp>
          <p:nvSpPr>
            <p:cNvPr id="157" name="TextBox 157"/>
            <p:cNvSpPr txBox="1"/>
            <p:nvPr/>
          </p:nvSpPr>
          <p:spPr>
            <a:xfrm rot="5400000">
              <a:off x="-724786" y="1882884"/>
              <a:ext cx="2548895" cy="546064"/>
            </a:xfrm>
            <a:prstGeom prst="rect">
              <a:avLst/>
            </a:prstGeom>
          </p:spPr>
          <p:txBody>
            <a:bodyPr lIns="0" tIns="0" rIns="0" bIns="0" rtlCol="0" anchor="t">
              <a:spAutoFit/>
            </a:bodyPr>
            <a:lstStyle/>
            <a:p>
              <a:pPr algn="l">
                <a:lnSpc>
                  <a:spcPts val="3240"/>
                </a:lnSpc>
              </a:pPr>
              <a:r>
                <a:rPr lang="en-US" sz="2700">
                  <a:solidFill>
                    <a:srgbClr val="464646"/>
                  </a:solidFill>
                  <a:latin typeface="Montserrat"/>
                  <a:ea typeface="Montserrat"/>
                  <a:cs typeface="Montserrat"/>
                  <a:sym typeface="Montserrat"/>
                </a:rPr>
                <a:t>TRL 1-8</a:t>
              </a: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690" y="0"/>
            <a:ext cx="18287677" cy="10291155"/>
            <a:chOff x="0" y="0"/>
            <a:chExt cx="24383569" cy="13721541"/>
          </a:xfrm>
        </p:grpSpPr>
        <p:sp>
          <p:nvSpPr>
            <p:cNvPr id="3" name="Freeform 3"/>
            <p:cNvSpPr/>
            <p:nvPr/>
          </p:nvSpPr>
          <p:spPr>
            <a:xfrm>
              <a:off x="7747" y="7747"/>
              <a:ext cx="24368125" cy="13706093"/>
            </a:xfrm>
            <a:custGeom>
              <a:avLst/>
              <a:gdLst/>
              <a:ahLst/>
              <a:cxnLst/>
              <a:rect l="l" t="t" r="r" b="b"/>
              <a:pathLst>
                <a:path w="24368125" h="13706093">
                  <a:moveTo>
                    <a:pt x="0" y="0"/>
                  </a:moveTo>
                  <a:lnTo>
                    <a:pt x="24368125" y="0"/>
                  </a:lnTo>
                  <a:lnTo>
                    <a:pt x="24368125" y="13706093"/>
                  </a:lnTo>
                  <a:lnTo>
                    <a:pt x="0" y="13706093"/>
                  </a:lnTo>
                  <a:close/>
                </a:path>
              </a:pathLst>
            </a:custGeom>
            <a:solidFill>
              <a:srgbClr val="62B67E"/>
            </a:solidFill>
          </p:spPr>
          <p:txBody>
            <a:bodyPr/>
            <a:lstStyle/>
            <a:p>
              <a:endParaRPr lang="lv-LV"/>
            </a:p>
          </p:txBody>
        </p:sp>
      </p:grpSp>
      <p:sp>
        <p:nvSpPr>
          <p:cNvPr id="4" name="Freeform 4"/>
          <p:cNvSpPr/>
          <p:nvPr/>
        </p:nvSpPr>
        <p:spPr>
          <a:xfrm>
            <a:off x="268929" y="-248010"/>
            <a:ext cx="13253083" cy="10529200"/>
          </a:xfrm>
          <a:custGeom>
            <a:avLst/>
            <a:gdLst/>
            <a:ahLst/>
            <a:cxnLst/>
            <a:rect l="l" t="t" r="r" b="b"/>
            <a:pathLst>
              <a:path w="13039859" h="10287000">
                <a:moveTo>
                  <a:pt x="0" y="0"/>
                </a:moveTo>
                <a:lnTo>
                  <a:pt x="13039859" y="0"/>
                </a:lnTo>
                <a:lnTo>
                  <a:pt x="13039859" y="10287000"/>
                </a:lnTo>
                <a:lnTo>
                  <a:pt x="0" y="10287000"/>
                </a:lnTo>
                <a:lnTo>
                  <a:pt x="0" y="0"/>
                </a:lnTo>
                <a:close/>
              </a:path>
            </a:pathLst>
          </a:custGeom>
          <a:blipFill>
            <a:blip r:embed="rId2">
              <a:alphaModFix amt="5000"/>
            </a:blip>
            <a:stretch>
              <a:fillRect t="-9775" r="-41469" b="-9775"/>
            </a:stretch>
          </a:blipFill>
        </p:spPr>
        <p:txBody>
          <a:bodyPr/>
          <a:lstStyle/>
          <a:p>
            <a:endParaRPr lang="lv-LV" dirty="0"/>
          </a:p>
        </p:txBody>
      </p:sp>
      <p:grpSp>
        <p:nvGrpSpPr>
          <p:cNvPr id="5" name="Group 5"/>
          <p:cNvGrpSpPr/>
          <p:nvPr/>
        </p:nvGrpSpPr>
        <p:grpSpPr>
          <a:xfrm rot="-2189748">
            <a:off x="9979265" y="-4522552"/>
            <a:ext cx="10977449" cy="15942121"/>
            <a:chOff x="0" y="0"/>
            <a:chExt cx="14636599" cy="21256162"/>
          </a:xfrm>
        </p:grpSpPr>
        <p:sp>
          <p:nvSpPr>
            <p:cNvPr id="6" name="Freeform 6">
              <a:hlinkClick r:id="rId3" tooltip="https://liaa.business.gov.lv"/>
            </p:cNvPr>
            <p:cNvSpPr/>
            <p:nvPr/>
          </p:nvSpPr>
          <p:spPr>
            <a:xfrm>
              <a:off x="0" y="0"/>
              <a:ext cx="14636601" cy="21256157"/>
            </a:xfrm>
            <a:custGeom>
              <a:avLst/>
              <a:gdLst/>
              <a:ahLst/>
              <a:cxnLst/>
              <a:rect l="l" t="t" r="r" b="b"/>
              <a:pathLst>
                <a:path w="14636601" h="21256157">
                  <a:moveTo>
                    <a:pt x="0" y="0"/>
                  </a:moveTo>
                  <a:lnTo>
                    <a:pt x="14636601" y="0"/>
                  </a:lnTo>
                  <a:lnTo>
                    <a:pt x="14636601" y="21256157"/>
                  </a:lnTo>
                  <a:lnTo>
                    <a:pt x="0" y="21256157"/>
                  </a:lnTo>
                  <a:close/>
                </a:path>
              </a:pathLst>
            </a:custGeom>
            <a:solidFill>
              <a:srgbClr val="FFFFFF"/>
            </a:solidFill>
          </p:spPr>
          <p:txBody>
            <a:bodyPr/>
            <a:lstStyle/>
            <a:p>
              <a:endParaRPr lang="lv-LV"/>
            </a:p>
          </p:txBody>
        </p:sp>
      </p:grpSp>
      <p:sp>
        <p:nvSpPr>
          <p:cNvPr id="7" name="Freeform 7" descr="Picture 4"/>
          <p:cNvSpPr/>
          <p:nvPr/>
        </p:nvSpPr>
        <p:spPr>
          <a:xfrm>
            <a:off x="13489355" y="8116286"/>
            <a:ext cx="3065608" cy="1033960"/>
          </a:xfrm>
          <a:custGeom>
            <a:avLst/>
            <a:gdLst/>
            <a:ahLst/>
            <a:cxnLst/>
            <a:rect l="l" t="t" r="r" b="b"/>
            <a:pathLst>
              <a:path w="3065608" h="1033960">
                <a:moveTo>
                  <a:pt x="0" y="0"/>
                </a:moveTo>
                <a:lnTo>
                  <a:pt x="3065608" y="0"/>
                </a:lnTo>
                <a:lnTo>
                  <a:pt x="3065608" y="1033959"/>
                </a:lnTo>
                <a:lnTo>
                  <a:pt x="0" y="1033959"/>
                </a:lnTo>
                <a:lnTo>
                  <a:pt x="0" y="0"/>
                </a:lnTo>
                <a:close/>
              </a:path>
            </a:pathLst>
          </a:custGeom>
          <a:blipFill>
            <a:blip r:embed="rId4"/>
            <a:stretch>
              <a:fillRect l="-374" r="-374"/>
            </a:stretch>
          </a:blipFill>
        </p:spPr>
        <p:txBody>
          <a:bodyPr/>
          <a:lstStyle/>
          <a:p>
            <a:endParaRPr lang="lv-LV"/>
          </a:p>
        </p:txBody>
      </p:sp>
      <p:grpSp>
        <p:nvGrpSpPr>
          <p:cNvPr id="8" name="Group 8"/>
          <p:cNvGrpSpPr/>
          <p:nvPr/>
        </p:nvGrpSpPr>
        <p:grpSpPr>
          <a:xfrm>
            <a:off x="1768707" y="3888084"/>
            <a:ext cx="6180417" cy="2758694"/>
            <a:chOff x="0" y="0"/>
            <a:chExt cx="8847481" cy="3949166"/>
          </a:xfrm>
        </p:grpSpPr>
        <p:sp>
          <p:nvSpPr>
            <p:cNvPr id="9" name="Freeform 9"/>
            <p:cNvSpPr/>
            <p:nvPr/>
          </p:nvSpPr>
          <p:spPr>
            <a:xfrm>
              <a:off x="0" y="0"/>
              <a:ext cx="8847481" cy="3949166"/>
            </a:xfrm>
            <a:custGeom>
              <a:avLst/>
              <a:gdLst/>
              <a:ahLst/>
              <a:cxnLst/>
              <a:rect l="l" t="t" r="r" b="b"/>
              <a:pathLst>
                <a:path w="8847481" h="3949166">
                  <a:moveTo>
                    <a:pt x="0" y="0"/>
                  </a:moveTo>
                  <a:lnTo>
                    <a:pt x="8847481" y="0"/>
                  </a:lnTo>
                  <a:lnTo>
                    <a:pt x="8847481" y="3949166"/>
                  </a:lnTo>
                  <a:lnTo>
                    <a:pt x="0" y="3949166"/>
                  </a:lnTo>
                  <a:close/>
                </a:path>
              </a:pathLst>
            </a:custGeom>
          </p:spPr>
          <p:txBody>
            <a:bodyPr/>
            <a:lstStyle/>
            <a:p>
              <a:endParaRPr lang="lv-LV"/>
            </a:p>
          </p:txBody>
        </p:sp>
        <p:sp>
          <p:nvSpPr>
            <p:cNvPr id="10" name="TextBox 10"/>
            <p:cNvSpPr txBox="1"/>
            <p:nvPr/>
          </p:nvSpPr>
          <p:spPr>
            <a:xfrm>
              <a:off x="0" y="85725"/>
              <a:ext cx="8847481" cy="3863441"/>
            </a:xfrm>
            <a:prstGeom prst="rect">
              <a:avLst/>
            </a:prstGeom>
          </p:spPr>
          <p:txBody>
            <a:bodyPr lIns="0" tIns="0" rIns="0" bIns="0" rtlCol="0" anchor="t"/>
            <a:lstStyle/>
            <a:p>
              <a:pPr algn="ctr">
                <a:lnSpc>
                  <a:spcPts val="5879"/>
                </a:lnSpc>
              </a:pPr>
              <a:r>
                <a:rPr lang="en-US" sz="6999">
                  <a:solidFill>
                    <a:srgbClr val="FFFFFF"/>
                  </a:solidFill>
                  <a:latin typeface="Armin Grotesk 1"/>
                  <a:ea typeface="Armin Grotesk 1"/>
                  <a:cs typeface="Armin Grotesk 1"/>
                  <a:sym typeface="Armin Grotesk 1"/>
                </a:rPr>
                <a:t>PALDIES </a:t>
              </a:r>
              <a:r>
                <a:rPr lang="en-US" sz="6999">
                  <a:solidFill>
                    <a:srgbClr val="00594F"/>
                  </a:solidFill>
                  <a:latin typeface="Armin Grotesk 1"/>
                  <a:ea typeface="Armin Grotesk 1"/>
                  <a:cs typeface="Armin Grotesk 1"/>
                  <a:sym typeface="Armin Grotesk 1"/>
                </a:rPr>
                <a:t>PAR</a:t>
              </a:r>
            </a:p>
            <a:p>
              <a:pPr algn="ctr">
                <a:lnSpc>
                  <a:spcPts val="5879"/>
                </a:lnSpc>
              </a:pPr>
              <a:endParaRPr lang="en-US" sz="6999">
                <a:solidFill>
                  <a:srgbClr val="00594F"/>
                </a:solidFill>
                <a:latin typeface="Armin Grotesk 1"/>
                <a:ea typeface="Armin Grotesk 1"/>
                <a:cs typeface="Armin Grotesk 1"/>
                <a:sym typeface="Armin Grotesk 1"/>
              </a:endParaRPr>
            </a:p>
            <a:p>
              <a:pPr algn="ctr">
                <a:lnSpc>
                  <a:spcPts val="5879"/>
                </a:lnSpc>
              </a:pPr>
              <a:r>
                <a:rPr lang="en-US" sz="6999">
                  <a:solidFill>
                    <a:srgbClr val="00594F"/>
                  </a:solidFill>
                  <a:latin typeface="Armin Grotesk 1"/>
                  <a:ea typeface="Armin Grotesk 1"/>
                  <a:cs typeface="Armin Grotesk 1"/>
                  <a:sym typeface="Armin Grotesk 1"/>
                </a:rPr>
                <a:t> UZMANĪBU</a:t>
              </a:r>
            </a:p>
          </p:txBody>
        </p:sp>
      </p:grpSp>
      <p:grpSp>
        <p:nvGrpSpPr>
          <p:cNvPr id="11" name="Group 11"/>
          <p:cNvGrpSpPr/>
          <p:nvPr/>
        </p:nvGrpSpPr>
        <p:grpSpPr>
          <a:xfrm>
            <a:off x="7949123" y="356500"/>
            <a:ext cx="12863103" cy="1036558"/>
            <a:chOff x="0" y="0"/>
            <a:chExt cx="18413980" cy="1483869"/>
          </a:xfrm>
        </p:grpSpPr>
        <p:sp>
          <p:nvSpPr>
            <p:cNvPr id="12" name="Freeform 12"/>
            <p:cNvSpPr/>
            <p:nvPr/>
          </p:nvSpPr>
          <p:spPr>
            <a:xfrm>
              <a:off x="0" y="0"/>
              <a:ext cx="18413980" cy="1483869"/>
            </a:xfrm>
            <a:custGeom>
              <a:avLst/>
              <a:gdLst/>
              <a:ahLst/>
              <a:cxnLst/>
              <a:rect l="l" t="t" r="r" b="b"/>
              <a:pathLst>
                <a:path w="18413980" h="1483869">
                  <a:moveTo>
                    <a:pt x="0" y="0"/>
                  </a:moveTo>
                  <a:lnTo>
                    <a:pt x="18413980" y="0"/>
                  </a:lnTo>
                  <a:lnTo>
                    <a:pt x="18413980" y="1483869"/>
                  </a:lnTo>
                  <a:lnTo>
                    <a:pt x="0" y="1483869"/>
                  </a:lnTo>
                  <a:close/>
                </a:path>
              </a:pathLst>
            </a:custGeom>
          </p:spPr>
          <p:txBody>
            <a:bodyPr/>
            <a:lstStyle/>
            <a:p>
              <a:endParaRPr lang="lv-LV"/>
            </a:p>
          </p:txBody>
        </p:sp>
        <p:sp>
          <p:nvSpPr>
            <p:cNvPr id="13" name="TextBox 13"/>
            <p:cNvSpPr txBox="1"/>
            <p:nvPr/>
          </p:nvSpPr>
          <p:spPr>
            <a:xfrm>
              <a:off x="0" y="47625"/>
              <a:ext cx="18413980" cy="1436244"/>
            </a:xfrm>
            <a:prstGeom prst="rect">
              <a:avLst/>
            </a:prstGeom>
          </p:spPr>
          <p:txBody>
            <a:bodyPr lIns="0" tIns="0" rIns="0" bIns="0" rtlCol="0" anchor="t"/>
            <a:lstStyle/>
            <a:p>
              <a:pPr algn="ctr">
                <a:lnSpc>
                  <a:spcPts val="3444"/>
                </a:lnSpc>
              </a:pPr>
              <a:r>
                <a:rPr lang="en-US" sz="4100">
                  <a:solidFill>
                    <a:srgbClr val="00594F"/>
                  </a:solidFill>
                  <a:latin typeface="Armin Grotesk 1"/>
                  <a:ea typeface="Armin Grotesk 1"/>
                  <a:cs typeface="Armin Grotesk 1"/>
                  <a:sym typeface="Armin Grotesk 1"/>
                </a:rPr>
                <a:t>LIAA.BUSINESS.GOV.LV</a:t>
              </a:r>
            </a:p>
          </p:txBody>
        </p:sp>
      </p:grpSp>
      <p:sp>
        <p:nvSpPr>
          <p:cNvPr id="14" name="Freeform 14"/>
          <p:cNvSpPr/>
          <p:nvPr/>
        </p:nvSpPr>
        <p:spPr>
          <a:xfrm>
            <a:off x="11531799" y="1129225"/>
            <a:ext cx="5727501" cy="5727501"/>
          </a:xfrm>
          <a:custGeom>
            <a:avLst/>
            <a:gdLst/>
            <a:ahLst/>
            <a:cxnLst/>
            <a:rect l="l" t="t" r="r" b="b"/>
            <a:pathLst>
              <a:path w="5727501" h="5727501">
                <a:moveTo>
                  <a:pt x="0" y="0"/>
                </a:moveTo>
                <a:lnTo>
                  <a:pt x="5727501" y="0"/>
                </a:lnTo>
                <a:lnTo>
                  <a:pt x="5727501" y="5727502"/>
                </a:lnTo>
                <a:lnTo>
                  <a:pt x="0" y="5727502"/>
                </a:lnTo>
                <a:lnTo>
                  <a:pt x="0" y="0"/>
                </a:lnTo>
                <a:close/>
              </a:path>
            </a:pathLst>
          </a:custGeom>
          <a:blipFill>
            <a:blip r:embed="rId5"/>
            <a:stretch>
              <a:fillRect/>
            </a:stretch>
          </a:blipFill>
        </p:spPr>
        <p:txBody>
          <a:bodyPr/>
          <a:lstStyle/>
          <a:p>
            <a:endParaRPr lang="lv-LV"/>
          </a:p>
        </p:txBody>
      </p:sp>
      <p:sp>
        <p:nvSpPr>
          <p:cNvPr id="15" name="TextBox 14">
            <a:extLst>
              <a:ext uri="{FF2B5EF4-FFF2-40B4-BE49-F238E27FC236}">
                <a16:creationId xmlns:a16="http://schemas.microsoft.com/office/drawing/2014/main" id="{F1C186E1-0CD1-6A0D-1241-90AB2FEDC761}"/>
              </a:ext>
            </a:extLst>
          </p:cNvPr>
          <p:cNvSpPr txBox="1"/>
          <p:nvPr/>
        </p:nvSpPr>
        <p:spPr>
          <a:xfrm>
            <a:off x="2241561" y="6856726"/>
            <a:ext cx="6595149" cy="2400657"/>
          </a:xfrm>
          <a:prstGeom prst="rect">
            <a:avLst/>
          </a:prstGeom>
          <a:noFill/>
        </p:spPr>
        <p:txBody>
          <a:bodyPr wrap="square" rtlCol="0">
            <a:spAutoFit/>
          </a:bodyPr>
          <a:lstStyle/>
          <a:p>
            <a:r>
              <a:rPr lang="lv-LV" sz="3600" b="1" dirty="0">
                <a:solidFill>
                  <a:schemeClr val="tx2">
                    <a:lumMod val="50000"/>
                  </a:schemeClr>
                </a:solidFill>
                <a:latin typeface="Arial Nova" panose="020F0502020204030204" pitchFamily="34" charset="0"/>
                <a:cs typeface="Aharoni" panose="020F0502020204030204" pitchFamily="2" charset="-79"/>
              </a:rPr>
              <a:t>Guntars Kniksts</a:t>
            </a:r>
          </a:p>
          <a:p>
            <a:endParaRPr lang="lv-LV" sz="2400" dirty="0">
              <a:solidFill>
                <a:schemeClr val="tx2">
                  <a:lumMod val="50000"/>
                </a:schemeClr>
              </a:solidFill>
              <a:latin typeface="Arial Nova" panose="020F0502020204030204" pitchFamily="34" charset="0"/>
              <a:cs typeface="Aharoni" panose="020F0502020204030204" pitchFamily="2" charset="-79"/>
            </a:endParaRPr>
          </a:p>
          <a:p>
            <a:r>
              <a:rPr lang="lv-LV" sz="2400" dirty="0">
                <a:solidFill>
                  <a:schemeClr val="tx2">
                    <a:lumMod val="50000"/>
                  </a:schemeClr>
                </a:solidFill>
                <a:latin typeface="Arial Nova" panose="020F0502020204030204" pitchFamily="34" charset="0"/>
                <a:cs typeface="Aharoni" panose="020F0502020204030204" pitchFamily="2" charset="-79"/>
              </a:rPr>
              <a:t>LIAA Aizsardzības nozares komanda</a:t>
            </a:r>
          </a:p>
          <a:p>
            <a:r>
              <a:rPr lang="lv-LV" sz="2400" dirty="0">
                <a:solidFill>
                  <a:schemeClr val="tx2">
                    <a:lumMod val="50000"/>
                  </a:schemeClr>
                </a:solidFill>
                <a:latin typeface="Arial Nova" panose="020F0502020204030204" pitchFamily="34" charset="0"/>
                <a:cs typeface="Aharoni" panose="020F0502020204030204" pitchFamily="2" charset="-79"/>
                <a:hlinkClick r:id="rId6">
                  <a:extLst>
                    <a:ext uri="{A12FA001-AC4F-418D-AE19-62706E023703}">
                      <ahyp:hlinkClr xmlns:ahyp="http://schemas.microsoft.com/office/drawing/2018/hyperlinkcolor" val="tx"/>
                    </a:ext>
                  </a:extLst>
                </a:hlinkClick>
              </a:rPr>
              <a:t>Guntars.kniksts@liaa.gov.lv</a:t>
            </a:r>
            <a:endParaRPr lang="lv-LV" sz="2400" dirty="0">
              <a:solidFill>
                <a:schemeClr val="tx2">
                  <a:lumMod val="50000"/>
                </a:schemeClr>
              </a:solidFill>
              <a:latin typeface="Arial Nova" panose="020F0502020204030204" pitchFamily="34" charset="0"/>
              <a:cs typeface="Aharoni" panose="020F0502020204030204" pitchFamily="2" charset="-79"/>
            </a:endParaRPr>
          </a:p>
          <a:p>
            <a:r>
              <a:rPr lang="lv-LV" sz="2400" dirty="0">
                <a:solidFill>
                  <a:schemeClr val="tx2">
                    <a:lumMod val="50000"/>
                  </a:schemeClr>
                </a:solidFill>
                <a:latin typeface="Arial Nova" panose="020F0502020204030204" pitchFamily="34" charset="0"/>
                <a:cs typeface="Aharoni" panose="020F0502020204030204" pitchFamily="2" charset="-79"/>
              </a:rPr>
              <a:t>29255606</a:t>
            </a:r>
          </a:p>
          <a:p>
            <a:endParaRPr lang="lv-LV" dirty="0"/>
          </a:p>
        </p:txBody>
      </p:sp>
    </p:spTree>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3303</Words>
  <Application>Microsoft Office PowerPoint</Application>
  <PresentationFormat>Custom</PresentationFormat>
  <Paragraphs>496</Paragraphs>
  <Slides>18</Slides>
  <Notes>15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18</vt:i4>
      </vt:variant>
    </vt:vector>
  </HeadingPairs>
  <TitlesOfParts>
    <vt:vector size="32" baseType="lpstr">
      <vt:lpstr>Armin Grotesk 1</vt:lpstr>
      <vt:lpstr>Arial Nova</vt:lpstr>
      <vt:lpstr>Armin Grotesk 4</vt:lpstr>
      <vt:lpstr>Montserrat Bold</vt:lpstr>
      <vt:lpstr>Armin Grotesk 3 Semi-Bold</vt:lpstr>
      <vt:lpstr>Armin Grotesk 3 Ultra-Bold</vt:lpstr>
      <vt:lpstr>Armin Grotesk 3 Italics</vt:lpstr>
      <vt:lpstr>Armin Grotesk 3</vt:lpstr>
      <vt:lpstr>Armin Grotesk 2</vt:lpstr>
      <vt:lpstr>Arial</vt:lpstr>
      <vt:lpstr>Montserrat Italics</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jaunuzņēmumu un strauji augošu uzņēmumu finansējuma iespējām_LIAA_Programmas</dc:title>
  <cp:lastModifiedBy>Guntars Kniksts</cp:lastModifiedBy>
  <cp:revision>2</cp:revision>
  <dcterms:created xsi:type="dcterms:W3CDTF">2006-08-16T00:00:00Z</dcterms:created>
  <dcterms:modified xsi:type="dcterms:W3CDTF">2026-10-06T12:38:59Z</dcterms:modified>
  <dc:identifier>DAHXItu-7LA</dc:identifier>
</cp:coreProperties>
</file>