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78" r:id="rId3"/>
    <p:sldId id="287" r:id="rId4"/>
    <p:sldId id="279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80" r:id="rId16"/>
    <p:sldId id="266" r:id="rId17"/>
    <p:sldId id="268" r:id="rId18"/>
    <p:sldId id="281" r:id="rId19"/>
    <p:sldId id="269" r:id="rId20"/>
    <p:sldId id="270" r:id="rId21"/>
    <p:sldId id="284" r:id="rId22"/>
    <p:sldId id="271" r:id="rId23"/>
    <p:sldId id="282" r:id="rId24"/>
    <p:sldId id="272" r:id="rId25"/>
    <p:sldId id="273" r:id="rId26"/>
    <p:sldId id="288" r:id="rId27"/>
    <p:sldId id="275" r:id="rId28"/>
    <p:sldId id="283" r:id="rId29"/>
    <p:sldId id="285" r:id="rId30"/>
    <p:sldId id="286" r:id="rId31"/>
    <p:sldId id="276" r:id="rId32"/>
    <p:sldId id="277" r:id="rId33"/>
    <p:sldId id="289" r:id="rId34"/>
  </p:sldIdLst>
  <p:sldSz cx="18288000" cy="10287000"/>
  <p:notesSz cx="6858000" cy="9144000"/>
  <p:embeddedFontLst>
    <p:embeddedFont>
      <p:font typeface="Canva Sans" panose="020B0604020202020204" charset="0"/>
      <p:regular r:id="rId36"/>
    </p:embeddedFont>
    <p:embeddedFont>
      <p:font typeface="Canva Sans Bold" panose="020B0604020202020204" charset="0"/>
      <p:regular r:id="rId37"/>
    </p:embeddedFont>
    <p:embeddedFont>
      <p:font typeface="Poppins" panose="00000500000000000000" pitchFamily="2" charset="-70"/>
      <p:regular r:id="rId38"/>
      <p:bold r:id="rId39"/>
      <p:italic r:id="rId40"/>
      <p:boldItalic r:id="rId41"/>
    </p:embeddedFont>
    <p:embeddedFont>
      <p:font typeface="Poppins Bold" panose="00000800000000000000" charset="-70"/>
      <p:regular r:id="rId42"/>
    </p:embeddedFont>
    <p:embeddedFont>
      <p:font typeface="Poppins Light" panose="00000400000000000000" pitchFamily="2" charset="-70"/>
      <p:regular r:id="rId43"/>
      <p:italic r:id="rId44"/>
    </p:embeddedFont>
    <p:embeddedFont>
      <p:font typeface="Poppins Medium" panose="00000600000000000000" pitchFamily="2" charset="-7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404" autoAdjust="0"/>
  </p:normalViewPr>
  <p:slideViewPr>
    <p:cSldViewPr>
      <p:cViewPr varScale="1">
        <p:scale>
          <a:sx n="47" d="100"/>
          <a:sy n="47" d="100"/>
        </p:scale>
        <p:origin x="516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17.06.2026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173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060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61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30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52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96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730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LV/TXT/HTML/?uri=OJ:L_20260029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.gov.lv/lv/ekodizains-un-energomarkejums" TargetMode="External"/><Relationship Id="rId7" Type="http://schemas.openxmlformats.org/officeDocument/2006/relationships/hyperlink" Target="https://eur-lex.europa.eu/legal-content/LV/TXT/HTML/?uri=OJ:L_202401781" TargetMode="External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c.europa.eu/info/law/better-regulation/have-your-say_en" TargetMode="External"/><Relationship Id="rId5" Type="http://schemas.openxmlformats.org/officeDocument/2006/relationships/hyperlink" Target="https://circabc.europa.eu/rest/download/25c48e7c-9ce3-41cb-96ac-d2942a8a29d6?ticket=" TargetMode="External"/><Relationship Id="rId4" Type="http://schemas.openxmlformats.org/officeDocument/2006/relationships/hyperlink" Target="https://green-forum.ec.europa.eu/implementing-ecodesign-sustainable-products-regulation_e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8197" y="448497"/>
            <a:ext cx="2965295" cy="2965295"/>
          </a:xfrm>
          <a:custGeom>
            <a:avLst/>
            <a:gdLst/>
            <a:ahLst/>
            <a:cxnLst/>
            <a:rect l="l" t="t" r="r" b="b"/>
            <a:pathLst>
              <a:path w="2965295" h="2965295">
                <a:moveTo>
                  <a:pt x="0" y="0"/>
                </a:moveTo>
                <a:lnTo>
                  <a:pt x="2965295" y="0"/>
                </a:lnTo>
                <a:lnTo>
                  <a:pt x="2965295" y="2965296"/>
                </a:lnTo>
                <a:lnTo>
                  <a:pt x="0" y="2965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0289858" y="0"/>
            <a:ext cx="7998143" cy="10287000"/>
          </a:xfrm>
          <a:custGeom>
            <a:avLst/>
            <a:gdLst/>
            <a:ahLst/>
            <a:cxnLst/>
            <a:rect l="l" t="t" r="r" b="b"/>
            <a:pathLst>
              <a:path w="7998143" h="10287000">
                <a:moveTo>
                  <a:pt x="0" y="0"/>
                </a:moveTo>
                <a:lnTo>
                  <a:pt x="7998142" y="0"/>
                </a:lnTo>
                <a:lnTo>
                  <a:pt x="79981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4" name="Group 4"/>
          <p:cNvGrpSpPr/>
          <p:nvPr/>
        </p:nvGrpSpPr>
        <p:grpSpPr>
          <a:xfrm>
            <a:off x="804458" y="3672807"/>
            <a:ext cx="8692773" cy="6086515"/>
            <a:chOff x="0" y="0"/>
            <a:chExt cx="11590364" cy="8115354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590364" cy="2896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8000" b="1" spc="-16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Aktualitātes ekodizaina jomā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72897" y="5353104"/>
              <a:ext cx="7715667" cy="2762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Sigita Krastiņa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ES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preču</a:t>
              </a: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pakalpojumu</a:t>
              </a: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tirgus</a:t>
              </a: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nodaļa</a:t>
              </a: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640"/>
                </a:lnSpc>
              </a:pP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64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17.06.2026.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Rīga</a:t>
              </a: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879"/>
                </a:lnSpc>
              </a:pP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879"/>
                </a:lnSpc>
              </a:pP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3296782"/>
            <a:ext cx="6096000" cy="6990218"/>
            <a:chOff x="0" y="0"/>
            <a:chExt cx="2017615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192000" y="3296782"/>
            <a:ext cx="6096000" cy="6990218"/>
            <a:chOff x="0" y="0"/>
            <a:chExt cx="2017615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96782"/>
            <a:ext cx="6096000" cy="6990218"/>
            <a:chOff x="0" y="0"/>
            <a:chExt cx="2017615" cy="23135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84020" y="4398230"/>
            <a:ext cx="4319960" cy="5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Starpprodukti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84020" y="6562021"/>
            <a:ext cx="4319960" cy="93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Dzelzs un tērauds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Alumīnijs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4950" y="4370663"/>
            <a:ext cx="4890391" cy="5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Horizontālas prasības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77825" y="5619681"/>
            <a:ext cx="4747516" cy="322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Elektronikas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elektroiekārtu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remontējamība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Pārstrādātais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saturs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elektroiekārtās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elektronikā</a:t>
            </a:r>
            <a:endParaRPr lang="en-US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>
              <a:lnSpc>
                <a:spcPts val="3639"/>
              </a:lnSpc>
            </a:pPr>
            <a:endParaRPr lang="en-US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4370663"/>
            <a:ext cx="4319960" cy="5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Galaprodukti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638731"/>
            <a:ext cx="4579320" cy="276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Tekstilizstrādājumi (īpaši apģērbs un apavi)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Mēbeles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Riepas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Matrači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48000" y="418132"/>
            <a:ext cx="14514710" cy="245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6"/>
              </a:lnSpc>
              <a:spcBef>
                <a:spcPct val="0"/>
              </a:spcBef>
            </a:pPr>
            <a:r>
              <a:rPr lang="en-US" sz="6789" b="1" spc="-203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Prioritārās produktu grupas</a:t>
            </a:r>
          </a:p>
          <a:p>
            <a:pPr algn="l">
              <a:lnSpc>
                <a:spcPts val="10243"/>
              </a:lnSpc>
              <a:spcBef>
                <a:spcPct val="0"/>
              </a:spcBef>
            </a:pPr>
            <a:endParaRPr lang="en-US" sz="6789" b="1" spc="-203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028700" y="8817224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6" name="AutoShape 16"/>
          <p:cNvSpPr/>
          <p:nvPr/>
        </p:nvSpPr>
        <p:spPr>
          <a:xfrm>
            <a:off x="6984020" y="8836909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7" name="AutoShape 17"/>
          <p:cNvSpPr/>
          <p:nvPr/>
        </p:nvSpPr>
        <p:spPr>
          <a:xfrm>
            <a:off x="12939340" y="8841671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8" name="TextBox 18"/>
          <p:cNvSpPr txBox="1"/>
          <p:nvPr/>
        </p:nvSpPr>
        <p:spPr>
          <a:xfrm>
            <a:off x="1997852" y="1789292"/>
            <a:ext cx="14514710" cy="140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</a:pPr>
            <a:r>
              <a:rPr lang="en-US" sz="28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Atbilstoši Ekodizaina un energomarķējuma darba plānam 2025.-2030.gadam</a:t>
            </a:r>
          </a:p>
          <a:p>
            <a:pPr algn="ctr">
              <a:lnSpc>
                <a:spcPts val="3509"/>
              </a:lnSpc>
              <a:spcBef>
                <a:spcPct val="0"/>
              </a:spcBef>
            </a:pPr>
            <a:endParaRPr lang="en-US" sz="28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65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7710154" y="2016990"/>
            <a:ext cx="4423851" cy="2048661"/>
            <a:chOff x="0" y="0"/>
            <a:chExt cx="1165129" cy="5395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637906" y="496887"/>
            <a:ext cx="7564438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3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Regulējuma prasības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638533" y="4613315"/>
            <a:ext cx="4423851" cy="2048661"/>
            <a:chOff x="0" y="0"/>
            <a:chExt cx="1165129" cy="539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10154" y="4613315"/>
            <a:ext cx="4423851" cy="2048661"/>
            <a:chOff x="0" y="0"/>
            <a:chExt cx="1165129" cy="5395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38533" y="7209639"/>
            <a:ext cx="4423851" cy="2048661"/>
            <a:chOff x="0" y="0"/>
            <a:chExt cx="1165129" cy="5395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10154" y="7209639"/>
            <a:ext cx="4423851" cy="2048661"/>
            <a:chOff x="0" y="0"/>
            <a:chExt cx="1165129" cy="5395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638533" y="2016990"/>
            <a:ext cx="4423851" cy="2048661"/>
            <a:chOff x="0" y="0"/>
            <a:chExt cx="1165129" cy="5395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034183" y="2462200"/>
            <a:ext cx="3775793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Informācijas prasības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62562" y="2450644"/>
            <a:ext cx="3775793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Snieguma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prasības</a:t>
            </a: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62562" y="5329987"/>
            <a:ext cx="3775793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Marķējums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034183" y="5058525"/>
            <a:ext cx="3775793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Digitālās produktu pases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962562" y="7681150"/>
            <a:ext cx="3775793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Zaļais publiskais iepirkums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710036" y="7435441"/>
            <a:ext cx="4423969" cy="2186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Nepārdoto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produktu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iznīcināšanas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novēršana</a:t>
            </a: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3296782"/>
            <a:ext cx="6096000" cy="6990218"/>
            <a:chOff x="0" y="0"/>
            <a:chExt cx="2017615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192000" y="3296782"/>
            <a:ext cx="6096000" cy="6990218"/>
            <a:chOff x="0" y="0"/>
            <a:chExt cx="2017615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96782"/>
            <a:ext cx="6096000" cy="6990218"/>
            <a:chOff x="0" y="0"/>
            <a:chExt cx="2017615" cy="23135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84020" y="4705281"/>
            <a:ext cx="4319960" cy="413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izturību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uzticamību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atkārtotu izmantošanu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uzlabojamību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remontējamību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tehniskās apkopes un atjaunošanas iespējām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77825" y="5162481"/>
            <a:ext cx="4747516" cy="322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atkārtotas ražošanas un pārstrādes iespējām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materiālu reģenerācijas iespējām</a:t>
            </a:r>
          </a:p>
          <a:p>
            <a:pPr marL="0" lvl="0" indent="0" algn="l">
              <a:lnSpc>
                <a:spcPts val="3639"/>
              </a:lnSpc>
            </a:pPr>
            <a:endParaRPr lang="en-US" sz="27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8340" y="4009321"/>
            <a:ext cx="4579320" cy="550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bažas izraisošo vielu klātbūtni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pārstrādāto saturu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resursu izmantošanu un resursu efektivitāti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oglekļa emisijām un ietekmi uz vidi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paredzamo atkritumu rašanos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enerģijas izmantošanu un energoefektivitāti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5127" y="759656"/>
            <a:ext cx="15784173" cy="140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4179" spc="-125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Ekodizaina prasības nosaka konkrētai produktu grupai. </a:t>
            </a:r>
          </a:p>
          <a:p>
            <a:pPr algn="ctr">
              <a:lnSpc>
                <a:spcPts val="5433"/>
              </a:lnSpc>
              <a:spcBef>
                <a:spcPct val="0"/>
              </a:spcBef>
            </a:pPr>
            <a:r>
              <a:rPr lang="en-US" sz="4179" spc="-125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Tās var tikt noteiktas, attiecībā uz </a:t>
            </a:r>
            <a:r>
              <a:rPr lang="en-US" sz="4179" b="1" spc="-125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produktu</a:t>
            </a:r>
            <a:r>
              <a:rPr lang="en-US" sz="4179" spc="-125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296782"/>
            <a:ext cx="9144000" cy="6990218"/>
            <a:chOff x="0" y="0"/>
            <a:chExt cx="3026422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3296782"/>
            <a:ext cx="9144000" cy="6990218"/>
            <a:chOff x="0" y="0"/>
            <a:chExt cx="3026422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95060" y="4145846"/>
            <a:ext cx="7641880" cy="484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piemērota uzglabāšana un transportēšna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tiešsaistes veikaliem kontaktpunkts ar dalībvalstu tirgus uzraudzības iestādēm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tālpārdošanā norādīta informācija par ražotāju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reālās funkcionēšanas nepersondatu vākšana, to paziņošana Komisijai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izvairīšanās no produktu iznīcināšanas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informācija par izmestajiem produktiem mājaslapā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0163" y="4145846"/>
            <a:ext cx="8203674" cy="523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tehniskā dokumentācija, ES atbilstības deklarācija, CE zīme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digitālā produkta pase (ietver sadarbību ar ārpakalpojumu sniedzēju kopijas uzturēšanai) 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digitālās instrukcijas, papīra formātā drošības informācija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atbilstības nodrošināšana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testēšana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marķējuma izvietošana, arī tālpārdošanā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vienotie kontaktpunkti (kontaktinformācija)</a:t>
            </a:r>
          </a:p>
          <a:p>
            <a:pPr marL="0" lvl="0" indent="0" algn="l">
              <a:lnSpc>
                <a:spcPts val="3120"/>
              </a:lnSpc>
            </a:pPr>
            <a:endParaRPr lang="en-US" sz="26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54177" y="1085724"/>
            <a:ext cx="16490865" cy="191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spc="-144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Prasības, kas var skart </a:t>
            </a:r>
            <a:r>
              <a:rPr lang="en-US" sz="4800" b="1" spc="-144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ekonomikas operatorus</a:t>
            </a:r>
            <a:r>
              <a:rPr lang="en-US" sz="4800" spc="-144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8710"/>
              </a:lnSpc>
              <a:spcBef>
                <a:spcPct val="0"/>
              </a:spcBef>
            </a:pPr>
            <a:endParaRPr lang="en-US" sz="4800" spc="-144">
              <a:solidFill>
                <a:srgbClr val="0B747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32376"/>
            <a:ext cx="18288000" cy="2426536"/>
          </a:xfrm>
          <a:custGeom>
            <a:avLst/>
            <a:gdLst/>
            <a:ahLst/>
            <a:cxnLst/>
            <a:rect l="l" t="t" r="r" b="b"/>
            <a:pathLst>
              <a:path w="18288000" h="2426536">
                <a:moveTo>
                  <a:pt x="0" y="0"/>
                </a:moveTo>
                <a:lnTo>
                  <a:pt x="18288000" y="0"/>
                </a:lnTo>
                <a:lnTo>
                  <a:pt x="18288000" y="2426536"/>
                </a:lnTo>
                <a:lnTo>
                  <a:pt x="0" y="242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</a:blip>
            <a:stretch>
              <a:fillRect l="-1070" t="-229214" b="-99897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AutoShape 3"/>
          <p:cNvSpPr/>
          <p:nvPr/>
        </p:nvSpPr>
        <p:spPr>
          <a:xfrm>
            <a:off x="1028700" y="5831857"/>
            <a:ext cx="13801036" cy="0"/>
          </a:xfrm>
          <a:prstGeom prst="line">
            <a:avLst/>
          </a:prstGeom>
          <a:ln w="200025" cap="flat">
            <a:solidFill>
              <a:srgbClr val="A9C9C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5697407" y="5143500"/>
            <a:ext cx="1561893" cy="2095223"/>
          </a:xfrm>
          <a:custGeom>
            <a:avLst/>
            <a:gdLst/>
            <a:ahLst/>
            <a:cxnLst/>
            <a:rect l="l" t="t" r="r" b="b"/>
            <a:pathLst>
              <a:path w="1561893" h="2095223">
                <a:moveTo>
                  <a:pt x="0" y="0"/>
                </a:moveTo>
                <a:lnTo>
                  <a:pt x="1561893" y="0"/>
                </a:lnTo>
                <a:lnTo>
                  <a:pt x="1561893" y="2095223"/>
                </a:lnTo>
                <a:lnTo>
                  <a:pt x="0" y="20952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028700" y="6207173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3670202" y="6231106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sp>
        <p:nvSpPr>
          <p:cNvPr id="7" name="Freeform 7"/>
          <p:cNvSpPr/>
          <p:nvPr/>
        </p:nvSpPr>
        <p:spPr>
          <a:xfrm>
            <a:off x="6311998" y="6207173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Freeform 8"/>
          <p:cNvSpPr/>
          <p:nvPr/>
        </p:nvSpPr>
        <p:spPr>
          <a:xfrm>
            <a:off x="8965075" y="6191111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Freeform 9"/>
          <p:cNvSpPr/>
          <p:nvPr/>
        </p:nvSpPr>
        <p:spPr>
          <a:xfrm>
            <a:off x="11595002" y="6207173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Freeform 10"/>
          <p:cNvSpPr/>
          <p:nvPr/>
        </p:nvSpPr>
        <p:spPr>
          <a:xfrm>
            <a:off x="15159584" y="7461249"/>
            <a:ext cx="2714776" cy="2093719"/>
          </a:xfrm>
          <a:custGeom>
            <a:avLst/>
            <a:gdLst/>
            <a:ahLst/>
            <a:cxnLst/>
            <a:rect l="l" t="t" r="r" b="b"/>
            <a:pathLst>
              <a:path w="2714776" h="2093719">
                <a:moveTo>
                  <a:pt x="0" y="0"/>
                </a:moveTo>
                <a:lnTo>
                  <a:pt x="2714776" y="0"/>
                </a:lnTo>
                <a:lnTo>
                  <a:pt x="2714776" y="2093719"/>
                </a:lnTo>
                <a:lnTo>
                  <a:pt x="0" y="2093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48" b="-23214"/>
            </a:stretch>
          </a:blipFill>
          <a:ln w="571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1312085" y="671512"/>
            <a:ext cx="1566383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200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Kā tiks pieņemtas prasības konkrētām produktu grupām?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2085" y="7051674"/>
            <a:ext cx="2081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Darba plāns 2025 - 2030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38908" y="6580572"/>
            <a:ext cx="2081577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Pētījumi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ietekmes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izvērtējums</a:t>
            </a:r>
            <a:endParaRPr lang="lv-LV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nozares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iesaiste</a:t>
            </a:r>
            <a:endParaRPr lang="en-US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29023" y="7127874"/>
            <a:ext cx="2081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Akta melnraksts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6715741"/>
            <a:ext cx="208157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Izskatīšana</a:t>
            </a:r>
            <a:endParaRPr lang="lv-LV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endParaRPr lang="lv-LV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+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nozares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iesaiste</a:t>
            </a:r>
            <a:endParaRPr lang="en-US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808289" y="7127874"/>
            <a:ext cx="2081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Akta pieņemšana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98574" y="7731820"/>
            <a:ext cx="243679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Piemērošana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ne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ātrāk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kā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pēc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18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mēnešiem</a:t>
            </a:r>
            <a:endParaRPr lang="en-US" sz="2500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C65458-E922-EC3E-1E77-F31D76B2287D}"/>
              </a:ext>
            </a:extLst>
          </p:cNvPr>
          <p:cNvSpPr/>
          <p:nvPr/>
        </p:nvSpPr>
        <p:spPr>
          <a:xfrm>
            <a:off x="3882572" y="7731820"/>
            <a:ext cx="2081577" cy="77628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5DB84B-2AD6-AE51-3458-699EBFB719F8}"/>
              </a:ext>
            </a:extLst>
          </p:cNvPr>
          <p:cNvSpPr/>
          <p:nvPr/>
        </p:nvSpPr>
        <p:spPr>
          <a:xfrm>
            <a:off x="9213495" y="7446961"/>
            <a:ext cx="2137957" cy="89693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F4F0DA-6FFF-2290-D5AE-DC8D427788EA}"/>
              </a:ext>
            </a:extLst>
          </p:cNvPr>
          <p:cNvCxnSpPr>
            <a:cxnSpLocks/>
          </p:cNvCxnSpPr>
          <p:nvPr/>
        </p:nvCxnSpPr>
        <p:spPr>
          <a:xfrm>
            <a:off x="3723067" y="9284395"/>
            <a:ext cx="10380087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A5EFEF8-E76D-5D40-A40C-6B528C229369}"/>
              </a:ext>
            </a:extLst>
          </p:cNvPr>
          <p:cNvSpPr txBox="1"/>
          <p:nvPr/>
        </p:nvSpPr>
        <p:spPr>
          <a:xfrm>
            <a:off x="7567697" y="9384655"/>
            <a:ext cx="2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18 – 30 mēneši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BE182-A1C8-3D13-377E-081F31487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F319-3291-D271-1280-AC2DBB27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181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sz="60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2. Digitālā produkta pase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66704C-E56F-E604-B2CA-CAF035F57A9B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050" name="Picture 2" descr="A collection of various grey, textured materials.">
            <a:extLst>
              <a:ext uri="{FF2B5EF4-FFF2-40B4-BE49-F238E27FC236}">
                <a16:creationId xmlns:a16="http://schemas.microsoft.com/office/drawing/2014/main" id="{8ADA6D8B-8E82-AF7D-D9FD-52C08E4F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086746"/>
            <a:ext cx="1022985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00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462972" cy="4081692"/>
          </a:xfrm>
          <a:prstGeom prst="rect">
            <a:avLst/>
          </a:prstGeom>
          <a:solidFill>
            <a:srgbClr val="0B747F"/>
          </a:solid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177811" cy="251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0"/>
              </a:lnSpc>
            </a:pPr>
            <a:r>
              <a:rPr lang="en-US" sz="6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Digitālā produkta pase (DPP)</a:t>
            </a:r>
          </a:p>
          <a:p>
            <a:pPr algn="l">
              <a:lnSpc>
                <a:spcPts val="4070"/>
              </a:lnSpc>
            </a:pPr>
            <a:endParaRPr lang="en-US" sz="62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Digitālā produkta pase ir strukturēta digitāla informācijas sistēma, kas nodrošina piekļuvi datiem par produktu visā tā dzīves ciklā</a:t>
            </a:r>
          </a:p>
          <a:p>
            <a:pPr algn="l">
              <a:lnSpc>
                <a:spcPts val="2860"/>
              </a:lnSpc>
            </a:pPr>
            <a:endParaRPr lang="en-US" sz="2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52440" y="4461954"/>
            <a:ext cx="4994769" cy="3478287"/>
            <a:chOff x="0" y="-38100"/>
            <a:chExt cx="6659692" cy="4637715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6659692" cy="570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16"/>
                </a:lnSpc>
              </a:pPr>
              <a:r>
                <a:rPr lang="en-US" sz="2800" b="1" dirty="0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DPP</a:t>
              </a:r>
              <a:r>
                <a:rPr lang="lv-LV" sz="2800" b="1" dirty="0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var ietvert:</a:t>
              </a:r>
              <a:endParaRPr lang="en-US" sz="28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52005"/>
              <a:ext cx="6659692" cy="3447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materiālus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sastāvu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remontējamību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izturību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pārstrādājamību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apritīgumu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vides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rādītājus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(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piem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., CO₂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pēda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)</a:t>
              </a: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atbilstību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ES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prasībām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l">
                <a:lnSpc>
                  <a:spcPts val="2939"/>
                </a:lnSpc>
              </a:pP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23087" y="4490529"/>
            <a:ext cx="4319960" cy="4625426"/>
            <a:chOff x="0" y="0"/>
            <a:chExt cx="5759947" cy="6167235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5759947" cy="117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16"/>
                </a:lnSpc>
              </a:pPr>
              <a:r>
                <a:rPr lang="en-US" sz="2800" b="1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 tas nozīmē uzņēmējam?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23505"/>
              <a:ext cx="5759947" cy="4443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jāapkopo un jāuztur produktu dati visā piegādes ķēdē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jānodrošina unikāls produkta identifikators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jānodrošina digitāla piekļuve (piem., QR kods)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jānodrošina datu kvalitāte un aktualitāte</a:t>
              </a:r>
            </a:p>
            <a:p>
              <a:pPr algn="l">
                <a:lnSpc>
                  <a:spcPts val="2939"/>
                </a:lnSpc>
              </a:pPr>
              <a:endParaRPr lang="en-US" sz="210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18925" y="4490529"/>
            <a:ext cx="4319960" cy="3453851"/>
            <a:chOff x="0" y="0"/>
            <a:chExt cx="5759947" cy="460513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8100"/>
              <a:ext cx="5759947" cy="600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16"/>
                </a:lnSpc>
              </a:pPr>
              <a:r>
                <a:rPr lang="en-US" sz="2800" b="1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DPP reģistrs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52005"/>
              <a:ext cx="5759947" cy="3453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✔ES veido centrālu DPP reģistru 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"/>
                  <a:ea typeface="Poppins"/>
                  <a:cs typeface="Poppins"/>
                  <a:sym typeface="Poppins"/>
                </a:rPr>
                <a:t>✔</a:t>
              </a: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satur produktu identifikatorus un atsauces uz DPP 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"/>
                  <a:ea typeface="Poppins"/>
                  <a:cs typeface="Poppins"/>
                  <a:sym typeface="Poppins"/>
                </a:rPr>
                <a:t>✔</a:t>
              </a: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mērķis – vienota un savietojama datu piekļuve ES tirgū</a:t>
              </a:r>
            </a:p>
            <a:p>
              <a:pPr marL="0" lvl="0" indent="0" algn="l">
                <a:lnSpc>
                  <a:spcPts val="2939"/>
                </a:lnSpc>
              </a:pPr>
              <a:endParaRPr lang="en-US" sz="210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624" y="0"/>
            <a:ext cx="18299624" cy="5879785"/>
          </a:xfrm>
          <a:prstGeom prst="rect">
            <a:avLst/>
          </a:prstGeom>
          <a:solidFill>
            <a:srgbClr val="0B747F"/>
          </a:solid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0" y="2006101"/>
            <a:ext cx="18288000" cy="1692910"/>
          </a:xfrm>
          <a:custGeom>
            <a:avLst/>
            <a:gdLst/>
            <a:ahLst/>
            <a:cxnLst/>
            <a:rect l="l" t="t" r="r" b="b"/>
            <a:pathLst>
              <a:path w="18288000" h="2104017">
                <a:moveTo>
                  <a:pt x="0" y="0"/>
                </a:moveTo>
                <a:lnTo>
                  <a:pt x="18288000" y="0"/>
                </a:lnTo>
                <a:lnTo>
                  <a:pt x="18288000" y="2104017"/>
                </a:lnTo>
                <a:lnTo>
                  <a:pt x="0" y="2104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</a:blip>
            <a:stretch>
              <a:fillRect t="-235800" b="-236781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AutoShape 4"/>
          <p:cNvSpPr/>
          <p:nvPr/>
        </p:nvSpPr>
        <p:spPr>
          <a:xfrm>
            <a:off x="0" y="6349403"/>
            <a:ext cx="10210800" cy="6631"/>
          </a:xfrm>
          <a:prstGeom prst="line">
            <a:avLst/>
          </a:prstGeom>
          <a:ln w="152400" cap="flat">
            <a:solidFill>
              <a:srgbClr val="0B747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lv-LV"/>
          </a:p>
        </p:txBody>
      </p:sp>
      <p:grpSp>
        <p:nvGrpSpPr>
          <p:cNvPr id="5" name="Group 5"/>
          <p:cNvGrpSpPr/>
          <p:nvPr/>
        </p:nvGrpSpPr>
        <p:grpSpPr>
          <a:xfrm>
            <a:off x="287100" y="6726194"/>
            <a:ext cx="2837716" cy="1198378"/>
            <a:chOff x="0" y="0"/>
            <a:chExt cx="747382" cy="315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7382" cy="315622"/>
            </a:xfrm>
            <a:custGeom>
              <a:avLst/>
              <a:gdLst/>
              <a:ahLst/>
              <a:cxnLst/>
              <a:rect l="l" t="t" r="r" b="b"/>
              <a:pathLst>
                <a:path w="747382" h="315622">
                  <a:moveTo>
                    <a:pt x="139139" y="0"/>
                  </a:moveTo>
                  <a:lnTo>
                    <a:pt x="608242" y="0"/>
                  </a:lnTo>
                  <a:cubicBezTo>
                    <a:pt x="645145" y="0"/>
                    <a:pt x="680535" y="14659"/>
                    <a:pt x="706629" y="40753"/>
                  </a:cubicBezTo>
                  <a:cubicBezTo>
                    <a:pt x="732723" y="66847"/>
                    <a:pt x="747382" y="102237"/>
                    <a:pt x="747382" y="139139"/>
                  </a:cubicBezTo>
                  <a:lnTo>
                    <a:pt x="747382" y="176483"/>
                  </a:lnTo>
                  <a:cubicBezTo>
                    <a:pt x="747382" y="213385"/>
                    <a:pt x="732723" y="248775"/>
                    <a:pt x="706629" y="274869"/>
                  </a:cubicBezTo>
                  <a:cubicBezTo>
                    <a:pt x="680535" y="300963"/>
                    <a:pt x="645145" y="315622"/>
                    <a:pt x="608242" y="315622"/>
                  </a:cubicBezTo>
                  <a:lnTo>
                    <a:pt x="139139" y="315622"/>
                  </a:lnTo>
                  <a:cubicBezTo>
                    <a:pt x="102237" y="315622"/>
                    <a:pt x="66847" y="300963"/>
                    <a:pt x="40753" y="274869"/>
                  </a:cubicBezTo>
                  <a:cubicBezTo>
                    <a:pt x="14659" y="248775"/>
                    <a:pt x="0" y="213385"/>
                    <a:pt x="0" y="176483"/>
                  </a:cubicBezTo>
                  <a:lnTo>
                    <a:pt x="0" y="139139"/>
                  </a:lnTo>
                  <a:cubicBezTo>
                    <a:pt x="0" y="102237"/>
                    <a:pt x="14659" y="66847"/>
                    <a:pt x="40753" y="40753"/>
                  </a:cubicBezTo>
                  <a:cubicBezTo>
                    <a:pt x="66847" y="14659"/>
                    <a:pt x="102237" y="0"/>
                    <a:pt x="139139" y="0"/>
                  </a:cubicBez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47382" cy="34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34623" y="6704880"/>
            <a:ext cx="2837716" cy="1198378"/>
            <a:chOff x="0" y="0"/>
            <a:chExt cx="747382" cy="3156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7382" cy="315622"/>
            </a:xfrm>
            <a:custGeom>
              <a:avLst/>
              <a:gdLst/>
              <a:ahLst/>
              <a:cxnLst/>
              <a:rect l="l" t="t" r="r" b="b"/>
              <a:pathLst>
                <a:path w="747382" h="315622">
                  <a:moveTo>
                    <a:pt x="139139" y="0"/>
                  </a:moveTo>
                  <a:lnTo>
                    <a:pt x="608242" y="0"/>
                  </a:lnTo>
                  <a:cubicBezTo>
                    <a:pt x="645145" y="0"/>
                    <a:pt x="680535" y="14659"/>
                    <a:pt x="706629" y="40753"/>
                  </a:cubicBezTo>
                  <a:cubicBezTo>
                    <a:pt x="732723" y="66847"/>
                    <a:pt x="747382" y="102237"/>
                    <a:pt x="747382" y="139139"/>
                  </a:cubicBezTo>
                  <a:lnTo>
                    <a:pt x="747382" y="176483"/>
                  </a:lnTo>
                  <a:cubicBezTo>
                    <a:pt x="747382" y="213385"/>
                    <a:pt x="732723" y="248775"/>
                    <a:pt x="706629" y="274869"/>
                  </a:cubicBezTo>
                  <a:cubicBezTo>
                    <a:pt x="680535" y="300963"/>
                    <a:pt x="645145" y="315622"/>
                    <a:pt x="608242" y="315622"/>
                  </a:cubicBezTo>
                  <a:lnTo>
                    <a:pt x="139139" y="315622"/>
                  </a:lnTo>
                  <a:cubicBezTo>
                    <a:pt x="102237" y="315622"/>
                    <a:pt x="66847" y="300963"/>
                    <a:pt x="40753" y="274869"/>
                  </a:cubicBezTo>
                  <a:cubicBezTo>
                    <a:pt x="14659" y="248775"/>
                    <a:pt x="0" y="213385"/>
                    <a:pt x="0" y="176483"/>
                  </a:cubicBezTo>
                  <a:lnTo>
                    <a:pt x="0" y="139139"/>
                  </a:lnTo>
                  <a:cubicBezTo>
                    <a:pt x="0" y="102237"/>
                    <a:pt x="14659" y="66847"/>
                    <a:pt x="40753" y="40753"/>
                  </a:cubicBezTo>
                  <a:cubicBezTo>
                    <a:pt x="66847" y="14659"/>
                    <a:pt x="102237" y="0"/>
                    <a:pt x="139139" y="0"/>
                  </a:cubicBez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47382" cy="34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82146" y="6718785"/>
            <a:ext cx="2837716" cy="1198378"/>
            <a:chOff x="0" y="0"/>
            <a:chExt cx="747382" cy="3156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7382" cy="315622"/>
            </a:xfrm>
            <a:custGeom>
              <a:avLst/>
              <a:gdLst/>
              <a:ahLst/>
              <a:cxnLst/>
              <a:rect l="l" t="t" r="r" b="b"/>
              <a:pathLst>
                <a:path w="747382" h="315622">
                  <a:moveTo>
                    <a:pt x="139139" y="0"/>
                  </a:moveTo>
                  <a:lnTo>
                    <a:pt x="608242" y="0"/>
                  </a:lnTo>
                  <a:cubicBezTo>
                    <a:pt x="645145" y="0"/>
                    <a:pt x="680535" y="14659"/>
                    <a:pt x="706629" y="40753"/>
                  </a:cubicBezTo>
                  <a:cubicBezTo>
                    <a:pt x="732723" y="66847"/>
                    <a:pt x="747382" y="102237"/>
                    <a:pt x="747382" y="139139"/>
                  </a:cubicBezTo>
                  <a:lnTo>
                    <a:pt x="747382" y="176483"/>
                  </a:lnTo>
                  <a:cubicBezTo>
                    <a:pt x="747382" y="213385"/>
                    <a:pt x="732723" y="248775"/>
                    <a:pt x="706629" y="274869"/>
                  </a:cubicBezTo>
                  <a:cubicBezTo>
                    <a:pt x="680535" y="300963"/>
                    <a:pt x="645145" y="315622"/>
                    <a:pt x="608242" y="315622"/>
                  </a:cubicBezTo>
                  <a:lnTo>
                    <a:pt x="139139" y="315622"/>
                  </a:lnTo>
                  <a:cubicBezTo>
                    <a:pt x="102237" y="315622"/>
                    <a:pt x="66847" y="300963"/>
                    <a:pt x="40753" y="274869"/>
                  </a:cubicBezTo>
                  <a:cubicBezTo>
                    <a:pt x="14659" y="248775"/>
                    <a:pt x="0" y="213385"/>
                    <a:pt x="0" y="176483"/>
                  </a:cubicBezTo>
                  <a:lnTo>
                    <a:pt x="0" y="139139"/>
                  </a:lnTo>
                  <a:cubicBezTo>
                    <a:pt x="0" y="102237"/>
                    <a:pt x="14659" y="66847"/>
                    <a:pt x="40753" y="40753"/>
                  </a:cubicBezTo>
                  <a:cubicBezTo>
                    <a:pt x="66847" y="14659"/>
                    <a:pt x="102237" y="0"/>
                    <a:pt x="139139" y="0"/>
                  </a:cubicBez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747382" cy="34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0099" y="8066002"/>
            <a:ext cx="2954717" cy="2028825"/>
            <a:chOff x="0" y="0"/>
            <a:chExt cx="778197" cy="53434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78197" cy="534341"/>
            </a:xfrm>
            <a:custGeom>
              <a:avLst/>
              <a:gdLst/>
              <a:ahLst/>
              <a:cxnLst/>
              <a:rect l="l" t="t" r="r" b="b"/>
              <a:pathLst>
                <a:path w="778197" h="534341">
                  <a:moveTo>
                    <a:pt x="133630" y="0"/>
                  </a:moveTo>
                  <a:lnTo>
                    <a:pt x="644567" y="0"/>
                  </a:lnTo>
                  <a:cubicBezTo>
                    <a:pt x="680008" y="0"/>
                    <a:pt x="713997" y="14079"/>
                    <a:pt x="739058" y="39139"/>
                  </a:cubicBezTo>
                  <a:cubicBezTo>
                    <a:pt x="764118" y="64200"/>
                    <a:pt x="778197" y="98189"/>
                    <a:pt x="778197" y="133630"/>
                  </a:cubicBezTo>
                  <a:lnTo>
                    <a:pt x="778197" y="400711"/>
                  </a:lnTo>
                  <a:cubicBezTo>
                    <a:pt x="778197" y="436152"/>
                    <a:pt x="764118" y="470141"/>
                    <a:pt x="739058" y="495202"/>
                  </a:cubicBezTo>
                  <a:cubicBezTo>
                    <a:pt x="713997" y="520262"/>
                    <a:pt x="680008" y="534341"/>
                    <a:pt x="644567" y="534341"/>
                  </a:cubicBezTo>
                  <a:lnTo>
                    <a:pt x="133630" y="534341"/>
                  </a:lnTo>
                  <a:cubicBezTo>
                    <a:pt x="98189" y="534341"/>
                    <a:pt x="64200" y="520262"/>
                    <a:pt x="39139" y="495202"/>
                  </a:cubicBezTo>
                  <a:cubicBezTo>
                    <a:pt x="14079" y="470141"/>
                    <a:pt x="0" y="436152"/>
                    <a:pt x="0" y="400711"/>
                  </a:cubicBezTo>
                  <a:lnTo>
                    <a:pt x="0" y="133630"/>
                  </a:lnTo>
                  <a:cubicBezTo>
                    <a:pt x="0" y="98189"/>
                    <a:pt x="14079" y="64200"/>
                    <a:pt x="39139" y="39139"/>
                  </a:cubicBezTo>
                  <a:cubicBezTo>
                    <a:pt x="64200" y="14079"/>
                    <a:pt x="98189" y="0"/>
                    <a:pt x="133630" y="0"/>
                  </a:cubicBezTo>
                  <a:close/>
                </a:path>
              </a:pathLst>
            </a:custGeom>
            <a:solidFill>
              <a:srgbClr val="0B747F">
                <a:alpha val="35686"/>
              </a:srgbClr>
            </a:solidFill>
            <a:ln w="85725" cap="rnd">
              <a:solidFill>
                <a:srgbClr val="000000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778197" cy="56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284299" y="663404"/>
            <a:ext cx="5955320" cy="169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58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Turpmākie</a:t>
            </a:r>
            <a:r>
              <a:rPr lang="en-US" sz="5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8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soļi</a:t>
            </a:r>
            <a:endParaRPr lang="en-US" sz="58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6380"/>
              </a:lnSpc>
            </a:pPr>
            <a:endParaRPr lang="en-US" sz="58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3240608" y="8066002"/>
            <a:ext cx="2954717" cy="2028825"/>
            <a:chOff x="0" y="0"/>
            <a:chExt cx="778197" cy="53434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78197" cy="534341"/>
            </a:xfrm>
            <a:custGeom>
              <a:avLst/>
              <a:gdLst/>
              <a:ahLst/>
              <a:cxnLst/>
              <a:rect l="l" t="t" r="r" b="b"/>
              <a:pathLst>
                <a:path w="778197" h="534341">
                  <a:moveTo>
                    <a:pt x="133630" y="0"/>
                  </a:moveTo>
                  <a:lnTo>
                    <a:pt x="644567" y="0"/>
                  </a:lnTo>
                  <a:cubicBezTo>
                    <a:pt x="680008" y="0"/>
                    <a:pt x="713997" y="14079"/>
                    <a:pt x="739058" y="39139"/>
                  </a:cubicBezTo>
                  <a:cubicBezTo>
                    <a:pt x="764118" y="64200"/>
                    <a:pt x="778197" y="98189"/>
                    <a:pt x="778197" y="133630"/>
                  </a:cubicBezTo>
                  <a:lnTo>
                    <a:pt x="778197" y="400711"/>
                  </a:lnTo>
                  <a:cubicBezTo>
                    <a:pt x="778197" y="436152"/>
                    <a:pt x="764118" y="470141"/>
                    <a:pt x="739058" y="495202"/>
                  </a:cubicBezTo>
                  <a:cubicBezTo>
                    <a:pt x="713997" y="520262"/>
                    <a:pt x="680008" y="534341"/>
                    <a:pt x="644567" y="534341"/>
                  </a:cubicBezTo>
                  <a:lnTo>
                    <a:pt x="133630" y="534341"/>
                  </a:lnTo>
                  <a:cubicBezTo>
                    <a:pt x="98189" y="534341"/>
                    <a:pt x="64200" y="520262"/>
                    <a:pt x="39139" y="495202"/>
                  </a:cubicBezTo>
                  <a:cubicBezTo>
                    <a:pt x="14079" y="470141"/>
                    <a:pt x="0" y="436152"/>
                    <a:pt x="0" y="400711"/>
                  </a:cubicBezTo>
                  <a:lnTo>
                    <a:pt x="0" y="133630"/>
                  </a:lnTo>
                  <a:cubicBezTo>
                    <a:pt x="0" y="98189"/>
                    <a:pt x="14079" y="64200"/>
                    <a:pt x="39139" y="39139"/>
                  </a:cubicBezTo>
                  <a:cubicBezTo>
                    <a:pt x="64200" y="14079"/>
                    <a:pt x="98189" y="0"/>
                    <a:pt x="133630" y="0"/>
                  </a:cubicBezTo>
                  <a:close/>
                </a:path>
              </a:pathLst>
            </a:custGeom>
            <a:solidFill>
              <a:srgbClr val="0B747F">
                <a:alpha val="35686"/>
              </a:srgbClr>
            </a:solidFill>
            <a:ln w="85725" cap="rnd">
              <a:solidFill>
                <a:srgbClr val="000000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778197" cy="56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307242" y="8066002"/>
            <a:ext cx="2954717" cy="2028825"/>
            <a:chOff x="0" y="0"/>
            <a:chExt cx="778197" cy="5343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78197" cy="534341"/>
            </a:xfrm>
            <a:custGeom>
              <a:avLst/>
              <a:gdLst/>
              <a:ahLst/>
              <a:cxnLst/>
              <a:rect l="l" t="t" r="r" b="b"/>
              <a:pathLst>
                <a:path w="778197" h="534341">
                  <a:moveTo>
                    <a:pt x="133630" y="0"/>
                  </a:moveTo>
                  <a:lnTo>
                    <a:pt x="644567" y="0"/>
                  </a:lnTo>
                  <a:cubicBezTo>
                    <a:pt x="680008" y="0"/>
                    <a:pt x="713997" y="14079"/>
                    <a:pt x="739058" y="39139"/>
                  </a:cubicBezTo>
                  <a:cubicBezTo>
                    <a:pt x="764118" y="64200"/>
                    <a:pt x="778197" y="98189"/>
                    <a:pt x="778197" y="133630"/>
                  </a:cubicBezTo>
                  <a:lnTo>
                    <a:pt x="778197" y="400711"/>
                  </a:lnTo>
                  <a:cubicBezTo>
                    <a:pt x="778197" y="436152"/>
                    <a:pt x="764118" y="470141"/>
                    <a:pt x="739058" y="495202"/>
                  </a:cubicBezTo>
                  <a:cubicBezTo>
                    <a:pt x="713997" y="520262"/>
                    <a:pt x="680008" y="534341"/>
                    <a:pt x="644567" y="534341"/>
                  </a:cubicBezTo>
                  <a:lnTo>
                    <a:pt x="133630" y="534341"/>
                  </a:lnTo>
                  <a:cubicBezTo>
                    <a:pt x="98189" y="534341"/>
                    <a:pt x="64200" y="520262"/>
                    <a:pt x="39139" y="495202"/>
                  </a:cubicBezTo>
                  <a:cubicBezTo>
                    <a:pt x="14079" y="470141"/>
                    <a:pt x="0" y="436152"/>
                    <a:pt x="0" y="400711"/>
                  </a:cubicBezTo>
                  <a:lnTo>
                    <a:pt x="0" y="133630"/>
                  </a:lnTo>
                  <a:cubicBezTo>
                    <a:pt x="0" y="98189"/>
                    <a:pt x="14079" y="64200"/>
                    <a:pt x="39139" y="39139"/>
                  </a:cubicBezTo>
                  <a:cubicBezTo>
                    <a:pt x="64200" y="14079"/>
                    <a:pt x="98189" y="0"/>
                    <a:pt x="133630" y="0"/>
                  </a:cubicBezTo>
                  <a:close/>
                </a:path>
              </a:pathLst>
            </a:custGeom>
            <a:solidFill>
              <a:srgbClr val="0B747F">
                <a:alpha val="35686"/>
              </a:srgbClr>
            </a:solidFill>
            <a:ln w="85725" cap="rnd">
              <a:solidFill>
                <a:srgbClr val="000000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778197" cy="56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45945" y="8542252"/>
            <a:ext cx="2608527" cy="1552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DPP </a:t>
            </a:r>
            <a:r>
              <a:rPr lang="en-US" sz="2500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reģistra</a:t>
            </a: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0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izveides</a:t>
            </a: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0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termiņš</a:t>
            </a: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(EK)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669517-F518-E3D6-6A5A-4E454162E945}"/>
              </a:ext>
            </a:extLst>
          </p:cNvPr>
          <p:cNvSpPr txBox="1"/>
          <p:nvPr/>
        </p:nvSpPr>
        <p:spPr>
          <a:xfrm>
            <a:off x="810856" y="7109603"/>
            <a:ext cx="186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19.07.2026.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6B874C-BBD1-92F1-4A12-FC7FC80E5567}"/>
              </a:ext>
            </a:extLst>
          </p:cNvPr>
          <p:cNvSpPr txBox="1"/>
          <p:nvPr/>
        </p:nvSpPr>
        <p:spPr>
          <a:xfrm>
            <a:off x="7364071" y="7096164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2027+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EF4EB8-66BB-CA40-2EED-A15ACC623AF6}"/>
              </a:ext>
            </a:extLst>
          </p:cNvPr>
          <p:cNvSpPr txBox="1"/>
          <p:nvPr/>
        </p:nvSpPr>
        <p:spPr>
          <a:xfrm>
            <a:off x="3879766" y="7096165"/>
            <a:ext cx="215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18.02.2027.</a:t>
            </a:r>
          </a:p>
        </p:txBody>
      </p:sp>
      <p:sp>
        <p:nvSpPr>
          <p:cNvPr id="46" name="TextBox 31">
            <a:extLst>
              <a:ext uri="{FF2B5EF4-FFF2-40B4-BE49-F238E27FC236}">
                <a16:creationId xmlns:a16="http://schemas.microsoft.com/office/drawing/2014/main" id="{9CB623DC-297F-E17D-839B-107999DD329A}"/>
              </a:ext>
            </a:extLst>
          </p:cNvPr>
          <p:cNvSpPr txBox="1"/>
          <p:nvPr/>
        </p:nvSpPr>
        <p:spPr>
          <a:xfrm>
            <a:off x="3622312" y="8815491"/>
            <a:ext cx="226233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lv-LV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DPP baterijām</a:t>
            </a: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" name="TextBox 31">
            <a:extLst>
              <a:ext uri="{FF2B5EF4-FFF2-40B4-BE49-F238E27FC236}">
                <a16:creationId xmlns:a16="http://schemas.microsoft.com/office/drawing/2014/main" id="{0179066D-B7D2-E5B1-4390-FA4E57AFB183}"/>
              </a:ext>
            </a:extLst>
          </p:cNvPr>
          <p:cNvSpPr txBox="1"/>
          <p:nvPr/>
        </p:nvSpPr>
        <p:spPr>
          <a:xfrm>
            <a:off x="6741970" y="8430769"/>
            <a:ext cx="226233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lv-LV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DPP nākamajiem produktiem</a:t>
            </a: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5C9DDA-73D5-7786-B436-E5A13B663E25}"/>
              </a:ext>
            </a:extLst>
          </p:cNvPr>
          <p:cNvSpPr txBox="1"/>
          <p:nvPr/>
        </p:nvSpPr>
        <p:spPr>
          <a:xfrm>
            <a:off x="575159" y="4066282"/>
            <a:ext cx="1737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Provizoriskā DPP ieviešanas secība ES:</a:t>
            </a:r>
            <a:r>
              <a:rPr lang="lv-LV" sz="32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baterijas (2027) → dzelzs un tērauds (2027–2028) → apģērbi un apavi, alumīnijs un riepas (2028–2029) → mēbeles, matrači un elektronika (2029–2030).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2F9A94E-FC29-3DC8-14AA-4BF3F88F4862}"/>
              </a:ext>
            </a:extLst>
          </p:cNvPr>
          <p:cNvSpPr/>
          <p:nvPr/>
        </p:nvSpPr>
        <p:spPr>
          <a:xfrm>
            <a:off x="10744200" y="6349403"/>
            <a:ext cx="7010400" cy="3274193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6294B1-E2A9-5DA9-FCCA-987AC99EFAE7}"/>
              </a:ext>
            </a:extLst>
          </p:cNvPr>
          <p:cNvSpPr txBox="1"/>
          <p:nvPr/>
        </p:nvSpPr>
        <p:spPr>
          <a:xfrm>
            <a:off x="10993848" y="6689303"/>
            <a:ext cx="65111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Konkrētie termiņi (izņemot baterijas) būs atkarīgi no Eiropas Komisijas pieņemtajiem deleģētajiem aktiem, kuru izstrāde ir plānota 2026.–2030. gada periodā.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677B6-B0F8-FCB8-D269-B092F3386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D9988-C814-AD37-F7AB-0B0B74A1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37" y="1181423"/>
            <a:ext cx="9229725" cy="1143000"/>
          </a:xfrm>
        </p:spPr>
        <p:txBody>
          <a:bodyPr>
            <a:normAutofit fontScale="90000"/>
          </a:bodyPr>
          <a:lstStyle/>
          <a:p>
            <a:r>
              <a:rPr lang="lv-LV" sz="60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3. Produktu iznīcināšanas aizliegums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F72AA-3566-6D6E-E2E9-5A9CAC2F4E00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3074" name="Picture 2" descr="Various textures and patterns are displayed up close.">
            <a:extLst>
              <a:ext uri="{FF2B5EF4-FFF2-40B4-BE49-F238E27FC236}">
                <a16:creationId xmlns:a16="http://schemas.microsoft.com/office/drawing/2014/main" id="{D2184E1D-F1BB-7D5C-0334-AAD2B8EF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087069"/>
            <a:ext cx="1022985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94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3481162"/>
          </a:xfrm>
          <a:custGeom>
            <a:avLst/>
            <a:gdLst/>
            <a:ahLst/>
            <a:cxnLst/>
            <a:rect l="l" t="t" r="r" b="b"/>
            <a:pathLst>
              <a:path w="18288000" h="3481162">
                <a:moveTo>
                  <a:pt x="0" y="0"/>
                </a:moveTo>
                <a:lnTo>
                  <a:pt x="18288000" y="0"/>
                </a:lnTo>
                <a:lnTo>
                  <a:pt x="18288000" y="3481162"/>
                </a:lnTo>
                <a:lnTo>
                  <a:pt x="0" y="3481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t="-129938" b="-6556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364394" y="1326963"/>
            <a:ext cx="17559213" cy="270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2026. gada 9.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februāra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Komisijas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Deleģētā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(ES) 2026/296,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ko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papildina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Eiropas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Parlamenta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Padomes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Regulu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(ES) 2024/1781,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nosakot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atkāpes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aizlieguma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iznīcināt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nerealizētus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produktus</a:t>
            </a:r>
            <a:endParaRPr lang="en-US" sz="43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89ED51-F9EE-D787-BC0C-915ECD900C90}"/>
              </a:ext>
            </a:extLst>
          </p:cNvPr>
          <p:cNvSpPr/>
          <p:nvPr/>
        </p:nvSpPr>
        <p:spPr>
          <a:xfrm>
            <a:off x="550006" y="876299"/>
            <a:ext cx="17373600" cy="36576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CDC446-FFAD-94DB-2B04-FE305B692F8F}"/>
              </a:ext>
            </a:extLst>
          </p:cNvPr>
          <p:cNvSpPr txBox="1"/>
          <p:nvPr/>
        </p:nvSpPr>
        <p:spPr>
          <a:xfrm>
            <a:off x="851760" y="2281178"/>
            <a:ext cx="1663226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Ekodizaina regula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Digitālā produkta pase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Produktu iznīcināšanas aizliegums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Informācijas publicēšana par izmestajiem produktiem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Turpmākie soļi un informācijas iespējas</a:t>
            </a:r>
          </a:p>
          <a:p>
            <a:pPr marL="342900" indent="-342900">
              <a:buAutoNum type="arabicPeriod"/>
            </a:pPr>
            <a:endParaRPr lang="lv-LV" dirty="0"/>
          </a:p>
          <a:p>
            <a:pPr marL="342900" indent="-342900">
              <a:buAutoNum type="arabicPeriod"/>
            </a:pPr>
            <a:endParaRPr lang="lv-LV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69C25-D898-377E-C494-EE3E94149593}"/>
              </a:ext>
            </a:extLst>
          </p:cNvPr>
          <p:cNvSpPr/>
          <p:nvPr/>
        </p:nvSpPr>
        <p:spPr>
          <a:xfrm>
            <a:off x="276386" y="1676400"/>
            <a:ext cx="17783013" cy="69342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5118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8100"/>
            <a:ext cx="9144000" cy="10287000"/>
            <a:chOff x="0" y="0"/>
            <a:chExt cx="3026422" cy="2650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7867"/>
            <a:ext cx="9144000" cy="10287000"/>
            <a:chOff x="0" y="0"/>
            <a:chExt cx="3026422" cy="26501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Freeform 9"/>
          <p:cNvSpPr/>
          <p:nvPr/>
        </p:nvSpPr>
        <p:spPr>
          <a:xfrm>
            <a:off x="2354454" y="4305300"/>
            <a:ext cx="4435092" cy="2705406"/>
          </a:xfrm>
          <a:custGeom>
            <a:avLst/>
            <a:gdLst/>
            <a:ahLst/>
            <a:cxnLst/>
            <a:rect l="l" t="t" r="r" b="b"/>
            <a:pathLst>
              <a:path w="4435092" h="2705406">
                <a:moveTo>
                  <a:pt x="0" y="0"/>
                </a:moveTo>
                <a:lnTo>
                  <a:pt x="4435092" y="0"/>
                </a:lnTo>
                <a:lnTo>
                  <a:pt x="4435092" y="2705405"/>
                </a:lnTo>
                <a:lnTo>
                  <a:pt x="0" y="27054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Freeform 10"/>
          <p:cNvSpPr/>
          <p:nvPr/>
        </p:nvSpPr>
        <p:spPr>
          <a:xfrm>
            <a:off x="12621450" y="6826148"/>
            <a:ext cx="2189100" cy="1795062"/>
          </a:xfrm>
          <a:custGeom>
            <a:avLst/>
            <a:gdLst/>
            <a:ahLst/>
            <a:cxnLst/>
            <a:rect l="l" t="t" r="r" b="b"/>
            <a:pathLst>
              <a:path w="2189100" h="1795062">
                <a:moveTo>
                  <a:pt x="0" y="0"/>
                </a:moveTo>
                <a:lnTo>
                  <a:pt x="2189100" y="0"/>
                </a:lnTo>
                <a:lnTo>
                  <a:pt x="2189100" y="1795062"/>
                </a:lnTo>
                <a:lnTo>
                  <a:pt x="0" y="179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9887776" y="1003456"/>
            <a:ext cx="7750915" cy="414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lv-LV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Deleģētā regula (ES) 2026/296 n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osaka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atkāpes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aizlieguma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iznīcināt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nerealizētus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produktus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un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pienākumu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ekonomikas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operatoriem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endParaRPr lang="lv-LV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4350" indent="-514350" algn="ctr">
              <a:lnSpc>
                <a:spcPts val="3639"/>
              </a:lnSpc>
              <a:buAutoNum type="arabicParenR"/>
            </a:pP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glabāt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nepieciešamo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dokumentāciju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endParaRPr lang="lv-LV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2)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informēt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atkritumu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apstrādes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piemērojamo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atkāpi</a:t>
            </a: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5030" y="1209959"/>
            <a:ext cx="7695194" cy="226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Ekodizaina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25.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panta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1.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punkts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paredz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aizliegumu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iznīcināt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nerealizētus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produktus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apģērbus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apavus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)*</a:t>
            </a:r>
          </a:p>
          <a:p>
            <a:pPr marL="0" lvl="0" indent="0" algn="ctr">
              <a:lnSpc>
                <a:spcPts val="3249"/>
              </a:lnSpc>
            </a:pPr>
            <a:endParaRPr lang="en-US" sz="27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4403" y="8199856"/>
            <a:ext cx="7695194" cy="127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*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Apģērbs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apģērba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piederumi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pr</a:t>
            </a:r>
            <a:r>
              <a:rPr lang="lv-LV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oduktu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kodi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4203, 61, 62, 6504, 6505,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apavi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lv-LV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produktu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kodi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6401, 6402, 6403, 6404, 6405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7213" y="7908005"/>
            <a:ext cx="8691395" cy="84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endParaRPr lang="en-US" sz="2400" dirty="0">
              <a:solidFill>
                <a:srgbClr val="0C444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360"/>
              </a:lnSpc>
            </a:pPr>
            <a:endParaRPr lang="en-US" sz="2400" dirty="0">
              <a:solidFill>
                <a:srgbClr val="0C444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8EA41-AA1D-FAFE-C3C8-64AE59FDCFDF}"/>
              </a:ext>
            </a:extLst>
          </p:cNvPr>
          <p:cNvSpPr txBox="1"/>
          <p:nvPr/>
        </p:nvSpPr>
        <p:spPr>
          <a:xfrm>
            <a:off x="2324100" y="684371"/>
            <a:ext cx="13754100" cy="972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Iespējamās atkāpes:</a:t>
            </a:r>
          </a:p>
          <a:p>
            <a:endParaRPr lang="lv-LV" sz="24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>
              <a:lnSpc>
                <a:spcPct val="200000"/>
              </a:lnSpc>
            </a:pP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a) bīstams produkts;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b) neatbilst tiesību aktu prasībām;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c) pārkāpj intelektuālā īpašuma tiesības;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d) licences vai līguma nosacījumu dēļ turpmāka izplatīšana nav atļauta;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e) nav iespējams noņemt aizsargātus vai nepiedienīgus marķējumus/dizainu;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f) bojāts, </a:t>
            </a:r>
            <a:r>
              <a:rPr lang="lv-LV" sz="2200" dirty="0" err="1">
                <a:latin typeface="Poppins" panose="00000500000000000000" pitchFamily="2" charset="-70"/>
                <a:cs typeface="Poppins" panose="00000500000000000000" pitchFamily="2" charset="-70"/>
              </a:rPr>
              <a:t>kontaminēts</a:t>
            </a: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 vai higiēniski neatbilstošs produkts, ko nav lietderīgi salabot;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g) nenovēršami konstrukcijas vai ražošanas defekti;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h) produkts bez panākumiem piedāvāts ziedošanai;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i) ziedotam produktam nav atrasts saņēmējs;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j) pēc sagatavošanas </a:t>
            </a:r>
            <a:r>
              <a:rPr lang="lv-LV" sz="2200" dirty="0" err="1">
                <a:latin typeface="Poppins" panose="00000500000000000000" pitchFamily="2" charset="-70"/>
                <a:cs typeface="Poppins" panose="00000500000000000000" pitchFamily="2" charset="-70"/>
              </a:rPr>
              <a:t>atkalizmantošanai</a:t>
            </a: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 produktam nav atrasts saņēmējs.</a:t>
            </a:r>
          </a:p>
          <a:p>
            <a:pPr>
              <a:lnSpc>
                <a:spcPct val="200000"/>
              </a:lnSpc>
            </a:pPr>
            <a:endParaRPr lang="lv-LV" sz="2000" b="1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>
              <a:lnSpc>
                <a:spcPct val="200000"/>
              </a:lnSpc>
            </a:pP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Precīzas pieļaujamās atkāpes skatīt Komisijas Deleģētās regulas (ES) 2026/296 2. pantā – “</a:t>
            </a:r>
            <a:r>
              <a:rPr lang="lv-LV" u="sng" dirty="0">
                <a:latin typeface="Poppins" panose="00000500000000000000" pitchFamily="2" charset="-70"/>
                <a:cs typeface="Poppins" panose="00000500000000000000" pitchFamily="2" charset="-70"/>
                <a:hlinkClick r:id="rId3"/>
              </a:rPr>
              <a:t>Atkāpes no aizlieguma iznīcināt nerealizētus patēriņa produktus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”</a:t>
            </a:r>
          </a:p>
          <a:p>
            <a:endParaRPr lang="lv-LV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75369-C58E-68E1-F6B3-2A2F928E28A3}"/>
              </a:ext>
            </a:extLst>
          </p:cNvPr>
          <p:cNvSpPr/>
          <p:nvPr/>
        </p:nvSpPr>
        <p:spPr>
          <a:xfrm>
            <a:off x="2133600" y="1409700"/>
            <a:ext cx="12115800" cy="7010400"/>
          </a:xfrm>
          <a:prstGeom prst="rect">
            <a:avLst/>
          </a:prstGeom>
          <a:solidFill>
            <a:srgbClr val="009999">
              <a:alpha val="1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39408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"/>
            <a:ext cx="9144000" cy="10287000"/>
            <a:chOff x="0" y="0"/>
            <a:chExt cx="3026422" cy="2650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"/>
            <a:ext cx="9144000" cy="10287000"/>
            <a:chOff x="0" y="0"/>
            <a:chExt cx="3026422" cy="26501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Freeform 9"/>
          <p:cNvSpPr/>
          <p:nvPr/>
        </p:nvSpPr>
        <p:spPr>
          <a:xfrm>
            <a:off x="3021542" y="4065505"/>
            <a:ext cx="3100917" cy="2413077"/>
          </a:xfrm>
          <a:custGeom>
            <a:avLst/>
            <a:gdLst/>
            <a:ahLst/>
            <a:cxnLst/>
            <a:rect l="l" t="t" r="r" b="b"/>
            <a:pathLst>
              <a:path w="3100917" h="2413077">
                <a:moveTo>
                  <a:pt x="0" y="0"/>
                </a:moveTo>
                <a:lnTo>
                  <a:pt x="3100918" y="0"/>
                </a:lnTo>
                <a:lnTo>
                  <a:pt x="3100918" y="2413078"/>
                </a:lnTo>
                <a:lnTo>
                  <a:pt x="0" y="24130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Freeform 10"/>
          <p:cNvSpPr/>
          <p:nvPr/>
        </p:nvSpPr>
        <p:spPr>
          <a:xfrm>
            <a:off x="12576165" y="6286500"/>
            <a:ext cx="2279669" cy="3067013"/>
          </a:xfrm>
          <a:custGeom>
            <a:avLst/>
            <a:gdLst/>
            <a:ahLst/>
            <a:cxnLst/>
            <a:rect l="l" t="t" r="r" b="b"/>
            <a:pathLst>
              <a:path w="2578137" h="3527302">
                <a:moveTo>
                  <a:pt x="0" y="0"/>
                </a:moveTo>
                <a:lnTo>
                  <a:pt x="2578138" y="0"/>
                </a:lnTo>
                <a:lnTo>
                  <a:pt x="2578138" y="3527303"/>
                </a:lnTo>
                <a:lnTo>
                  <a:pt x="0" y="35273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9601770" y="1307786"/>
            <a:ext cx="8238791" cy="322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Deleģētās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regulas</a:t>
            </a:r>
            <a:r>
              <a:rPr lang="lv-LV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(ES) 2026/296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4. pants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nosaka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ka</a:t>
            </a:r>
            <a:r>
              <a:rPr lang="lv-LV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ekonom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ikas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operatori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atkritumu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apstrādes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operatoram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kuram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tie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piegādā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nerealizētus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produktus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uz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kuriem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attiecas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kāda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noteiktajām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atkāpēm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sniedz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paziņojumu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piemērojamo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atkāpi</a:t>
            </a: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0528" y="1312886"/>
            <a:ext cx="7695194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Piemērošana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no 2026. gada 19.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jūlija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lielajiem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uzņēmumiem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*, no 2030. gada 19.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jūlija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vidējiem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uzņēmumiem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**</a:t>
            </a:r>
          </a:p>
          <a:p>
            <a:pPr marL="0" lvl="0" indent="0" algn="ctr">
              <a:lnSpc>
                <a:spcPts val="3249"/>
              </a:lnSpc>
            </a:pPr>
            <a:endParaRPr lang="en-US" sz="27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7540" y="7376161"/>
            <a:ext cx="8048919" cy="302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*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Uzņēmumi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kuru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darbinieku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skaits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ir 250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vairāk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un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apgrozījums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50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.,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bilance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43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euro</a:t>
            </a:r>
          </a:p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**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Uzņēmumi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kuru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darbinieku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skaits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ir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mazāk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kā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250, un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apgrozījums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nepārsniedz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50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bilance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nepārsniedz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43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euro</a:t>
            </a:r>
          </a:p>
          <a:p>
            <a:pPr algn="ctr">
              <a:lnSpc>
                <a:spcPts val="3360"/>
              </a:lnSpc>
            </a:pPr>
            <a:endParaRPr lang="en-US" sz="24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EFBC1-9938-2512-4A6E-6CFE79F1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FADD-A2AA-B3A8-FE6A-B02E3C91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37" y="1562100"/>
            <a:ext cx="9229725" cy="1143000"/>
          </a:xfrm>
        </p:spPr>
        <p:txBody>
          <a:bodyPr>
            <a:normAutofit fontScale="90000"/>
          </a:bodyPr>
          <a:lstStyle/>
          <a:p>
            <a:r>
              <a:rPr lang="lv-LV" sz="53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4. Informācijas publicēšana par izmestajiem produktiem</a:t>
            </a:r>
            <a:br>
              <a:rPr lang="lv-LV" sz="6000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sz="6000" b="1" dirty="0">
              <a:solidFill>
                <a:srgbClr val="009999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BE5D9-FE48-5BDC-7CA8-150CCBA9BFD3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098" name="Picture 2" descr="Different samples of natural materials are displayed.">
            <a:extLst>
              <a:ext uri="{FF2B5EF4-FFF2-40B4-BE49-F238E27FC236}">
                <a16:creationId xmlns:a16="http://schemas.microsoft.com/office/drawing/2014/main" id="{D00C5D9A-4030-D856-2E60-A9E72272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09900"/>
            <a:ext cx="10229851" cy="69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931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16227"/>
            <a:ext cx="18288000" cy="3161771"/>
          </a:xfrm>
          <a:custGeom>
            <a:avLst/>
            <a:gdLst/>
            <a:ahLst/>
            <a:cxnLst/>
            <a:rect l="l" t="t" r="r" b="b"/>
            <a:pathLst>
              <a:path w="18288000" h="3161771">
                <a:moveTo>
                  <a:pt x="0" y="0"/>
                </a:moveTo>
                <a:lnTo>
                  <a:pt x="18288000" y="0"/>
                </a:lnTo>
                <a:lnTo>
                  <a:pt x="18288000" y="3161770"/>
                </a:lnTo>
                <a:lnTo>
                  <a:pt x="0" y="316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 t="-60278" b="-225086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821298" y="990600"/>
            <a:ext cx="16438002" cy="403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2026. gada 9.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februāra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Komisijas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Īstenošanas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(ES) 2026/2,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ko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nosaka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sīki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izstrādātus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noteikumus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Eiropas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Parlamenta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Padomes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Regulas (ES) 2024/1781 24.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panta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piemērošanai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attiecībā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uz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informācijas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par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izmestajiem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nerealizētajiem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produktiem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atklāšanas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detaļām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un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formātu</a:t>
            </a:r>
            <a:endParaRPr lang="en-US" sz="43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5B1414-A3BF-4FC7-D30A-BFDB3AB5B04A}"/>
              </a:ext>
            </a:extLst>
          </p:cNvPr>
          <p:cNvSpPr/>
          <p:nvPr/>
        </p:nvSpPr>
        <p:spPr>
          <a:xfrm>
            <a:off x="457200" y="765412"/>
            <a:ext cx="17373600" cy="441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3296782"/>
            <a:ext cx="6096000" cy="6990218"/>
            <a:chOff x="0" y="0"/>
            <a:chExt cx="2017615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192000" y="3296782"/>
            <a:ext cx="6096000" cy="6990218"/>
            <a:chOff x="0" y="0"/>
            <a:chExt cx="2017615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96782"/>
            <a:ext cx="6096000" cy="6990218"/>
            <a:chOff x="0" y="0"/>
            <a:chExt cx="2017615" cy="23135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1854234"/>
            <a:ext cx="18519679" cy="1202615"/>
          </a:xfrm>
          <a:custGeom>
            <a:avLst/>
            <a:gdLst/>
            <a:ahLst/>
            <a:cxnLst/>
            <a:rect l="l" t="t" r="r" b="b"/>
            <a:pathLst>
              <a:path w="18519679" h="1202615">
                <a:moveTo>
                  <a:pt x="0" y="0"/>
                </a:moveTo>
                <a:lnTo>
                  <a:pt x="18519679" y="0"/>
                </a:lnTo>
                <a:lnTo>
                  <a:pt x="18519679" y="1202615"/>
                </a:lnTo>
                <a:lnTo>
                  <a:pt x="0" y="1202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515842" b="-500621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TextBox 9"/>
          <p:cNvSpPr txBox="1"/>
          <p:nvPr/>
        </p:nvSpPr>
        <p:spPr>
          <a:xfrm>
            <a:off x="6976433" y="3693663"/>
            <a:ext cx="4319960" cy="506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Īstenošanas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regula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(ES) 2026/2</a:t>
            </a:r>
            <a:r>
              <a:rPr lang="lv-LV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n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osaka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: </a:t>
            </a:r>
            <a:endParaRPr lang="lv-LV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1)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formātu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kādā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informācija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lv-LV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jāpublicē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endParaRPr lang="lv-LV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2)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ekonomikas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operatoriem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pienākumu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glabāt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informāciju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endParaRPr lang="lv-LV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3)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kompetentajai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uzraudzības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iestādei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veikt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verifikāciju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*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866242" y="3693663"/>
            <a:ext cx="4747516" cy="276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Piemērošana no 2027. gada 2. marta lielajiem uzņēmumiem, no 2030. gada 19. jūlija vidējiem uzņēmumiem</a:t>
            </a:r>
          </a:p>
          <a:p>
            <a:pPr marL="0" lvl="0" indent="0" algn="l">
              <a:lnSpc>
                <a:spcPts val="3639"/>
              </a:lnSpc>
            </a:pPr>
            <a:endParaRPr lang="en-US" sz="27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8340" y="3693663"/>
            <a:ext cx="4579320" cy="367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Ekodizaina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24. pants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paredz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pienākumu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ekonomikas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operatoriem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savās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tīmekļvietnēs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publicēt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informāciju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izmestajiem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nerealizētajiem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produktiem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7485" y="293239"/>
            <a:ext cx="17377856" cy="130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3"/>
              </a:lnSpc>
              <a:spcBef>
                <a:spcPct val="0"/>
              </a:spcBef>
            </a:pP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Informācijas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publicēšana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par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izmestiem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nerealizētiem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produktiem</a:t>
            </a:r>
            <a:endParaRPr lang="en-US" sz="3979" b="1" spc="-119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649065" y="8891587"/>
            <a:ext cx="498987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6"/>
              </a:lnSpc>
              <a:spcBef>
                <a:spcPct val="0"/>
              </a:spcBef>
            </a:pP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*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Norādīto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atkritumu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apstrādes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darbību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salīdzina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apstrādes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darbībām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ko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veicis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atkritumu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apstrādes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operators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2FE9B-5EF6-A53B-101E-7B00824A9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3" y="643"/>
            <a:ext cx="10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8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3439" y="2397201"/>
            <a:ext cx="16821122" cy="7707098"/>
          </a:xfrm>
          <a:custGeom>
            <a:avLst/>
            <a:gdLst/>
            <a:ahLst/>
            <a:cxnLst/>
            <a:rect l="l" t="t" r="r" b="b"/>
            <a:pathLst>
              <a:path w="14714330" h="6915735">
                <a:moveTo>
                  <a:pt x="0" y="0"/>
                </a:moveTo>
                <a:lnTo>
                  <a:pt x="14714330" y="0"/>
                </a:lnTo>
                <a:lnTo>
                  <a:pt x="14714330" y="6915735"/>
                </a:lnTo>
                <a:lnTo>
                  <a:pt x="0" y="69157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733439" y="273173"/>
            <a:ext cx="16821122" cy="1974727"/>
            <a:chOff x="0" y="0"/>
            <a:chExt cx="4430254" cy="6237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0254" cy="623706"/>
            </a:xfrm>
            <a:custGeom>
              <a:avLst/>
              <a:gdLst/>
              <a:ahLst/>
              <a:cxnLst/>
              <a:rect l="l" t="t" r="r" b="b"/>
              <a:pathLst>
                <a:path w="4430254" h="623706">
                  <a:moveTo>
                    <a:pt x="0" y="0"/>
                  </a:moveTo>
                  <a:lnTo>
                    <a:pt x="4430254" y="0"/>
                  </a:lnTo>
                  <a:lnTo>
                    <a:pt x="4430254" y="623706"/>
                  </a:lnTo>
                  <a:lnTo>
                    <a:pt x="0" y="623706"/>
                  </a:lnTo>
                  <a:close/>
                </a:path>
              </a:pathLst>
            </a:custGeom>
            <a:solidFill>
              <a:srgbClr val="0B747F">
                <a:alpha val="22745"/>
              </a:srgbClr>
            </a:solidFill>
            <a:ln w="142875" cap="sq">
              <a:solidFill>
                <a:srgbClr val="000000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430254" cy="652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7616" y="571500"/>
            <a:ext cx="17252768" cy="1338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izmestiem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nerealizētajiem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patēriņa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produktiem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lv-LV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publicējamās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informācijas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vizuālais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noformējums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saturs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atbilst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Komisijas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Īstenošanas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regulas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(ES) 2026/2</a:t>
            </a:r>
            <a:r>
              <a:rPr lang="lv-LV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pielikumā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noteiktajam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formātam</a:t>
            </a:r>
            <a:endParaRPr lang="en-US" sz="2900" b="1" dirty="0">
              <a:solidFill>
                <a:srgbClr val="0B747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DEA94-AE58-B39F-124E-0DE51D0B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ED0C-8D0B-EFD4-AD3A-A124389D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37" y="1562100"/>
            <a:ext cx="9229725" cy="1143000"/>
          </a:xfrm>
        </p:spPr>
        <p:txBody>
          <a:bodyPr>
            <a:normAutofit fontScale="90000"/>
          </a:bodyPr>
          <a:lstStyle/>
          <a:p>
            <a:r>
              <a:rPr lang="lv-LV" sz="53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5. </a:t>
            </a:r>
            <a:r>
              <a:rPr lang="lv-LV" sz="5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Turpmākie soļi un informācijas iespējas</a:t>
            </a:r>
            <a:br>
              <a:rPr lang="lv-LV" sz="6000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sz="6000" b="1" dirty="0">
              <a:solidFill>
                <a:srgbClr val="009999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4907C7-49DE-9964-A67E-CDA3B8B80DA2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122" name="Picture 2" descr="Various material samples are arranged on a surface.">
            <a:extLst>
              <a:ext uri="{FF2B5EF4-FFF2-40B4-BE49-F238E27FC236}">
                <a16:creationId xmlns:a16="http://schemas.microsoft.com/office/drawing/2014/main" id="{9F4AB1FC-D5AA-AC6B-CB56-263FFAEF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67" y="3009900"/>
            <a:ext cx="10265963" cy="69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11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D44843-006E-C849-DE83-5669B8041AD7}"/>
              </a:ext>
            </a:extLst>
          </p:cNvPr>
          <p:cNvSpPr txBox="1"/>
          <p:nvPr/>
        </p:nvSpPr>
        <p:spPr>
          <a:xfrm>
            <a:off x="4152900" y="647700"/>
            <a:ext cx="998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Turpmākie soļi un sadarbība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25F-EC35-47A4-C357-E50AD69833D5}"/>
              </a:ext>
            </a:extLst>
          </p:cNvPr>
          <p:cNvSpPr txBox="1"/>
          <p:nvPr/>
        </p:nvSpPr>
        <p:spPr>
          <a:xfrm>
            <a:off x="685800" y="1928794"/>
            <a:ext cx="15697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Uzņēmumiem:</a:t>
            </a:r>
          </a:p>
          <a:p>
            <a:endParaRPr lang="lv-LV" sz="2800" dirty="0">
              <a:solidFill>
                <a:schemeClr val="bg1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Sekot līdzi Eiropas Komisijas un Ekonomikas ministrijas informācijai par Ekodizaina regulas ieviešanu, deleģētajiem aktiem un sabiedriskajām apspriešanām;</a:t>
            </a:r>
          </a:p>
          <a:p>
            <a:endParaRPr lang="lv-LV" sz="2800" dirty="0">
              <a:solidFill>
                <a:schemeClr val="bg1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Izvērtēt iespējamo ietekmi uz uzņēmuma produktiem un datu pārvaldības procesiem, īpaši saistībā ar digitālajām produktu pasēm (DPP);</a:t>
            </a:r>
          </a:p>
          <a:p>
            <a:endParaRPr lang="lv-LV" sz="2800" dirty="0">
              <a:solidFill>
                <a:schemeClr val="bg1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Jautājumu vai neskaidrību gadījumā aicinām sazināties ar Ekonomikas ministriju; nepieciešamības gadījumā jautājumus adresēsim Eiropas Komisijai. </a:t>
            </a:r>
          </a:p>
          <a:p>
            <a:endParaRPr lang="lv-LV" dirty="0"/>
          </a:p>
        </p:txBody>
      </p:sp>
      <p:pic>
        <p:nvPicPr>
          <p:cNvPr id="7" name="Graphic 6" descr="Add with solid fill">
            <a:extLst>
              <a:ext uri="{FF2B5EF4-FFF2-40B4-BE49-F238E27FC236}">
                <a16:creationId xmlns:a16="http://schemas.microsoft.com/office/drawing/2014/main" id="{D86E52B9-920C-DD47-4AAC-F514681F14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275" y="697225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C8C77C-B8A7-9B6D-29F2-B16EC0D625D7}"/>
              </a:ext>
            </a:extLst>
          </p:cNvPr>
          <p:cNvSpPr txBox="1"/>
          <p:nvPr/>
        </p:nvSpPr>
        <p:spPr>
          <a:xfrm>
            <a:off x="1790700" y="6939121"/>
            <a:ext cx="1470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Līdz 2026. gada beigām plānojam organizēt tematiskas tikšanās ar nozarēm, kuras pirmajā kārtā skars ekodizaina prasību izstrāde (apģērbi un apavi, mēbeles, matrači, riepas, dzelzs un tērauds, alumīnijs).</a:t>
            </a:r>
          </a:p>
          <a:p>
            <a:endParaRPr lang="lv-LV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11B12F-370A-98CF-B387-207DA25C3513}"/>
              </a:ext>
            </a:extLst>
          </p:cNvPr>
          <p:cNvSpPr/>
          <p:nvPr/>
        </p:nvSpPr>
        <p:spPr>
          <a:xfrm>
            <a:off x="533400" y="2672294"/>
            <a:ext cx="15544800" cy="3733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Graphic 9" descr="Add with solid fill">
            <a:extLst>
              <a:ext uri="{FF2B5EF4-FFF2-40B4-BE49-F238E27FC236}">
                <a16:creationId xmlns:a16="http://schemas.microsoft.com/office/drawing/2014/main" id="{BFA72295-6D70-310F-D3DF-0699A919B1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275" y="860066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906083-D7CF-DEB5-24B5-83A6F772054C}"/>
              </a:ext>
            </a:extLst>
          </p:cNvPr>
          <p:cNvSpPr txBox="1"/>
          <p:nvPr/>
        </p:nvSpPr>
        <p:spPr>
          <a:xfrm>
            <a:off x="1790700" y="8600669"/>
            <a:ext cx="147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Eiropas Komisija ir paudusi gatavību organizēt informatīvu(-</a:t>
            </a:r>
            <a:r>
              <a:rPr lang="lv-LV" sz="2400" dirty="0" err="1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us</a:t>
            </a:r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) semināru(-</a:t>
            </a:r>
            <a:r>
              <a:rPr lang="lv-LV" sz="2400" dirty="0" err="1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us</a:t>
            </a:r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) ekonomikas operatoriem. Ja šāda iespēja tiks īstenota, informēsim par dalības iespējām.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43192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3EE743-39B8-1193-E6C9-F3F4EE729B60}"/>
              </a:ext>
            </a:extLst>
          </p:cNvPr>
          <p:cNvSpPr txBox="1"/>
          <p:nvPr/>
        </p:nvSpPr>
        <p:spPr>
          <a:xfrm>
            <a:off x="1371600" y="3233056"/>
            <a:ext cx="3943350" cy="382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Aicinām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uzdot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jautājumus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vebināra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tēmām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izmantojot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platformu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kods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solidFill>
                  <a:srgbClr val="00FFCC"/>
                </a:solidFill>
                <a:latin typeface="+mj-lt"/>
                <a:ea typeface="+mj-ea"/>
                <a:cs typeface="+mj-cs"/>
              </a:rPr>
              <a:t>2563313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vai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skenējiet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2EDB8-2056-98D3-8A2E-593DA195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903849"/>
            <a:ext cx="6479297" cy="64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0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B1663B-DDB1-F988-A2A5-81515DC00818}"/>
              </a:ext>
            </a:extLst>
          </p:cNvPr>
          <p:cNvSpPr txBox="1"/>
          <p:nvPr/>
        </p:nvSpPr>
        <p:spPr>
          <a:xfrm>
            <a:off x="3581400" y="1126759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Noderīgi resursi un informācija</a:t>
            </a:r>
          </a:p>
        </p:txBody>
      </p:sp>
      <p:pic>
        <p:nvPicPr>
          <p:cNvPr id="4" name="Graphic 3" descr="Badge Tick with solid fill">
            <a:extLst>
              <a:ext uri="{FF2B5EF4-FFF2-40B4-BE49-F238E27FC236}">
                <a16:creationId xmlns:a16="http://schemas.microsoft.com/office/drawing/2014/main" id="{9D7DD6E8-CB17-8861-11C2-F713A2D531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487400" y="1064846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B34A62-2567-6FA5-40A5-D3842E78C5BB}"/>
              </a:ext>
            </a:extLst>
          </p:cNvPr>
          <p:cNvSpPr txBox="1"/>
          <p:nvPr/>
        </p:nvSpPr>
        <p:spPr>
          <a:xfrm>
            <a:off x="2440983" y="3533507"/>
            <a:ext cx="1584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Ekonomikas ministrijas mājaslapa - 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3"/>
              </a:rPr>
              <a:t>ekodizaina sadaļa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Ekodizaina regula ilgtspējīgiem produktiem – 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4"/>
              </a:rPr>
              <a:t>Eiropas Komisija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Jautājumi un atbildes par Ekodizaina regulu (Q&amp;A) – 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5"/>
              </a:rPr>
              <a:t>Eiropas Komisija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Sabiedriskās apspriešanas un atsauksmju sniegšana ("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Have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 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Your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 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Say</a:t>
            </a: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")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Ekodizaina regula (Regula (ES) 2024/1781) EUR-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7"/>
              </a:rPr>
              <a:t>Lex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7"/>
              </a:rPr>
              <a:t> datubāzē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0247A-8392-7A45-F7A5-BB69986A691E}"/>
              </a:ext>
            </a:extLst>
          </p:cNvPr>
          <p:cNvSpPr/>
          <p:nvPr/>
        </p:nvSpPr>
        <p:spPr>
          <a:xfrm>
            <a:off x="2057400" y="3086100"/>
            <a:ext cx="14401800" cy="44958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7999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24199"/>
            <a:ext cx="18288000" cy="4962801"/>
          </a:xfrm>
          <a:custGeom>
            <a:avLst/>
            <a:gdLst/>
            <a:ahLst/>
            <a:cxnLst/>
            <a:rect l="l" t="t" r="r" b="b"/>
            <a:pathLst>
              <a:path w="18288000" h="4962801">
                <a:moveTo>
                  <a:pt x="0" y="0"/>
                </a:moveTo>
                <a:lnTo>
                  <a:pt x="18288000" y="0"/>
                </a:lnTo>
                <a:lnTo>
                  <a:pt x="18288000" y="4962801"/>
                </a:lnTo>
                <a:lnTo>
                  <a:pt x="0" y="4962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t="-75592" b="-7007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2654782" y="256943"/>
            <a:ext cx="4886557" cy="4886557"/>
          </a:xfrm>
          <a:custGeom>
            <a:avLst/>
            <a:gdLst/>
            <a:ahLst/>
            <a:cxnLst/>
            <a:rect l="l" t="t" r="r" b="b"/>
            <a:pathLst>
              <a:path w="4886557" h="4886557">
                <a:moveTo>
                  <a:pt x="0" y="0"/>
                </a:moveTo>
                <a:lnTo>
                  <a:pt x="4886557" y="0"/>
                </a:lnTo>
                <a:lnTo>
                  <a:pt x="4886557" y="4886557"/>
                </a:lnTo>
                <a:lnTo>
                  <a:pt x="0" y="48865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479552" y="2906931"/>
            <a:ext cx="2250955" cy="1665707"/>
          </a:xfrm>
          <a:custGeom>
            <a:avLst/>
            <a:gdLst/>
            <a:ahLst/>
            <a:cxnLst/>
            <a:rect l="l" t="t" r="r" b="b"/>
            <a:pathLst>
              <a:path w="2250955" h="1665707">
                <a:moveTo>
                  <a:pt x="0" y="0"/>
                </a:moveTo>
                <a:lnTo>
                  <a:pt x="2250955" y="0"/>
                </a:lnTo>
                <a:lnTo>
                  <a:pt x="2250955" y="1665707"/>
                </a:lnTo>
                <a:lnTo>
                  <a:pt x="0" y="16657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992120" y="753388"/>
            <a:ext cx="5476774" cy="242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9"/>
              </a:lnSpc>
            </a:pPr>
            <a:r>
              <a:rPr lang="en-US" sz="5636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Iesaistes iespējas</a:t>
            </a:r>
          </a:p>
          <a:p>
            <a:pPr algn="l">
              <a:lnSpc>
                <a:spcPts val="6199"/>
              </a:lnSpc>
            </a:pPr>
            <a:endParaRPr lang="en-US" sz="5636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16480" y="581879"/>
            <a:ext cx="7025381" cy="454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Aicinām mūs informēt par savām interesēm ekodizaina jautājumos!</a:t>
            </a:r>
          </a:p>
          <a:p>
            <a:pPr algn="l">
              <a:lnSpc>
                <a:spcPts val="4049"/>
              </a:lnSpc>
            </a:pPr>
            <a:endParaRPr lang="en-US" sz="26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Tas palīdzēs:</a:t>
            </a:r>
          </a:p>
          <a:p>
            <a:pPr algn="l">
              <a:lnSpc>
                <a:spcPts val="4049"/>
              </a:lnSpc>
            </a:pPr>
            <a:endParaRPr lang="en-US" sz="26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•Latvijas nostājas formulēšanā un paušanā</a:t>
            </a:r>
          </a:p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•Latvijas uzņēmēju interešu aizstāvībai</a:t>
            </a:r>
          </a:p>
          <a:p>
            <a:pPr algn="l">
              <a:lnSpc>
                <a:spcPts val="4049"/>
              </a:lnSpc>
            </a:pPr>
            <a:endParaRPr lang="en-US" sz="26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823683" y="957146"/>
            <a:ext cx="4548754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Kontaktinformācija</a:t>
            </a:r>
            <a:r>
              <a:rPr lang="en-US" sz="25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b="1" dirty="0">
              <a:solidFill>
                <a:srgbClr val="0B747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Sigita Krastiņa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 un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ārējo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ekonomisko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attiecību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departamenta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ES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preču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pakalpojumu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tirgus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nodaļa</a:t>
            </a:r>
            <a:endParaRPr lang="en-US" sz="2500" dirty="0">
              <a:solidFill>
                <a:srgbClr val="0B747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67013161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Sigita.Krastina@em.gov.lv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94846" cy="10287000"/>
            <a:chOff x="0" y="0"/>
            <a:chExt cx="253529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5294" cy="3479800"/>
            </a:xfrm>
            <a:custGeom>
              <a:avLst/>
              <a:gdLst/>
              <a:ahLst/>
              <a:cxnLst/>
              <a:rect l="l" t="t" r="r" b="b"/>
              <a:pathLst>
                <a:path w="2535294" h="3479800">
                  <a:moveTo>
                    <a:pt x="0" y="0"/>
                  </a:moveTo>
                  <a:lnTo>
                    <a:pt x="2535294" y="0"/>
                  </a:lnTo>
                  <a:lnTo>
                    <a:pt x="253529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1627883" y="4448336"/>
            <a:ext cx="4239080" cy="4239080"/>
          </a:xfrm>
          <a:custGeom>
            <a:avLst/>
            <a:gdLst/>
            <a:ahLst/>
            <a:cxnLst/>
            <a:rect l="l" t="t" r="r" b="b"/>
            <a:pathLst>
              <a:path w="4239080" h="4239080">
                <a:moveTo>
                  <a:pt x="0" y="0"/>
                </a:moveTo>
                <a:lnTo>
                  <a:pt x="4239080" y="0"/>
                </a:lnTo>
                <a:lnTo>
                  <a:pt x="4239080" y="4239080"/>
                </a:lnTo>
                <a:lnTo>
                  <a:pt x="0" y="4239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7957353" y="7994191"/>
            <a:ext cx="9659991" cy="1149144"/>
          </a:xfrm>
          <a:custGeom>
            <a:avLst/>
            <a:gdLst/>
            <a:ahLst/>
            <a:cxnLst/>
            <a:rect l="l" t="t" r="r" b="b"/>
            <a:pathLst>
              <a:path w="9659991" h="1149144">
                <a:moveTo>
                  <a:pt x="0" y="0"/>
                </a:moveTo>
                <a:lnTo>
                  <a:pt x="9659991" y="0"/>
                </a:lnTo>
                <a:lnTo>
                  <a:pt x="9659991" y="1149144"/>
                </a:lnTo>
                <a:lnTo>
                  <a:pt x="0" y="1149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8061557" y="8842202"/>
            <a:ext cx="9659991" cy="832195"/>
          </a:xfrm>
          <a:custGeom>
            <a:avLst/>
            <a:gdLst/>
            <a:ahLst/>
            <a:cxnLst/>
            <a:rect l="l" t="t" r="r" b="b"/>
            <a:pathLst>
              <a:path w="9659991" h="832195">
                <a:moveTo>
                  <a:pt x="0" y="0"/>
                </a:moveTo>
                <a:lnTo>
                  <a:pt x="9659991" y="0"/>
                </a:lnTo>
                <a:lnTo>
                  <a:pt x="9659991" y="832196"/>
                </a:lnTo>
                <a:lnTo>
                  <a:pt x="0" y="832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Freeform 7"/>
          <p:cNvSpPr/>
          <p:nvPr/>
        </p:nvSpPr>
        <p:spPr>
          <a:xfrm>
            <a:off x="8854109" y="770402"/>
            <a:ext cx="8074886" cy="6356958"/>
          </a:xfrm>
          <a:custGeom>
            <a:avLst/>
            <a:gdLst/>
            <a:ahLst/>
            <a:cxnLst/>
            <a:rect l="l" t="t" r="r" b="b"/>
            <a:pathLst>
              <a:path w="8074886" h="6356958">
                <a:moveTo>
                  <a:pt x="0" y="0"/>
                </a:moveTo>
                <a:lnTo>
                  <a:pt x="8074887" y="0"/>
                </a:lnTo>
                <a:lnTo>
                  <a:pt x="807488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2000"/>
            </a:blip>
            <a:stretch>
              <a:fillRect t="-45327" b="-45327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TextBox 8"/>
          <p:cNvSpPr txBox="1"/>
          <p:nvPr/>
        </p:nvSpPr>
        <p:spPr>
          <a:xfrm>
            <a:off x="1419341" y="1518920"/>
            <a:ext cx="4656163" cy="362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6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Paldies par uzmanību!</a:t>
            </a:r>
          </a:p>
          <a:p>
            <a:pPr algn="ctr">
              <a:lnSpc>
                <a:spcPts val="7040"/>
              </a:lnSpc>
            </a:pPr>
            <a:endParaRPr lang="en-US" sz="6399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A4206-ADF9-7F8E-5247-64F9475E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A7ED2FFE-CEBF-5C69-2E68-F83CD8CF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D06DB-E291-3799-4058-FA58ED605D74}"/>
              </a:ext>
            </a:extLst>
          </p:cNvPr>
          <p:cNvSpPr txBox="1"/>
          <p:nvPr/>
        </p:nvSpPr>
        <p:spPr>
          <a:xfrm>
            <a:off x="1371600" y="3233056"/>
            <a:ext cx="3943350" cy="382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Aicinām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uzdot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jautājumus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vebināra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tēmām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izmantojot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platformu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kods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solidFill>
                  <a:srgbClr val="00FFCC"/>
                </a:solidFill>
                <a:latin typeface="+mj-lt"/>
                <a:ea typeface="+mj-ea"/>
                <a:cs typeface="+mj-cs"/>
              </a:rPr>
              <a:t>2563313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vai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skenējiet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25AE7-04F0-9021-303C-2E3EF12F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903849"/>
            <a:ext cx="6479297" cy="64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9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8064-D4BC-F462-1F3D-91217C35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181100"/>
            <a:ext cx="8229600" cy="1143000"/>
          </a:xfrm>
        </p:spPr>
        <p:txBody>
          <a:bodyPr>
            <a:normAutofit/>
          </a:bodyPr>
          <a:lstStyle/>
          <a:p>
            <a:r>
              <a:rPr lang="lv-LV" sz="60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1. Ekodizaina regula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F67A71-C9B6-5795-9BE7-4706033C04E1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26" name="Picture 2" descr="Samples of colorful fabrics with various patterns.">
            <a:extLst>
              <a:ext uri="{FF2B5EF4-FFF2-40B4-BE49-F238E27FC236}">
                <a16:creationId xmlns:a16="http://schemas.microsoft.com/office/drawing/2014/main" id="{4AA7EB45-5313-1E6D-3ABF-6093BAEAC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058332"/>
            <a:ext cx="10229850" cy="67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6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80240" cy="10287000"/>
            <a:chOff x="0" y="0"/>
            <a:chExt cx="263183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1834" cy="3479800"/>
            </a:xfrm>
            <a:custGeom>
              <a:avLst/>
              <a:gdLst/>
              <a:ahLst/>
              <a:cxnLst/>
              <a:rect l="l" t="t" r="r" b="b"/>
              <a:pathLst>
                <a:path w="2631834" h="3479800">
                  <a:moveTo>
                    <a:pt x="0" y="0"/>
                  </a:moveTo>
                  <a:lnTo>
                    <a:pt x="2631834" y="0"/>
                  </a:lnTo>
                  <a:lnTo>
                    <a:pt x="263183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AutoShape 4"/>
          <p:cNvSpPr/>
          <p:nvPr/>
        </p:nvSpPr>
        <p:spPr>
          <a:xfrm>
            <a:off x="9202958" y="7514025"/>
            <a:ext cx="7412680" cy="0"/>
          </a:xfrm>
          <a:prstGeom prst="line">
            <a:avLst/>
          </a:prstGeom>
          <a:ln w="57150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513851" y="3101205"/>
            <a:ext cx="6752537" cy="3798302"/>
          </a:xfrm>
          <a:custGeom>
            <a:avLst/>
            <a:gdLst/>
            <a:ahLst/>
            <a:cxnLst/>
            <a:rect l="l" t="t" r="r" b="b"/>
            <a:pathLst>
              <a:path w="6752537" h="3798302">
                <a:moveTo>
                  <a:pt x="0" y="0"/>
                </a:moveTo>
                <a:lnTo>
                  <a:pt x="6752537" y="0"/>
                </a:lnTo>
                <a:lnTo>
                  <a:pt x="6752537" y="3798302"/>
                </a:lnTo>
                <a:lnTo>
                  <a:pt x="0" y="3798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TextBox 6"/>
          <p:cNvSpPr txBox="1"/>
          <p:nvPr/>
        </p:nvSpPr>
        <p:spPr>
          <a:xfrm>
            <a:off x="1195545" y="759669"/>
            <a:ext cx="5789414" cy="82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Kāpēc Ekodizains?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444203"/>
            <a:ext cx="5956259" cy="125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36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"ražo – lieto – izmet" uz aprites ekonomiku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59295" y="797769"/>
            <a:ext cx="8700005" cy="607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Mērķis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ir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veicināt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produktu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izstrādi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, kas:</a:t>
            </a:r>
          </a:p>
          <a:p>
            <a:pPr algn="ctr">
              <a:lnSpc>
                <a:spcPts val="3982"/>
              </a:lnSpc>
              <a:spcBef>
                <a:spcPct val="0"/>
              </a:spcBef>
            </a:pPr>
            <a:endParaRPr lang="en-US" sz="3063" dirty="0">
              <a:solidFill>
                <a:srgbClr val="0B747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✔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kalpo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ilgāk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✔ ir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remontējami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✔ ir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pārstrādājami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✔ ir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izsekojami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visā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dzīves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ciklā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ekodizainu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ieviestas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prasības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produktu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dizainam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informācijas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pieejamībai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apritīgumam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, lai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veicinātu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ilgtspējīgāku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resursu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izmantošanu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samazinātu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ietekmi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uz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vidi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45504" y="7601683"/>
            <a:ext cx="912758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Ekodizaina regula ir viens no galvenajiem regulējumiem pārejā uz aprites ekonomiku.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55610"/>
            <a:ext cx="18288000" cy="3217532"/>
          </a:xfrm>
          <a:custGeom>
            <a:avLst/>
            <a:gdLst/>
            <a:ahLst/>
            <a:cxnLst/>
            <a:rect l="l" t="t" r="r" b="b"/>
            <a:pathLst>
              <a:path w="18288000" h="3217532">
                <a:moveTo>
                  <a:pt x="0" y="0"/>
                </a:moveTo>
                <a:lnTo>
                  <a:pt x="18288000" y="0"/>
                </a:lnTo>
                <a:lnTo>
                  <a:pt x="18288000" y="3217532"/>
                </a:lnTo>
                <a:lnTo>
                  <a:pt x="0" y="3217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202796" b="-7589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1598356" y="9886094"/>
            <a:ext cx="636651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008583" y="1562100"/>
            <a:ext cx="16270833" cy="3307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2024. gada 13.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jūnija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Eiropas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Parlamenta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un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Padomes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Regula (ES) 2024/1781,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ar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ko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izveido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satvaru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ilgtspējīgu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produktu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ekodizaina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prasību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noteikšanai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groza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Direktīvu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(ES) 2020/1828 un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Regulu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(ES) 2023/1542 un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atceļ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Direktīvu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2009/125/EK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9FDD3-843C-001B-80AC-93601BE4374B}"/>
              </a:ext>
            </a:extLst>
          </p:cNvPr>
          <p:cNvSpPr/>
          <p:nvPr/>
        </p:nvSpPr>
        <p:spPr>
          <a:xfrm>
            <a:off x="457200" y="1181100"/>
            <a:ext cx="17373600" cy="396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296782"/>
            <a:ext cx="9144000" cy="6990218"/>
            <a:chOff x="0" y="0"/>
            <a:chExt cx="3026422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3296782"/>
            <a:ext cx="9144000" cy="6990218"/>
            <a:chOff x="0" y="0"/>
            <a:chExt cx="3026422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 dirty="0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8411305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7" name="AutoShape 7"/>
          <p:cNvSpPr/>
          <p:nvPr/>
        </p:nvSpPr>
        <p:spPr>
          <a:xfrm>
            <a:off x="13010340" y="8411305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8" name="Freeform 8"/>
          <p:cNvSpPr/>
          <p:nvPr/>
        </p:nvSpPr>
        <p:spPr>
          <a:xfrm>
            <a:off x="7312107" y="2920780"/>
            <a:ext cx="3663786" cy="3626967"/>
          </a:xfrm>
          <a:custGeom>
            <a:avLst/>
            <a:gdLst/>
            <a:ahLst/>
            <a:cxnLst/>
            <a:rect l="l" t="t" r="r" b="b"/>
            <a:pathLst>
              <a:path w="3663786" h="3626967">
                <a:moveTo>
                  <a:pt x="0" y="0"/>
                </a:moveTo>
                <a:lnTo>
                  <a:pt x="3663786" y="0"/>
                </a:lnTo>
                <a:lnTo>
                  <a:pt x="3663786" y="3626967"/>
                </a:lnTo>
                <a:lnTo>
                  <a:pt x="0" y="3626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7" b="-507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TextBox 9"/>
          <p:cNvSpPr txBox="1"/>
          <p:nvPr/>
        </p:nvSpPr>
        <p:spPr>
          <a:xfrm>
            <a:off x="12245707" y="4352354"/>
            <a:ext cx="5084593" cy="103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3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Ekodizaina regula </a:t>
            </a:r>
          </a:p>
          <a:p>
            <a:pPr algn="ctr">
              <a:lnSpc>
                <a:spcPts val="4026"/>
              </a:lnSpc>
            </a:pPr>
            <a:endParaRPr lang="en-US" sz="33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72139" y="5793835"/>
            <a:ext cx="7058161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9"/>
              </a:lnSpc>
            </a:pP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Eiropas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Parlamenta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Padomes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Regula (ES) 2024/1781,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ko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izveido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satvaru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ekodizaina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prasību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noteikšanai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ilgtspējīgiem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produktiem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groza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(ES) 2020/1828 un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Regulu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(ES) 2023/1542 un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atceļ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2009/125/EK.</a:t>
            </a:r>
          </a:p>
          <a:p>
            <a:pPr marL="0" lvl="0" indent="0" algn="l">
              <a:lnSpc>
                <a:spcPts val="3120"/>
              </a:lnSpc>
            </a:pPr>
            <a:endParaRPr lang="en-US" sz="23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10212" y="4485407"/>
            <a:ext cx="4656323" cy="103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Ekodizaina direktīva</a:t>
            </a:r>
          </a:p>
          <a:p>
            <a:pPr algn="l">
              <a:lnSpc>
                <a:spcPts val="4025"/>
              </a:lnSpc>
            </a:pPr>
            <a:endParaRPr lang="en-US" sz="3299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81436" y="5959342"/>
            <a:ext cx="637638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Eiropas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Parlamenta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Padomes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</a:t>
            </a:r>
            <a:r>
              <a:rPr lang="lv-LV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2009/125/EK,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ko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izveido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sistēmu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lai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noteiktu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ekodizaina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prasības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enerģiju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saistītiem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ražojumiem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marL="0" lvl="0" indent="0" algn="l">
              <a:lnSpc>
                <a:spcPts val="3120"/>
              </a:lnSpc>
            </a:pPr>
            <a:endParaRPr lang="en-US" sz="2400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8636306"/>
            <a:ext cx="2444488" cy="28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40"/>
              </a:lnSpc>
            </a:pPr>
            <a:r>
              <a:rPr lang="lv-LV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</a:t>
            </a: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audē</a:t>
            </a:r>
            <a:r>
              <a:rPr lang="en-US" sz="18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spēku</a:t>
            </a:r>
            <a:endParaRPr lang="en-US" sz="1800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470391" y="8636306"/>
            <a:ext cx="1859909" cy="28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40"/>
              </a:lnSpc>
            </a:pP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stājies</a:t>
            </a:r>
            <a:r>
              <a:rPr lang="en-US" sz="18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spēkā</a:t>
            </a:r>
            <a:endParaRPr lang="en-US" sz="1800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265610" y="1034831"/>
            <a:ext cx="10523374" cy="1285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50"/>
              </a:lnSpc>
              <a:spcBef>
                <a:spcPct val="0"/>
              </a:spcBef>
            </a:pPr>
            <a:r>
              <a:rPr lang="en-US" sz="7500" b="1" spc="-225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Jaunais regulējums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80240" cy="10287000"/>
            <a:chOff x="0" y="0"/>
            <a:chExt cx="263183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1834" cy="3479800"/>
            </a:xfrm>
            <a:custGeom>
              <a:avLst/>
              <a:gdLst/>
              <a:ahLst/>
              <a:cxnLst/>
              <a:rect l="l" t="t" r="r" b="b"/>
              <a:pathLst>
                <a:path w="2631834" h="3479800">
                  <a:moveTo>
                    <a:pt x="0" y="0"/>
                  </a:moveTo>
                  <a:lnTo>
                    <a:pt x="2631834" y="0"/>
                  </a:lnTo>
                  <a:lnTo>
                    <a:pt x="263183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AutoShape 4"/>
          <p:cNvSpPr/>
          <p:nvPr/>
        </p:nvSpPr>
        <p:spPr>
          <a:xfrm>
            <a:off x="8639693" y="3085384"/>
            <a:ext cx="7412680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5" name="AutoShape 5"/>
          <p:cNvSpPr/>
          <p:nvPr/>
        </p:nvSpPr>
        <p:spPr>
          <a:xfrm>
            <a:off x="8639693" y="4769404"/>
            <a:ext cx="7412680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AutoShape 6"/>
          <p:cNvSpPr/>
          <p:nvPr/>
        </p:nvSpPr>
        <p:spPr>
          <a:xfrm>
            <a:off x="8639693" y="8009887"/>
            <a:ext cx="7412680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7" name="Freeform 7"/>
          <p:cNvSpPr/>
          <p:nvPr/>
        </p:nvSpPr>
        <p:spPr>
          <a:xfrm>
            <a:off x="2533638" y="4813219"/>
            <a:ext cx="2712964" cy="3544252"/>
          </a:xfrm>
          <a:custGeom>
            <a:avLst/>
            <a:gdLst/>
            <a:ahLst/>
            <a:cxnLst/>
            <a:rect l="l" t="t" r="r" b="b"/>
            <a:pathLst>
              <a:path w="2712964" h="3544252">
                <a:moveTo>
                  <a:pt x="0" y="0"/>
                </a:moveTo>
                <a:lnTo>
                  <a:pt x="2712964" y="0"/>
                </a:lnTo>
                <a:lnTo>
                  <a:pt x="2712964" y="3544252"/>
                </a:lnTo>
                <a:lnTo>
                  <a:pt x="0" y="35442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TextBox 8"/>
          <p:cNvSpPr txBox="1"/>
          <p:nvPr/>
        </p:nvSpPr>
        <p:spPr>
          <a:xfrm>
            <a:off x="8639693" y="844151"/>
            <a:ext cx="880302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iznīcināšana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tīša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bojāšana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izmešana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atkritumos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izņemot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izmešanu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kuras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vienīgais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nolūks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izmesto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piegādāt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lai to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sagatavotu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atkalizmantošanai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tostarp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pārjaunošanas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pārražošanas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darbības</a:t>
            </a: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39693" y="3309221"/>
            <a:ext cx="9008398" cy="118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 produkts</a:t>
            </a:r>
            <a:r>
              <a:rPr lang="en-US" sz="240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jebkurš produkts, izņemot komponentus un starpproduktus, kas galvenokārt paredzēts patērētājiem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39693" y="4624147"/>
            <a:ext cx="8803021" cy="353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endParaRPr dirty="0"/>
          </a:p>
          <a:p>
            <a:pPr algn="just">
              <a:lnSpc>
                <a:spcPts val="3120"/>
              </a:lnSpc>
            </a:pP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nerealizēts</a:t>
            </a:r>
            <a:r>
              <a:rPr lang="en-US" sz="2400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2400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jebkurš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patēriņa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kas nav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realizēts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tostarp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pārpalikumu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krājum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pārmērīg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inventār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nepārdodam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krājum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arī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ko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patērētājs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atdevis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atpakaļ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izmantojot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atteikuma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tiesības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saskaņā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2011/83/ES 9.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pantu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attiecīgā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gadījumā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ilgākā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atteikuma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termiņā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kuru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noteicis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tirgotājs</a:t>
            </a: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3120"/>
              </a:lnSpc>
              <a:spcBef>
                <a:spcPct val="0"/>
              </a:spcBef>
            </a:pP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639693" y="8279842"/>
            <a:ext cx="8803021" cy="118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ekonomikas</a:t>
            </a:r>
            <a:r>
              <a:rPr lang="en-US" sz="2400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operators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ražotājs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pilnvarotais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pārstāvis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importētājs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izplatītājs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tirgotājs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izpildes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pakalpojumu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sniedzējs</a:t>
            </a: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9625" y="2380535"/>
            <a:ext cx="6480991" cy="15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Būtiskākās definīcijas Ekodizaina regulā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80240" cy="10287000"/>
            <a:chOff x="0" y="0"/>
            <a:chExt cx="263183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1834" cy="3479800"/>
            </a:xfrm>
            <a:custGeom>
              <a:avLst/>
              <a:gdLst/>
              <a:ahLst/>
              <a:cxnLst/>
              <a:rect l="l" t="t" r="r" b="b"/>
              <a:pathLst>
                <a:path w="2631834" h="3479800">
                  <a:moveTo>
                    <a:pt x="0" y="0"/>
                  </a:moveTo>
                  <a:lnTo>
                    <a:pt x="2631834" y="0"/>
                  </a:lnTo>
                  <a:lnTo>
                    <a:pt x="263183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2128766" y="6202592"/>
            <a:ext cx="3522708" cy="3170820"/>
          </a:xfrm>
          <a:custGeom>
            <a:avLst/>
            <a:gdLst/>
            <a:ahLst/>
            <a:cxnLst/>
            <a:rect l="l" t="t" r="r" b="b"/>
            <a:pathLst>
              <a:path w="3522708" h="3170820">
                <a:moveTo>
                  <a:pt x="0" y="0"/>
                </a:moveTo>
                <a:lnTo>
                  <a:pt x="3522708" y="0"/>
                </a:lnTo>
                <a:lnTo>
                  <a:pt x="3522708" y="3170820"/>
                </a:lnTo>
                <a:lnTo>
                  <a:pt x="0" y="31708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5" name="Group 5"/>
          <p:cNvGrpSpPr/>
          <p:nvPr/>
        </p:nvGrpSpPr>
        <p:grpSpPr>
          <a:xfrm>
            <a:off x="8914602" y="1447271"/>
            <a:ext cx="7412680" cy="842010"/>
            <a:chOff x="0" y="0"/>
            <a:chExt cx="9883573" cy="1122680"/>
          </a:xfrm>
        </p:grpSpPr>
        <p:sp>
          <p:nvSpPr>
            <p:cNvPr id="6" name="TextBox 6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10877" y="-57150"/>
              <a:ext cx="7972696" cy="117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Pārtika un dzīvnieku barība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14602" y="5344175"/>
            <a:ext cx="7822196" cy="1280160"/>
            <a:chOff x="0" y="0"/>
            <a:chExt cx="10429594" cy="1706880"/>
          </a:xfrm>
        </p:grpSpPr>
        <p:sp>
          <p:nvSpPr>
            <p:cNvPr id="9" name="TextBox 9"/>
            <p:cNvSpPr txBox="1"/>
            <p:nvPr/>
          </p:nvSpPr>
          <p:spPr>
            <a:xfrm>
              <a:off x="0" y="109569"/>
              <a:ext cx="1493236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16444" y="-57150"/>
              <a:ext cx="8413150" cy="176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Dzīvi augi, dzīvnieki un mikroorganismi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14602" y="6771020"/>
            <a:ext cx="7412680" cy="1280160"/>
            <a:chOff x="0" y="0"/>
            <a:chExt cx="9883573" cy="170688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47582" y="-57150"/>
              <a:ext cx="7935991" cy="176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Produkti, kas paredzēti militārai aizsardzībai un drošībai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14602" y="8140715"/>
            <a:ext cx="7412680" cy="842010"/>
            <a:chOff x="0" y="0"/>
            <a:chExt cx="9883573" cy="112268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47582" y="-57150"/>
              <a:ext cx="7935991" cy="117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Transportlīdzekļi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3931" y="460368"/>
            <a:ext cx="6912379" cy="262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3"/>
              </a:lnSpc>
            </a:pPr>
            <a:r>
              <a:rPr lang="en-US" sz="50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Izņēmumi regulas tvērumā</a:t>
            </a:r>
          </a:p>
          <a:p>
            <a:pPr algn="l">
              <a:lnSpc>
                <a:spcPts val="7247"/>
              </a:lnSpc>
              <a:spcBef>
                <a:spcPct val="0"/>
              </a:spcBef>
            </a:pPr>
            <a:endParaRPr lang="en-US" sz="5087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8914602" y="3972355"/>
            <a:ext cx="7412680" cy="1280160"/>
            <a:chOff x="0" y="0"/>
            <a:chExt cx="9883573" cy="170688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10877" y="-57150"/>
              <a:ext cx="7972696" cy="176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Augu, dzīvnieku, cilvēku izcelsmes produkti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914602" y="2708381"/>
            <a:ext cx="7412680" cy="842010"/>
            <a:chOff x="0" y="0"/>
            <a:chExt cx="9883573" cy="112268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910877" y="-57150"/>
              <a:ext cx="7972696" cy="117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Zāles (arī veterinārās)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08117" y="2432894"/>
            <a:ext cx="6564005" cy="355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282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Ekodizaina regulas prasības provizoriski var tikt attiecinātas uz jebkuru produktu, taču sekojošās produktu grupas ir ārpus Ekodizaina regulas tvēruma, un izrietoši ir izslēgtas no Ekodizaina regulas prasību piemērošanas:</a:t>
            </a:r>
          </a:p>
          <a:p>
            <a:pPr algn="ctr">
              <a:lnSpc>
                <a:spcPts val="2270"/>
              </a:lnSpc>
              <a:spcBef>
                <a:spcPct val="0"/>
              </a:spcBef>
            </a:pPr>
            <a:endParaRPr lang="en-US" sz="2824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1719</Words>
  <Application>Microsoft Office PowerPoint</Application>
  <PresentationFormat>Custom</PresentationFormat>
  <Paragraphs>222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Poppins Bold</vt:lpstr>
      <vt:lpstr>Canva Sans</vt:lpstr>
      <vt:lpstr>Poppins Light</vt:lpstr>
      <vt:lpstr>Arial</vt:lpstr>
      <vt:lpstr>Canva Sans Bold</vt:lpstr>
      <vt:lpstr>Poppins Medium</vt:lpstr>
      <vt:lpstr>Calibri</vt:lpstr>
      <vt:lpstr>Poppins</vt:lpstr>
      <vt:lpstr>Times New Roman</vt:lpstr>
      <vt:lpstr>Office Theme</vt:lpstr>
      <vt:lpstr>PowerPoint Presentation</vt:lpstr>
      <vt:lpstr>PowerPoint Presentation</vt:lpstr>
      <vt:lpstr>PowerPoint Presentation</vt:lpstr>
      <vt:lpstr>1. Ekodizaina regula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Digitālā produkta pase</vt:lpstr>
      <vt:lpstr>PowerPoint Presentation</vt:lpstr>
      <vt:lpstr>PowerPoint Presentation</vt:lpstr>
      <vt:lpstr>3. Produktu iznīcināšanas aizliegums</vt:lpstr>
      <vt:lpstr>PowerPoint Presentation</vt:lpstr>
      <vt:lpstr>PowerPoint Presentation</vt:lpstr>
      <vt:lpstr>PowerPoint Presentation</vt:lpstr>
      <vt:lpstr>PowerPoint Presentation</vt:lpstr>
      <vt:lpstr>4. Informācijas publicēšana par izmestajiem produktiem </vt:lpstr>
      <vt:lpstr>PowerPoint Presentation</vt:lpstr>
      <vt:lpstr>PowerPoint Presentation</vt:lpstr>
      <vt:lpstr>PowerPoint Presentation</vt:lpstr>
      <vt:lpstr>PowerPoint Presentation</vt:lpstr>
      <vt:lpstr>5. Turpmākie soļi un informācijas iespējas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Aktualitātes ekodizaina jomā</dc:title>
  <dc:creator>Sigita Krastiņa</dc:creator>
  <cp:lastModifiedBy>Sigita Krastiņa</cp:lastModifiedBy>
  <cp:revision>21</cp:revision>
  <dcterms:created xsi:type="dcterms:W3CDTF">2006-08-16T00:00:00Z</dcterms:created>
  <dcterms:modified xsi:type="dcterms:W3CDTF">2026-06-17T09:28:38Z</dcterms:modified>
  <dc:identifier>DAHLne1SJ-E</dc:identifier>
</cp:coreProperties>
</file>