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4264" r:id="rId2"/>
  </p:sldMasterIdLst>
  <p:notesMasterIdLst>
    <p:notesMasterId r:id="rId37"/>
  </p:notesMasterIdLst>
  <p:sldIdLst>
    <p:sldId id="256" r:id="rId3"/>
    <p:sldId id="290" r:id="rId4"/>
    <p:sldId id="3874" r:id="rId5"/>
    <p:sldId id="258" r:id="rId6"/>
    <p:sldId id="267" r:id="rId7"/>
    <p:sldId id="3883" r:id="rId8"/>
    <p:sldId id="275" r:id="rId9"/>
    <p:sldId id="3880" r:id="rId10"/>
    <p:sldId id="293" r:id="rId11"/>
    <p:sldId id="299" r:id="rId12"/>
    <p:sldId id="270" r:id="rId13"/>
    <p:sldId id="277" r:id="rId14"/>
    <p:sldId id="3881" r:id="rId15"/>
    <p:sldId id="294" r:id="rId16"/>
    <p:sldId id="295" r:id="rId17"/>
    <p:sldId id="296" r:id="rId18"/>
    <p:sldId id="3876" r:id="rId19"/>
    <p:sldId id="298" r:id="rId20"/>
    <p:sldId id="303" r:id="rId21"/>
    <p:sldId id="279" r:id="rId22"/>
    <p:sldId id="3882" r:id="rId23"/>
    <p:sldId id="3877" r:id="rId24"/>
    <p:sldId id="3878" r:id="rId25"/>
    <p:sldId id="1263" r:id="rId26"/>
    <p:sldId id="1264" r:id="rId27"/>
    <p:sldId id="3884" r:id="rId28"/>
    <p:sldId id="3885" r:id="rId29"/>
    <p:sldId id="3872" r:id="rId30"/>
    <p:sldId id="3871" r:id="rId31"/>
    <p:sldId id="278" r:id="rId32"/>
    <p:sldId id="304" r:id="rId33"/>
    <p:sldId id="1260" r:id="rId34"/>
    <p:sldId id="3879" r:id="rId35"/>
    <p:sldId id="3886" r:id="rId36"/>
  </p:sldIdLst>
  <p:sldSz cx="9144000" cy="5143500" type="screen16x9"/>
  <p:notesSz cx="6858000" cy="9144000"/>
  <p:defaultTex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CADB"/>
    <a:srgbClr val="4BACC6"/>
    <a:srgbClr val="F79646"/>
    <a:srgbClr val="FFFFFF"/>
    <a:srgbClr val="F2DBDA"/>
    <a:srgbClr val="C0504D"/>
    <a:srgbClr val="9BBB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226" autoAdjust="0"/>
  </p:normalViewPr>
  <p:slideViewPr>
    <p:cSldViewPr snapToGrid="0" snapToObjects="1">
      <p:cViewPr varScale="1">
        <p:scale>
          <a:sx n="139" d="100"/>
          <a:sy n="139" d="100"/>
        </p:scale>
        <p:origin x="804" y="120"/>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5" d="100"/>
          <a:sy n="85" d="100"/>
        </p:scale>
        <p:origin x="-378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diagrams/_rels/data1.xml.rels><?xml version="1.0" encoding="UTF-8" standalone="yes"?>
<Relationships xmlns="http://schemas.openxmlformats.org/package/2006/relationships"><Relationship Id="rId1" Type="http://schemas.openxmlformats.org/officeDocument/2006/relationships/hyperlink" Target="mailto:Industrija@mod.gov.lv"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mailto:Industrija@mod.gov.lv" TargetMode="Externa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D051B2-94E5-400C-90DB-55E3D84C8567}" type="doc">
      <dgm:prSet loTypeId="urn:microsoft.com/office/officeart/2009/3/layout/StepUpProcess" loCatId="process" qsTypeId="urn:microsoft.com/office/officeart/2005/8/quickstyle/simple1" qsCatId="simple" csTypeId="urn:microsoft.com/office/officeart/2005/8/colors/colorful3" csCatId="colorful" phldr="1"/>
      <dgm:spPr/>
      <dgm:t>
        <a:bodyPr/>
        <a:lstStyle/>
        <a:p>
          <a:endParaRPr lang="lv-LV"/>
        </a:p>
      </dgm:t>
    </dgm:pt>
    <dgm:pt modelId="{28AEF42D-3C5A-4645-86A2-DEFAC315CE2E}">
      <dgm:prSet phldrT="[Text]" custT="1"/>
      <dgm:spPr/>
      <dgm:t>
        <a:bodyPr/>
        <a:lstStyle/>
        <a:p>
          <a:r>
            <a:rPr lang="lv-LV" sz="1200" b="1" dirty="0">
              <a:latin typeface="Verdana" panose="020B0604030504040204" pitchFamily="34" charset="0"/>
              <a:ea typeface="Verdana" panose="020B0604030504040204" pitchFamily="34" charset="0"/>
            </a:rPr>
            <a:t>VEIDLAPA</a:t>
          </a:r>
        </a:p>
      </dgm:t>
    </dgm:pt>
    <dgm:pt modelId="{1F2A978F-F005-4786-A974-B0C7FB5E326B}" type="parTrans" cxnId="{C068A383-62C6-441C-B0C6-CACD585AA65B}">
      <dgm:prSet/>
      <dgm:spPr/>
      <dgm:t>
        <a:bodyPr/>
        <a:lstStyle/>
        <a:p>
          <a:endParaRPr lang="lv-LV"/>
        </a:p>
      </dgm:t>
    </dgm:pt>
    <dgm:pt modelId="{8387E48A-817B-4CD1-9129-609157F48708}" type="sibTrans" cxnId="{C068A383-62C6-441C-B0C6-CACD585AA65B}">
      <dgm:prSet/>
      <dgm:spPr/>
      <dgm:t>
        <a:bodyPr/>
        <a:lstStyle/>
        <a:p>
          <a:endParaRPr lang="lv-LV"/>
        </a:p>
      </dgm:t>
    </dgm:pt>
    <dgm:pt modelId="{D318ABFD-5BDE-47E6-8C5B-F7E62AC62A13}">
      <dgm:prSet phldrT="[Text]" custT="1"/>
      <dgm:spPr/>
      <dgm:t>
        <a:bodyPr/>
        <a:lstStyle/>
        <a:p>
          <a:r>
            <a:rPr lang="lv-LV" sz="1050" dirty="0">
              <a:latin typeface="Verdana" panose="020B0604030504040204" pitchFamily="34" charset="0"/>
              <a:ea typeface="Verdana" panose="020B0604030504040204" pitchFamily="34" charset="0"/>
            </a:rPr>
            <a:t> Par komersanta piedāvātajiem risinājumiem</a:t>
          </a:r>
        </a:p>
      </dgm:t>
    </dgm:pt>
    <dgm:pt modelId="{94834626-D2FF-4555-9393-E797F67603AC}" type="parTrans" cxnId="{37086E54-4107-4B0E-8F05-D068E0FDF461}">
      <dgm:prSet/>
      <dgm:spPr/>
      <dgm:t>
        <a:bodyPr/>
        <a:lstStyle/>
        <a:p>
          <a:endParaRPr lang="lv-LV"/>
        </a:p>
      </dgm:t>
    </dgm:pt>
    <dgm:pt modelId="{D053C371-F933-4DFE-A046-1DFA44340483}" type="sibTrans" cxnId="{37086E54-4107-4B0E-8F05-D068E0FDF461}">
      <dgm:prSet/>
      <dgm:spPr/>
      <dgm:t>
        <a:bodyPr/>
        <a:lstStyle/>
        <a:p>
          <a:endParaRPr lang="lv-LV"/>
        </a:p>
      </dgm:t>
    </dgm:pt>
    <dgm:pt modelId="{0F2DAF00-D279-42D9-BBF4-705D1D4438E8}">
      <dgm:prSet phldrT="[Text]" custT="1"/>
      <dgm:spPr/>
      <dgm:t>
        <a:bodyPr/>
        <a:lstStyle/>
        <a:p>
          <a:r>
            <a:rPr lang="lv-LV" sz="1100" b="1" dirty="0">
              <a:latin typeface="Verdana" panose="020B0604030504040204" pitchFamily="34" charset="0"/>
              <a:ea typeface="Verdana" panose="020B0604030504040204" pitchFamily="34" charset="0"/>
            </a:rPr>
            <a:t>TIKŠANĀS</a:t>
          </a:r>
        </a:p>
      </dgm:t>
    </dgm:pt>
    <dgm:pt modelId="{65028463-28B8-4A73-9274-C95C97B52B48}" type="sibTrans" cxnId="{30FAABF4-6607-4E7F-BBCD-C22153689110}">
      <dgm:prSet/>
      <dgm:spPr/>
      <dgm:t>
        <a:bodyPr/>
        <a:lstStyle/>
        <a:p>
          <a:endParaRPr lang="lv-LV"/>
        </a:p>
      </dgm:t>
    </dgm:pt>
    <dgm:pt modelId="{C8BEC7C3-B6EC-414F-8455-EE8FFA106368}" type="parTrans" cxnId="{30FAABF4-6607-4E7F-BBCD-C22153689110}">
      <dgm:prSet/>
      <dgm:spPr/>
      <dgm:t>
        <a:bodyPr/>
        <a:lstStyle/>
        <a:p>
          <a:endParaRPr lang="lv-LV"/>
        </a:p>
      </dgm:t>
    </dgm:pt>
    <dgm:pt modelId="{9CE0BCBF-8D72-4A40-B734-2214548884C2}">
      <dgm:prSet phldrT="[Text]" custT="1"/>
      <dgm:spPr/>
      <dgm:t>
        <a:bodyPr/>
        <a:lstStyle/>
        <a:p>
          <a:r>
            <a:rPr lang="lv-LV" sz="1000" dirty="0">
              <a:latin typeface="Verdana" panose="020B0604030504040204" pitchFamily="34" charset="0"/>
              <a:ea typeface="Verdana" panose="020B0604030504040204" pitchFamily="34" charset="0"/>
            </a:rPr>
            <a:t> Demonstrācija, testēšana, diskusija</a:t>
          </a:r>
        </a:p>
      </dgm:t>
    </dgm:pt>
    <dgm:pt modelId="{1E32C722-AC09-4837-8FA1-03F7C93552A8}" type="sibTrans" cxnId="{0422E353-5882-45FF-ABEB-9F8A9A4155E8}">
      <dgm:prSet/>
      <dgm:spPr/>
      <dgm:t>
        <a:bodyPr/>
        <a:lstStyle/>
        <a:p>
          <a:endParaRPr lang="lv-LV"/>
        </a:p>
      </dgm:t>
    </dgm:pt>
    <dgm:pt modelId="{F901D3E3-8B2D-4BC5-AF5A-B898DD88713C}" type="parTrans" cxnId="{0422E353-5882-45FF-ABEB-9F8A9A4155E8}">
      <dgm:prSet/>
      <dgm:spPr/>
      <dgm:t>
        <a:bodyPr/>
        <a:lstStyle/>
        <a:p>
          <a:endParaRPr lang="lv-LV"/>
        </a:p>
      </dgm:t>
    </dgm:pt>
    <dgm:pt modelId="{04332618-1D5E-4E30-81B7-099F873ED9FD}">
      <dgm:prSet phldrT="[Text]" custT="1"/>
      <dgm:spPr/>
      <dgm:t>
        <a:bodyPr/>
        <a:lstStyle/>
        <a:p>
          <a:r>
            <a:rPr lang="lv-LV" sz="1200" b="1" dirty="0">
              <a:latin typeface="Verdana" panose="020B0604030504040204" pitchFamily="34" charset="0"/>
              <a:ea typeface="Verdana" panose="020B0604030504040204" pitchFamily="34" charset="0"/>
            </a:rPr>
            <a:t>E-PASTS</a:t>
          </a:r>
        </a:p>
      </dgm:t>
    </dgm:pt>
    <dgm:pt modelId="{8FE20B5B-7A51-40E3-814C-C57DED4D59D3}" type="parTrans" cxnId="{DE5C7181-3B13-4AE8-B657-444E6195426D}">
      <dgm:prSet/>
      <dgm:spPr/>
      <dgm:t>
        <a:bodyPr/>
        <a:lstStyle/>
        <a:p>
          <a:endParaRPr lang="lv-LV"/>
        </a:p>
      </dgm:t>
    </dgm:pt>
    <dgm:pt modelId="{AA4624A4-98D7-403D-9A7F-B81D8356A6BA}" type="sibTrans" cxnId="{DE5C7181-3B13-4AE8-B657-444E6195426D}">
      <dgm:prSet/>
      <dgm:spPr/>
      <dgm:t>
        <a:bodyPr/>
        <a:lstStyle/>
        <a:p>
          <a:endParaRPr lang="lv-LV"/>
        </a:p>
      </dgm:t>
    </dgm:pt>
    <dgm:pt modelId="{0E1358D8-E457-4367-A0A7-38E2165C4B25}">
      <dgm:prSet phldrT="[Text]" custT="1"/>
      <dgm:spPr/>
      <dgm:t>
        <a:bodyPr/>
        <a:lstStyle/>
        <a:p>
          <a:r>
            <a:rPr lang="lv-LV" sz="1050" b="0" dirty="0">
              <a:latin typeface="Verdana" panose="020B0604030504040204" pitchFamily="34" charset="0"/>
              <a:ea typeface="Verdana" panose="020B0604030504040204" pitchFamily="34" charset="0"/>
            </a:rPr>
            <a:t>Vienots saziņas kanāls: </a:t>
          </a:r>
          <a:r>
            <a:rPr lang="lv-LV" sz="1050" b="0" dirty="0" err="1">
              <a:latin typeface="Verdana" panose="020B0604030504040204" pitchFamily="34" charset="0"/>
              <a:ea typeface="Verdana" panose="020B0604030504040204" pitchFamily="34" charset="0"/>
              <a:hlinkClick xmlns:r="http://schemas.openxmlformats.org/officeDocument/2006/relationships" r:id="rId1"/>
            </a:rPr>
            <a:t>Industrija@mod.gov.lv</a:t>
          </a:r>
          <a:r>
            <a:rPr lang="lv-LV" sz="1050" b="0" dirty="0">
              <a:latin typeface="Verdana" panose="020B0604030504040204" pitchFamily="34" charset="0"/>
              <a:ea typeface="Verdana" panose="020B0604030504040204" pitchFamily="34" charset="0"/>
            </a:rPr>
            <a:t> </a:t>
          </a:r>
        </a:p>
      </dgm:t>
    </dgm:pt>
    <dgm:pt modelId="{F7026863-AF2F-4FD7-ACB8-61845CAE30A4}" type="parTrans" cxnId="{98CB6BA6-59CF-4E87-94A8-F1B7715BB3A0}">
      <dgm:prSet/>
      <dgm:spPr/>
      <dgm:t>
        <a:bodyPr/>
        <a:lstStyle/>
        <a:p>
          <a:endParaRPr lang="lv-LV"/>
        </a:p>
      </dgm:t>
    </dgm:pt>
    <dgm:pt modelId="{BF65B198-9FAC-4C56-A880-224DB1EA78E5}" type="sibTrans" cxnId="{98CB6BA6-59CF-4E87-94A8-F1B7715BB3A0}">
      <dgm:prSet/>
      <dgm:spPr/>
      <dgm:t>
        <a:bodyPr/>
        <a:lstStyle/>
        <a:p>
          <a:endParaRPr lang="lv-LV"/>
        </a:p>
      </dgm:t>
    </dgm:pt>
    <dgm:pt modelId="{E22286E4-71D2-4D96-88CF-E0D5C5F482E8}">
      <dgm:prSet phldrT="[Text]" custT="1"/>
      <dgm:spPr/>
      <dgm:t>
        <a:bodyPr/>
        <a:lstStyle/>
        <a:p>
          <a:r>
            <a:rPr lang="lv-LV" sz="1200" b="1" dirty="0">
              <a:latin typeface="Verdana" panose="020B0604030504040204" pitchFamily="34" charset="0"/>
              <a:ea typeface="Verdana" panose="020B0604030504040204" pitchFamily="34" charset="0"/>
            </a:rPr>
            <a:t>KOMISIJA</a:t>
          </a:r>
        </a:p>
      </dgm:t>
    </dgm:pt>
    <dgm:pt modelId="{31A6AEC7-1261-41D2-9C47-0A4DCB2F6A36}" type="parTrans" cxnId="{F6C25EEC-37CC-4F85-88E4-7395057F409E}">
      <dgm:prSet/>
      <dgm:spPr/>
      <dgm:t>
        <a:bodyPr/>
        <a:lstStyle/>
        <a:p>
          <a:endParaRPr lang="lv-LV"/>
        </a:p>
      </dgm:t>
    </dgm:pt>
    <dgm:pt modelId="{2997A705-0834-4AC6-99AD-AAA89517C0D8}" type="sibTrans" cxnId="{F6C25EEC-37CC-4F85-88E4-7395057F409E}">
      <dgm:prSet/>
      <dgm:spPr/>
      <dgm:t>
        <a:bodyPr/>
        <a:lstStyle/>
        <a:p>
          <a:endParaRPr lang="lv-LV"/>
        </a:p>
      </dgm:t>
    </dgm:pt>
    <dgm:pt modelId="{618CF48F-A5B4-453A-AE15-E7B22D1EE644}">
      <dgm:prSet phldrT="[Text]" custT="1"/>
      <dgm:spPr/>
      <dgm:t>
        <a:bodyPr/>
        <a:lstStyle/>
        <a:p>
          <a:r>
            <a:rPr lang="lv-LV" sz="1050" dirty="0">
              <a:latin typeface="Verdana" panose="020B0604030504040204" pitchFamily="34" charset="0"/>
              <a:ea typeface="Verdana" panose="020B0604030504040204" pitchFamily="34" charset="0"/>
            </a:rPr>
            <a:t> Komersantu pieteikumu izvērtēšanai</a:t>
          </a:r>
        </a:p>
      </dgm:t>
    </dgm:pt>
    <dgm:pt modelId="{250866D2-4452-4B03-BD25-7426500FE7F3}" type="parTrans" cxnId="{6D76BCC9-18DF-4BEA-9D7B-A074980F5496}">
      <dgm:prSet/>
      <dgm:spPr/>
      <dgm:t>
        <a:bodyPr/>
        <a:lstStyle/>
        <a:p>
          <a:endParaRPr lang="lv-LV"/>
        </a:p>
      </dgm:t>
    </dgm:pt>
    <dgm:pt modelId="{1B1429A2-B9B5-4878-B16A-85C6A6D819C2}" type="sibTrans" cxnId="{6D76BCC9-18DF-4BEA-9D7B-A074980F5496}">
      <dgm:prSet/>
      <dgm:spPr/>
      <dgm:t>
        <a:bodyPr/>
        <a:lstStyle/>
        <a:p>
          <a:endParaRPr lang="lv-LV"/>
        </a:p>
      </dgm:t>
    </dgm:pt>
    <dgm:pt modelId="{30B29574-EE39-43FF-8822-C94BC6F27911}">
      <dgm:prSet phldrT="[Text]" custT="1"/>
      <dgm:spPr/>
      <dgm:t>
        <a:bodyPr/>
        <a:lstStyle/>
        <a:p>
          <a:r>
            <a:rPr lang="lv-LV" sz="1050" dirty="0">
              <a:latin typeface="Verdana" panose="020B0604030504040204" pitchFamily="34" charset="0"/>
              <a:ea typeface="Verdana" panose="020B0604030504040204" pitchFamily="34" charset="0"/>
            </a:rPr>
            <a:t> Provizoriski no 1 līdz 4 nedēļām</a:t>
          </a:r>
        </a:p>
      </dgm:t>
    </dgm:pt>
    <dgm:pt modelId="{E16F7EA7-22CD-4746-AC4A-6EEBDB056B69}" type="parTrans" cxnId="{0E975374-EE42-4567-B364-F83D8C9F676C}">
      <dgm:prSet/>
      <dgm:spPr/>
      <dgm:t>
        <a:bodyPr/>
        <a:lstStyle/>
        <a:p>
          <a:endParaRPr lang="lv-LV"/>
        </a:p>
      </dgm:t>
    </dgm:pt>
    <dgm:pt modelId="{C2070200-DB2F-4923-B8CF-AA3BFED040D5}" type="sibTrans" cxnId="{0E975374-EE42-4567-B364-F83D8C9F676C}">
      <dgm:prSet/>
      <dgm:spPr/>
      <dgm:t>
        <a:bodyPr/>
        <a:lstStyle/>
        <a:p>
          <a:endParaRPr lang="lv-LV"/>
        </a:p>
      </dgm:t>
    </dgm:pt>
    <dgm:pt modelId="{F939C1A1-D3F7-43FE-BF86-70BBD828E51E}">
      <dgm:prSet phldrT="[Text]" custT="1"/>
      <dgm:spPr/>
      <dgm:t>
        <a:bodyPr/>
        <a:lstStyle/>
        <a:p>
          <a:r>
            <a:rPr lang="lv-LV" sz="1000" dirty="0">
              <a:latin typeface="Verdana" panose="020B0604030504040204" pitchFamily="34" charset="0"/>
              <a:ea typeface="Verdana" panose="020B0604030504040204" pitchFamily="34" charset="0"/>
            </a:rPr>
            <a:t> Provizoriski no 1 līdz 2 nedēļām</a:t>
          </a:r>
        </a:p>
      </dgm:t>
    </dgm:pt>
    <dgm:pt modelId="{7E1E1088-70FA-4740-908D-D7F4951AB66C}" type="parTrans" cxnId="{E2D0F605-A641-4C1F-885B-0BBC587339D4}">
      <dgm:prSet/>
      <dgm:spPr/>
      <dgm:t>
        <a:bodyPr/>
        <a:lstStyle/>
        <a:p>
          <a:endParaRPr lang="lv-LV"/>
        </a:p>
      </dgm:t>
    </dgm:pt>
    <dgm:pt modelId="{D7DF14D6-A94E-4E05-8E2E-0EF0093A035A}" type="sibTrans" cxnId="{E2D0F605-A641-4C1F-885B-0BBC587339D4}">
      <dgm:prSet/>
      <dgm:spPr/>
      <dgm:t>
        <a:bodyPr/>
        <a:lstStyle/>
        <a:p>
          <a:endParaRPr lang="lv-LV"/>
        </a:p>
      </dgm:t>
    </dgm:pt>
    <dgm:pt modelId="{F626313B-23E3-43AB-AC8F-BC155F389691}">
      <dgm:prSet phldrT="[Text]" custT="1"/>
      <dgm:spPr/>
      <dgm:t>
        <a:bodyPr/>
        <a:lstStyle/>
        <a:p>
          <a:r>
            <a:rPr lang="lv-LV" sz="1100" b="1" dirty="0">
              <a:latin typeface="Verdana" panose="020B0604030504040204" pitchFamily="34" charset="0"/>
              <a:ea typeface="Verdana" panose="020B0604030504040204" pitchFamily="34" charset="0"/>
            </a:rPr>
            <a:t>REZULTĀTS</a:t>
          </a:r>
        </a:p>
      </dgm:t>
    </dgm:pt>
    <dgm:pt modelId="{DA4C0F31-D820-43EC-BE9F-C6DCDB1402CE}" type="parTrans" cxnId="{D2952769-C08F-4228-B2EC-D269E9B1D5F9}">
      <dgm:prSet/>
      <dgm:spPr/>
      <dgm:t>
        <a:bodyPr/>
        <a:lstStyle/>
        <a:p>
          <a:endParaRPr lang="lv-LV"/>
        </a:p>
      </dgm:t>
    </dgm:pt>
    <dgm:pt modelId="{35614672-5B90-4E5F-9B57-8E4B4697EA55}" type="sibTrans" cxnId="{D2952769-C08F-4228-B2EC-D269E9B1D5F9}">
      <dgm:prSet/>
      <dgm:spPr/>
      <dgm:t>
        <a:bodyPr/>
        <a:lstStyle/>
        <a:p>
          <a:endParaRPr lang="lv-LV"/>
        </a:p>
      </dgm:t>
    </dgm:pt>
    <dgm:pt modelId="{5876E9DD-EDE0-4D52-826A-FD4CDB9521AA}">
      <dgm:prSet phldrT="[Text]" custT="1"/>
      <dgm:spPr/>
      <dgm:t>
        <a:bodyPr/>
        <a:lstStyle/>
        <a:p>
          <a:r>
            <a:rPr lang="lv-LV" sz="1000" b="0" dirty="0">
              <a:latin typeface="Verdana" panose="020B0604030504040204" pitchFamily="34" charset="0"/>
              <a:ea typeface="Verdana" panose="020B0604030504040204" pitchFamily="34" charset="0"/>
            </a:rPr>
            <a:t>Integrācija TI datu bāzē</a:t>
          </a:r>
          <a:endParaRPr lang="lv-LV" sz="1000" b="1" dirty="0">
            <a:latin typeface="Verdana" panose="020B0604030504040204" pitchFamily="34" charset="0"/>
            <a:ea typeface="Verdana" panose="020B0604030504040204" pitchFamily="34" charset="0"/>
          </a:endParaRPr>
        </a:p>
      </dgm:t>
    </dgm:pt>
    <dgm:pt modelId="{B8A1D89F-51A8-4B37-8E30-E67420541365}" type="parTrans" cxnId="{50A9CEAB-31EF-45A3-A057-8A131574530D}">
      <dgm:prSet/>
      <dgm:spPr/>
      <dgm:t>
        <a:bodyPr/>
        <a:lstStyle/>
        <a:p>
          <a:endParaRPr lang="lv-LV"/>
        </a:p>
      </dgm:t>
    </dgm:pt>
    <dgm:pt modelId="{9AE27AA7-B1E1-472E-91B0-850D97A0A7F7}" type="sibTrans" cxnId="{50A9CEAB-31EF-45A3-A057-8A131574530D}">
      <dgm:prSet/>
      <dgm:spPr/>
      <dgm:t>
        <a:bodyPr/>
        <a:lstStyle/>
        <a:p>
          <a:endParaRPr lang="lv-LV"/>
        </a:p>
      </dgm:t>
    </dgm:pt>
    <dgm:pt modelId="{97B380BB-A036-4A44-84F4-901E7E3FFE82}">
      <dgm:prSet phldrT="[Text]" custT="1"/>
      <dgm:spPr/>
      <dgm:t>
        <a:bodyPr/>
        <a:lstStyle/>
        <a:p>
          <a:r>
            <a:rPr lang="lv-LV" sz="1000" b="0" dirty="0">
              <a:latin typeface="Verdana" panose="020B0604030504040204" pitchFamily="34" charset="0"/>
              <a:ea typeface="Verdana" panose="020B0604030504040204" pitchFamily="34" charset="0"/>
            </a:rPr>
            <a:t>Slēdziens, rekomendācija</a:t>
          </a:r>
        </a:p>
      </dgm:t>
    </dgm:pt>
    <dgm:pt modelId="{38EF41F2-4E59-49C2-AB28-0059B3571199}" type="parTrans" cxnId="{135F5E29-5722-49E5-9A1F-2372595075C2}">
      <dgm:prSet/>
      <dgm:spPr/>
      <dgm:t>
        <a:bodyPr/>
        <a:lstStyle/>
        <a:p>
          <a:endParaRPr lang="lv-LV"/>
        </a:p>
      </dgm:t>
    </dgm:pt>
    <dgm:pt modelId="{F5F959E6-E9A5-4BBF-9904-F32C145943D4}" type="sibTrans" cxnId="{135F5E29-5722-49E5-9A1F-2372595075C2}">
      <dgm:prSet/>
      <dgm:spPr/>
      <dgm:t>
        <a:bodyPr/>
        <a:lstStyle/>
        <a:p>
          <a:endParaRPr lang="lv-LV"/>
        </a:p>
      </dgm:t>
    </dgm:pt>
    <dgm:pt modelId="{79F13D05-E109-4160-9186-FA20F3573715}" type="pres">
      <dgm:prSet presAssocID="{85D051B2-94E5-400C-90DB-55E3D84C8567}" presName="rootnode" presStyleCnt="0">
        <dgm:presLayoutVars>
          <dgm:chMax/>
          <dgm:chPref/>
          <dgm:dir val="rev"/>
          <dgm:animLvl val="lvl"/>
        </dgm:presLayoutVars>
      </dgm:prSet>
      <dgm:spPr/>
    </dgm:pt>
    <dgm:pt modelId="{6EDF8BCF-2C49-481D-9323-6E0E9C0A8BC9}" type="pres">
      <dgm:prSet presAssocID="{F626313B-23E3-43AB-AC8F-BC155F389691}" presName="composite" presStyleCnt="0"/>
      <dgm:spPr/>
    </dgm:pt>
    <dgm:pt modelId="{66CA2107-59A6-44C6-A885-AE08D65B6C61}" type="pres">
      <dgm:prSet presAssocID="{F626313B-23E3-43AB-AC8F-BC155F389691}" presName="LShape" presStyleLbl="alignNode1" presStyleIdx="0" presStyleCnt="9"/>
      <dgm:spPr/>
    </dgm:pt>
    <dgm:pt modelId="{627E8A7A-CC6E-4D8D-AC87-751E4FC3BDD0}" type="pres">
      <dgm:prSet presAssocID="{F626313B-23E3-43AB-AC8F-BC155F389691}" presName="ParentText" presStyleLbl="revTx" presStyleIdx="0" presStyleCnt="5">
        <dgm:presLayoutVars>
          <dgm:chMax val="0"/>
          <dgm:chPref val="0"/>
          <dgm:bulletEnabled val="1"/>
        </dgm:presLayoutVars>
      </dgm:prSet>
      <dgm:spPr/>
    </dgm:pt>
    <dgm:pt modelId="{D868139D-8754-4833-8D72-CC7CFA43C5C2}" type="pres">
      <dgm:prSet presAssocID="{F626313B-23E3-43AB-AC8F-BC155F389691}" presName="Triangle" presStyleLbl="alignNode1" presStyleIdx="1" presStyleCnt="9"/>
      <dgm:spPr/>
    </dgm:pt>
    <dgm:pt modelId="{69ECD1DF-FCC8-41D6-9F1C-8340B681893E}" type="pres">
      <dgm:prSet presAssocID="{35614672-5B90-4E5F-9B57-8E4B4697EA55}" presName="sibTrans" presStyleCnt="0"/>
      <dgm:spPr/>
    </dgm:pt>
    <dgm:pt modelId="{74032623-58E9-4202-9A56-5C491587CBA1}" type="pres">
      <dgm:prSet presAssocID="{35614672-5B90-4E5F-9B57-8E4B4697EA55}" presName="space" presStyleCnt="0"/>
      <dgm:spPr/>
    </dgm:pt>
    <dgm:pt modelId="{C8F96DF5-A735-49C0-B3C7-08AF6390CD48}" type="pres">
      <dgm:prSet presAssocID="{0F2DAF00-D279-42D9-BBF4-705D1D4438E8}" presName="composite" presStyleCnt="0"/>
      <dgm:spPr/>
    </dgm:pt>
    <dgm:pt modelId="{9746FB46-C393-41EC-B965-EF16409E0747}" type="pres">
      <dgm:prSet presAssocID="{0F2DAF00-D279-42D9-BBF4-705D1D4438E8}" presName="LShape" presStyleLbl="alignNode1" presStyleIdx="2" presStyleCnt="9"/>
      <dgm:spPr/>
    </dgm:pt>
    <dgm:pt modelId="{1F5FD8AF-C474-4F45-834C-BF6D84F7E78F}" type="pres">
      <dgm:prSet presAssocID="{0F2DAF00-D279-42D9-BBF4-705D1D4438E8}" presName="ParentText" presStyleLbl="revTx" presStyleIdx="1" presStyleCnt="5">
        <dgm:presLayoutVars>
          <dgm:chMax val="0"/>
          <dgm:chPref val="0"/>
          <dgm:bulletEnabled val="1"/>
        </dgm:presLayoutVars>
      </dgm:prSet>
      <dgm:spPr/>
    </dgm:pt>
    <dgm:pt modelId="{F6141ACB-2607-4DEE-B089-4AEC45B57C81}" type="pres">
      <dgm:prSet presAssocID="{0F2DAF00-D279-42D9-BBF4-705D1D4438E8}" presName="Triangle" presStyleLbl="alignNode1" presStyleIdx="3" presStyleCnt="9"/>
      <dgm:spPr/>
    </dgm:pt>
    <dgm:pt modelId="{B3E47BFE-A94E-469B-BBCD-7C614DED321B}" type="pres">
      <dgm:prSet presAssocID="{65028463-28B8-4A73-9274-C95C97B52B48}" presName="sibTrans" presStyleCnt="0"/>
      <dgm:spPr/>
    </dgm:pt>
    <dgm:pt modelId="{A239926C-F31E-426D-B83A-91EBDD3DF516}" type="pres">
      <dgm:prSet presAssocID="{65028463-28B8-4A73-9274-C95C97B52B48}" presName="space" presStyleCnt="0"/>
      <dgm:spPr/>
    </dgm:pt>
    <dgm:pt modelId="{5E99C41C-81E9-4BDB-9E12-04BDB86D648A}" type="pres">
      <dgm:prSet presAssocID="{E22286E4-71D2-4D96-88CF-E0D5C5F482E8}" presName="composite" presStyleCnt="0"/>
      <dgm:spPr/>
    </dgm:pt>
    <dgm:pt modelId="{0D93CFA9-9FDE-4289-8DB9-0BE61E92635C}" type="pres">
      <dgm:prSet presAssocID="{E22286E4-71D2-4D96-88CF-E0D5C5F482E8}" presName="LShape" presStyleLbl="alignNode1" presStyleIdx="4" presStyleCnt="9"/>
      <dgm:spPr/>
    </dgm:pt>
    <dgm:pt modelId="{378C7201-84A6-423C-BB65-B09C1A5CDEC5}" type="pres">
      <dgm:prSet presAssocID="{E22286E4-71D2-4D96-88CF-E0D5C5F482E8}" presName="ParentText" presStyleLbl="revTx" presStyleIdx="2" presStyleCnt="5">
        <dgm:presLayoutVars>
          <dgm:chMax val="0"/>
          <dgm:chPref val="0"/>
          <dgm:bulletEnabled val="1"/>
        </dgm:presLayoutVars>
      </dgm:prSet>
      <dgm:spPr/>
    </dgm:pt>
    <dgm:pt modelId="{849B064C-BECC-48E3-88CA-428DA2A723FE}" type="pres">
      <dgm:prSet presAssocID="{E22286E4-71D2-4D96-88CF-E0D5C5F482E8}" presName="Triangle" presStyleLbl="alignNode1" presStyleIdx="5" presStyleCnt="9"/>
      <dgm:spPr/>
    </dgm:pt>
    <dgm:pt modelId="{7F439879-F016-4280-B06E-030799423BA9}" type="pres">
      <dgm:prSet presAssocID="{2997A705-0834-4AC6-99AD-AAA89517C0D8}" presName="sibTrans" presStyleCnt="0"/>
      <dgm:spPr/>
    </dgm:pt>
    <dgm:pt modelId="{CBFC8D21-C680-4CE8-B975-497506179318}" type="pres">
      <dgm:prSet presAssocID="{2997A705-0834-4AC6-99AD-AAA89517C0D8}" presName="space" presStyleCnt="0"/>
      <dgm:spPr/>
    </dgm:pt>
    <dgm:pt modelId="{F3D4CE6E-3A03-497D-A7ED-24B01E485142}" type="pres">
      <dgm:prSet presAssocID="{28AEF42D-3C5A-4645-86A2-DEFAC315CE2E}" presName="composite" presStyleCnt="0"/>
      <dgm:spPr/>
    </dgm:pt>
    <dgm:pt modelId="{5E0CEFCF-C7F7-403A-98D7-E5966583930A}" type="pres">
      <dgm:prSet presAssocID="{28AEF42D-3C5A-4645-86A2-DEFAC315CE2E}" presName="LShape" presStyleLbl="alignNode1" presStyleIdx="6" presStyleCnt="9"/>
      <dgm:spPr/>
    </dgm:pt>
    <dgm:pt modelId="{23984622-D808-4B4D-9EB9-9879073EDAA5}" type="pres">
      <dgm:prSet presAssocID="{28AEF42D-3C5A-4645-86A2-DEFAC315CE2E}" presName="ParentText" presStyleLbl="revTx" presStyleIdx="3" presStyleCnt="5">
        <dgm:presLayoutVars>
          <dgm:chMax val="0"/>
          <dgm:chPref val="0"/>
          <dgm:bulletEnabled val="1"/>
        </dgm:presLayoutVars>
      </dgm:prSet>
      <dgm:spPr/>
    </dgm:pt>
    <dgm:pt modelId="{48841CA3-4405-4219-8CD1-6607843268A5}" type="pres">
      <dgm:prSet presAssocID="{28AEF42D-3C5A-4645-86A2-DEFAC315CE2E}" presName="Triangle" presStyleLbl="alignNode1" presStyleIdx="7" presStyleCnt="9"/>
      <dgm:spPr/>
    </dgm:pt>
    <dgm:pt modelId="{7E82CB2C-37EB-402F-BBD3-BBB6938A829B}" type="pres">
      <dgm:prSet presAssocID="{8387E48A-817B-4CD1-9129-609157F48708}" presName="sibTrans" presStyleCnt="0"/>
      <dgm:spPr/>
    </dgm:pt>
    <dgm:pt modelId="{5EA45AC7-0A5D-4CA0-8765-AFD643C562BD}" type="pres">
      <dgm:prSet presAssocID="{8387E48A-817B-4CD1-9129-609157F48708}" presName="space" presStyleCnt="0"/>
      <dgm:spPr/>
    </dgm:pt>
    <dgm:pt modelId="{7291E0FB-A010-4678-BF78-E97E0C27A616}" type="pres">
      <dgm:prSet presAssocID="{04332618-1D5E-4E30-81B7-099F873ED9FD}" presName="composite" presStyleCnt="0"/>
      <dgm:spPr/>
    </dgm:pt>
    <dgm:pt modelId="{16076FAE-052B-476D-82BD-6775BC62F330}" type="pres">
      <dgm:prSet presAssocID="{04332618-1D5E-4E30-81B7-099F873ED9FD}" presName="LShape" presStyleLbl="alignNode1" presStyleIdx="8" presStyleCnt="9"/>
      <dgm:spPr/>
    </dgm:pt>
    <dgm:pt modelId="{6CBB29F5-DB65-4C95-8695-813C9F543867}" type="pres">
      <dgm:prSet presAssocID="{04332618-1D5E-4E30-81B7-099F873ED9FD}" presName="ParentText" presStyleLbl="revTx" presStyleIdx="4" presStyleCnt="5">
        <dgm:presLayoutVars>
          <dgm:chMax val="0"/>
          <dgm:chPref val="0"/>
          <dgm:bulletEnabled val="1"/>
        </dgm:presLayoutVars>
      </dgm:prSet>
      <dgm:spPr/>
    </dgm:pt>
  </dgm:ptLst>
  <dgm:cxnLst>
    <dgm:cxn modelId="{E2D0F605-A641-4C1F-885B-0BBC587339D4}" srcId="{0F2DAF00-D279-42D9-BBF4-705D1D4438E8}" destId="{F939C1A1-D3F7-43FE-BF86-70BBD828E51E}" srcOrd="1" destOrd="0" parTransId="{7E1E1088-70FA-4740-908D-D7F4951AB66C}" sibTransId="{D7DF14D6-A94E-4E05-8E2E-0EF0093A035A}"/>
    <dgm:cxn modelId="{81B7EC26-CA88-4369-98C0-3D98A2FC1263}" type="presOf" srcId="{85D051B2-94E5-400C-90DB-55E3D84C8567}" destId="{79F13D05-E109-4160-9186-FA20F3573715}" srcOrd="0" destOrd="0" presId="urn:microsoft.com/office/officeart/2009/3/layout/StepUpProcess"/>
    <dgm:cxn modelId="{94BE9627-139E-4539-8948-D00DEDD850ED}" type="presOf" srcId="{5876E9DD-EDE0-4D52-826A-FD4CDB9521AA}" destId="{627E8A7A-CC6E-4D8D-AC87-751E4FC3BDD0}" srcOrd="0" destOrd="2" presId="urn:microsoft.com/office/officeart/2009/3/layout/StepUpProcess"/>
    <dgm:cxn modelId="{135F5E29-5722-49E5-9A1F-2372595075C2}" srcId="{F626313B-23E3-43AB-AC8F-BC155F389691}" destId="{97B380BB-A036-4A44-84F4-901E7E3FFE82}" srcOrd="0" destOrd="0" parTransId="{38EF41F2-4E59-49C2-AB28-0059B3571199}" sibTransId="{F5F959E6-E9A5-4BBF-9904-F32C145943D4}"/>
    <dgm:cxn modelId="{304C7E2F-8732-4D8C-819D-BB5C938A25A3}" type="presOf" srcId="{30B29574-EE39-43FF-8822-C94BC6F27911}" destId="{378C7201-84A6-423C-BB65-B09C1A5CDEC5}" srcOrd="0" destOrd="2" presId="urn:microsoft.com/office/officeart/2009/3/layout/StepUpProcess"/>
    <dgm:cxn modelId="{4CBE8438-6570-43A0-A883-AC5BB1AE525E}" type="presOf" srcId="{F939C1A1-D3F7-43FE-BF86-70BBD828E51E}" destId="{1F5FD8AF-C474-4F45-834C-BF6D84F7E78F}" srcOrd="0" destOrd="2" presId="urn:microsoft.com/office/officeart/2009/3/layout/StepUpProcess"/>
    <dgm:cxn modelId="{E2DB545E-A50D-4235-A498-7D3C3EA1D329}" type="presOf" srcId="{F626313B-23E3-43AB-AC8F-BC155F389691}" destId="{627E8A7A-CC6E-4D8D-AC87-751E4FC3BDD0}" srcOrd="0" destOrd="0" presId="urn:microsoft.com/office/officeart/2009/3/layout/StepUpProcess"/>
    <dgm:cxn modelId="{2CC67846-BE39-49FC-8BA7-F4E2BCC0B95A}" type="presOf" srcId="{0F2DAF00-D279-42D9-BBF4-705D1D4438E8}" destId="{1F5FD8AF-C474-4F45-834C-BF6D84F7E78F}" srcOrd="0" destOrd="0" presId="urn:microsoft.com/office/officeart/2009/3/layout/StepUpProcess"/>
    <dgm:cxn modelId="{D2952769-C08F-4228-B2EC-D269E9B1D5F9}" srcId="{85D051B2-94E5-400C-90DB-55E3D84C8567}" destId="{F626313B-23E3-43AB-AC8F-BC155F389691}" srcOrd="0" destOrd="0" parTransId="{DA4C0F31-D820-43EC-BE9F-C6DCDB1402CE}" sibTransId="{35614672-5B90-4E5F-9B57-8E4B4697EA55}"/>
    <dgm:cxn modelId="{0E8A8D4A-260E-4310-88FD-C4E96F53F1D6}" type="presOf" srcId="{9CE0BCBF-8D72-4A40-B734-2214548884C2}" destId="{1F5FD8AF-C474-4F45-834C-BF6D84F7E78F}" srcOrd="0" destOrd="1" presId="urn:microsoft.com/office/officeart/2009/3/layout/StepUpProcess"/>
    <dgm:cxn modelId="{0422E353-5882-45FF-ABEB-9F8A9A4155E8}" srcId="{0F2DAF00-D279-42D9-BBF4-705D1D4438E8}" destId="{9CE0BCBF-8D72-4A40-B734-2214548884C2}" srcOrd="0" destOrd="0" parTransId="{F901D3E3-8B2D-4BC5-AF5A-B898DD88713C}" sibTransId="{1E32C722-AC09-4837-8FA1-03F7C93552A8}"/>
    <dgm:cxn modelId="{37086E54-4107-4B0E-8F05-D068E0FDF461}" srcId="{28AEF42D-3C5A-4645-86A2-DEFAC315CE2E}" destId="{D318ABFD-5BDE-47E6-8C5B-F7E62AC62A13}" srcOrd="0" destOrd="0" parTransId="{94834626-D2FF-4555-9393-E797F67603AC}" sibTransId="{D053C371-F933-4DFE-A046-1DFA44340483}"/>
    <dgm:cxn modelId="{0E975374-EE42-4567-B364-F83D8C9F676C}" srcId="{E22286E4-71D2-4D96-88CF-E0D5C5F482E8}" destId="{30B29574-EE39-43FF-8822-C94BC6F27911}" srcOrd="1" destOrd="0" parTransId="{E16F7EA7-22CD-4746-AC4A-6EEBDB056B69}" sibTransId="{C2070200-DB2F-4923-B8CF-AA3BFED040D5}"/>
    <dgm:cxn modelId="{A57B6676-729C-4585-BB45-0137D9A9E4EB}" type="presOf" srcId="{E22286E4-71D2-4D96-88CF-E0D5C5F482E8}" destId="{378C7201-84A6-423C-BB65-B09C1A5CDEC5}" srcOrd="0" destOrd="0" presId="urn:microsoft.com/office/officeart/2009/3/layout/StepUpProcess"/>
    <dgm:cxn modelId="{DE5C7181-3B13-4AE8-B657-444E6195426D}" srcId="{85D051B2-94E5-400C-90DB-55E3D84C8567}" destId="{04332618-1D5E-4E30-81B7-099F873ED9FD}" srcOrd="4" destOrd="0" parTransId="{8FE20B5B-7A51-40E3-814C-C57DED4D59D3}" sibTransId="{AA4624A4-98D7-403D-9A7F-B81D8356A6BA}"/>
    <dgm:cxn modelId="{625ED781-F56F-4D91-B5B1-42538E6255D5}" type="presOf" srcId="{618CF48F-A5B4-453A-AE15-E7B22D1EE644}" destId="{378C7201-84A6-423C-BB65-B09C1A5CDEC5}" srcOrd="0" destOrd="1" presId="urn:microsoft.com/office/officeart/2009/3/layout/StepUpProcess"/>
    <dgm:cxn modelId="{C068A383-62C6-441C-B0C6-CACD585AA65B}" srcId="{85D051B2-94E5-400C-90DB-55E3D84C8567}" destId="{28AEF42D-3C5A-4645-86A2-DEFAC315CE2E}" srcOrd="3" destOrd="0" parTransId="{1F2A978F-F005-4786-A974-B0C7FB5E326B}" sibTransId="{8387E48A-817B-4CD1-9129-609157F48708}"/>
    <dgm:cxn modelId="{58206786-FCAF-4D36-946C-4384BA14E536}" type="presOf" srcId="{D318ABFD-5BDE-47E6-8C5B-F7E62AC62A13}" destId="{23984622-D808-4B4D-9EB9-9879073EDAA5}" srcOrd="0" destOrd="1" presId="urn:microsoft.com/office/officeart/2009/3/layout/StepUpProcess"/>
    <dgm:cxn modelId="{98CB6BA6-59CF-4E87-94A8-F1B7715BB3A0}" srcId="{04332618-1D5E-4E30-81B7-099F873ED9FD}" destId="{0E1358D8-E457-4367-A0A7-38E2165C4B25}" srcOrd="0" destOrd="0" parTransId="{F7026863-AF2F-4FD7-ACB8-61845CAE30A4}" sibTransId="{BF65B198-9FAC-4C56-A880-224DB1EA78E5}"/>
    <dgm:cxn modelId="{50A9CEAB-31EF-45A3-A057-8A131574530D}" srcId="{F626313B-23E3-43AB-AC8F-BC155F389691}" destId="{5876E9DD-EDE0-4D52-826A-FD4CDB9521AA}" srcOrd="1" destOrd="0" parTransId="{B8A1D89F-51A8-4B37-8E30-E67420541365}" sibTransId="{9AE27AA7-B1E1-472E-91B0-850D97A0A7F7}"/>
    <dgm:cxn modelId="{6D76BCC9-18DF-4BEA-9D7B-A074980F5496}" srcId="{E22286E4-71D2-4D96-88CF-E0D5C5F482E8}" destId="{618CF48F-A5B4-453A-AE15-E7B22D1EE644}" srcOrd="0" destOrd="0" parTransId="{250866D2-4452-4B03-BD25-7426500FE7F3}" sibTransId="{1B1429A2-B9B5-4878-B16A-85C6A6D819C2}"/>
    <dgm:cxn modelId="{B2E471DB-CBEC-4650-8EAB-6ED79DFB4B30}" type="presOf" srcId="{28AEF42D-3C5A-4645-86A2-DEFAC315CE2E}" destId="{23984622-D808-4B4D-9EB9-9879073EDAA5}" srcOrd="0" destOrd="0" presId="urn:microsoft.com/office/officeart/2009/3/layout/StepUpProcess"/>
    <dgm:cxn modelId="{D712C5E1-7CB7-49B0-A03C-49A2AF7306D3}" type="presOf" srcId="{0E1358D8-E457-4367-A0A7-38E2165C4B25}" destId="{6CBB29F5-DB65-4C95-8695-813C9F543867}" srcOrd="0" destOrd="1" presId="urn:microsoft.com/office/officeart/2009/3/layout/StepUpProcess"/>
    <dgm:cxn modelId="{DC82B6E3-C4B3-4393-8D05-7C3343DF4655}" type="presOf" srcId="{97B380BB-A036-4A44-84F4-901E7E3FFE82}" destId="{627E8A7A-CC6E-4D8D-AC87-751E4FC3BDD0}" srcOrd="0" destOrd="1" presId="urn:microsoft.com/office/officeart/2009/3/layout/StepUpProcess"/>
    <dgm:cxn modelId="{F6C25EEC-37CC-4F85-88E4-7395057F409E}" srcId="{85D051B2-94E5-400C-90DB-55E3D84C8567}" destId="{E22286E4-71D2-4D96-88CF-E0D5C5F482E8}" srcOrd="2" destOrd="0" parTransId="{31A6AEC7-1261-41D2-9C47-0A4DCB2F6A36}" sibTransId="{2997A705-0834-4AC6-99AD-AAA89517C0D8}"/>
    <dgm:cxn modelId="{30FAABF4-6607-4E7F-BBCD-C22153689110}" srcId="{85D051B2-94E5-400C-90DB-55E3D84C8567}" destId="{0F2DAF00-D279-42D9-BBF4-705D1D4438E8}" srcOrd="1" destOrd="0" parTransId="{C8BEC7C3-B6EC-414F-8455-EE8FFA106368}" sibTransId="{65028463-28B8-4A73-9274-C95C97B52B48}"/>
    <dgm:cxn modelId="{8BFA86FC-C75B-4AC0-AD97-BB520AC061DB}" type="presOf" srcId="{04332618-1D5E-4E30-81B7-099F873ED9FD}" destId="{6CBB29F5-DB65-4C95-8695-813C9F543867}" srcOrd="0" destOrd="0" presId="urn:microsoft.com/office/officeart/2009/3/layout/StepUpProcess"/>
    <dgm:cxn modelId="{9C27CD9D-5AF6-4496-A168-4A462FDCBB47}" type="presParOf" srcId="{79F13D05-E109-4160-9186-FA20F3573715}" destId="{6EDF8BCF-2C49-481D-9323-6E0E9C0A8BC9}" srcOrd="0" destOrd="0" presId="urn:microsoft.com/office/officeart/2009/3/layout/StepUpProcess"/>
    <dgm:cxn modelId="{51D36B44-6321-49A0-8DD7-9332A2037170}" type="presParOf" srcId="{6EDF8BCF-2C49-481D-9323-6E0E9C0A8BC9}" destId="{66CA2107-59A6-44C6-A885-AE08D65B6C61}" srcOrd="0" destOrd="0" presId="urn:microsoft.com/office/officeart/2009/3/layout/StepUpProcess"/>
    <dgm:cxn modelId="{BDBECE5D-F5B6-4B47-BE8B-E3958F4CBE2E}" type="presParOf" srcId="{6EDF8BCF-2C49-481D-9323-6E0E9C0A8BC9}" destId="{627E8A7A-CC6E-4D8D-AC87-751E4FC3BDD0}" srcOrd="1" destOrd="0" presId="urn:microsoft.com/office/officeart/2009/3/layout/StepUpProcess"/>
    <dgm:cxn modelId="{D63C0CEF-7720-4BB2-A92C-68B986B6569E}" type="presParOf" srcId="{6EDF8BCF-2C49-481D-9323-6E0E9C0A8BC9}" destId="{D868139D-8754-4833-8D72-CC7CFA43C5C2}" srcOrd="2" destOrd="0" presId="urn:microsoft.com/office/officeart/2009/3/layout/StepUpProcess"/>
    <dgm:cxn modelId="{6AED644C-CCD0-432D-9F3A-782423754623}" type="presParOf" srcId="{79F13D05-E109-4160-9186-FA20F3573715}" destId="{69ECD1DF-FCC8-41D6-9F1C-8340B681893E}" srcOrd="1" destOrd="0" presId="urn:microsoft.com/office/officeart/2009/3/layout/StepUpProcess"/>
    <dgm:cxn modelId="{301D083D-9A92-4D06-8327-9DF3907242C0}" type="presParOf" srcId="{69ECD1DF-FCC8-41D6-9F1C-8340B681893E}" destId="{74032623-58E9-4202-9A56-5C491587CBA1}" srcOrd="0" destOrd="0" presId="urn:microsoft.com/office/officeart/2009/3/layout/StepUpProcess"/>
    <dgm:cxn modelId="{FABC9CE7-5DD8-4906-9B41-3591BF7C7FD1}" type="presParOf" srcId="{79F13D05-E109-4160-9186-FA20F3573715}" destId="{C8F96DF5-A735-49C0-B3C7-08AF6390CD48}" srcOrd="2" destOrd="0" presId="urn:microsoft.com/office/officeart/2009/3/layout/StepUpProcess"/>
    <dgm:cxn modelId="{212B13A8-49B3-40AE-911A-542498BB43D0}" type="presParOf" srcId="{C8F96DF5-A735-49C0-B3C7-08AF6390CD48}" destId="{9746FB46-C393-41EC-B965-EF16409E0747}" srcOrd="0" destOrd="0" presId="urn:microsoft.com/office/officeart/2009/3/layout/StepUpProcess"/>
    <dgm:cxn modelId="{DE434E43-1069-4F6A-941D-B95FF0B71D5E}" type="presParOf" srcId="{C8F96DF5-A735-49C0-B3C7-08AF6390CD48}" destId="{1F5FD8AF-C474-4F45-834C-BF6D84F7E78F}" srcOrd="1" destOrd="0" presId="urn:microsoft.com/office/officeart/2009/3/layout/StepUpProcess"/>
    <dgm:cxn modelId="{5AF5AE55-E471-45E4-ADE9-309AD87C93C7}" type="presParOf" srcId="{C8F96DF5-A735-49C0-B3C7-08AF6390CD48}" destId="{F6141ACB-2607-4DEE-B089-4AEC45B57C81}" srcOrd="2" destOrd="0" presId="urn:microsoft.com/office/officeart/2009/3/layout/StepUpProcess"/>
    <dgm:cxn modelId="{54226ACD-F90B-439A-A702-08C09938C9B9}" type="presParOf" srcId="{79F13D05-E109-4160-9186-FA20F3573715}" destId="{B3E47BFE-A94E-469B-BBCD-7C614DED321B}" srcOrd="3" destOrd="0" presId="urn:microsoft.com/office/officeart/2009/3/layout/StepUpProcess"/>
    <dgm:cxn modelId="{44377F14-A0FD-400F-8199-B5806EC9D05C}" type="presParOf" srcId="{B3E47BFE-A94E-469B-BBCD-7C614DED321B}" destId="{A239926C-F31E-426D-B83A-91EBDD3DF516}" srcOrd="0" destOrd="0" presId="urn:microsoft.com/office/officeart/2009/3/layout/StepUpProcess"/>
    <dgm:cxn modelId="{800B0EAB-DAD5-4500-825F-D9B89072B168}" type="presParOf" srcId="{79F13D05-E109-4160-9186-FA20F3573715}" destId="{5E99C41C-81E9-4BDB-9E12-04BDB86D648A}" srcOrd="4" destOrd="0" presId="urn:microsoft.com/office/officeart/2009/3/layout/StepUpProcess"/>
    <dgm:cxn modelId="{9D2FD6C7-A697-409F-BE1C-88C7B1389516}" type="presParOf" srcId="{5E99C41C-81E9-4BDB-9E12-04BDB86D648A}" destId="{0D93CFA9-9FDE-4289-8DB9-0BE61E92635C}" srcOrd="0" destOrd="0" presId="urn:microsoft.com/office/officeart/2009/3/layout/StepUpProcess"/>
    <dgm:cxn modelId="{B582FC2F-D9C4-41CF-833E-0E05381C67B0}" type="presParOf" srcId="{5E99C41C-81E9-4BDB-9E12-04BDB86D648A}" destId="{378C7201-84A6-423C-BB65-B09C1A5CDEC5}" srcOrd="1" destOrd="0" presId="urn:microsoft.com/office/officeart/2009/3/layout/StepUpProcess"/>
    <dgm:cxn modelId="{18267569-7198-4B64-B47A-D3B051112A0E}" type="presParOf" srcId="{5E99C41C-81E9-4BDB-9E12-04BDB86D648A}" destId="{849B064C-BECC-48E3-88CA-428DA2A723FE}" srcOrd="2" destOrd="0" presId="urn:microsoft.com/office/officeart/2009/3/layout/StepUpProcess"/>
    <dgm:cxn modelId="{E9689F41-44D0-4676-AA09-2D118780E5E1}" type="presParOf" srcId="{79F13D05-E109-4160-9186-FA20F3573715}" destId="{7F439879-F016-4280-B06E-030799423BA9}" srcOrd="5" destOrd="0" presId="urn:microsoft.com/office/officeart/2009/3/layout/StepUpProcess"/>
    <dgm:cxn modelId="{4D845550-D006-41C3-AF5C-F23A402DD97D}" type="presParOf" srcId="{7F439879-F016-4280-B06E-030799423BA9}" destId="{CBFC8D21-C680-4CE8-B975-497506179318}" srcOrd="0" destOrd="0" presId="urn:microsoft.com/office/officeart/2009/3/layout/StepUpProcess"/>
    <dgm:cxn modelId="{7B3DC2B9-B6BB-4809-9EF8-E75DA764D61D}" type="presParOf" srcId="{79F13D05-E109-4160-9186-FA20F3573715}" destId="{F3D4CE6E-3A03-497D-A7ED-24B01E485142}" srcOrd="6" destOrd="0" presId="urn:microsoft.com/office/officeart/2009/3/layout/StepUpProcess"/>
    <dgm:cxn modelId="{689CBC55-E1A9-46C6-9B14-9BBA97E527C4}" type="presParOf" srcId="{F3D4CE6E-3A03-497D-A7ED-24B01E485142}" destId="{5E0CEFCF-C7F7-403A-98D7-E5966583930A}" srcOrd="0" destOrd="0" presId="urn:microsoft.com/office/officeart/2009/3/layout/StepUpProcess"/>
    <dgm:cxn modelId="{1DF2ABAE-B131-40BD-87BF-B0501AE71614}" type="presParOf" srcId="{F3D4CE6E-3A03-497D-A7ED-24B01E485142}" destId="{23984622-D808-4B4D-9EB9-9879073EDAA5}" srcOrd="1" destOrd="0" presId="urn:microsoft.com/office/officeart/2009/3/layout/StepUpProcess"/>
    <dgm:cxn modelId="{30A6CB87-6A2D-459D-B405-378F141F429C}" type="presParOf" srcId="{F3D4CE6E-3A03-497D-A7ED-24B01E485142}" destId="{48841CA3-4405-4219-8CD1-6607843268A5}" srcOrd="2" destOrd="0" presId="urn:microsoft.com/office/officeart/2009/3/layout/StepUpProcess"/>
    <dgm:cxn modelId="{E44F357A-BFA7-4764-9196-EF1EF92B78C2}" type="presParOf" srcId="{79F13D05-E109-4160-9186-FA20F3573715}" destId="{7E82CB2C-37EB-402F-BBD3-BBB6938A829B}" srcOrd="7" destOrd="0" presId="urn:microsoft.com/office/officeart/2009/3/layout/StepUpProcess"/>
    <dgm:cxn modelId="{398BD2EE-CDEF-46C9-814C-D3ED8D775071}" type="presParOf" srcId="{7E82CB2C-37EB-402F-BBD3-BBB6938A829B}" destId="{5EA45AC7-0A5D-4CA0-8765-AFD643C562BD}" srcOrd="0" destOrd="0" presId="urn:microsoft.com/office/officeart/2009/3/layout/StepUpProcess"/>
    <dgm:cxn modelId="{020BF1DF-76B7-49EC-8EC1-E055D09963D8}" type="presParOf" srcId="{79F13D05-E109-4160-9186-FA20F3573715}" destId="{7291E0FB-A010-4678-BF78-E97E0C27A616}" srcOrd="8" destOrd="0" presId="urn:microsoft.com/office/officeart/2009/3/layout/StepUpProcess"/>
    <dgm:cxn modelId="{8CEBD39F-6AAE-4453-91FD-98C46B3FBCDF}" type="presParOf" srcId="{7291E0FB-A010-4678-BF78-E97E0C27A616}" destId="{16076FAE-052B-476D-82BD-6775BC62F330}" srcOrd="0" destOrd="0" presId="urn:microsoft.com/office/officeart/2009/3/layout/StepUpProcess"/>
    <dgm:cxn modelId="{68A4B86C-D392-4AC8-89D6-59C2F55749C3}" type="presParOf" srcId="{7291E0FB-A010-4678-BF78-E97E0C27A616}" destId="{6CBB29F5-DB65-4C95-8695-813C9F543867}"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CA2107-59A6-44C6-A885-AE08D65B6C61}">
      <dsp:nvSpPr>
        <dsp:cNvPr id="0" name=""/>
        <dsp:cNvSpPr/>
      </dsp:nvSpPr>
      <dsp:spPr>
        <a:xfrm rot="10800000">
          <a:off x="6664540" y="1589939"/>
          <a:ext cx="1455259" cy="872817"/>
        </a:xfrm>
        <a:prstGeom prst="corner">
          <a:avLst>
            <a:gd name="adj1" fmla="val 16120"/>
            <a:gd name="adj2" fmla="val 1611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7E8A7A-CC6E-4D8D-AC87-751E4FC3BDD0}">
      <dsp:nvSpPr>
        <dsp:cNvPr id="0" name=""/>
        <dsp:cNvSpPr/>
      </dsp:nvSpPr>
      <dsp:spPr>
        <a:xfrm>
          <a:off x="6661630" y="1734113"/>
          <a:ext cx="1312643" cy="1149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lv-LV" sz="1100" b="1" kern="1200" dirty="0">
              <a:latin typeface="Verdana" panose="020B0604030504040204" pitchFamily="34" charset="0"/>
              <a:ea typeface="Verdana" panose="020B0604030504040204" pitchFamily="34" charset="0"/>
            </a:rPr>
            <a:t>REZULTĀTS</a:t>
          </a:r>
        </a:p>
        <a:p>
          <a:pPr marL="57150" lvl="1" indent="-57150" algn="l" defTabSz="444500">
            <a:lnSpc>
              <a:spcPct val="90000"/>
            </a:lnSpc>
            <a:spcBef>
              <a:spcPct val="0"/>
            </a:spcBef>
            <a:spcAft>
              <a:spcPct val="15000"/>
            </a:spcAft>
            <a:buChar char="•"/>
          </a:pPr>
          <a:r>
            <a:rPr lang="lv-LV" sz="1000" b="0" kern="1200" dirty="0">
              <a:latin typeface="Verdana" panose="020B0604030504040204" pitchFamily="34" charset="0"/>
              <a:ea typeface="Verdana" panose="020B0604030504040204" pitchFamily="34" charset="0"/>
            </a:rPr>
            <a:t>Slēdziens, rekomendācija</a:t>
          </a:r>
        </a:p>
        <a:p>
          <a:pPr marL="57150" lvl="1" indent="-57150" algn="l" defTabSz="444500">
            <a:lnSpc>
              <a:spcPct val="90000"/>
            </a:lnSpc>
            <a:spcBef>
              <a:spcPct val="0"/>
            </a:spcBef>
            <a:spcAft>
              <a:spcPct val="15000"/>
            </a:spcAft>
            <a:buChar char="•"/>
          </a:pPr>
          <a:r>
            <a:rPr lang="lv-LV" sz="1000" b="0" kern="1200" dirty="0">
              <a:latin typeface="Verdana" panose="020B0604030504040204" pitchFamily="34" charset="0"/>
              <a:ea typeface="Verdana" panose="020B0604030504040204" pitchFamily="34" charset="0"/>
            </a:rPr>
            <a:t>Integrācija TI datu bāzē</a:t>
          </a:r>
          <a:endParaRPr lang="lv-LV" sz="1000" b="1" kern="1200" dirty="0">
            <a:latin typeface="Verdana" panose="020B0604030504040204" pitchFamily="34" charset="0"/>
            <a:ea typeface="Verdana" panose="020B0604030504040204" pitchFamily="34" charset="0"/>
          </a:endParaRPr>
        </a:p>
      </dsp:txBody>
      <dsp:txXfrm>
        <a:off x="6661630" y="1734113"/>
        <a:ext cx="1312643" cy="1149333"/>
      </dsp:txXfrm>
    </dsp:sp>
    <dsp:sp modelId="{D868139D-8754-4833-8D72-CC7CFA43C5C2}">
      <dsp:nvSpPr>
        <dsp:cNvPr id="0" name=""/>
        <dsp:cNvSpPr/>
      </dsp:nvSpPr>
      <dsp:spPr>
        <a:xfrm rot="5400000">
          <a:off x="6661630" y="1193250"/>
          <a:ext cx="247394" cy="247394"/>
        </a:xfrm>
        <a:prstGeom prst="triangle">
          <a:avLst>
            <a:gd name="adj" fmla="val 100000"/>
          </a:avLst>
        </a:prstGeom>
        <a:solidFill>
          <a:schemeClr val="accent3">
            <a:hueOff val="338825"/>
            <a:satOff val="12500"/>
            <a:lumOff val="-1838"/>
            <a:alphaOff val="0"/>
          </a:schemeClr>
        </a:solidFill>
        <a:ln w="12700" cap="flat" cmpd="sng" algn="ctr">
          <a:solidFill>
            <a:schemeClr val="accent3">
              <a:hueOff val="338825"/>
              <a:satOff val="12500"/>
              <a:lumOff val="-183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46FB46-C393-41EC-B965-EF16409E0747}">
      <dsp:nvSpPr>
        <dsp:cNvPr id="0" name=""/>
        <dsp:cNvSpPr/>
      </dsp:nvSpPr>
      <dsp:spPr>
        <a:xfrm rot="10800000">
          <a:off x="5056479" y="1192743"/>
          <a:ext cx="1455259" cy="872817"/>
        </a:xfrm>
        <a:prstGeom prst="corner">
          <a:avLst>
            <a:gd name="adj1" fmla="val 16120"/>
            <a:gd name="adj2" fmla="val 16110"/>
          </a:avLst>
        </a:prstGeom>
        <a:solidFill>
          <a:schemeClr val="accent3">
            <a:hueOff val="677650"/>
            <a:satOff val="25000"/>
            <a:lumOff val="-3676"/>
            <a:alphaOff val="0"/>
          </a:schemeClr>
        </a:solidFill>
        <a:ln w="12700" cap="flat" cmpd="sng" algn="ctr">
          <a:solidFill>
            <a:schemeClr val="accent3">
              <a:hueOff val="677650"/>
              <a:satOff val="25000"/>
              <a:lumOff val="-36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5FD8AF-C474-4F45-834C-BF6D84F7E78F}">
      <dsp:nvSpPr>
        <dsp:cNvPr id="0" name=""/>
        <dsp:cNvSpPr/>
      </dsp:nvSpPr>
      <dsp:spPr>
        <a:xfrm>
          <a:off x="5053569" y="1336917"/>
          <a:ext cx="1312643" cy="1149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lv-LV" sz="1100" b="1" kern="1200" dirty="0">
              <a:latin typeface="Verdana" panose="020B0604030504040204" pitchFamily="34" charset="0"/>
              <a:ea typeface="Verdana" panose="020B0604030504040204" pitchFamily="34" charset="0"/>
            </a:rPr>
            <a:t>TIKŠANĀS</a:t>
          </a:r>
        </a:p>
        <a:p>
          <a:pPr marL="57150" lvl="1" indent="-57150" algn="l" defTabSz="444500">
            <a:lnSpc>
              <a:spcPct val="90000"/>
            </a:lnSpc>
            <a:spcBef>
              <a:spcPct val="0"/>
            </a:spcBef>
            <a:spcAft>
              <a:spcPct val="15000"/>
            </a:spcAft>
            <a:buChar char="•"/>
          </a:pPr>
          <a:r>
            <a:rPr lang="lv-LV" sz="1000" kern="1200" dirty="0">
              <a:latin typeface="Verdana" panose="020B0604030504040204" pitchFamily="34" charset="0"/>
              <a:ea typeface="Verdana" panose="020B0604030504040204" pitchFamily="34" charset="0"/>
            </a:rPr>
            <a:t> Demonstrācija, testēšana, diskusija</a:t>
          </a:r>
        </a:p>
        <a:p>
          <a:pPr marL="57150" lvl="1" indent="-57150" algn="l" defTabSz="444500">
            <a:lnSpc>
              <a:spcPct val="90000"/>
            </a:lnSpc>
            <a:spcBef>
              <a:spcPct val="0"/>
            </a:spcBef>
            <a:spcAft>
              <a:spcPct val="15000"/>
            </a:spcAft>
            <a:buChar char="•"/>
          </a:pPr>
          <a:r>
            <a:rPr lang="lv-LV" sz="1000" kern="1200" dirty="0">
              <a:latin typeface="Verdana" panose="020B0604030504040204" pitchFamily="34" charset="0"/>
              <a:ea typeface="Verdana" panose="020B0604030504040204" pitchFamily="34" charset="0"/>
            </a:rPr>
            <a:t> Provizoriski no 1 līdz 2 nedēļām</a:t>
          </a:r>
        </a:p>
      </dsp:txBody>
      <dsp:txXfrm>
        <a:off x="5053569" y="1336917"/>
        <a:ext cx="1312643" cy="1149333"/>
      </dsp:txXfrm>
    </dsp:sp>
    <dsp:sp modelId="{F6141ACB-2607-4DEE-B089-4AEC45B57C81}">
      <dsp:nvSpPr>
        <dsp:cNvPr id="0" name=""/>
        <dsp:cNvSpPr/>
      </dsp:nvSpPr>
      <dsp:spPr>
        <a:xfrm rot="5400000">
          <a:off x="5053569" y="796054"/>
          <a:ext cx="247394" cy="247394"/>
        </a:xfrm>
        <a:prstGeom prst="triangle">
          <a:avLst>
            <a:gd name="adj" fmla="val 100000"/>
          </a:avLst>
        </a:prstGeom>
        <a:solidFill>
          <a:schemeClr val="accent3">
            <a:hueOff val="1016475"/>
            <a:satOff val="37500"/>
            <a:lumOff val="-5515"/>
            <a:alphaOff val="0"/>
          </a:schemeClr>
        </a:solidFill>
        <a:ln w="12700" cap="flat" cmpd="sng" algn="ctr">
          <a:solidFill>
            <a:schemeClr val="accent3">
              <a:hueOff val="1016475"/>
              <a:satOff val="37500"/>
              <a:lumOff val="-551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93CFA9-9FDE-4289-8DB9-0BE61E92635C}">
      <dsp:nvSpPr>
        <dsp:cNvPr id="0" name=""/>
        <dsp:cNvSpPr/>
      </dsp:nvSpPr>
      <dsp:spPr>
        <a:xfrm rot="10800000">
          <a:off x="3448418" y="795547"/>
          <a:ext cx="1455259" cy="872817"/>
        </a:xfrm>
        <a:prstGeom prst="corner">
          <a:avLst>
            <a:gd name="adj1" fmla="val 16120"/>
            <a:gd name="adj2" fmla="val 16110"/>
          </a:avLst>
        </a:prstGeom>
        <a:solidFill>
          <a:schemeClr val="accent3">
            <a:hueOff val="1355300"/>
            <a:satOff val="50000"/>
            <a:lumOff val="-7353"/>
            <a:alphaOff val="0"/>
          </a:schemeClr>
        </a:solidFill>
        <a:ln w="12700" cap="flat" cmpd="sng" algn="ctr">
          <a:solidFill>
            <a:schemeClr val="accent3">
              <a:hueOff val="1355300"/>
              <a:satOff val="50000"/>
              <a:lumOff val="-7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8C7201-84A6-423C-BB65-B09C1A5CDEC5}">
      <dsp:nvSpPr>
        <dsp:cNvPr id="0" name=""/>
        <dsp:cNvSpPr/>
      </dsp:nvSpPr>
      <dsp:spPr>
        <a:xfrm>
          <a:off x="3445507" y="939721"/>
          <a:ext cx="1312643" cy="1149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lv-LV" sz="1200" b="1" kern="1200" dirty="0">
              <a:latin typeface="Verdana" panose="020B0604030504040204" pitchFamily="34" charset="0"/>
              <a:ea typeface="Verdana" panose="020B0604030504040204" pitchFamily="34" charset="0"/>
            </a:rPr>
            <a:t>KOMISIJA</a:t>
          </a:r>
        </a:p>
        <a:p>
          <a:pPr marL="57150" lvl="1" indent="-57150" algn="l" defTabSz="466725">
            <a:lnSpc>
              <a:spcPct val="90000"/>
            </a:lnSpc>
            <a:spcBef>
              <a:spcPct val="0"/>
            </a:spcBef>
            <a:spcAft>
              <a:spcPct val="15000"/>
            </a:spcAft>
            <a:buChar char="•"/>
          </a:pPr>
          <a:r>
            <a:rPr lang="lv-LV" sz="1050" kern="1200" dirty="0">
              <a:latin typeface="Verdana" panose="020B0604030504040204" pitchFamily="34" charset="0"/>
              <a:ea typeface="Verdana" panose="020B0604030504040204" pitchFamily="34" charset="0"/>
            </a:rPr>
            <a:t> Komersantu pieteikumu izvērtēšanai</a:t>
          </a:r>
        </a:p>
        <a:p>
          <a:pPr marL="57150" lvl="1" indent="-57150" algn="l" defTabSz="466725">
            <a:lnSpc>
              <a:spcPct val="90000"/>
            </a:lnSpc>
            <a:spcBef>
              <a:spcPct val="0"/>
            </a:spcBef>
            <a:spcAft>
              <a:spcPct val="15000"/>
            </a:spcAft>
            <a:buChar char="•"/>
          </a:pPr>
          <a:r>
            <a:rPr lang="lv-LV" sz="1050" kern="1200" dirty="0">
              <a:latin typeface="Verdana" panose="020B0604030504040204" pitchFamily="34" charset="0"/>
              <a:ea typeface="Verdana" panose="020B0604030504040204" pitchFamily="34" charset="0"/>
            </a:rPr>
            <a:t> Provizoriski no 1 līdz 4 nedēļām</a:t>
          </a:r>
        </a:p>
      </dsp:txBody>
      <dsp:txXfrm>
        <a:off x="3445507" y="939721"/>
        <a:ext cx="1312643" cy="1149333"/>
      </dsp:txXfrm>
    </dsp:sp>
    <dsp:sp modelId="{849B064C-BECC-48E3-88CA-428DA2A723FE}">
      <dsp:nvSpPr>
        <dsp:cNvPr id="0" name=""/>
        <dsp:cNvSpPr/>
      </dsp:nvSpPr>
      <dsp:spPr>
        <a:xfrm rot="5400000">
          <a:off x="3445507" y="398858"/>
          <a:ext cx="247394" cy="247394"/>
        </a:xfrm>
        <a:prstGeom prst="triangle">
          <a:avLst>
            <a:gd name="adj" fmla="val 100000"/>
          </a:avLst>
        </a:prstGeom>
        <a:solidFill>
          <a:schemeClr val="accent3">
            <a:hueOff val="1694124"/>
            <a:satOff val="62500"/>
            <a:lumOff val="-9191"/>
            <a:alphaOff val="0"/>
          </a:schemeClr>
        </a:solidFill>
        <a:ln w="12700" cap="flat" cmpd="sng" algn="ctr">
          <a:solidFill>
            <a:schemeClr val="accent3">
              <a:hueOff val="1694124"/>
              <a:satOff val="62500"/>
              <a:lumOff val="-919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0CEFCF-C7F7-403A-98D7-E5966583930A}">
      <dsp:nvSpPr>
        <dsp:cNvPr id="0" name=""/>
        <dsp:cNvSpPr/>
      </dsp:nvSpPr>
      <dsp:spPr>
        <a:xfrm rot="10800000">
          <a:off x="1840356" y="398351"/>
          <a:ext cx="1455259" cy="872817"/>
        </a:xfrm>
        <a:prstGeom prst="corner">
          <a:avLst>
            <a:gd name="adj1" fmla="val 16120"/>
            <a:gd name="adj2" fmla="val 16110"/>
          </a:avLst>
        </a:prstGeom>
        <a:solidFill>
          <a:schemeClr val="accent3">
            <a:hueOff val="2032949"/>
            <a:satOff val="75000"/>
            <a:lumOff val="-11029"/>
            <a:alphaOff val="0"/>
          </a:schemeClr>
        </a:solidFill>
        <a:ln w="12700" cap="flat" cmpd="sng" algn="ctr">
          <a:solidFill>
            <a:schemeClr val="accent3">
              <a:hueOff val="2032949"/>
              <a:satOff val="75000"/>
              <a:lumOff val="-1102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984622-D808-4B4D-9EB9-9879073EDAA5}">
      <dsp:nvSpPr>
        <dsp:cNvPr id="0" name=""/>
        <dsp:cNvSpPr/>
      </dsp:nvSpPr>
      <dsp:spPr>
        <a:xfrm>
          <a:off x="1837446" y="542524"/>
          <a:ext cx="1312643" cy="1149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lv-LV" sz="1200" b="1" kern="1200" dirty="0">
              <a:latin typeface="Verdana" panose="020B0604030504040204" pitchFamily="34" charset="0"/>
              <a:ea typeface="Verdana" panose="020B0604030504040204" pitchFamily="34" charset="0"/>
            </a:rPr>
            <a:t>VEIDLAPA</a:t>
          </a:r>
        </a:p>
        <a:p>
          <a:pPr marL="57150" lvl="1" indent="-57150" algn="l" defTabSz="466725">
            <a:lnSpc>
              <a:spcPct val="90000"/>
            </a:lnSpc>
            <a:spcBef>
              <a:spcPct val="0"/>
            </a:spcBef>
            <a:spcAft>
              <a:spcPct val="15000"/>
            </a:spcAft>
            <a:buChar char="•"/>
          </a:pPr>
          <a:r>
            <a:rPr lang="lv-LV" sz="1050" kern="1200" dirty="0">
              <a:latin typeface="Verdana" panose="020B0604030504040204" pitchFamily="34" charset="0"/>
              <a:ea typeface="Verdana" panose="020B0604030504040204" pitchFamily="34" charset="0"/>
            </a:rPr>
            <a:t> Par komersanta piedāvātajiem risinājumiem</a:t>
          </a:r>
        </a:p>
      </dsp:txBody>
      <dsp:txXfrm>
        <a:off x="1837446" y="542524"/>
        <a:ext cx="1312643" cy="1149333"/>
      </dsp:txXfrm>
    </dsp:sp>
    <dsp:sp modelId="{48841CA3-4405-4219-8CD1-6607843268A5}">
      <dsp:nvSpPr>
        <dsp:cNvPr id="0" name=""/>
        <dsp:cNvSpPr/>
      </dsp:nvSpPr>
      <dsp:spPr>
        <a:xfrm rot="5400000">
          <a:off x="1837446" y="1662"/>
          <a:ext cx="247394" cy="247394"/>
        </a:xfrm>
        <a:prstGeom prst="triangle">
          <a:avLst>
            <a:gd name="adj" fmla="val 100000"/>
          </a:avLst>
        </a:prstGeom>
        <a:solidFill>
          <a:schemeClr val="accent3">
            <a:hueOff val="2371774"/>
            <a:satOff val="87500"/>
            <a:lumOff val="-12868"/>
            <a:alphaOff val="0"/>
          </a:schemeClr>
        </a:solidFill>
        <a:ln w="12700" cap="flat" cmpd="sng" algn="ctr">
          <a:solidFill>
            <a:schemeClr val="accent3">
              <a:hueOff val="2371774"/>
              <a:satOff val="87500"/>
              <a:lumOff val="-1286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076FAE-052B-476D-82BD-6775BC62F330}">
      <dsp:nvSpPr>
        <dsp:cNvPr id="0" name=""/>
        <dsp:cNvSpPr/>
      </dsp:nvSpPr>
      <dsp:spPr>
        <a:xfrm rot="10800000">
          <a:off x="232295" y="1154"/>
          <a:ext cx="1455259" cy="872817"/>
        </a:xfrm>
        <a:prstGeom prst="corner">
          <a:avLst>
            <a:gd name="adj1" fmla="val 16120"/>
            <a:gd name="adj2" fmla="val 16110"/>
          </a:avLst>
        </a:prstGeom>
        <a:solidFill>
          <a:schemeClr val="accent3">
            <a:hueOff val="2710599"/>
            <a:satOff val="100000"/>
            <a:lumOff val="-14706"/>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BB29F5-DB65-4C95-8695-813C9F543867}">
      <dsp:nvSpPr>
        <dsp:cNvPr id="0" name=""/>
        <dsp:cNvSpPr/>
      </dsp:nvSpPr>
      <dsp:spPr>
        <a:xfrm>
          <a:off x="229384" y="145328"/>
          <a:ext cx="1312643" cy="1149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lv-LV" sz="1200" b="1" kern="1200" dirty="0">
              <a:latin typeface="Verdana" panose="020B0604030504040204" pitchFamily="34" charset="0"/>
              <a:ea typeface="Verdana" panose="020B0604030504040204" pitchFamily="34" charset="0"/>
            </a:rPr>
            <a:t>E-PASTS</a:t>
          </a:r>
        </a:p>
        <a:p>
          <a:pPr marL="57150" lvl="1" indent="-57150" algn="l" defTabSz="466725">
            <a:lnSpc>
              <a:spcPct val="90000"/>
            </a:lnSpc>
            <a:spcBef>
              <a:spcPct val="0"/>
            </a:spcBef>
            <a:spcAft>
              <a:spcPct val="15000"/>
            </a:spcAft>
            <a:buChar char="•"/>
          </a:pPr>
          <a:r>
            <a:rPr lang="lv-LV" sz="1050" b="0" kern="1200" dirty="0">
              <a:latin typeface="Verdana" panose="020B0604030504040204" pitchFamily="34" charset="0"/>
              <a:ea typeface="Verdana" panose="020B0604030504040204" pitchFamily="34" charset="0"/>
            </a:rPr>
            <a:t>Vienots saziņas kanāls: </a:t>
          </a:r>
          <a:r>
            <a:rPr lang="lv-LV" sz="1050" b="0" kern="1200" dirty="0" err="1">
              <a:latin typeface="Verdana" panose="020B0604030504040204" pitchFamily="34" charset="0"/>
              <a:ea typeface="Verdana" panose="020B0604030504040204" pitchFamily="34" charset="0"/>
              <a:hlinkClick xmlns:r="http://schemas.openxmlformats.org/officeDocument/2006/relationships" r:id="rId1"/>
            </a:rPr>
            <a:t>Industrija@mod.gov.lv</a:t>
          </a:r>
          <a:r>
            <a:rPr lang="lv-LV" sz="1050" b="0" kern="1200" dirty="0">
              <a:latin typeface="Verdana" panose="020B0604030504040204" pitchFamily="34" charset="0"/>
              <a:ea typeface="Verdana" panose="020B0604030504040204" pitchFamily="34" charset="0"/>
            </a:rPr>
            <a:t> </a:t>
          </a:r>
        </a:p>
      </dsp:txBody>
      <dsp:txXfrm>
        <a:off x="229384" y="145328"/>
        <a:ext cx="1312643" cy="1149333"/>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A58DC0D-95D0-1C94-226C-0F88E8C449A0}"/>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defTabSz="939575" eaLnBrk="1" fontAlgn="auto" hangingPunct="1">
              <a:spcBef>
                <a:spcPts val="0"/>
              </a:spcBef>
              <a:spcAft>
                <a:spcPts val="0"/>
              </a:spcAft>
              <a:defRPr sz="1200">
                <a:latin typeface="+mn-lt"/>
                <a:cs typeface="+mn-cs"/>
              </a:defRPr>
            </a:lvl1pPr>
          </a:lstStyle>
          <a:p>
            <a:pPr>
              <a:defRPr/>
            </a:pPr>
            <a:endParaRPr lang="lv-LV"/>
          </a:p>
        </p:txBody>
      </p:sp>
      <p:sp>
        <p:nvSpPr>
          <p:cNvPr id="3" name="Date Placeholder 2">
            <a:extLst>
              <a:ext uri="{FF2B5EF4-FFF2-40B4-BE49-F238E27FC236}">
                <a16:creationId xmlns:a16="http://schemas.microsoft.com/office/drawing/2014/main" id="{7590AB49-DAE3-B49F-0507-11EB3D665489}"/>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defTabSz="939575" eaLnBrk="1" fontAlgn="auto" hangingPunct="1">
              <a:spcBef>
                <a:spcPts val="0"/>
              </a:spcBef>
              <a:spcAft>
                <a:spcPts val="0"/>
              </a:spcAft>
              <a:defRPr sz="1200">
                <a:latin typeface="+mn-lt"/>
                <a:cs typeface="+mn-cs"/>
              </a:defRPr>
            </a:lvl1pPr>
          </a:lstStyle>
          <a:p>
            <a:pPr>
              <a:defRPr/>
            </a:pPr>
            <a:fld id="{9F1BEE55-0173-40AD-A002-32DF6126241A}" type="datetimeFigureOut">
              <a:rPr lang="lv-LV"/>
              <a:pPr>
                <a:defRPr/>
              </a:pPr>
              <a:t>09.12.2025</a:t>
            </a:fld>
            <a:endParaRPr lang="lv-LV"/>
          </a:p>
        </p:txBody>
      </p:sp>
      <p:sp>
        <p:nvSpPr>
          <p:cNvPr id="4" name="Slide Image Placeholder 3">
            <a:extLst>
              <a:ext uri="{FF2B5EF4-FFF2-40B4-BE49-F238E27FC236}">
                <a16:creationId xmlns:a16="http://schemas.microsoft.com/office/drawing/2014/main" id="{FEABD954-7A38-87BC-9C1B-90507ED33033}"/>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lv-LV" noProof="0"/>
          </a:p>
        </p:txBody>
      </p:sp>
      <p:sp>
        <p:nvSpPr>
          <p:cNvPr id="5" name="Notes Placeholder 4">
            <a:extLst>
              <a:ext uri="{FF2B5EF4-FFF2-40B4-BE49-F238E27FC236}">
                <a16:creationId xmlns:a16="http://schemas.microsoft.com/office/drawing/2014/main" id="{06F62405-4FA1-178D-2F0D-27272168974E}"/>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lv-LV" noProof="0"/>
          </a:p>
        </p:txBody>
      </p:sp>
      <p:sp>
        <p:nvSpPr>
          <p:cNvPr id="6" name="Footer Placeholder 5">
            <a:extLst>
              <a:ext uri="{FF2B5EF4-FFF2-40B4-BE49-F238E27FC236}">
                <a16:creationId xmlns:a16="http://schemas.microsoft.com/office/drawing/2014/main" id="{F9549C3D-4625-D926-5D9A-AB03D724C294}"/>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939575" eaLnBrk="1" fontAlgn="auto" hangingPunct="1">
              <a:spcBef>
                <a:spcPts val="0"/>
              </a:spcBef>
              <a:spcAft>
                <a:spcPts val="0"/>
              </a:spcAft>
              <a:defRPr sz="1200">
                <a:latin typeface="+mn-lt"/>
                <a:cs typeface="+mn-cs"/>
              </a:defRPr>
            </a:lvl1pPr>
          </a:lstStyle>
          <a:p>
            <a:pPr>
              <a:defRPr/>
            </a:pPr>
            <a:endParaRPr lang="lv-LV"/>
          </a:p>
        </p:txBody>
      </p:sp>
      <p:sp>
        <p:nvSpPr>
          <p:cNvPr id="7" name="Slide Number Placeholder 6">
            <a:extLst>
              <a:ext uri="{FF2B5EF4-FFF2-40B4-BE49-F238E27FC236}">
                <a16:creationId xmlns:a16="http://schemas.microsoft.com/office/drawing/2014/main" id="{39F5E808-6033-4642-1B1E-D5736C64AB4B}"/>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D4A7D861-ACFE-4C47-B796-11F82517B206}" type="slidenum">
              <a:rPr lang="lv-LV" altLang="lv-LV"/>
              <a:pPr>
                <a:defRPr/>
              </a:pPr>
              <a:t>‹#›</a:t>
            </a:fld>
            <a:endParaRPr lang="lv-LV" altLang="lv-LV"/>
          </a:p>
        </p:txBody>
      </p:sp>
    </p:spTree>
  </p:cSld>
  <p:clrMap bg1="lt1" tx1="dk1" bg2="lt2" tx2="dk2" accent1="accent1" accent2="accent2" accent3="accent3" accent4="accent4" accent5="accent5" accent6="accent6" hlink="hlink" folHlink="folHlink"/>
  <p:notesStyle>
    <a:lvl1pPr algn="l" defTabSz="938213" rtl="0" eaLnBrk="0" fontAlgn="base" hangingPunct="0">
      <a:spcBef>
        <a:spcPct val="30000"/>
      </a:spcBef>
      <a:spcAft>
        <a:spcPct val="0"/>
      </a:spcAft>
      <a:defRPr sz="1200" kern="1200">
        <a:solidFill>
          <a:schemeClr val="tx1"/>
        </a:solidFill>
        <a:latin typeface="+mn-lt"/>
        <a:ea typeface="+mn-ea"/>
        <a:cs typeface="+mn-cs"/>
      </a:defRPr>
    </a:lvl1pPr>
    <a:lvl2pPr marL="468313" algn="l" defTabSz="938213" rtl="0" eaLnBrk="0" fontAlgn="base" hangingPunct="0">
      <a:spcBef>
        <a:spcPct val="30000"/>
      </a:spcBef>
      <a:spcAft>
        <a:spcPct val="0"/>
      </a:spcAft>
      <a:defRPr sz="1200" kern="1200">
        <a:solidFill>
          <a:schemeClr val="tx1"/>
        </a:solidFill>
        <a:latin typeface="+mn-lt"/>
        <a:ea typeface="+mn-ea"/>
        <a:cs typeface="+mn-cs"/>
      </a:defRPr>
    </a:lvl2pPr>
    <a:lvl3pPr marL="938213" algn="l" defTabSz="938213" rtl="0" eaLnBrk="0" fontAlgn="base" hangingPunct="0">
      <a:spcBef>
        <a:spcPct val="30000"/>
      </a:spcBef>
      <a:spcAft>
        <a:spcPct val="0"/>
      </a:spcAft>
      <a:defRPr sz="1200" kern="1200">
        <a:solidFill>
          <a:schemeClr val="tx1"/>
        </a:solidFill>
        <a:latin typeface="+mn-lt"/>
        <a:ea typeface="+mn-ea"/>
        <a:cs typeface="+mn-cs"/>
      </a:defRPr>
    </a:lvl3pPr>
    <a:lvl4pPr marL="1408113" algn="l" defTabSz="938213" rtl="0" eaLnBrk="0" fontAlgn="base" hangingPunct="0">
      <a:spcBef>
        <a:spcPct val="30000"/>
      </a:spcBef>
      <a:spcAft>
        <a:spcPct val="0"/>
      </a:spcAft>
      <a:defRPr sz="1200" kern="1200">
        <a:solidFill>
          <a:schemeClr val="tx1"/>
        </a:solidFill>
        <a:latin typeface="+mn-lt"/>
        <a:ea typeface="+mn-ea"/>
        <a:cs typeface="+mn-cs"/>
      </a:defRPr>
    </a:lvl4pPr>
    <a:lvl5pPr marL="1878013" algn="l" defTabSz="938213" rtl="0" eaLnBrk="0" fontAlgn="base" hangingPunct="0">
      <a:spcBef>
        <a:spcPct val="30000"/>
      </a:spcBef>
      <a:spcAft>
        <a:spcPct val="0"/>
      </a:spcAft>
      <a:defRPr sz="1200" kern="1200">
        <a:solidFill>
          <a:schemeClr val="tx1"/>
        </a:solidFill>
        <a:latin typeface="+mn-lt"/>
        <a:ea typeface="+mn-ea"/>
        <a:cs typeface="+mn-cs"/>
      </a:defRPr>
    </a:lvl5pPr>
    <a:lvl6pPr marL="2348940" algn="l" defTabSz="939575" rtl="0" eaLnBrk="1" latinLnBrk="0" hangingPunct="1">
      <a:defRPr sz="1200" kern="1200">
        <a:solidFill>
          <a:schemeClr val="tx1"/>
        </a:solidFill>
        <a:latin typeface="+mn-lt"/>
        <a:ea typeface="+mn-ea"/>
        <a:cs typeface="+mn-cs"/>
      </a:defRPr>
    </a:lvl6pPr>
    <a:lvl7pPr marL="2818729" algn="l" defTabSz="939575" rtl="0" eaLnBrk="1" latinLnBrk="0" hangingPunct="1">
      <a:defRPr sz="1200" kern="1200">
        <a:solidFill>
          <a:schemeClr val="tx1"/>
        </a:solidFill>
        <a:latin typeface="+mn-lt"/>
        <a:ea typeface="+mn-ea"/>
        <a:cs typeface="+mn-cs"/>
      </a:defRPr>
    </a:lvl7pPr>
    <a:lvl8pPr marL="3288515" algn="l" defTabSz="939575" rtl="0" eaLnBrk="1" latinLnBrk="0" hangingPunct="1">
      <a:defRPr sz="1200" kern="1200">
        <a:solidFill>
          <a:schemeClr val="tx1"/>
        </a:solidFill>
        <a:latin typeface="+mn-lt"/>
        <a:ea typeface="+mn-ea"/>
        <a:cs typeface="+mn-cs"/>
      </a:defRPr>
    </a:lvl8pPr>
    <a:lvl9pPr marL="3758305" algn="l" defTabSz="93957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175BA9F7-025F-08E0-5491-9FFD6C33224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17A77497-C7E1-8685-FFF4-9DF34C4A788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a:p>
        </p:txBody>
      </p:sp>
      <p:sp>
        <p:nvSpPr>
          <p:cNvPr id="22532" name="Slide Number Placeholder 3">
            <a:extLst>
              <a:ext uri="{FF2B5EF4-FFF2-40B4-BE49-F238E27FC236}">
                <a16:creationId xmlns:a16="http://schemas.microsoft.com/office/drawing/2014/main" id="{435F2683-707C-B3D0-B367-4F2A9795910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CE2C4D7-A31E-4037-8627-45AF0533579A}" type="slidenum">
              <a:rPr lang="lv-LV" altLang="lv-LV" smtClean="0"/>
              <a:pPr/>
              <a:t>1</a:t>
            </a:fld>
            <a:endParaRPr lang="lv-LV" altLang="lv-LV"/>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02FD5CCE-938F-0ECD-5C93-567005DF19F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163CBE54-37A3-ED08-5F08-3568FFEDEA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lv-LV" altLang="lv-LV"/>
              <a:t>https://www.liaa.gov.lv/lv/biznesa-inkubatori/par-projektu</a:t>
            </a:r>
          </a:p>
        </p:txBody>
      </p:sp>
      <p:sp>
        <p:nvSpPr>
          <p:cNvPr id="40964" name="Slide Number Placeholder 3">
            <a:extLst>
              <a:ext uri="{FF2B5EF4-FFF2-40B4-BE49-F238E27FC236}">
                <a16:creationId xmlns:a16="http://schemas.microsoft.com/office/drawing/2014/main" id="{D0F2E2C5-11DF-43B3-0BD1-A97EB3EE698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B963FE1-F8A9-468C-A8EA-DCD08AD1367B}" type="slidenum">
              <a:rPr lang="lv-LV" altLang="lv-LV" smtClean="0"/>
              <a:pPr/>
              <a:t>10</a:t>
            </a:fld>
            <a:endParaRPr lang="lv-LV" altLang="lv-LV"/>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CB26141B-6593-40E9-0BAA-7FC7F065EE2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CE971011-D7A7-AFE6-B3F9-7EDB5972A22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lv-LV" altLang="lv-LV"/>
              <a:t>https://www.liaa.gov.lv/lv/biznesa-inkubatori/par-projektu</a:t>
            </a:r>
          </a:p>
        </p:txBody>
      </p:sp>
      <p:sp>
        <p:nvSpPr>
          <p:cNvPr id="43012" name="Slide Number Placeholder 3">
            <a:extLst>
              <a:ext uri="{FF2B5EF4-FFF2-40B4-BE49-F238E27FC236}">
                <a16:creationId xmlns:a16="http://schemas.microsoft.com/office/drawing/2014/main" id="{B68AECD8-4CD7-4014-9DB8-48CA46EE525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2450D4B-D47B-4437-B13B-BBD529FF5C1C}" type="slidenum">
              <a:rPr lang="lv-LV" altLang="lv-LV" smtClean="0"/>
              <a:pPr/>
              <a:t>11</a:t>
            </a:fld>
            <a:endParaRPr lang="lv-LV" altLang="lv-LV"/>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9E6939F9-FC09-069B-3B6B-08DF66B1D9B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941388D2-4344-DFF5-1EA3-DDFC9791DC2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lv-LV" altLang="lv-LV"/>
              <a:t>Elīna</a:t>
            </a:r>
          </a:p>
        </p:txBody>
      </p:sp>
      <p:sp>
        <p:nvSpPr>
          <p:cNvPr id="46084" name="Slide Number Placeholder 3">
            <a:extLst>
              <a:ext uri="{FF2B5EF4-FFF2-40B4-BE49-F238E27FC236}">
                <a16:creationId xmlns:a16="http://schemas.microsoft.com/office/drawing/2014/main" id="{DBA708FB-740E-093D-1916-40E8A40E811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A81F846-8039-4A61-ACD3-97D181DE2116}" type="slidenum">
              <a:rPr lang="lv-LV" altLang="lv-LV" smtClean="0"/>
              <a:pPr/>
              <a:t>13</a:t>
            </a:fld>
            <a:endParaRPr lang="lv-LV" altLang="lv-LV"/>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131C201B-DEDF-D779-B4AF-AAD8540658D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CF56B643-EF16-641F-3A31-8F60AABE776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lv-LV" altLang="lv-LV"/>
              <a:t>https://www.liaa.gov.lv/lv/biznesa-inkubatori/par-projektu</a:t>
            </a:r>
          </a:p>
        </p:txBody>
      </p:sp>
      <p:sp>
        <p:nvSpPr>
          <p:cNvPr id="48132" name="Slide Number Placeholder 3">
            <a:extLst>
              <a:ext uri="{FF2B5EF4-FFF2-40B4-BE49-F238E27FC236}">
                <a16:creationId xmlns:a16="http://schemas.microsoft.com/office/drawing/2014/main" id="{9691DE0D-314C-D5FB-6A83-4A8EBC3BF9F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AC43251-18F8-43EF-B0B0-9AE4EFB5B7F7}" type="slidenum">
              <a:rPr lang="lv-LV" altLang="lv-LV" smtClean="0"/>
              <a:pPr/>
              <a:t>14</a:t>
            </a:fld>
            <a:endParaRPr lang="lv-LV" altLang="lv-LV"/>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F3BB3752-D264-C401-ABEF-309D9993145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72118350-BD65-4044-0319-BCCB33BAE02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lv-LV" altLang="lv-LV"/>
              <a:t>https://www.liaa.gov.lv/lv/biznesa-inkubatori/par-projektu</a:t>
            </a:r>
          </a:p>
        </p:txBody>
      </p:sp>
      <p:sp>
        <p:nvSpPr>
          <p:cNvPr id="50180" name="Slide Number Placeholder 3">
            <a:extLst>
              <a:ext uri="{FF2B5EF4-FFF2-40B4-BE49-F238E27FC236}">
                <a16:creationId xmlns:a16="http://schemas.microsoft.com/office/drawing/2014/main" id="{7C01767B-6012-0510-BB71-EE7DD34BE5D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3CEC349-1EED-49B1-9529-38BF61DA802E}" type="slidenum">
              <a:rPr lang="lv-LV" altLang="lv-LV" smtClean="0"/>
              <a:pPr/>
              <a:t>15</a:t>
            </a:fld>
            <a:endParaRPr lang="lv-LV" altLang="lv-LV"/>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B25AD0F6-0FD9-1237-8218-C645FCEE509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BF4C1EDD-005E-21BE-4A7E-4160C29771F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lv-LV" altLang="lv-LV"/>
              <a:t>https://www.liaa.gov.lv/lv/biznesa-inkubatori/par-projektu</a:t>
            </a:r>
          </a:p>
        </p:txBody>
      </p:sp>
      <p:sp>
        <p:nvSpPr>
          <p:cNvPr id="52228" name="Slide Number Placeholder 3">
            <a:extLst>
              <a:ext uri="{FF2B5EF4-FFF2-40B4-BE49-F238E27FC236}">
                <a16:creationId xmlns:a16="http://schemas.microsoft.com/office/drawing/2014/main" id="{E6A5C981-4A31-5EDC-D0C3-D0AE6A9A5B2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3FA7C9E-C3E1-43D7-8544-B68286DEE207}" type="slidenum">
              <a:rPr lang="lv-LV" altLang="lv-LV" smtClean="0"/>
              <a:pPr/>
              <a:t>16</a:t>
            </a:fld>
            <a:endParaRPr lang="lv-LV" altLang="lv-LV"/>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37353009-8FE0-8673-B93E-00A656797C2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B888C516-D034-0DE2-F108-D511959289C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lv-LV" altLang="lv-LV"/>
              <a:t>https://www.liaa.gov.lv/lv/biznesa-inkubatori/par-projektu</a:t>
            </a:r>
          </a:p>
        </p:txBody>
      </p:sp>
      <p:sp>
        <p:nvSpPr>
          <p:cNvPr id="54276" name="Slide Number Placeholder 3">
            <a:extLst>
              <a:ext uri="{FF2B5EF4-FFF2-40B4-BE49-F238E27FC236}">
                <a16:creationId xmlns:a16="http://schemas.microsoft.com/office/drawing/2014/main" id="{D65718CD-707D-3EDC-3249-4D286AEF025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57E2EBA-6FDA-45DE-9695-A06CE419B665}" type="slidenum">
              <a:rPr lang="lv-LV" altLang="lv-LV" smtClean="0"/>
              <a:pPr/>
              <a:t>17</a:t>
            </a:fld>
            <a:endParaRPr lang="lv-LV" altLang="lv-LV"/>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670120FD-7239-69E7-B744-4E41BFC5B1B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A45EB814-CC76-BF56-6B2C-ABAE3BA2930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lv-LV" altLang="lv-LV"/>
              <a:t>https://www.liaa.gov.lv/lv/biznesa-inkubatori/par-projektu</a:t>
            </a:r>
          </a:p>
        </p:txBody>
      </p:sp>
      <p:sp>
        <p:nvSpPr>
          <p:cNvPr id="56324" name="Slide Number Placeholder 3">
            <a:extLst>
              <a:ext uri="{FF2B5EF4-FFF2-40B4-BE49-F238E27FC236}">
                <a16:creationId xmlns:a16="http://schemas.microsoft.com/office/drawing/2014/main" id="{B395B264-45AD-9559-E510-84CBB9348E3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01A893F-74DC-41F6-BF0C-F82C6754F16D}" type="slidenum">
              <a:rPr lang="lv-LV" altLang="lv-LV" smtClean="0"/>
              <a:pPr/>
              <a:t>18</a:t>
            </a:fld>
            <a:endParaRPr lang="lv-LV" altLang="lv-LV"/>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250B5BAA-A44D-C0F5-985D-93E4BF6B5E8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0EC930A4-49FE-3075-AFE5-3FD3ABAD361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lv-LV" altLang="lv-LV"/>
              <a:t>https://www.liaa.gov.lv/lv/biznesa-inkubatori/par-projektu</a:t>
            </a:r>
          </a:p>
        </p:txBody>
      </p:sp>
      <p:sp>
        <p:nvSpPr>
          <p:cNvPr id="58372" name="Slide Number Placeholder 3">
            <a:extLst>
              <a:ext uri="{FF2B5EF4-FFF2-40B4-BE49-F238E27FC236}">
                <a16:creationId xmlns:a16="http://schemas.microsoft.com/office/drawing/2014/main" id="{32B360FD-B40E-069B-7378-A6B9F49EF8C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CF3F409-0144-4264-B00C-E872E2408947}" type="slidenum">
              <a:rPr lang="lv-LV" altLang="lv-LV" smtClean="0"/>
              <a:pPr/>
              <a:t>19</a:t>
            </a:fld>
            <a:endParaRPr lang="lv-LV" altLang="lv-LV"/>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0CE522A9-317C-F5D5-71F9-3B2FA19797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CE646CAB-334C-394B-B55E-D10787CA0FC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lv-LV" altLang="lv-LV"/>
              <a:t>Elīna</a:t>
            </a:r>
          </a:p>
        </p:txBody>
      </p:sp>
      <p:sp>
        <p:nvSpPr>
          <p:cNvPr id="61444" name="Slide Number Placeholder 3">
            <a:extLst>
              <a:ext uri="{FF2B5EF4-FFF2-40B4-BE49-F238E27FC236}">
                <a16:creationId xmlns:a16="http://schemas.microsoft.com/office/drawing/2014/main" id="{2A724A2D-CE2D-B60C-FF81-54D846FCD1F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21B992C-EC27-4193-89C6-D91D042FF074}" type="slidenum">
              <a:rPr lang="lv-LV" altLang="lv-LV" smtClean="0"/>
              <a:pPr/>
              <a:t>21</a:t>
            </a:fld>
            <a:endParaRPr lang="lv-LV" altLang="lv-LV"/>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7255F618-C216-41FA-189C-49BDDC5F889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9AA1C7F3-AC71-9A63-5707-BE46E1D074D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lv-LV" altLang="lv-LV"/>
              <a:t>Elīna</a:t>
            </a:r>
          </a:p>
        </p:txBody>
      </p:sp>
      <p:sp>
        <p:nvSpPr>
          <p:cNvPr id="24580" name="Slide Number Placeholder 3">
            <a:extLst>
              <a:ext uri="{FF2B5EF4-FFF2-40B4-BE49-F238E27FC236}">
                <a16:creationId xmlns:a16="http://schemas.microsoft.com/office/drawing/2014/main" id="{CA298BB3-9E7E-ACD9-6786-BA3DC6B79D2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572684A-6082-4E91-ADD3-52F442510748}" type="slidenum">
              <a:rPr lang="lv-LV" altLang="lv-LV" smtClean="0"/>
              <a:pPr/>
              <a:t>2</a:t>
            </a:fld>
            <a:endParaRPr lang="lv-LV" altLang="lv-LV"/>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ABDED5A3-08FF-A03A-1741-5750BF467BD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88EB8058-FE0D-0133-E290-7B7C497D4F7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lv-LV" altLang="lv-LV"/>
              <a:t>https://www.liaa.gov.lv/lv/biznesa-inkubatori/par-projektu</a:t>
            </a:r>
          </a:p>
        </p:txBody>
      </p:sp>
      <p:sp>
        <p:nvSpPr>
          <p:cNvPr id="63492" name="Slide Number Placeholder 3">
            <a:extLst>
              <a:ext uri="{FF2B5EF4-FFF2-40B4-BE49-F238E27FC236}">
                <a16:creationId xmlns:a16="http://schemas.microsoft.com/office/drawing/2014/main" id="{2D61F29D-29C2-D167-A2CD-8339A38C82F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62C02CC-EF34-4260-A8D1-FEE401FB4C58}" type="slidenum">
              <a:rPr lang="lv-LV" altLang="lv-LV" smtClean="0"/>
              <a:pPr/>
              <a:t>22</a:t>
            </a:fld>
            <a:endParaRPr lang="lv-LV" altLang="lv-LV"/>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1C06AD45-503E-59B4-3E2F-DF9163B5B6C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a:extLst>
              <a:ext uri="{FF2B5EF4-FFF2-40B4-BE49-F238E27FC236}">
                <a16:creationId xmlns:a16="http://schemas.microsoft.com/office/drawing/2014/main" id="{031408BD-B4EA-8915-614C-A8578FC05C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lv-LV" altLang="lv-LV"/>
              <a:t>https://www.liaa.gov.lv/lv/biznesa-inkubatori/par-projektu</a:t>
            </a:r>
          </a:p>
        </p:txBody>
      </p:sp>
      <p:sp>
        <p:nvSpPr>
          <p:cNvPr id="65540" name="Slide Number Placeholder 3">
            <a:extLst>
              <a:ext uri="{FF2B5EF4-FFF2-40B4-BE49-F238E27FC236}">
                <a16:creationId xmlns:a16="http://schemas.microsoft.com/office/drawing/2014/main" id="{3B74BF81-83A2-E76B-92E7-5800A4A2660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29C5BE5-AC71-4A23-B1A3-309DCCFF0F3D}" type="slidenum">
              <a:rPr lang="lv-LV" altLang="lv-LV" smtClean="0"/>
              <a:pPr/>
              <a:t>23</a:t>
            </a:fld>
            <a:endParaRPr lang="lv-LV" altLang="lv-LV"/>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8E518F3A-0C7A-3EC1-D5FE-5BF42B67C5C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id="{5169E0AE-A306-F14A-D879-2C9D52A742A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lv-LV" altLang="lv-LV"/>
              <a:t>https://www.liaa.gov.lv/lv/biznesa-inkubatori/par-projektu</a:t>
            </a:r>
          </a:p>
        </p:txBody>
      </p:sp>
      <p:sp>
        <p:nvSpPr>
          <p:cNvPr id="67588" name="Slide Number Placeholder 3">
            <a:extLst>
              <a:ext uri="{FF2B5EF4-FFF2-40B4-BE49-F238E27FC236}">
                <a16:creationId xmlns:a16="http://schemas.microsoft.com/office/drawing/2014/main" id="{3199EB07-FAB4-8112-A051-F46FA8B0B3E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341F70A-5E06-4ABA-96A1-ADAEDEB4A079}" type="slidenum">
              <a:rPr lang="lv-LV" altLang="lv-LV" smtClean="0"/>
              <a:pPr/>
              <a:t>24</a:t>
            </a:fld>
            <a:endParaRPr lang="lv-LV" altLang="lv-LV"/>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0A8932CB-98B1-C7E1-4EE3-F7C8DBD6F7E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1FDF3E23-F52A-D794-12FA-B0F368E7F78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lv-LV" altLang="lv-LV"/>
              <a:t>https://www.liaa.gov.lv/lv/biznesa-inkubatori/par-projektu</a:t>
            </a:r>
          </a:p>
        </p:txBody>
      </p:sp>
      <p:sp>
        <p:nvSpPr>
          <p:cNvPr id="69636" name="Slide Number Placeholder 3">
            <a:extLst>
              <a:ext uri="{FF2B5EF4-FFF2-40B4-BE49-F238E27FC236}">
                <a16:creationId xmlns:a16="http://schemas.microsoft.com/office/drawing/2014/main" id="{332CE05C-579F-38F8-681B-55F3CCD47C0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9FBEDC9-A7F6-4656-A67F-149ACC664565}" type="slidenum">
              <a:rPr lang="lv-LV" altLang="lv-LV" smtClean="0"/>
              <a:pPr/>
              <a:t>25</a:t>
            </a:fld>
            <a:endParaRPr lang="lv-LV" altLang="lv-LV"/>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7280F2A6-AD7A-BE2F-6954-B141EEE76F5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a:extLst>
              <a:ext uri="{FF2B5EF4-FFF2-40B4-BE49-F238E27FC236}">
                <a16:creationId xmlns:a16="http://schemas.microsoft.com/office/drawing/2014/main" id="{6BEAAC29-B06D-BD46-CBDB-74208225601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lv-LV" altLang="lv-LV"/>
              <a:t>https://www.liaa.gov.lv/lv/biznesa-inkubatori/par-projektu</a:t>
            </a:r>
          </a:p>
        </p:txBody>
      </p:sp>
      <p:sp>
        <p:nvSpPr>
          <p:cNvPr id="71684" name="Slide Number Placeholder 3">
            <a:extLst>
              <a:ext uri="{FF2B5EF4-FFF2-40B4-BE49-F238E27FC236}">
                <a16:creationId xmlns:a16="http://schemas.microsoft.com/office/drawing/2014/main" id="{F607CCA6-F5C3-005B-5519-71D324A2B31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F36C325-2826-48B3-9668-CAC61797FC00}" type="slidenum">
              <a:rPr lang="lv-LV" altLang="lv-LV" smtClean="0"/>
              <a:pPr/>
              <a:t>26</a:t>
            </a:fld>
            <a:endParaRPr lang="lv-LV" altLang="lv-LV"/>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9C7389E0-3EE4-3E4B-82EA-593C21466B2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a:extLst>
              <a:ext uri="{FF2B5EF4-FFF2-40B4-BE49-F238E27FC236}">
                <a16:creationId xmlns:a16="http://schemas.microsoft.com/office/drawing/2014/main" id="{39B06DEA-D30F-3AC3-63E7-9C6C2BCFB69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lv-LV" altLang="lv-LV"/>
              <a:t>https://www.liaa.gov.lv/lv/biznesa-inkubatori/par-projektu</a:t>
            </a:r>
          </a:p>
        </p:txBody>
      </p:sp>
      <p:sp>
        <p:nvSpPr>
          <p:cNvPr id="73732" name="Slide Number Placeholder 3">
            <a:extLst>
              <a:ext uri="{FF2B5EF4-FFF2-40B4-BE49-F238E27FC236}">
                <a16:creationId xmlns:a16="http://schemas.microsoft.com/office/drawing/2014/main" id="{E623EC65-DF14-3BC0-77A4-AD5BD8D64A8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721508F-9F70-4870-92F5-15D6375CC8BF}" type="slidenum">
              <a:rPr lang="lv-LV" altLang="lv-LV" smtClean="0"/>
              <a:pPr/>
              <a:t>27</a:t>
            </a:fld>
            <a:endParaRPr lang="lv-LV" altLang="lv-LV"/>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AC1DC2C1-6F24-986E-365A-DE501A67B36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a:extLst>
              <a:ext uri="{FF2B5EF4-FFF2-40B4-BE49-F238E27FC236}">
                <a16:creationId xmlns:a16="http://schemas.microsoft.com/office/drawing/2014/main" id="{02135F9A-EA2A-601A-76D6-8874BA8F632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a:p>
        </p:txBody>
      </p:sp>
      <p:sp>
        <p:nvSpPr>
          <p:cNvPr id="4" name="Slide Number Placeholder 3">
            <a:extLst>
              <a:ext uri="{FF2B5EF4-FFF2-40B4-BE49-F238E27FC236}">
                <a16:creationId xmlns:a16="http://schemas.microsoft.com/office/drawing/2014/main" id="{60ED3772-3780-414A-E00C-C99FFA2F2907}"/>
              </a:ext>
            </a:extLst>
          </p:cNvPr>
          <p:cNvSpPr>
            <a:spLocks noGrp="1"/>
          </p:cNvSpPr>
          <p:nvPr>
            <p:ph type="sldNum" sz="quarter" idx="5"/>
          </p:nvPr>
        </p:nvSpPr>
        <p:spPr/>
        <p:txBody>
          <a:bodyPr/>
          <a:lstStyle/>
          <a:p>
            <a:pPr defTabSz="914400" fontAlgn="auto">
              <a:spcBef>
                <a:spcPts val="0"/>
              </a:spcBef>
              <a:spcAft>
                <a:spcPts val="0"/>
              </a:spcAft>
              <a:defRPr/>
            </a:pPr>
            <a:fld id="{6C9622B6-C075-4152-92D0-40CECBC5CF67}" type="slidenum">
              <a:rPr lang="lv-LV" smtClean="0">
                <a:solidFill>
                  <a:prstClr val="black"/>
                </a:solidFill>
                <a:latin typeface="Calibri" panose="020F0502020204030204"/>
                <a:cs typeface="+mn-cs"/>
              </a:rPr>
              <a:pPr defTabSz="914400" fontAlgn="auto">
                <a:spcBef>
                  <a:spcPts val="0"/>
                </a:spcBef>
                <a:spcAft>
                  <a:spcPts val="0"/>
                </a:spcAft>
                <a:defRPr/>
              </a:pPr>
              <a:t>28</a:t>
            </a:fld>
            <a:endParaRPr lang="lv-LV">
              <a:solidFill>
                <a:prstClr val="black"/>
              </a:solidFill>
              <a:latin typeface="Calibri" panose="020F0502020204030204"/>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150A5BE3-FAF4-2278-E4DE-AF1D5236427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a:extLst>
              <a:ext uri="{FF2B5EF4-FFF2-40B4-BE49-F238E27FC236}">
                <a16:creationId xmlns:a16="http://schemas.microsoft.com/office/drawing/2014/main" id="{1822F298-F1C9-7AB1-CF02-C69DDA420E3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a:p>
        </p:txBody>
      </p:sp>
      <p:sp>
        <p:nvSpPr>
          <p:cNvPr id="79876" name="Slide Number Placeholder 3">
            <a:extLst>
              <a:ext uri="{FF2B5EF4-FFF2-40B4-BE49-F238E27FC236}">
                <a16:creationId xmlns:a16="http://schemas.microsoft.com/office/drawing/2014/main" id="{768E1702-8279-3908-CBAD-E6A9A687984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F5FC38E-996C-4027-8C10-7023DC809589}" type="slidenum">
              <a:rPr lang="lv-LV" altLang="lv-LV" smtClean="0"/>
              <a:pPr/>
              <a:t>31</a:t>
            </a:fld>
            <a:endParaRPr lang="lv-LV" altLang="lv-LV"/>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C99B2F69-AE3D-6CA8-50CA-D362D196D80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a:extLst>
              <a:ext uri="{FF2B5EF4-FFF2-40B4-BE49-F238E27FC236}">
                <a16:creationId xmlns:a16="http://schemas.microsoft.com/office/drawing/2014/main" id="{4847E2C7-BAAB-B51A-E3C0-7D2011B0A96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lv-LV" altLang="lv-LV"/>
              <a:t>Elīna</a:t>
            </a:r>
          </a:p>
        </p:txBody>
      </p:sp>
      <p:sp>
        <p:nvSpPr>
          <p:cNvPr id="82948" name="Slide Number Placeholder 3">
            <a:extLst>
              <a:ext uri="{FF2B5EF4-FFF2-40B4-BE49-F238E27FC236}">
                <a16:creationId xmlns:a16="http://schemas.microsoft.com/office/drawing/2014/main" id="{5A96E3C0-38B5-4895-84FC-37F2167CAD2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AFD1711-5955-4F16-A2E2-324EB11A9CFC}" type="slidenum">
              <a:rPr lang="lv-LV" altLang="lv-LV" smtClean="0"/>
              <a:pPr/>
              <a:t>33</a:t>
            </a:fld>
            <a:endParaRPr lang="lv-LV" altLang="lv-LV"/>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3ADA852E-8118-FB19-89BB-9554BC06FBD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a:extLst>
              <a:ext uri="{FF2B5EF4-FFF2-40B4-BE49-F238E27FC236}">
                <a16:creationId xmlns:a16="http://schemas.microsoft.com/office/drawing/2014/main" id="{C7ABCE3B-B8BD-CBF4-5A45-550948AA74E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a:p>
        </p:txBody>
      </p:sp>
      <p:sp>
        <p:nvSpPr>
          <p:cNvPr id="84996" name="Slide Number Placeholder 3">
            <a:extLst>
              <a:ext uri="{FF2B5EF4-FFF2-40B4-BE49-F238E27FC236}">
                <a16:creationId xmlns:a16="http://schemas.microsoft.com/office/drawing/2014/main" id="{9036FE4C-A7FA-0247-DFF6-F2F868996C6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A5CE0B7-8A5D-4ECD-B126-F2725AF9C8BA}" type="slidenum">
              <a:rPr lang="lv-LV" altLang="lv-LV" smtClean="0"/>
              <a:pPr/>
              <a:t>34</a:t>
            </a:fld>
            <a:endParaRPr lang="lv-LV" altLang="lv-LV"/>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69D57EE1-8851-5384-6753-58CD4CE7306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936EFF75-4254-6A64-F790-5E79C994BB3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lv-LV" altLang="lv-LV"/>
              <a:t>Elīna</a:t>
            </a:r>
          </a:p>
        </p:txBody>
      </p:sp>
      <p:sp>
        <p:nvSpPr>
          <p:cNvPr id="26628" name="Slide Number Placeholder 3">
            <a:extLst>
              <a:ext uri="{FF2B5EF4-FFF2-40B4-BE49-F238E27FC236}">
                <a16:creationId xmlns:a16="http://schemas.microsoft.com/office/drawing/2014/main" id="{052D2CA6-58BF-345C-54A6-092E2A0E221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AE18318-4EB2-4650-B797-91B5EBFAF7BB}" type="slidenum">
              <a:rPr lang="lv-LV" altLang="lv-LV" smtClean="0"/>
              <a:pPr/>
              <a:t>3</a:t>
            </a:fld>
            <a:endParaRPr lang="lv-LV" altLang="lv-LV"/>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8A05CF4A-964C-4555-FA7B-00AAA060765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CE5D9F01-0232-3426-F2F6-18D6FD131DF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lv-LV" altLang="lv-LV"/>
              <a:t>Elīna</a:t>
            </a:r>
          </a:p>
        </p:txBody>
      </p:sp>
      <p:sp>
        <p:nvSpPr>
          <p:cNvPr id="28676" name="Slide Number Placeholder 3">
            <a:extLst>
              <a:ext uri="{FF2B5EF4-FFF2-40B4-BE49-F238E27FC236}">
                <a16:creationId xmlns:a16="http://schemas.microsoft.com/office/drawing/2014/main" id="{C30AC539-22EA-D258-2350-6226599D84B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EE8F104-A13B-4F6C-8704-FE6EA1179EA8}" type="slidenum">
              <a:rPr lang="lv-LV" altLang="lv-LV" smtClean="0"/>
              <a:pPr/>
              <a:t>4</a:t>
            </a:fld>
            <a:endParaRPr lang="lv-LV" altLang="lv-LV"/>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A9E8834C-5C6B-5C3F-CF45-F63FF9617D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4940D434-22AD-5816-D91A-87E51B177D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lv-LV" altLang="lv-LV"/>
              <a:t>Elīna</a:t>
            </a:r>
          </a:p>
        </p:txBody>
      </p:sp>
      <p:sp>
        <p:nvSpPr>
          <p:cNvPr id="30724" name="Slide Number Placeholder 3">
            <a:extLst>
              <a:ext uri="{FF2B5EF4-FFF2-40B4-BE49-F238E27FC236}">
                <a16:creationId xmlns:a16="http://schemas.microsoft.com/office/drawing/2014/main" id="{3743E6AD-9112-0BB0-E709-C3883B9B49D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D2CB923-6E20-4A83-941F-2D2AA2368BE5}" type="slidenum">
              <a:rPr lang="lv-LV" altLang="lv-LV" smtClean="0"/>
              <a:pPr/>
              <a:t>5</a:t>
            </a:fld>
            <a:endParaRPr lang="lv-LV" altLang="lv-LV"/>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A0285C0D-DD4D-4105-3EEF-79CE6182933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D52F6DED-E460-1BBC-5147-68EC136EBC8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lv-LV" altLang="lv-LV"/>
              <a:t>Elīna</a:t>
            </a:r>
          </a:p>
        </p:txBody>
      </p:sp>
      <p:sp>
        <p:nvSpPr>
          <p:cNvPr id="32772" name="Slide Number Placeholder 3">
            <a:extLst>
              <a:ext uri="{FF2B5EF4-FFF2-40B4-BE49-F238E27FC236}">
                <a16:creationId xmlns:a16="http://schemas.microsoft.com/office/drawing/2014/main" id="{D7A29DD5-52BC-70EE-47E3-58EE52E81C3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18E4117-0842-4A20-B16D-33A7491839F2}" type="slidenum">
              <a:rPr lang="lv-LV" altLang="lv-LV" smtClean="0"/>
              <a:pPr/>
              <a:t>6</a:t>
            </a:fld>
            <a:endParaRPr lang="lv-LV" altLang="lv-LV"/>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C822ABAE-CC02-FB65-3F48-3B2090A4230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53C957A5-3112-C80C-25F3-6E4C8F2B4F9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lv-LV" altLang="lv-LV"/>
              <a:t>Ilze</a:t>
            </a:r>
          </a:p>
        </p:txBody>
      </p:sp>
      <p:sp>
        <p:nvSpPr>
          <p:cNvPr id="34820" name="Slide Number Placeholder 3">
            <a:extLst>
              <a:ext uri="{FF2B5EF4-FFF2-40B4-BE49-F238E27FC236}">
                <a16:creationId xmlns:a16="http://schemas.microsoft.com/office/drawing/2014/main" id="{5EB5B829-26DC-3709-B8F2-B7F2832BCCD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380ED30-22AA-49F5-B80F-0A13323B9230}" type="slidenum">
              <a:rPr lang="lv-LV" altLang="lv-LV" smtClean="0"/>
              <a:pPr/>
              <a:t>7</a:t>
            </a:fld>
            <a:endParaRPr lang="lv-LV" altLang="lv-LV"/>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537E7314-18C1-F6BC-58BF-FA561C3AD9A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AA178E17-1A38-97C7-0315-7E6B9DAF64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lv-LV" altLang="lv-LV"/>
              <a:t>Elīna</a:t>
            </a:r>
          </a:p>
        </p:txBody>
      </p:sp>
      <p:sp>
        <p:nvSpPr>
          <p:cNvPr id="36868" name="Slide Number Placeholder 3">
            <a:extLst>
              <a:ext uri="{FF2B5EF4-FFF2-40B4-BE49-F238E27FC236}">
                <a16:creationId xmlns:a16="http://schemas.microsoft.com/office/drawing/2014/main" id="{54CE08AA-4DA4-767C-E463-7C33C4CA270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A03BC17-6BE9-45B7-B50C-9500CE2D36E8}" type="slidenum">
              <a:rPr lang="lv-LV" altLang="lv-LV" smtClean="0"/>
              <a:pPr/>
              <a:t>8</a:t>
            </a:fld>
            <a:endParaRPr lang="lv-LV" altLang="lv-LV"/>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37EBACBD-8E89-77B2-F508-29BBC824397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1B1AE01F-9F72-5E84-24AC-CDFF6C3D796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lv-LV" altLang="lv-LV"/>
              <a:t>https://www.liaa.gov.lv/lv/biznesa-inkubatori/par-projektu</a:t>
            </a:r>
          </a:p>
        </p:txBody>
      </p:sp>
      <p:sp>
        <p:nvSpPr>
          <p:cNvPr id="38916" name="Slide Number Placeholder 3">
            <a:extLst>
              <a:ext uri="{FF2B5EF4-FFF2-40B4-BE49-F238E27FC236}">
                <a16:creationId xmlns:a16="http://schemas.microsoft.com/office/drawing/2014/main" id="{F27B83A2-39B4-59D1-D4AA-B09432028AA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A9FCC1-088F-4409-8077-65A26F95DD71}" type="slidenum">
              <a:rPr lang="lv-LV" altLang="lv-LV" smtClean="0"/>
              <a:pPr/>
              <a:t>9</a:t>
            </a:fld>
            <a:endParaRPr lang="lv-LV" altLang="lv-LV"/>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68D3E120-D896-7408-B07C-33FED35EE33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965700"/>
            <a:ext cx="9144000"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205ECC46-3D16-0712-C9BC-7115B20ED376}"/>
              </a:ext>
            </a:extLst>
          </p:cNvPr>
          <p:cNvSpPr txBox="1">
            <a:spLocks/>
          </p:cNvSpPr>
          <p:nvPr userDrawn="1"/>
        </p:nvSpPr>
        <p:spPr>
          <a:xfrm>
            <a:off x="685800" y="3543300"/>
            <a:ext cx="7772400" cy="777875"/>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pic>
        <p:nvPicPr>
          <p:cNvPr id="4" name="Picture 8">
            <a:extLst>
              <a:ext uri="{FF2B5EF4-FFF2-40B4-BE49-F238E27FC236}">
                <a16:creationId xmlns:a16="http://schemas.microsoft.com/office/drawing/2014/main" id="{9E87B7D8-DC77-5901-BBDA-F46CC5B9510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59188" y="-4763"/>
            <a:ext cx="1835150" cy="210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noChangeAspect="1"/>
          </p:cNvSpPr>
          <p:nvPr>
            <p:ph type="title"/>
          </p:nvPr>
        </p:nvSpPr>
        <p:spPr>
          <a:xfrm>
            <a:off x="685800" y="2628900"/>
            <a:ext cx="7772400" cy="72033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8" name="Text Placeholder 17"/>
          <p:cNvSpPr>
            <a:spLocks noGrp="1"/>
          </p:cNvSpPr>
          <p:nvPr>
            <p:ph type="body" sz="quarter" idx="10"/>
          </p:nvPr>
        </p:nvSpPr>
        <p:spPr>
          <a:xfrm>
            <a:off x="685800" y="3543300"/>
            <a:ext cx="7772400" cy="6858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685800" y="4320778"/>
            <a:ext cx="7772400" cy="47982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3740842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LV"/>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V"/>
          </a:p>
        </p:txBody>
      </p:sp>
      <p:sp>
        <p:nvSpPr>
          <p:cNvPr id="4" name="Date Placeholder 3">
            <a:extLst>
              <a:ext uri="{FF2B5EF4-FFF2-40B4-BE49-F238E27FC236}">
                <a16:creationId xmlns:a16="http://schemas.microsoft.com/office/drawing/2014/main" id="{BED15616-68B3-31CF-8027-A605AB39E305}"/>
              </a:ext>
            </a:extLst>
          </p:cNvPr>
          <p:cNvSpPr>
            <a:spLocks noGrp="1"/>
          </p:cNvSpPr>
          <p:nvPr>
            <p:ph type="dt" sz="half" idx="10"/>
          </p:nvPr>
        </p:nvSpPr>
        <p:spPr>
          <a:xfrm>
            <a:off x="628650" y="4767263"/>
            <a:ext cx="2057400" cy="274637"/>
          </a:xfrm>
          <a:prstGeom prst="rect">
            <a:avLst/>
          </a:prstGeom>
        </p:spPr>
        <p:txBody>
          <a:bodyPr/>
          <a:lstStyle>
            <a:lvl1pPr>
              <a:defRPr/>
            </a:lvl1pPr>
          </a:lstStyle>
          <a:p>
            <a:pPr>
              <a:defRPr/>
            </a:pPr>
            <a:fld id="{33BDB828-334F-844C-B906-82D3A6CA2194}" type="datetimeFigureOut">
              <a:rPr lang="en-LV"/>
              <a:pPr>
                <a:defRPr/>
              </a:pPr>
              <a:t>12/09/2025</a:t>
            </a:fld>
            <a:endParaRPr lang="en-LV"/>
          </a:p>
        </p:txBody>
      </p:sp>
      <p:sp>
        <p:nvSpPr>
          <p:cNvPr id="5" name="Footer Placeholder 4">
            <a:extLst>
              <a:ext uri="{FF2B5EF4-FFF2-40B4-BE49-F238E27FC236}">
                <a16:creationId xmlns:a16="http://schemas.microsoft.com/office/drawing/2014/main" id="{7C603FB5-ED1E-DEFB-43D2-F3AFC4EBBD18}"/>
              </a:ext>
            </a:extLst>
          </p:cNvPr>
          <p:cNvSpPr>
            <a:spLocks noGrp="1"/>
          </p:cNvSpPr>
          <p:nvPr>
            <p:ph type="ftr" sz="quarter" idx="11"/>
          </p:nvPr>
        </p:nvSpPr>
        <p:spPr>
          <a:xfrm>
            <a:off x="3028950" y="4767263"/>
            <a:ext cx="3086100" cy="274637"/>
          </a:xfrm>
          <a:prstGeom prst="rect">
            <a:avLst/>
          </a:prstGeom>
        </p:spPr>
        <p:txBody>
          <a:bodyPr/>
          <a:lstStyle>
            <a:lvl1pPr>
              <a:defRPr/>
            </a:lvl1pPr>
          </a:lstStyle>
          <a:p>
            <a:pPr>
              <a:defRPr/>
            </a:pPr>
            <a:endParaRPr lang="en-LV"/>
          </a:p>
        </p:txBody>
      </p:sp>
      <p:sp>
        <p:nvSpPr>
          <p:cNvPr id="6" name="Slide Number Placeholder 5">
            <a:extLst>
              <a:ext uri="{FF2B5EF4-FFF2-40B4-BE49-F238E27FC236}">
                <a16:creationId xmlns:a16="http://schemas.microsoft.com/office/drawing/2014/main" id="{8EC83EA3-C0ED-6995-E524-D20741207D79}"/>
              </a:ext>
            </a:extLst>
          </p:cNvPr>
          <p:cNvSpPr>
            <a:spLocks noGrp="1"/>
          </p:cNvSpPr>
          <p:nvPr>
            <p:ph type="sldNum" sz="quarter" idx="12"/>
          </p:nvPr>
        </p:nvSpPr>
        <p:spPr>
          <a:xfrm>
            <a:off x="6457950" y="4767263"/>
            <a:ext cx="2057400" cy="274637"/>
          </a:xfrm>
          <a:prstGeom prst="rect">
            <a:avLst/>
          </a:prstGeom>
        </p:spPr>
        <p:txBody>
          <a:bodyPr/>
          <a:lstStyle>
            <a:lvl1pPr>
              <a:defRPr/>
            </a:lvl1pPr>
          </a:lstStyle>
          <a:p>
            <a:pPr>
              <a:defRPr/>
            </a:pPr>
            <a:fld id="{3A7C1F2D-B296-4FE6-983C-1A333BA56D90}" type="slidenum">
              <a:rPr lang="en-LV"/>
              <a:pPr>
                <a:defRPr/>
              </a:pPr>
              <a:t>‹#›</a:t>
            </a:fld>
            <a:endParaRPr lang="en-LV"/>
          </a:p>
        </p:txBody>
      </p:sp>
    </p:spTree>
    <p:extLst>
      <p:ext uri="{BB962C8B-B14F-4D97-AF65-F5344CB8AC3E}">
        <p14:creationId xmlns:p14="http://schemas.microsoft.com/office/powerpoint/2010/main" val="4109456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90800" y="2743201"/>
            <a:ext cx="6096000" cy="1038221"/>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2590800" y="285750"/>
            <a:ext cx="6096000" cy="2457450"/>
          </a:xfrm>
        </p:spPr>
        <p:txBody>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76" indent="0">
              <a:buNone/>
              <a:defRPr sz="1700">
                <a:solidFill>
                  <a:schemeClr val="tx1">
                    <a:tint val="75000"/>
                  </a:schemeClr>
                </a:solidFill>
              </a:defRPr>
            </a:lvl2pPr>
            <a:lvl3pPr marL="939551" indent="0">
              <a:buNone/>
              <a:defRPr sz="1600">
                <a:solidFill>
                  <a:schemeClr val="tx1">
                    <a:tint val="75000"/>
                  </a:schemeClr>
                </a:solidFill>
              </a:defRPr>
            </a:lvl3pPr>
            <a:lvl4pPr marL="1409330" indent="0">
              <a:buNone/>
              <a:defRPr sz="1400">
                <a:solidFill>
                  <a:schemeClr val="tx1">
                    <a:tint val="75000"/>
                  </a:schemeClr>
                </a:solidFill>
              </a:defRPr>
            </a:lvl4pPr>
            <a:lvl5pPr marL="1879105" indent="0">
              <a:buNone/>
              <a:defRPr sz="1400">
                <a:solidFill>
                  <a:schemeClr val="tx1">
                    <a:tint val="75000"/>
                  </a:schemeClr>
                </a:solidFill>
              </a:defRPr>
            </a:lvl5pPr>
            <a:lvl6pPr marL="2348882" indent="0">
              <a:buNone/>
              <a:defRPr sz="1400">
                <a:solidFill>
                  <a:schemeClr val="tx1">
                    <a:tint val="75000"/>
                  </a:schemeClr>
                </a:solidFill>
              </a:defRPr>
            </a:lvl6pPr>
            <a:lvl7pPr marL="2818658" indent="0">
              <a:buNone/>
              <a:defRPr sz="1400">
                <a:solidFill>
                  <a:schemeClr val="tx1">
                    <a:tint val="75000"/>
                  </a:schemeClr>
                </a:solidFill>
              </a:defRPr>
            </a:lvl7pPr>
            <a:lvl8pPr marL="3288433" indent="0">
              <a:buNone/>
              <a:defRPr sz="1400">
                <a:solidFill>
                  <a:schemeClr val="tx1">
                    <a:tint val="75000"/>
                  </a:schemeClr>
                </a:solidFill>
              </a:defRPr>
            </a:lvl8pPr>
            <a:lvl9pPr marL="3758211" indent="0">
              <a:buNone/>
              <a:defRPr sz="1400">
                <a:solidFill>
                  <a:schemeClr val="tx1">
                    <a:tint val="75000"/>
                  </a:schemeClr>
                </a:solidFill>
              </a:defRPr>
            </a:lvl9pPr>
          </a:lstStyle>
          <a:p>
            <a:pPr lvl="0"/>
            <a:r>
              <a:rPr lang="en-US"/>
              <a:t>Click to edit Master text styles</a:t>
            </a:r>
          </a:p>
        </p:txBody>
      </p:sp>
      <p:sp>
        <p:nvSpPr>
          <p:cNvPr id="10" name="Text Placeholder 15"/>
          <p:cNvSpPr>
            <a:spLocks noGrp="1"/>
          </p:cNvSpPr>
          <p:nvPr>
            <p:ph type="body" sz="quarter" idx="10"/>
          </p:nvPr>
        </p:nvSpPr>
        <p:spPr>
          <a:xfrm>
            <a:off x="2590800" y="4743450"/>
            <a:ext cx="1981200" cy="228600"/>
          </a:xfrm>
        </p:spPr>
        <p:txBody>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1" name="Text Placeholder 19"/>
          <p:cNvSpPr>
            <a:spLocks noGrp="1"/>
          </p:cNvSpPr>
          <p:nvPr>
            <p:ph type="body" sz="quarter" idx="12"/>
          </p:nvPr>
        </p:nvSpPr>
        <p:spPr>
          <a:xfrm>
            <a:off x="4876800" y="4743450"/>
            <a:ext cx="3657600" cy="228600"/>
          </a:xfrm>
        </p:spPr>
        <p:txBody>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4" name="Slide Number Placeholder 22">
            <a:extLst>
              <a:ext uri="{FF2B5EF4-FFF2-40B4-BE49-F238E27FC236}">
                <a16:creationId xmlns:a16="http://schemas.microsoft.com/office/drawing/2014/main" id="{EFB3E466-AC01-E107-BBC7-C24B418196EE}"/>
              </a:ext>
            </a:extLst>
          </p:cNvPr>
          <p:cNvSpPr>
            <a:spLocks noGrp="1"/>
          </p:cNvSpPr>
          <p:nvPr>
            <p:ph type="sldNum" sz="quarter" idx="13"/>
          </p:nvPr>
        </p:nvSpPr>
        <p:spPr>
          <a:xfrm>
            <a:off x="8534400" y="4743450"/>
            <a:ext cx="304800" cy="228600"/>
          </a:xfrm>
          <a:prstGeom prst="rect">
            <a:avLst/>
          </a:prstGeom>
        </p:spPr>
        <p:txBody>
          <a:bodyPr/>
          <a:lstStyle>
            <a:lvl1pPr>
              <a:defRPr sz="1000">
                <a:latin typeface="Verdana" panose="020B0604030504040204" pitchFamily="34" charset="0"/>
              </a:defRPr>
            </a:lvl1pPr>
          </a:lstStyle>
          <a:p>
            <a:pPr>
              <a:defRPr/>
            </a:pPr>
            <a:fld id="{96B2FDC4-9358-4662-89F1-30C2D67A257E}" type="slidenum">
              <a:rPr lang="en-US" altLang="lv-LV"/>
              <a:pPr>
                <a:defRPr/>
              </a:pPr>
              <a:t>‹#›</a:t>
            </a:fld>
            <a:endParaRPr lang="en-US" altLang="lv-LV"/>
          </a:p>
        </p:txBody>
      </p:sp>
    </p:spTree>
    <p:extLst>
      <p:ext uri="{BB962C8B-B14F-4D97-AF65-F5344CB8AC3E}">
        <p14:creationId xmlns:p14="http://schemas.microsoft.com/office/powerpoint/2010/main" val="1080347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90800" y="228602"/>
            <a:ext cx="6096000" cy="8000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2590800" y="1314450"/>
            <a:ext cx="2895600" cy="3280174"/>
          </a:xfrm>
        </p:spPr>
        <p:txBody>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715000" y="1314450"/>
            <a:ext cx="2971800" cy="3280180"/>
          </a:xfrm>
        </p:spPr>
        <p:txBody>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5"/>
          <p:cNvSpPr>
            <a:spLocks noGrp="1"/>
          </p:cNvSpPr>
          <p:nvPr>
            <p:ph type="body" sz="quarter" idx="10"/>
          </p:nvPr>
        </p:nvSpPr>
        <p:spPr>
          <a:xfrm>
            <a:off x="2590800" y="4743450"/>
            <a:ext cx="1981200" cy="228600"/>
          </a:xfrm>
        </p:spPr>
        <p:txBody>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2" name="Text Placeholder 19"/>
          <p:cNvSpPr>
            <a:spLocks noGrp="1"/>
          </p:cNvSpPr>
          <p:nvPr>
            <p:ph type="body" sz="quarter" idx="12"/>
          </p:nvPr>
        </p:nvSpPr>
        <p:spPr>
          <a:xfrm>
            <a:off x="4876800" y="4743450"/>
            <a:ext cx="3657600" cy="228600"/>
          </a:xfrm>
        </p:spPr>
        <p:txBody>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5" name="Slide Number Placeholder 22">
            <a:extLst>
              <a:ext uri="{FF2B5EF4-FFF2-40B4-BE49-F238E27FC236}">
                <a16:creationId xmlns:a16="http://schemas.microsoft.com/office/drawing/2014/main" id="{A24052A1-926C-CD01-17EB-EE53E54FD70C}"/>
              </a:ext>
            </a:extLst>
          </p:cNvPr>
          <p:cNvSpPr>
            <a:spLocks noGrp="1"/>
          </p:cNvSpPr>
          <p:nvPr>
            <p:ph type="sldNum" sz="quarter" idx="13"/>
          </p:nvPr>
        </p:nvSpPr>
        <p:spPr>
          <a:xfrm>
            <a:off x="8534400" y="4743450"/>
            <a:ext cx="304800" cy="228600"/>
          </a:xfrm>
          <a:prstGeom prst="rect">
            <a:avLst/>
          </a:prstGeom>
        </p:spPr>
        <p:txBody>
          <a:bodyPr/>
          <a:lstStyle>
            <a:lvl1pPr>
              <a:defRPr sz="1000">
                <a:latin typeface="Verdana" panose="020B0604030504040204" pitchFamily="34" charset="0"/>
              </a:defRPr>
            </a:lvl1pPr>
          </a:lstStyle>
          <a:p>
            <a:pPr>
              <a:defRPr/>
            </a:pPr>
            <a:fld id="{4D87F991-15C0-4B15-9416-031F57C1072A}" type="slidenum">
              <a:rPr lang="en-US" altLang="lv-LV"/>
              <a:pPr>
                <a:defRPr/>
              </a:pPr>
              <a:t>‹#›</a:t>
            </a:fld>
            <a:endParaRPr lang="en-US" altLang="lv-LV"/>
          </a:p>
        </p:txBody>
      </p:sp>
    </p:spTree>
    <p:extLst>
      <p:ext uri="{BB962C8B-B14F-4D97-AF65-F5344CB8AC3E}">
        <p14:creationId xmlns:p14="http://schemas.microsoft.com/office/powerpoint/2010/main" val="30135660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2590800" y="228602"/>
            <a:ext cx="6096000" cy="8000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5" name="Content Placeholder 2"/>
          <p:cNvSpPr>
            <a:spLocks noGrp="1"/>
          </p:cNvSpPr>
          <p:nvPr>
            <p:ph sz="half" idx="1"/>
          </p:nvPr>
        </p:nvSpPr>
        <p:spPr>
          <a:xfrm>
            <a:off x="2590800" y="1790206"/>
            <a:ext cx="2895600" cy="2804419"/>
          </a:xfrm>
        </p:spPr>
        <p:txBody>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half" idx="2"/>
          </p:nvPr>
        </p:nvSpPr>
        <p:spPr>
          <a:xfrm>
            <a:off x="5715000" y="1790206"/>
            <a:ext cx="2971800" cy="2804425"/>
          </a:xfrm>
        </p:spPr>
        <p:txBody>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21"/>
          <p:cNvSpPr>
            <a:spLocks noGrp="1"/>
          </p:cNvSpPr>
          <p:nvPr>
            <p:ph type="body" sz="quarter" idx="16"/>
          </p:nvPr>
        </p:nvSpPr>
        <p:spPr>
          <a:xfrm>
            <a:off x="2590800" y="1389460"/>
            <a:ext cx="2895600" cy="401240"/>
          </a:xfrm>
        </p:spPr>
        <p:txBody>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3" name="Text Placeholder 21"/>
          <p:cNvSpPr>
            <a:spLocks noGrp="1"/>
          </p:cNvSpPr>
          <p:nvPr>
            <p:ph type="body" sz="quarter" idx="17"/>
          </p:nvPr>
        </p:nvSpPr>
        <p:spPr>
          <a:xfrm>
            <a:off x="5715000" y="1388965"/>
            <a:ext cx="2971800" cy="401240"/>
          </a:xfrm>
        </p:spPr>
        <p:txBody>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3" name="Text Placeholder 15"/>
          <p:cNvSpPr>
            <a:spLocks noGrp="1"/>
          </p:cNvSpPr>
          <p:nvPr>
            <p:ph type="body" sz="quarter" idx="10"/>
          </p:nvPr>
        </p:nvSpPr>
        <p:spPr>
          <a:xfrm>
            <a:off x="2590800" y="4743450"/>
            <a:ext cx="1981200" cy="228600"/>
          </a:xfrm>
        </p:spPr>
        <p:txBody>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7" name="Text Placeholder 19"/>
          <p:cNvSpPr>
            <a:spLocks noGrp="1"/>
          </p:cNvSpPr>
          <p:nvPr>
            <p:ph type="body" sz="quarter" idx="12"/>
          </p:nvPr>
        </p:nvSpPr>
        <p:spPr>
          <a:xfrm>
            <a:off x="4876800" y="4743450"/>
            <a:ext cx="3657600" cy="228600"/>
          </a:xfrm>
        </p:spPr>
        <p:txBody>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 name="Slide Number Placeholder 22">
            <a:extLst>
              <a:ext uri="{FF2B5EF4-FFF2-40B4-BE49-F238E27FC236}">
                <a16:creationId xmlns:a16="http://schemas.microsoft.com/office/drawing/2014/main" id="{32B6523A-4140-463F-53E6-5D86CF35AD3F}"/>
              </a:ext>
            </a:extLst>
          </p:cNvPr>
          <p:cNvSpPr>
            <a:spLocks noGrp="1"/>
          </p:cNvSpPr>
          <p:nvPr>
            <p:ph type="sldNum" sz="quarter" idx="18"/>
          </p:nvPr>
        </p:nvSpPr>
        <p:spPr>
          <a:xfrm>
            <a:off x="8534400" y="4743450"/>
            <a:ext cx="304800" cy="228600"/>
          </a:xfrm>
          <a:prstGeom prst="rect">
            <a:avLst/>
          </a:prstGeom>
        </p:spPr>
        <p:txBody>
          <a:bodyPr/>
          <a:lstStyle>
            <a:lvl1pPr>
              <a:defRPr sz="1000">
                <a:latin typeface="Verdana" panose="020B0604030504040204" pitchFamily="34" charset="0"/>
              </a:defRPr>
            </a:lvl1pPr>
          </a:lstStyle>
          <a:p>
            <a:pPr>
              <a:defRPr/>
            </a:pPr>
            <a:fld id="{9B122AC8-A47F-40DC-90E3-6EE680E46BE9}" type="slidenum">
              <a:rPr lang="en-US" altLang="lv-LV"/>
              <a:pPr>
                <a:defRPr/>
              </a:pPr>
              <a:t>‹#›</a:t>
            </a:fld>
            <a:endParaRPr lang="en-US" altLang="lv-LV"/>
          </a:p>
        </p:txBody>
      </p:sp>
    </p:spTree>
    <p:extLst>
      <p:ext uri="{BB962C8B-B14F-4D97-AF65-F5344CB8AC3E}">
        <p14:creationId xmlns:p14="http://schemas.microsoft.com/office/powerpoint/2010/main" val="3102719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ext Placeholder 15"/>
          <p:cNvSpPr>
            <a:spLocks noGrp="1"/>
          </p:cNvSpPr>
          <p:nvPr>
            <p:ph type="body" sz="quarter" idx="10"/>
          </p:nvPr>
        </p:nvSpPr>
        <p:spPr>
          <a:xfrm>
            <a:off x="2590800" y="4743450"/>
            <a:ext cx="1981200" cy="228600"/>
          </a:xfrm>
        </p:spPr>
        <p:txBody>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Text Placeholder 19"/>
          <p:cNvSpPr>
            <a:spLocks noGrp="1"/>
          </p:cNvSpPr>
          <p:nvPr>
            <p:ph type="body" sz="quarter" idx="12"/>
          </p:nvPr>
        </p:nvSpPr>
        <p:spPr>
          <a:xfrm>
            <a:off x="4876800" y="4743450"/>
            <a:ext cx="3657600" cy="228600"/>
          </a:xfrm>
        </p:spPr>
        <p:txBody>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 name="Slide Number Placeholder 22">
            <a:extLst>
              <a:ext uri="{FF2B5EF4-FFF2-40B4-BE49-F238E27FC236}">
                <a16:creationId xmlns:a16="http://schemas.microsoft.com/office/drawing/2014/main" id="{A71C2DA3-7723-346A-CD4B-AC9A8311447F}"/>
              </a:ext>
            </a:extLst>
          </p:cNvPr>
          <p:cNvSpPr>
            <a:spLocks noGrp="1"/>
          </p:cNvSpPr>
          <p:nvPr>
            <p:ph type="sldNum" sz="quarter" idx="13"/>
          </p:nvPr>
        </p:nvSpPr>
        <p:spPr>
          <a:xfrm>
            <a:off x="8534400" y="4743450"/>
            <a:ext cx="304800" cy="228600"/>
          </a:xfrm>
          <a:prstGeom prst="rect">
            <a:avLst/>
          </a:prstGeom>
        </p:spPr>
        <p:txBody>
          <a:bodyPr/>
          <a:lstStyle>
            <a:lvl1pPr>
              <a:defRPr sz="1000">
                <a:latin typeface="Verdana" panose="020B0604030504040204" pitchFamily="34" charset="0"/>
              </a:defRPr>
            </a:lvl1pPr>
          </a:lstStyle>
          <a:p>
            <a:pPr>
              <a:defRPr/>
            </a:pPr>
            <a:fld id="{76DDB2B4-F614-4AD6-B42B-D4E4A6D64BCF}" type="slidenum">
              <a:rPr lang="en-US" altLang="lv-LV"/>
              <a:pPr>
                <a:defRPr/>
              </a:pPr>
              <a:t>‹#›</a:t>
            </a:fld>
            <a:endParaRPr lang="en-US" altLang="lv-LV"/>
          </a:p>
        </p:txBody>
      </p:sp>
    </p:spTree>
    <p:extLst>
      <p:ext uri="{BB962C8B-B14F-4D97-AF65-F5344CB8AC3E}">
        <p14:creationId xmlns:p14="http://schemas.microsoft.com/office/powerpoint/2010/main" val="21546079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90801" y="204733"/>
            <a:ext cx="2751026" cy="871538"/>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569528" y="204791"/>
            <a:ext cx="3269672" cy="4389846"/>
          </a:xfrm>
        </p:spPr>
        <p:txBody>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90801" y="1076341"/>
            <a:ext cx="2751026" cy="3518297"/>
          </a:xfrm>
        </p:spPr>
        <p:txBody>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76" indent="0">
              <a:buNone/>
              <a:defRPr sz="1200"/>
            </a:lvl2pPr>
            <a:lvl3pPr marL="939551" indent="0">
              <a:buNone/>
              <a:defRPr sz="1000"/>
            </a:lvl3pPr>
            <a:lvl4pPr marL="1409330" indent="0">
              <a:buNone/>
              <a:defRPr sz="1000"/>
            </a:lvl4pPr>
            <a:lvl5pPr marL="1879105" indent="0">
              <a:buNone/>
              <a:defRPr sz="1000"/>
            </a:lvl5pPr>
            <a:lvl6pPr marL="2348882" indent="0">
              <a:buNone/>
              <a:defRPr sz="1000"/>
            </a:lvl6pPr>
            <a:lvl7pPr marL="2818658" indent="0">
              <a:buNone/>
              <a:defRPr sz="1000"/>
            </a:lvl7pPr>
            <a:lvl8pPr marL="3288433" indent="0">
              <a:buNone/>
              <a:defRPr sz="1000"/>
            </a:lvl8pPr>
            <a:lvl9pPr marL="3758211" indent="0">
              <a:buNone/>
              <a:defRPr sz="1000"/>
            </a:lvl9pPr>
          </a:lstStyle>
          <a:p>
            <a:pPr lvl="0"/>
            <a:r>
              <a:rPr lang="en-US"/>
              <a:t>Click to edit Master text styles</a:t>
            </a:r>
          </a:p>
        </p:txBody>
      </p:sp>
      <p:sp>
        <p:nvSpPr>
          <p:cNvPr id="9" name="Text Placeholder 15"/>
          <p:cNvSpPr>
            <a:spLocks noGrp="1"/>
          </p:cNvSpPr>
          <p:nvPr>
            <p:ph type="body" sz="quarter" idx="10"/>
          </p:nvPr>
        </p:nvSpPr>
        <p:spPr>
          <a:xfrm>
            <a:off x="2590800" y="4743450"/>
            <a:ext cx="1981200" cy="228600"/>
          </a:xfrm>
        </p:spPr>
        <p:txBody>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4876800" y="4743450"/>
            <a:ext cx="3657600" cy="228600"/>
          </a:xfrm>
        </p:spPr>
        <p:txBody>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5" name="Slide Number Placeholder 22">
            <a:extLst>
              <a:ext uri="{FF2B5EF4-FFF2-40B4-BE49-F238E27FC236}">
                <a16:creationId xmlns:a16="http://schemas.microsoft.com/office/drawing/2014/main" id="{8D5A802D-ED55-0129-5B65-8A6EB0985B87}"/>
              </a:ext>
            </a:extLst>
          </p:cNvPr>
          <p:cNvSpPr>
            <a:spLocks noGrp="1"/>
          </p:cNvSpPr>
          <p:nvPr>
            <p:ph type="sldNum" sz="quarter" idx="13"/>
          </p:nvPr>
        </p:nvSpPr>
        <p:spPr>
          <a:xfrm>
            <a:off x="8534400" y="4743450"/>
            <a:ext cx="304800" cy="228600"/>
          </a:xfrm>
          <a:prstGeom prst="rect">
            <a:avLst/>
          </a:prstGeom>
        </p:spPr>
        <p:txBody>
          <a:bodyPr/>
          <a:lstStyle>
            <a:lvl1pPr>
              <a:defRPr sz="1000">
                <a:latin typeface="Verdana" panose="020B0604030504040204" pitchFamily="34" charset="0"/>
              </a:defRPr>
            </a:lvl1pPr>
          </a:lstStyle>
          <a:p>
            <a:pPr>
              <a:defRPr/>
            </a:pPr>
            <a:fld id="{D6CDDF10-2892-4E65-94B6-305E502D10D4}" type="slidenum">
              <a:rPr lang="en-US" altLang="lv-LV"/>
              <a:pPr>
                <a:defRPr/>
              </a:pPr>
              <a:t>‹#›</a:t>
            </a:fld>
            <a:endParaRPr lang="en-US" altLang="lv-LV"/>
          </a:p>
        </p:txBody>
      </p:sp>
    </p:spTree>
    <p:extLst>
      <p:ext uri="{BB962C8B-B14F-4D97-AF65-F5344CB8AC3E}">
        <p14:creationId xmlns:p14="http://schemas.microsoft.com/office/powerpoint/2010/main" val="12552667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1"/>
        </a:solidFill>
        <a:effectLst/>
      </p:bgPr>
    </p:bg>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5403EBE9-A85D-4798-7C37-86E7577AFD1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49663" y="-4763"/>
            <a:ext cx="1838325" cy="210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a:extLst>
              <a:ext uri="{FF2B5EF4-FFF2-40B4-BE49-F238E27FC236}">
                <a16:creationId xmlns:a16="http://schemas.microsoft.com/office/drawing/2014/main" id="{15D50EAA-AC78-581C-C9D2-01156ED7439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619625"/>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685800" y="2527101"/>
            <a:ext cx="7772400" cy="685800"/>
          </a:xfrm>
        </p:spPr>
        <p:txBody>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Click to edit Master text styles</a:t>
            </a:r>
          </a:p>
        </p:txBody>
      </p:sp>
      <p:sp>
        <p:nvSpPr>
          <p:cNvPr id="10" name="Text Placeholder 19"/>
          <p:cNvSpPr>
            <a:spLocks noGrp="1"/>
          </p:cNvSpPr>
          <p:nvPr>
            <p:ph type="body" sz="quarter" idx="11"/>
          </p:nvPr>
        </p:nvSpPr>
        <p:spPr>
          <a:xfrm>
            <a:off x="685800" y="3306988"/>
            <a:ext cx="7772400" cy="479822"/>
          </a:xfrm>
        </p:spPr>
        <p:txBody>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2455753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7658D67C-25FF-9117-9FD6-6CB2246E0A0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46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285750"/>
            <a:ext cx="6096000" cy="777482"/>
          </a:xfrm>
        </p:spPr>
        <p:txBody>
          <a:bodyPr anchor="t">
            <a:normAutofit/>
          </a:bodyPr>
          <a:lstStyle>
            <a:lvl1pPr algn="l">
              <a:defRPr sz="135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590800" y="1314453"/>
            <a:ext cx="6096000" cy="3280180"/>
          </a:xfrm>
        </p:spPr>
        <p:txBody>
          <a:bodyPr/>
          <a:lstStyle>
            <a:lvl1pPr marL="0" indent="0">
              <a:buNone/>
              <a:defRPr sz="1125">
                <a:latin typeface="Verdana" panose="020B0604030504040204" pitchFamily="34" charset="0"/>
                <a:ea typeface="Verdana" panose="020B0604030504040204" pitchFamily="34" charset="0"/>
                <a:cs typeface="Verdana" panose="020B0604030504040204" pitchFamily="34" charset="0"/>
              </a:defRPr>
            </a:lvl1pPr>
            <a:lvl2pPr>
              <a:defRPr sz="1125">
                <a:latin typeface="Times New Roman" panose="02020603050405020304" pitchFamily="18" charset="0"/>
                <a:cs typeface="Times New Roman" panose="02020603050405020304" pitchFamily="18" charset="0"/>
              </a:defRPr>
            </a:lvl2pPr>
            <a:lvl3pPr>
              <a:defRPr sz="1125">
                <a:latin typeface="Times New Roman" panose="02020603050405020304" pitchFamily="18" charset="0"/>
                <a:cs typeface="Times New Roman" panose="02020603050405020304" pitchFamily="18" charset="0"/>
              </a:defRPr>
            </a:lvl3pPr>
            <a:lvl4pPr>
              <a:defRPr sz="1125">
                <a:latin typeface="Times New Roman" panose="02020603050405020304" pitchFamily="18" charset="0"/>
                <a:cs typeface="Times New Roman" panose="02020603050405020304" pitchFamily="18" charset="0"/>
              </a:defRPr>
            </a:lvl4pPr>
            <a:lvl5pPr>
              <a:defRPr sz="1125">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2590800" y="4743450"/>
            <a:ext cx="1981200" cy="228600"/>
          </a:xfrm>
        </p:spPr>
        <p:txBody>
          <a:bodyPr/>
          <a:lstStyle>
            <a:lvl1pPr marL="0" indent="0">
              <a:buNone/>
              <a:defRPr sz="563">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4876800" y="4743450"/>
            <a:ext cx="3657600" cy="228600"/>
          </a:xfrm>
        </p:spPr>
        <p:txBody>
          <a:bodyPr/>
          <a:lstStyle>
            <a:lvl1pPr marL="0" indent="0" algn="r">
              <a:buNone/>
              <a:defRPr sz="563"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5" name="Slide Number Placeholder 22">
            <a:extLst>
              <a:ext uri="{FF2B5EF4-FFF2-40B4-BE49-F238E27FC236}">
                <a16:creationId xmlns:a16="http://schemas.microsoft.com/office/drawing/2014/main" id="{7A46E807-0728-294D-5DD2-2F2B688AA0A8}"/>
              </a:ext>
            </a:extLst>
          </p:cNvPr>
          <p:cNvSpPr>
            <a:spLocks noGrp="1"/>
          </p:cNvSpPr>
          <p:nvPr>
            <p:ph type="sldNum" sz="quarter" idx="13"/>
          </p:nvPr>
        </p:nvSpPr>
        <p:spPr>
          <a:xfrm>
            <a:off x="8534400" y="4743450"/>
            <a:ext cx="304800" cy="228600"/>
          </a:xfrm>
        </p:spPr>
        <p:txBody>
          <a:bodyPr/>
          <a:lstStyle>
            <a:lvl1pPr>
              <a:defRPr sz="525">
                <a:latin typeface="Verdana" panose="020B0604030504040204" pitchFamily="34" charset="0"/>
              </a:defRPr>
            </a:lvl1pPr>
          </a:lstStyle>
          <a:p>
            <a:pPr>
              <a:defRPr/>
            </a:pPr>
            <a:fld id="{B7898C35-B1C6-4635-A265-FE13621AC089}" type="slidenum">
              <a:rPr lang="en-US" altLang="lv-LV"/>
              <a:pPr>
                <a:defRPr/>
              </a:pPr>
              <a:t>‹#›</a:t>
            </a:fld>
            <a:endParaRPr lang="en-US" altLang="lv-LV"/>
          </a:p>
        </p:txBody>
      </p:sp>
    </p:spTree>
    <p:extLst>
      <p:ext uri="{BB962C8B-B14F-4D97-AF65-F5344CB8AC3E}">
        <p14:creationId xmlns:p14="http://schemas.microsoft.com/office/powerpoint/2010/main" val="3514233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CA427E00-DEEF-F713-981D-88566779441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6263" y="0"/>
            <a:ext cx="111125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2743200"/>
            <a:ext cx="6096000" cy="1038221"/>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2590800" y="285750"/>
            <a:ext cx="6096000" cy="245745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a:t>Click to edit Master text styles</a:t>
            </a:r>
          </a:p>
        </p:txBody>
      </p:sp>
      <p:sp>
        <p:nvSpPr>
          <p:cNvPr id="10" name="Text Placeholder 15"/>
          <p:cNvSpPr>
            <a:spLocks noGrp="1"/>
          </p:cNvSpPr>
          <p:nvPr>
            <p:ph type="body" sz="quarter" idx="10"/>
          </p:nvPr>
        </p:nvSpPr>
        <p:spPr>
          <a:xfrm>
            <a:off x="2590800" y="4743450"/>
            <a:ext cx="1981200" cy="2286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1" name="Text Placeholder 19"/>
          <p:cNvSpPr>
            <a:spLocks noGrp="1"/>
          </p:cNvSpPr>
          <p:nvPr>
            <p:ph type="body" sz="quarter" idx="12"/>
          </p:nvPr>
        </p:nvSpPr>
        <p:spPr>
          <a:xfrm>
            <a:off x="4876800" y="4743450"/>
            <a:ext cx="3657600" cy="2286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5" name="Slide Number Placeholder 22">
            <a:extLst>
              <a:ext uri="{FF2B5EF4-FFF2-40B4-BE49-F238E27FC236}">
                <a16:creationId xmlns:a16="http://schemas.microsoft.com/office/drawing/2014/main" id="{919C0E69-04B2-323B-3A57-0BF180343F25}"/>
              </a:ext>
            </a:extLst>
          </p:cNvPr>
          <p:cNvSpPr>
            <a:spLocks noGrp="1"/>
          </p:cNvSpPr>
          <p:nvPr>
            <p:ph type="sldNum" sz="quarter" idx="13"/>
          </p:nvPr>
        </p:nvSpPr>
        <p:spPr>
          <a:xfrm>
            <a:off x="8534400" y="4743450"/>
            <a:ext cx="304800" cy="228600"/>
          </a:xfrm>
        </p:spPr>
        <p:txBody>
          <a:bodyPr/>
          <a:lstStyle>
            <a:lvl1pPr>
              <a:defRPr sz="1000">
                <a:latin typeface="Verdana" panose="020B0604030504040204" pitchFamily="34" charset="0"/>
              </a:defRPr>
            </a:lvl1pPr>
          </a:lstStyle>
          <a:p>
            <a:pPr>
              <a:defRPr/>
            </a:pPr>
            <a:fld id="{E80A382D-B29A-4769-AFDB-BB4AAAE1C731}" type="slidenum">
              <a:rPr lang="en-US" altLang="lv-LV"/>
              <a:pPr>
                <a:defRPr/>
              </a:pPr>
              <a:t>‹#›</a:t>
            </a:fld>
            <a:endParaRPr lang="en-US" altLang="lv-LV"/>
          </a:p>
        </p:txBody>
      </p:sp>
    </p:spTree>
    <p:extLst>
      <p:ext uri="{BB962C8B-B14F-4D97-AF65-F5344CB8AC3E}">
        <p14:creationId xmlns:p14="http://schemas.microsoft.com/office/powerpoint/2010/main" val="629847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68B79016-9242-DAEC-E813-99785E5D137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6263" y="0"/>
            <a:ext cx="111125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228601"/>
            <a:ext cx="6096000" cy="8000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2590800" y="1314450"/>
            <a:ext cx="2895600" cy="3280174"/>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715000" y="1314450"/>
            <a:ext cx="2971800" cy="3280180"/>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5"/>
          <p:cNvSpPr>
            <a:spLocks noGrp="1"/>
          </p:cNvSpPr>
          <p:nvPr>
            <p:ph type="body" sz="quarter" idx="10"/>
          </p:nvPr>
        </p:nvSpPr>
        <p:spPr>
          <a:xfrm>
            <a:off x="2590800" y="4743450"/>
            <a:ext cx="1981200" cy="2286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2" name="Text Placeholder 19"/>
          <p:cNvSpPr>
            <a:spLocks noGrp="1"/>
          </p:cNvSpPr>
          <p:nvPr>
            <p:ph type="body" sz="quarter" idx="12"/>
          </p:nvPr>
        </p:nvSpPr>
        <p:spPr>
          <a:xfrm>
            <a:off x="4876800" y="4743450"/>
            <a:ext cx="3657600" cy="2286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6" name="Slide Number Placeholder 22">
            <a:extLst>
              <a:ext uri="{FF2B5EF4-FFF2-40B4-BE49-F238E27FC236}">
                <a16:creationId xmlns:a16="http://schemas.microsoft.com/office/drawing/2014/main" id="{0E6EB9F0-EAAB-3799-11D0-840E3472442C}"/>
              </a:ext>
            </a:extLst>
          </p:cNvPr>
          <p:cNvSpPr>
            <a:spLocks noGrp="1"/>
          </p:cNvSpPr>
          <p:nvPr>
            <p:ph type="sldNum" sz="quarter" idx="13"/>
          </p:nvPr>
        </p:nvSpPr>
        <p:spPr>
          <a:xfrm>
            <a:off x="8534400" y="4743450"/>
            <a:ext cx="304800" cy="228600"/>
          </a:xfrm>
        </p:spPr>
        <p:txBody>
          <a:bodyPr/>
          <a:lstStyle>
            <a:lvl1pPr>
              <a:defRPr sz="1000">
                <a:latin typeface="Verdana" panose="020B0604030504040204" pitchFamily="34" charset="0"/>
              </a:defRPr>
            </a:lvl1pPr>
          </a:lstStyle>
          <a:p>
            <a:pPr>
              <a:defRPr/>
            </a:pPr>
            <a:fld id="{34713B41-4796-441A-AD3E-9ADFFD47F442}" type="slidenum">
              <a:rPr lang="en-US" altLang="lv-LV"/>
              <a:pPr>
                <a:defRPr/>
              </a:pPr>
              <a:t>‹#›</a:t>
            </a:fld>
            <a:endParaRPr lang="en-US" altLang="lv-LV"/>
          </a:p>
        </p:txBody>
      </p:sp>
    </p:spTree>
    <p:extLst>
      <p:ext uri="{BB962C8B-B14F-4D97-AF65-F5344CB8AC3E}">
        <p14:creationId xmlns:p14="http://schemas.microsoft.com/office/powerpoint/2010/main" val="2213167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A2A87AD1-6F76-3F34-4D51-84432717199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6263" y="0"/>
            <a:ext cx="111125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2590800" y="228601"/>
            <a:ext cx="6096000" cy="8000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5" name="Content Placeholder 2"/>
          <p:cNvSpPr>
            <a:spLocks noGrp="1"/>
          </p:cNvSpPr>
          <p:nvPr>
            <p:ph sz="half" idx="1"/>
          </p:nvPr>
        </p:nvSpPr>
        <p:spPr>
          <a:xfrm>
            <a:off x="2590800" y="1790205"/>
            <a:ext cx="2895600" cy="2804419"/>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half" idx="2"/>
          </p:nvPr>
        </p:nvSpPr>
        <p:spPr>
          <a:xfrm>
            <a:off x="5715000" y="1790205"/>
            <a:ext cx="2971800" cy="280442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21"/>
          <p:cNvSpPr>
            <a:spLocks noGrp="1"/>
          </p:cNvSpPr>
          <p:nvPr>
            <p:ph type="body" sz="quarter" idx="16"/>
          </p:nvPr>
        </p:nvSpPr>
        <p:spPr>
          <a:xfrm>
            <a:off x="2590800" y="1389460"/>
            <a:ext cx="2895600" cy="401240"/>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3" name="Text Placeholder 21"/>
          <p:cNvSpPr>
            <a:spLocks noGrp="1"/>
          </p:cNvSpPr>
          <p:nvPr>
            <p:ph type="body" sz="quarter" idx="17"/>
          </p:nvPr>
        </p:nvSpPr>
        <p:spPr>
          <a:xfrm>
            <a:off x="5715000" y="1388965"/>
            <a:ext cx="2971800" cy="401240"/>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3" name="Text Placeholder 15"/>
          <p:cNvSpPr>
            <a:spLocks noGrp="1"/>
          </p:cNvSpPr>
          <p:nvPr>
            <p:ph type="body" sz="quarter" idx="10"/>
          </p:nvPr>
        </p:nvSpPr>
        <p:spPr>
          <a:xfrm>
            <a:off x="2590800" y="4743450"/>
            <a:ext cx="1981200" cy="2286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7" name="Text Placeholder 19"/>
          <p:cNvSpPr>
            <a:spLocks noGrp="1"/>
          </p:cNvSpPr>
          <p:nvPr>
            <p:ph type="body" sz="quarter" idx="12"/>
          </p:nvPr>
        </p:nvSpPr>
        <p:spPr>
          <a:xfrm>
            <a:off x="4876800" y="4743450"/>
            <a:ext cx="3657600" cy="2286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3" name="Slide Number Placeholder 22">
            <a:extLst>
              <a:ext uri="{FF2B5EF4-FFF2-40B4-BE49-F238E27FC236}">
                <a16:creationId xmlns:a16="http://schemas.microsoft.com/office/drawing/2014/main" id="{3F0DD41D-19F4-709B-801B-EA08261E6D63}"/>
              </a:ext>
            </a:extLst>
          </p:cNvPr>
          <p:cNvSpPr>
            <a:spLocks noGrp="1"/>
          </p:cNvSpPr>
          <p:nvPr>
            <p:ph type="sldNum" sz="quarter" idx="18"/>
          </p:nvPr>
        </p:nvSpPr>
        <p:spPr>
          <a:xfrm>
            <a:off x="8534400" y="4743450"/>
            <a:ext cx="304800" cy="228600"/>
          </a:xfrm>
        </p:spPr>
        <p:txBody>
          <a:bodyPr/>
          <a:lstStyle>
            <a:lvl1pPr>
              <a:defRPr sz="1000">
                <a:latin typeface="Verdana" panose="020B0604030504040204" pitchFamily="34" charset="0"/>
              </a:defRPr>
            </a:lvl1pPr>
          </a:lstStyle>
          <a:p>
            <a:pPr>
              <a:defRPr/>
            </a:pPr>
            <a:fld id="{E49EAFBD-889A-4387-8EE0-FB16F08DE5BD}" type="slidenum">
              <a:rPr lang="en-US" altLang="lv-LV"/>
              <a:pPr>
                <a:defRPr/>
              </a:pPr>
              <a:t>‹#›</a:t>
            </a:fld>
            <a:endParaRPr lang="en-US" altLang="lv-LV"/>
          </a:p>
        </p:txBody>
      </p:sp>
    </p:spTree>
    <p:extLst>
      <p:ext uri="{BB962C8B-B14F-4D97-AF65-F5344CB8AC3E}">
        <p14:creationId xmlns:p14="http://schemas.microsoft.com/office/powerpoint/2010/main" val="1208890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27C09FD8-C318-CE69-B41B-5202D5A9B7F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6263" y="0"/>
            <a:ext cx="111125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2590800" y="228601"/>
            <a:ext cx="6096000" cy="8000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9" name="Text Placeholder 15"/>
          <p:cNvSpPr>
            <a:spLocks noGrp="1"/>
          </p:cNvSpPr>
          <p:nvPr>
            <p:ph type="body" sz="quarter" idx="10"/>
          </p:nvPr>
        </p:nvSpPr>
        <p:spPr>
          <a:xfrm>
            <a:off x="2590800" y="4743450"/>
            <a:ext cx="1981200" cy="2286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4876800" y="4743450"/>
            <a:ext cx="3657600" cy="2286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3" name="Slide Number Placeholder 22">
            <a:extLst>
              <a:ext uri="{FF2B5EF4-FFF2-40B4-BE49-F238E27FC236}">
                <a16:creationId xmlns:a16="http://schemas.microsoft.com/office/drawing/2014/main" id="{CF117271-80E5-A7AD-FEA3-43452DE16860}"/>
              </a:ext>
            </a:extLst>
          </p:cNvPr>
          <p:cNvSpPr>
            <a:spLocks noGrp="1"/>
          </p:cNvSpPr>
          <p:nvPr>
            <p:ph type="sldNum" sz="quarter" idx="13"/>
          </p:nvPr>
        </p:nvSpPr>
        <p:spPr>
          <a:xfrm>
            <a:off x="8534400" y="4743450"/>
            <a:ext cx="304800" cy="228600"/>
          </a:xfrm>
        </p:spPr>
        <p:txBody>
          <a:bodyPr/>
          <a:lstStyle>
            <a:lvl1pPr>
              <a:defRPr sz="1000">
                <a:latin typeface="Verdana" panose="020B0604030504040204" pitchFamily="34" charset="0"/>
              </a:defRPr>
            </a:lvl1pPr>
          </a:lstStyle>
          <a:p>
            <a:pPr>
              <a:defRPr/>
            </a:pPr>
            <a:fld id="{CA110061-F682-4836-86EA-9149F9A9B7D8}" type="slidenum">
              <a:rPr lang="en-US" altLang="lv-LV"/>
              <a:pPr>
                <a:defRPr/>
              </a:pPr>
              <a:t>‹#›</a:t>
            </a:fld>
            <a:endParaRPr lang="en-US" altLang="lv-LV"/>
          </a:p>
        </p:txBody>
      </p:sp>
    </p:spTree>
    <p:extLst>
      <p:ext uri="{BB962C8B-B14F-4D97-AF65-F5344CB8AC3E}">
        <p14:creationId xmlns:p14="http://schemas.microsoft.com/office/powerpoint/2010/main" val="139880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414DE92B-303E-F6A7-9B62-9631E1DA7FD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6263" y="0"/>
            <a:ext cx="111125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5"/>
          <p:cNvSpPr>
            <a:spLocks noGrp="1"/>
          </p:cNvSpPr>
          <p:nvPr>
            <p:ph type="body" sz="quarter" idx="10"/>
          </p:nvPr>
        </p:nvSpPr>
        <p:spPr>
          <a:xfrm>
            <a:off x="2590800" y="4743450"/>
            <a:ext cx="1981200" cy="2286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Text Placeholder 19"/>
          <p:cNvSpPr>
            <a:spLocks noGrp="1"/>
          </p:cNvSpPr>
          <p:nvPr>
            <p:ph type="body" sz="quarter" idx="12"/>
          </p:nvPr>
        </p:nvSpPr>
        <p:spPr>
          <a:xfrm>
            <a:off x="4876800" y="4743450"/>
            <a:ext cx="3657600" cy="2286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3" name="Slide Number Placeholder 22">
            <a:extLst>
              <a:ext uri="{FF2B5EF4-FFF2-40B4-BE49-F238E27FC236}">
                <a16:creationId xmlns:a16="http://schemas.microsoft.com/office/drawing/2014/main" id="{F86E4EA5-98F3-84B0-AF15-AA4F270C9814}"/>
              </a:ext>
            </a:extLst>
          </p:cNvPr>
          <p:cNvSpPr>
            <a:spLocks noGrp="1"/>
          </p:cNvSpPr>
          <p:nvPr>
            <p:ph type="sldNum" sz="quarter" idx="13"/>
          </p:nvPr>
        </p:nvSpPr>
        <p:spPr>
          <a:xfrm>
            <a:off x="8534400" y="4743450"/>
            <a:ext cx="304800" cy="228600"/>
          </a:xfrm>
        </p:spPr>
        <p:txBody>
          <a:bodyPr/>
          <a:lstStyle>
            <a:lvl1pPr>
              <a:defRPr sz="1000">
                <a:latin typeface="Verdana" panose="020B0604030504040204" pitchFamily="34" charset="0"/>
              </a:defRPr>
            </a:lvl1pPr>
          </a:lstStyle>
          <a:p>
            <a:pPr>
              <a:defRPr/>
            </a:pPr>
            <a:fld id="{354A9510-C245-4E12-A889-CA8C9685477C}" type="slidenum">
              <a:rPr lang="en-US" altLang="lv-LV"/>
              <a:pPr>
                <a:defRPr/>
              </a:pPr>
              <a:t>‹#›</a:t>
            </a:fld>
            <a:endParaRPr lang="en-US" altLang="lv-LV"/>
          </a:p>
        </p:txBody>
      </p:sp>
    </p:spTree>
    <p:extLst>
      <p:ext uri="{BB962C8B-B14F-4D97-AF65-F5344CB8AC3E}">
        <p14:creationId xmlns:p14="http://schemas.microsoft.com/office/powerpoint/2010/main" val="3057226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7400E8F8-2943-6AE1-4C33-0F46C3E5AD7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6263" y="0"/>
            <a:ext cx="111125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204732"/>
            <a:ext cx="2751026" cy="871538"/>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569527" y="204791"/>
            <a:ext cx="3269672" cy="4389846"/>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90800" y="1076340"/>
            <a:ext cx="2751026" cy="3518297"/>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a:t>Click to edit Master text styles</a:t>
            </a:r>
          </a:p>
        </p:txBody>
      </p:sp>
      <p:sp>
        <p:nvSpPr>
          <p:cNvPr id="9" name="Text Placeholder 15"/>
          <p:cNvSpPr>
            <a:spLocks noGrp="1"/>
          </p:cNvSpPr>
          <p:nvPr>
            <p:ph type="body" sz="quarter" idx="10"/>
          </p:nvPr>
        </p:nvSpPr>
        <p:spPr>
          <a:xfrm>
            <a:off x="2590800" y="4743450"/>
            <a:ext cx="1981200" cy="2286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4876800" y="4743450"/>
            <a:ext cx="3657600" cy="2286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6" name="Slide Number Placeholder 22">
            <a:extLst>
              <a:ext uri="{FF2B5EF4-FFF2-40B4-BE49-F238E27FC236}">
                <a16:creationId xmlns:a16="http://schemas.microsoft.com/office/drawing/2014/main" id="{05E7B88F-7DDE-FD2E-6B1B-4A7037DA30A1}"/>
              </a:ext>
            </a:extLst>
          </p:cNvPr>
          <p:cNvSpPr>
            <a:spLocks noGrp="1"/>
          </p:cNvSpPr>
          <p:nvPr>
            <p:ph type="sldNum" sz="quarter" idx="13"/>
          </p:nvPr>
        </p:nvSpPr>
        <p:spPr>
          <a:xfrm>
            <a:off x="8534400" y="4743450"/>
            <a:ext cx="304800" cy="228600"/>
          </a:xfrm>
        </p:spPr>
        <p:txBody>
          <a:bodyPr/>
          <a:lstStyle>
            <a:lvl1pPr>
              <a:defRPr sz="1000">
                <a:latin typeface="Verdana" panose="020B0604030504040204" pitchFamily="34" charset="0"/>
              </a:defRPr>
            </a:lvl1pPr>
          </a:lstStyle>
          <a:p>
            <a:pPr>
              <a:defRPr/>
            </a:pPr>
            <a:fld id="{01CF3F19-0DF4-4B90-BD1A-5D30622748E8}" type="slidenum">
              <a:rPr lang="en-US" altLang="lv-LV"/>
              <a:pPr>
                <a:defRPr/>
              </a:pPr>
              <a:t>‹#›</a:t>
            </a:fld>
            <a:endParaRPr lang="en-US" altLang="lv-LV"/>
          </a:p>
        </p:txBody>
      </p:sp>
    </p:spTree>
    <p:extLst>
      <p:ext uri="{BB962C8B-B14F-4D97-AF65-F5344CB8AC3E}">
        <p14:creationId xmlns:p14="http://schemas.microsoft.com/office/powerpoint/2010/main" val="915700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93303796-0A9F-6B5D-13C6-E1372A86331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965700"/>
            <a:ext cx="9144000"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a:extLst>
              <a:ext uri="{FF2B5EF4-FFF2-40B4-BE49-F238E27FC236}">
                <a16:creationId xmlns:a16="http://schemas.microsoft.com/office/drawing/2014/main" id="{88423941-FFBF-2300-6917-0D25D2AB01D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49663" y="-4763"/>
            <a:ext cx="1838325" cy="210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685800" y="3543300"/>
            <a:ext cx="7772400" cy="6858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1"/>
          </p:nvPr>
        </p:nvSpPr>
        <p:spPr>
          <a:xfrm>
            <a:off x="685800" y="4320778"/>
            <a:ext cx="7772400" cy="47982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3316003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2" name="Picture 8">
            <a:extLst>
              <a:ext uri="{FF2B5EF4-FFF2-40B4-BE49-F238E27FC236}">
                <a16:creationId xmlns:a16="http://schemas.microsoft.com/office/drawing/2014/main" id="{8F783A37-48EC-2A6D-2531-E3F1DE9AEF7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41738" y="-19050"/>
            <a:ext cx="1660525" cy="190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a:extLst>
              <a:ext uri="{FF2B5EF4-FFF2-40B4-BE49-F238E27FC236}">
                <a16:creationId xmlns:a16="http://schemas.microsoft.com/office/drawing/2014/main" id="{4A2B40A4-55DF-BE3B-BB0E-EF581DFD074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619625"/>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noChangeAspect="1"/>
          </p:cNvSpPr>
          <p:nvPr>
            <p:ph type="title"/>
          </p:nvPr>
        </p:nvSpPr>
        <p:spPr>
          <a:xfrm>
            <a:off x="1432236" y="2422663"/>
            <a:ext cx="6279530" cy="703890"/>
          </a:xfrm>
        </p:spPr>
        <p:txBody>
          <a:bodyPr anchor="t">
            <a:normAutofit/>
          </a:bodyPr>
          <a:lstStyle>
            <a:lvl1pPr algn="ctr">
              <a:defRPr sz="2400" b="1" baseline="0">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0" name="Text Placeholder 17"/>
          <p:cNvSpPr>
            <a:spLocks noGrp="1"/>
          </p:cNvSpPr>
          <p:nvPr>
            <p:ph type="body" sz="quarter" idx="10"/>
          </p:nvPr>
        </p:nvSpPr>
        <p:spPr>
          <a:xfrm>
            <a:off x="1432236" y="3253414"/>
            <a:ext cx="6279530" cy="514350"/>
          </a:xfrm>
        </p:spPr>
        <p:txBody>
          <a:bodyPr/>
          <a:lstStyle>
            <a:lvl1pPr marL="0" indent="0" algn="ctr">
              <a:buNone/>
              <a:defRPr sz="105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Click to edit Master text styles</a:t>
            </a:r>
          </a:p>
        </p:txBody>
      </p:sp>
    </p:spTree>
    <p:extLst>
      <p:ext uri="{BB962C8B-B14F-4D97-AF65-F5344CB8AC3E}">
        <p14:creationId xmlns:p14="http://schemas.microsoft.com/office/powerpoint/2010/main" val="1775229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5.jpeg"/><Relationship Id="rId5" Type="http://schemas.openxmlformats.org/officeDocument/2006/relationships/slideLayout" Target="../slideLayouts/slideLayout13.xml"/><Relationship Id="rId10"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D09B6E0-6155-E17D-A64C-899353B2D02E}"/>
              </a:ext>
            </a:extLst>
          </p:cNvPr>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bodyPr>
          <a:lstStyle/>
          <a:p>
            <a:pPr lvl="0"/>
            <a:r>
              <a:rPr lang="en-US" altLang="lv-LV"/>
              <a:t>Click to edit Master title style</a:t>
            </a:r>
          </a:p>
        </p:txBody>
      </p:sp>
      <p:sp>
        <p:nvSpPr>
          <p:cNvPr id="1027" name="Text Placeholder 2">
            <a:extLst>
              <a:ext uri="{FF2B5EF4-FFF2-40B4-BE49-F238E27FC236}">
                <a16:creationId xmlns:a16="http://schemas.microsoft.com/office/drawing/2014/main" id="{7E5A5E33-77CB-1247-9371-B12E09BCE50A}"/>
              </a:ext>
            </a:extLst>
          </p:cNvPr>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bodyPr>
          <a:lstStyle/>
          <a:p>
            <a:pPr lvl="0"/>
            <a:r>
              <a:rPr lang="en-US" altLang="lv-LV"/>
              <a:t>Click to edit Master text styles</a:t>
            </a:r>
          </a:p>
          <a:p>
            <a:pPr lvl="1"/>
            <a:r>
              <a:rPr lang="en-US" altLang="lv-LV"/>
              <a:t>Second level</a:t>
            </a:r>
          </a:p>
          <a:p>
            <a:pPr lvl="2"/>
            <a:r>
              <a:rPr lang="en-US" altLang="lv-LV"/>
              <a:t>Third level</a:t>
            </a:r>
          </a:p>
          <a:p>
            <a:pPr lvl="3"/>
            <a:r>
              <a:rPr lang="en-US" altLang="lv-LV"/>
              <a:t>Fourth level</a:t>
            </a:r>
          </a:p>
          <a:p>
            <a:pPr lvl="4"/>
            <a:r>
              <a:rPr lang="en-US" altLang="lv-LV"/>
              <a:t>Fifth level</a:t>
            </a:r>
          </a:p>
        </p:txBody>
      </p:sp>
      <p:sp>
        <p:nvSpPr>
          <p:cNvPr id="4" name="Date Placeholder 3">
            <a:extLst>
              <a:ext uri="{FF2B5EF4-FFF2-40B4-BE49-F238E27FC236}">
                <a16:creationId xmlns:a16="http://schemas.microsoft.com/office/drawing/2014/main" id="{FB44386B-5518-2DCF-F4A3-885B4DE5BA00}"/>
              </a:ext>
            </a:extLst>
          </p:cNvPr>
          <p:cNvSpPr>
            <a:spLocks noGrp="1"/>
          </p:cNvSpPr>
          <p:nvPr>
            <p:ph type="dt" sz="half" idx="2"/>
          </p:nvPr>
        </p:nvSpPr>
        <p:spPr>
          <a:xfrm>
            <a:off x="457200" y="4767263"/>
            <a:ext cx="2133600" cy="274637"/>
          </a:xfrm>
          <a:prstGeom prst="rect">
            <a:avLst/>
          </a:prstGeom>
        </p:spPr>
        <p:txBody>
          <a:bodyPr vert="horz" lIns="93957" tIns="46979" rIns="93957" bIns="46979" rtlCol="0" anchor="ctr"/>
          <a:lstStyle>
            <a:lvl1pPr algn="l" defTabSz="939575" eaLnBrk="1" fontAlgn="auto" hangingPunct="1">
              <a:spcBef>
                <a:spcPts val="0"/>
              </a:spcBef>
              <a:spcAft>
                <a:spcPts val="0"/>
              </a:spcAft>
              <a:defRPr sz="1200">
                <a:solidFill>
                  <a:schemeClr val="tx1">
                    <a:tint val="75000"/>
                  </a:schemeClr>
                </a:solidFill>
                <a:latin typeface="+mn-lt"/>
                <a:cs typeface="+mn-cs"/>
              </a:defRPr>
            </a:lvl1pPr>
          </a:lstStyle>
          <a:p>
            <a:pPr>
              <a:defRPr/>
            </a:pPr>
            <a:fld id="{0AD4E549-FE09-4BF5-AAD6-F078DA827010}" type="datetime1">
              <a:rPr lang="en-US"/>
              <a:pPr>
                <a:defRPr/>
              </a:pPr>
              <a:t>12/9/2025</a:t>
            </a:fld>
            <a:endParaRPr lang="en-US"/>
          </a:p>
        </p:txBody>
      </p:sp>
      <p:sp>
        <p:nvSpPr>
          <p:cNvPr id="5" name="Footer Placeholder 4">
            <a:extLst>
              <a:ext uri="{FF2B5EF4-FFF2-40B4-BE49-F238E27FC236}">
                <a16:creationId xmlns:a16="http://schemas.microsoft.com/office/drawing/2014/main" id="{2266BA6C-2FF0-A677-500E-5AF2B752A2B6}"/>
              </a:ext>
            </a:extLst>
          </p:cNvPr>
          <p:cNvSpPr>
            <a:spLocks noGrp="1"/>
          </p:cNvSpPr>
          <p:nvPr>
            <p:ph type="ftr" sz="quarter" idx="3"/>
          </p:nvPr>
        </p:nvSpPr>
        <p:spPr>
          <a:xfrm>
            <a:off x="3124200" y="4767263"/>
            <a:ext cx="2895600" cy="274637"/>
          </a:xfrm>
          <a:prstGeom prst="rect">
            <a:avLst/>
          </a:prstGeom>
        </p:spPr>
        <p:txBody>
          <a:bodyPr vert="horz" lIns="93957" tIns="46979" rIns="93957" bIns="46979" rtlCol="0" anchor="ctr"/>
          <a:lstStyle>
            <a:lvl1pPr algn="ctr" defTabSz="939575"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E58F296E-36FC-ECE8-E795-C8428D161F00}"/>
              </a:ext>
            </a:extLst>
          </p:cNvPr>
          <p:cNvSpPr>
            <a:spLocks noGrp="1"/>
          </p:cNvSpPr>
          <p:nvPr>
            <p:ph type="sldNum" sz="quarter" idx="4"/>
          </p:nvPr>
        </p:nvSpPr>
        <p:spPr>
          <a:xfrm>
            <a:off x="6553200" y="4767263"/>
            <a:ext cx="2133600" cy="274637"/>
          </a:xfrm>
          <a:prstGeom prst="rect">
            <a:avLst/>
          </a:prstGeom>
        </p:spPr>
        <p:txBody>
          <a:bodyPr vert="horz" wrap="square" lIns="93957" tIns="46979" rIns="93957" bIns="46979" numCol="1" anchor="ctr" anchorCtr="0" compatLnSpc="1">
            <a:prstTxWarp prst="textNoShape">
              <a:avLst/>
            </a:prstTxWarp>
          </a:bodyPr>
          <a:lstStyle>
            <a:lvl1pPr algn="r" eaLnBrk="1" hangingPunct="1">
              <a:defRPr sz="1200">
                <a:solidFill>
                  <a:srgbClr val="898989"/>
                </a:solidFill>
              </a:defRPr>
            </a:lvl1pPr>
          </a:lstStyle>
          <a:p>
            <a:pPr>
              <a:defRPr/>
            </a:pPr>
            <a:fld id="{18150BAC-A86F-4B46-8991-C650317FDD71}" type="slidenum">
              <a:rPr lang="en-US" altLang="lv-LV"/>
              <a:pPr>
                <a:defRPr/>
              </a:pPr>
              <a:t>‹#›</a:t>
            </a:fld>
            <a:endParaRPr lang="en-US" altLang="lv-LV"/>
          </a:p>
        </p:txBody>
      </p:sp>
    </p:spTree>
  </p:cSld>
  <p:clrMap bg1="lt1" tx1="dk1" bg2="lt2" tx2="dk2" accent1="accent1" accent2="accent2" accent3="accent3" accent4="accent4" accent5="accent5" accent6="accent6" hlink="hlink" folHlink="folHlink"/>
  <p:sldLayoutIdLst>
    <p:sldLayoutId id="2147484461" r:id="rId1"/>
    <p:sldLayoutId id="2147484462" r:id="rId2"/>
    <p:sldLayoutId id="2147484463" r:id="rId3"/>
    <p:sldLayoutId id="2147484464" r:id="rId4"/>
    <p:sldLayoutId id="2147484465" r:id="rId5"/>
    <p:sldLayoutId id="2147484466" r:id="rId6"/>
    <p:sldLayoutId id="2147484467" r:id="rId7"/>
    <p:sldLayoutId id="2147484468" r:id="rId8"/>
  </p:sldLayoutIdLst>
  <p:hf hdr="0" ftr="0" dt="0"/>
  <p:txStyles>
    <p:titleStyle>
      <a:lvl1pPr algn="ctr" defTabSz="938213" rtl="0" eaLnBrk="0" fontAlgn="base" hangingPunct="0">
        <a:spcBef>
          <a:spcPct val="0"/>
        </a:spcBef>
        <a:spcAft>
          <a:spcPct val="0"/>
        </a:spcAft>
        <a:defRPr sz="4500" kern="1200">
          <a:solidFill>
            <a:schemeClr val="tx1"/>
          </a:solidFill>
          <a:latin typeface="+mj-lt"/>
          <a:ea typeface="+mj-ea"/>
          <a:cs typeface="+mj-cs"/>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p:titleStyle>
    <p:bodyStyle>
      <a:lvl1pPr marL="350838" indent="-350838" algn="l" defTabSz="938213" rtl="0" eaLnBrk="0" fontAlgn="base" hangingPunct="0">
        <a:spcBef>
          <a:spcPct val="20000"/>
        </a:spcBef>
        <a:spcAft>
          <a:spcPct val="0"/>
        </a:spcAft>
        <a:buFont typeface="Arial" panose="020B0604020202020204" pitchFamily="34" charset="0"/>
        <a:buChar char="•"/>
        <a:defRPr sz="3300" kern="1200">
          <a:solidFill>
            <a:schemeClr val="tx1"/>
          </a:solidFill>
          <a:latin typeface="+mn-lt"/>
          <a:ea typeface="+mn-ea"/>
          <a:cs typeface="+mn-cs"/>
        </a:defRPr>
      </a:lvl1pPr>
      <a:lvl2pPr marL="762000" indent="-292100" algn="l" defTabSz="938213"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n-ea"/>
          <a:cs typeface="+mn-cs"/>
        </a:defRPr>
      </a:lvl2pPr>
      <a:lvl3pPr marL="1173163" indent="-233363" algn="l" defTabSz="938213"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430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21129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9575" rtl="0" eaLnBrk="1" latinLnBrk="0" hangingPunct="1">
        <a:defRPr sz="1700" kern="1200">
          <a:solidFill>
            <a:schemeClr val="tx1"/>
          </a:solidFill>
          <a:latin typeface="+mn-lt"/>
          <a:ea typeface="+mn-ea"/>
          <a:cs typeface="+mn-cs"/>
        </a:defRPr>
      </a:lvl1pPr>
      <a:lvl2pPr marL="469788" algn="l" defTabSz="939575" rtl="0" eaLnBrk="1" latinLnBrk="0" hangingPunct="1">
        <a:defRPr sz="1700" kern="1200">
          <a:solidFill>
            <a:schemeClr val="tx1"/>
          </a:solidFill>
          <a:latin typeface="+mn-lt"/>
          <a:ea typeface="+mn-ea"/>
          <a:cs typeface="+mn-cs"/>
        </a:defRPr>
      </a:lvl2pPr>
      <a:lvl3pPr marL="939575" algn="l" defTabSz="939575" rtl="0" eaLnBrk="1" latinLnBrk="0" hangingPunct="1">
        <a:defRPr sz="1700" kern="1200">
          <a:solidFill>
            <a:schemeClr val="tx1"/>
          </a:solidFill>
          <a:latin typeface="+mn-lt"/>
          <a:ea typeface="+mn-ea"/>
          <a:cs typeface="+mn-cs"/>
        </a:defRPr>
      </a:lvl3pPr>
      <a:lvl4pPr marL="1409365" algn="l" defTabSz="939575" rtl="0" eaLnBrk="1" latinLnBrk="0" hangingPunct="1">
        <a:defRPr sz="1700" kern="1200">
          <a:solidFill>
            <a:schemeClr val="tx1"/>
          </a:solidFill>
          <a:latin typeface="+mn-lt"/>
          <a:ea typeface="+mn-ea"/>
          <a:cs typeface="+mn-cs"/>
        </a:defRPr>
      </a:lvl4pPr>
      <a:lvl5pPr marL="1879152" algn="l" defTabSz="939575" rtl="0" eaLnBrk="1" latinLnBrk="0" hangingPunct="1">
        <a:defRPr sz="1700" kern="1200">
          <a:solidFill>
            <a:schemeClr val="tx1"/>
          </a:solidFill>
          <a:latin typeface="+mn-lt"/>
          <a:ea typeface="+mn-ea"/>
          <a:cs typeface="+mn-cs"/>
        </a:defRPr>
      </a:lvl5pPr>
      <a:lvl6pPr marL="2348940" algn="l" defTabSz="939575" rtl="0" eaLnBrk="1" latinLnBrk="0" hangingPunct="1">
        <a:defRPr sz="1700" kern="1200">
          <a:solidFill>
            <a:schemeClr val="tx1"/>
          </a:solidFill>
          <a:latin typeface="+mn-lt"/>
          <a:ea typeface="+mn-ea"/>
          <a:cs typeface="+mn-cs"/>
        </a:defRPr>
      </a:lvl6pPr>
      <a:lvl7pPr marL="2818729" algn="l" defTabSz="939575" rtl="0" eaLnBrk="1" latinLnBrk="0" hangingPunct="1">
        <a:defRPr sz="1700" kern="1200">
          <a:solidFill>
            <a:schemeClr val="tx1"/>
          </a:solidFill>
          <a:latin typeface="+mn-lt"/>
          <a:ea typeface="+mn-ea"/>
          <a:cs typeface="+mn-cs"/>
        </a:defRPr>
      </a:lvl7pPr>
      <a:lvl8pPr marL="3288515" algn="l" defTabSz="939575" rtl="0" eaLnBrk="1" latinLnBrk="0" hangingPunct="1">
        <a:defRPr sz="1700" kern="1200">
          <a:solidFill>
            <a:schemeClr val="tx1"/>
          </a:solidFill>
          <a:latin typeface="+mn-lt"/>
          <a:ea typeface="+mn-ea"/>
          <a:cs typeface="+mn-cs"/>
        </a:defRPr>
      </a:lvl8pPr>
      <a:lvl9pPr marL="3758305" algn="l" defTabSz="939575" rtl="0" eaLnBrk="1" latinLnBrk="0" hangingPunct="1">
        <a:defRPr sz="1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E6C3F39C-16D4-E42E-1F03-0969BA59CC34}"/>
              </a:ext>
            </a:extLst>
          </p:cNvPr>
          <p:cNvSpPr>
            <a:spLocks noGrp="1" noChangeArrowheads="1"/>
          </p:cNvSpPr>
          <p:nvPr>
            <p:ph type="title"/>
          </p:nvPr>
        </p:nvSpPr>
        <p:spPr bwMode="auto">
          <a:xfrm>
            <a:off x="1739900" y="274638"/>
            <a:ext cx="677545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lv-LV"/>
              <a:t>Click to edit Master title style</a:t>
            </a:r>
            <a:endParaRPr lang="LID4096" altLang="lv-LV"/>
          </a:p>
        </p:txBody>
      </p:sp>
      <p:sp>
        <p:nvSpPr>
          <p:cNvPr id="2051" name="Text Placeholder 2">
            <a:extLst>
              <a:ext uri="{FF2B5EF4-FFF2-40B4-BE49-F238E27FC236}">
                <a16:creationId xmlns:a16="http://schemas.microsoft.com/office/drawing/2014/main" id="{7B708BEC-AF49-A66B-9F9D-7ACDF866F6DB}"/>
              </a:ext>
            </a:extLst>
          </p:cNvPr>
          <p:cNvSpPr>
            <a:spLocks noGrp="1" noChangeArrowheads="1"/>
          </p:cNvSpPr>
          <p:nvPr>
            <p:ph type="body" idx="1"/>
          </p:nvPr>
        </p:nvSpPr>
        <p:spPr bwMode="auto">
          <a:xfrm>
            <a:off x="628650" y="1370013"/>
            <a:ext cx="7886700"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lv-LV"/>
              <a:t>Click to edit Master text styles</a:t>
            </a:r>
          </a:p>
          <a:p>
            <a:pPr lvl="1"/>
            <a:r>
              <a:rPr lang="en-GB" altLang="lv-LV"/>
              <a:t>Second level</a:t>
            </a:r>
          </a:p>
          <a:p>
            <a:pPr lvl="2"/>
            <a:r>
              <a:rPr lang="en-GB" altLang="lv-LV"/>
              <a:t>Third level</a:t>
            </a:r>
          </a:p>
          <a:p>
            <a:pPr lvl="3"/>
            <a:r>
              <a:rPr lang="en-GB" altLang="lv-LV"/>
              <a:t>Fourth level</a:t>
            </a:r>
          </a:p>
          <a:p>
            <a:pPr lvl="4"/>
            <a:r>
              <a:rPr lang="en-GB" altLang="lv-LV"/>
              <a:t>Fifth level</a:t>
            </a:r>
            <a:endParaRPr lang="LID4096" altLang="lv-LV"/>
          </a:p>
        </p:txBody>
      </p:sp>
    </p:spTree>
  </p:cSld>
  <p:clrMap bg1="lt1" tx1="dk1" bg2="lt2" tx2="dk2" accent1="accent1" accent2="accent2" accent3="accent3" accent4="accent4" accent5="accent5" accent6="accent6" hlink="hlink" folHlink="folHlink"/>
  <p:sldLayoutIdLst>
    <p:sldLayoutId id="2147484469" r:id="rId1"/>
    <p:sldLayoutId id="2147484470" r:id="rId2"/>
    <p:sldLayoutId id="2147484471" r:id="rId3"/>
    <p:sldLayoutId id="2147484472" r:id="rId4"/>
    <p:sldLayoutId id="2147484473" r:id="rId5"/>
    <p:sldLayoutId id="2147484474" r:id="rId6"/>
    <p:sldLayoutId id="2147484475" r:id="rId7"/>
    <p:sldLayoutId id="2147484476" r:id="rId8"/>
    <p:sldLayoutId id="2147484477" r:id="rId9"/>
  </p:sldLayoutIdLst>
  <p:txStyles>
    <p:titleStyle>
      <a:lvl1pPr algn="l" defTabSz="685800" rtl="0" eaLnBrk="0" fontAlgn="base" hangingPunct="0">
        <a:lnSpc>
          <a:spcPct val="90000"/>
        </a:lnSpc>
        <a:spcBef>
          <a:spcPct val="0"/>
        </a:spcBef>
        <a:spcAft>
          <a:spcPct val="0"/>
        </a:spcAft>
        <a:defRPr sz="30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0" fontAlgn="base" hangingPunct="0">
        <a:lnSpc>
          <a:spcPct val="90000"/>
        </a:lnSpc>
        <a:spcBef>
          <a:spcPct val="0"/>
        </a:spcBef>
        <a:spcAft>
          <a:spcPct val="0"/>
        </a:spcAft>
        <a:defRPr sz="3000" b="1">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0" fontAlgn="base" hangingPunct="0">
        <a:lnSpc>
          <a:spcPct val="90000"/>
        </a:lnSpc>
        <a:spcBef>
          <a:spcPct val="0"/>
        </a:spcBef>
        <a:spcAft>
          <a:spcPct val="0"/>
        </a:spcAft>
        <a:defRPr sz="3000" b="1">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0" fontAlgn="base" hangingPunct="0">
        <a:lnSpc>
          <a:spcPct val="90000"/>
        </a:lnSpc>
        <a:spcBef>
          <a:spcPct val="0"/>
        </a:spcBef>
        <a:spcAft>
          <a:spcPct val="0"/>
        </a:spcAft>
        <a:defRPr sz="3000" b="1">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0" fontAlgn="base" hangingPunct="0">
        <a:lnSpc>
          <a:spcPct val="90000"/>
        </a:lnSpc>
        <a:spcBef>
          <a:spcPct val="0"/>
        </a:spcBef>
        <a:spcAft>
          <a:spcPct val="0"/>
        </a:spcAft>
        <a:defRPr sz="3000" b="1">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457200" algn="l" defTabSz="685800" rtl="0" fontAlgn="base">
        <a:lnSpc>
          <a:spcPct val="90000"/>
        </a:lnSpc>
        <a:spcBef>
          <a:spcPct val="0"/>
        </a:spcBef>
        <a:spcAft>
          <a:spcPct val="0"/>
        </a:spcAft>
        <a:defRPr sz="3000" b="1">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914400" algn="l" defTabSz="685800" rtl="0" fontAlgn="base">
        <a:lnSpc>
          <a:spcPct val="90000"/>
        </a:lnSpc>
        <a:spcBef>
          <a:spcPct val="0"/>
        </a:spcBef>
        <a:spcAft>
          <a:spcPct val="0"/>
        </a:spcAft>
        <a:defRPr sz="3000" b="1">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1371600" algn="l" defTabSz="685800" rtl="0" fontAlgn="base">
        <a:lnSpc>
          <a:spcPct val="90000"/>
        </a:lnSpc>
        <a:spcBef>
          <a:spcPct val="0"/>
        </a:spcBef>
        <a:spcAft>
          <a:spcPct val="0"/>
        </a:spcAft>
        <a:defRPr sz="3000" b="1">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1828800" algn="l" defTabSz="685800" rtl="0" fontAlgn="base">
        <a:lnSpc>
          <a:spcPct val="90000"/>
        </a:lnSpc>
        <a:spcBef>
          <a:spcPct val="0"/>
        </a:spcBef>
        <a:spcAft>
          <a:spcPct val="0"/>
        </a:spcAft>
        <a:defRPr sz="3000" b="1">
          <a:solidFill>
            <a:schemeClr val="tx1"/>
          </a:solidFill>
          <a:latin typeface="Verdana" panose="020B0604030504040204" pitchFamily="34" charset="0"/>
          <a:ea typeface="Verdana" panose="020B0604030504040204" pitchFamily="34" charset="0"/>
          <a:cs typeface="Verdana" panose="020B060403050404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LV"/>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hyperlink" Target="http://www.mod.gov.lv/sites/mod/files/document/Aizsardz%C4%ABbas%20industrijas%20strat%C4%93%C4%A3ija.pdf"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6.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hyperlink" Target="http://www.mod.gov.lv/lv/uznemejiem"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hyperlink" Target="http://www.eis.gov.lv/" TargetMode="External"/><Relationship Id="rId4" Type="http://schemas.openxmlformats.org/officeDocument/2006/relationships/hyperlink" Target="http://www.mod.gov.lv/lv/tirgus-izpetes"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40AC917A-98FD-C966-427A-D9565094A8C1}"/>
              </a:ext>
            </a:extLst>
          </p:cNvPr>
          <p:cNvSpPr>
            <a:spLocks noGrp="1"/>
          </p:cNvSpPr>
          <p:nvPr>
            <p:ph type="title"/>
          </p:nvPr>
        </p:nvSpPr>
        <p:spPr>
          <a:xfrm>
            <a:off x="0" y="2798763"/>
            <a:ext cx="9144000" cy="1404937"/>
          </a:xfrm>
        </p:spPr>
        <p:txBody>
          <a:bodyPr anchor="ctr"/>
          <a:lstStyle/>
          <a:p>
            <a:r>
              <a:rPr lang="lv-LV" altLang="lv-LV" sz="2400"/>
              <a:t>Ceļa karte sadarbībai un atbalsta iespējām </a:t>
            </a:r>
            <a:br>
              <a:rPr lang="lv-LV" altLang="lv-LV" sz="2400"/>
            </a:br>
            <a:r>
              <a:rPr lang="lv-LV" altLang="lv-LV" sz="2400"/>
              <a:t>aizsardzības industrijā</a:t>
            </a:r>
          </a:p>
        </p:txBody>
      </p:sp>
      <p:sp>
        <p:nvSpPr>
          <p:cNvPr id="21507" name="Title 1">
            <a:extLst>
              <a:ext uri="{FF2B5EF4-FFF2-40B4-BE49-F238E27FC236}">
                <a16:creationId xmlns:a16="http://schemas.microsoft.com/office/drawing/2014/main" id="{E8E3BA26-83B8-8313-9AD8-2352EBF8E236}"/>
              </a:ext>
            </a:extLst>
          </p:cNvPr>
          <p:cNvSpPr txBox="1">
            <a:spLocks/>
          </p:cNvSpPr>
          <p:nvPr/>
        </p:nvSpPr>
        <p:spPr bwMode="auto">
          <a:xfrm>
            <a:off x="685800" y="2414588"/>
            <a:ext cx="77724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57" tIns="46979" rIns="93957" bIns="46979" anchor="ctr"/>
          <a:lstStyle>
            <a:lvl1pPr>
              <a:spcBef>
                <a:spcPct val="20000"/>
              </a:spcBef>
              <a:buFont typeface="Arial" panose="020B0604020202020204" pitchFamily="34" charset="0"/>
              <a:buChar char="•"/>
              <a:defRPr sz="3300">
                <a:solidFill>
                  <a:schemeClr val="tx1"/>
                </a:solidFill>
                <a:latin typeface="Times New Roman" panose="02020603050405020304" pitchFamily="18" charset="0"/>
              </a:defRPr>
            </a:lvl1pPr>
            <a:lvl2pPr marL="762000" indent="-292100">
              <a:spcBef>
                <a:spcPct val="20000"/>
              </a:spcBef>
              <a:buFont typeface="Arial" panose="020B0604020202020204" pitchFamily="34" charset="0"/>
              <a:buChar char="–"/>
              <a:defRPr sz="2900">
                <a:solidFill>
                  <a:schemeClr val="tx1"/>
                </a:solidFill>
                <a:latin typeface="Times New Roman" panose="02020603050405020304" pitchFamily="18" charset="0"/>
              </a:defRPr>
            </a:lvl2pPr>
            <a:lvl3pPr marL="1173163" indent="-233363">
              <a:spcBef>
                <a:spcPct val="20000"/>
              </a:spcBef>
              <a:buFont typeface="Arial" panose="020B0604020202020204" pitchFamily="34" charset="0"/>
              <a:buChar char="•"/>
              <a:defRPr sz="2500">
                <a:solidFill>
                  <a:schemeClr val="tx1"/>
                </a:solidFill>
                <a:latin typeface="Times New Roman" panose="02020603050405020304" pitchFamily="18" charset="0"/>
              </a:defRPr>
            </a:lvl3pPr>
            <a:lvl4pPr marL="1643063" indent="-233363">
              <a:spcBef>
                <a:spcPct val="20000"/>
              </a:spcBef>
              <a:buFont typeface="Arial" panose="020B0604020202020204" pitchFamily="34" charset="0"/>
              <a:buChar char="–"/>
              <a:defRPr sz="1900">
                <a:solidFill>
                  <a:schemeClr val="tx1"/>
                </a:solidFill>
                <a:latin typeface="Times New Roman" panose="02020603050405020304" pitchFamily="18" charset="0"/>
              </a:defRPr>
            </a:lvl4pPr>
            <a:lvl5pPr marL="2112963" indent="-233363">
              <a:spcBef>
                <a:spcPct val="20000"/>
              </a:spcBef>
              <a:buFont typeface="Arial" panose="020B0604020202020204" pitchFamily="34" charset="0"/>
              <a:buChar char="»"/>
              <a:defRPr sz="1900">
                <a:solidFill>
                  <a:schemeClr val="tx1"/>
                </a:solidFill>
                <a:latin typeface="Times New Roman" panose="02020603050405020304" pitchFamily="18" charset="0"/>
              </a:defRPr>
            </a:lvl5pPr>
            <a:lvl6pPr marL="25701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6pPr>
            <a:lvl7pPr marL="30273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7pPr>
            <a:lvl8pPr marL="34845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8pPr>
            <a:lvl9pPr marL="39417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9pPr>
          </a:lstStyle>
          <a:p>
            <a:pPr algn="ctr">
              <a:spcBef>
                <a:spcPct val="0"/>
              </a:spcBef>
              <a:buFontTx/>
              <a:buNone/>
            </a:pPr>
            <a:r>
              <a:rPr lang="lv-LV" altLang="lv-LV" sz="1100">
                <a:latin typeface="Verdana" panose="020B0604030504040204" pitchFamily="34" charset="0"/>
                <a:ea typeface="Verdana" panose="020B0604030504040204" pitchFamily="34" charset="0"/>
                <a:cs typeface="Verdana" panose="020B0604030504040204" pitchFamily="34" charset="0"/>
              </a:rPr>
              <a:t>INFORMATĪVAIS SEMINĀRS</a:t>
            </a:r>
          </a:p>
        </p:txBody>
      </p:sp>
      <p:sp>
        <p:nvSpPr>
          <p:cNvPr id="21508" name="Title 1">
            <a:extLst>
              <a:ext uri="{FF2B5EF4-FFF2-40B4-BE49-F238E27FC236}">
                <a16:creationId xmlns:a16="http://schemas.microsoft.com/office/drawing/2014/main" id="{7965F00A-A791-4D88-D432-5BCC15233E68}"/>
              </a:ext>
            </a:extLst>
          </p:cNvPr>
          <p:cNvSpPr txBox="1">
            <a:spLocks/>
          </p:cNvSpPr>
          <p:nvPr/>
        </p:nvSpPr>
        <p:spPr bwMode="auto">
          <a:xfrm>
            <a:off x="685800" y="2706688"/>
            <a:ext cx="77724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57" tIns="46979" rIns="93957" bIns="46979" anchor="ctr"/>
          <a:lstStyle>
            <a:lvl1pPr>
              <a:spcBef>
                <a:spcPct val="20000"/>
              </a:spcBef>
              <a:buFont typeface="Arial" panose="020B0604020202020204" pitchFamily="34" charset="0"/>
              <a:buChar char="•"/>
              <a:defRPr sz="3300">
                <a:solidFill>
                  <a:schemeClr val="tx1"/>
                </a:solidFill>
                <a:latin typeface="Times New Roman" panose="02020603050405020304" pitchFamily="18" charset="0"/>
              </a:defRPr>
            </a:lvl1pPr>
            <a:lvl2pPr marL="762000" indent="-292100">
              <a:spcBef>
                <a:spcPct val="20000"/>
              </a:spcBef>
              <a:buFont typeface="Arial" panose="020B0604020202020204" pitchFamily="34" charset="0"/>
              <a:buChar char="–"/>
              <a:defRPr sz="2900">
                <a:solidFill>
                  <a:schemeClr val="tx1"/>
                </a:solidFill>
                <a:latin typeface="Times New Roman" panose="02020603050405020304" pitchFamily="18" charset="0"/>
              </a:defRPr>
            </a:lvl2pPr>
            <a:lvl3pPr marL="1173163" indent="-233363">
              <a:spcBef>
                <a:spcPct val="20000"/>
              </a:spcBef>
              <a:buFont typeface="Arial" panose="020B0604020202020204" pitchFamily="34" charset="0"/>
              <a:buChar char="•"/>
              <a:defRPr sz="2500">
                <a:solidFill>
                  <a:schemeClr val="tx1"/>
                </a:solidFill>
                <a:latin typeface="Times New Roman" panose="02020603050405020304" pitchFamily="18" charset="0"/>
              </a:defRPr>
            </a:lvl3pPr>
            <a:lvl4pPr marL="1643063" indent="-233363">
              <a:spcBef>
                <a:spcPct val="20000"/>
              </a:spcBef>
              <a:buFont typeface="Arial" panose="020B0604020202020204" pitchFamily="34" charset="0"/>
              <a:buChar char="–"/>
              <a:defRPr sz="1900">
                <a:solidFill>
                  <a:schemeClr val="tx1"/>
                </a:solidFill>
                <a:latin typeface="Times New Roman" panose="02020603050405020304" pitchFamily="18" charset="0"/>
              </a:defRPr>
            </a:lvl4pPr>
            <a:lvl5pPr marL="2112963" indent="-233363">
              <a:spcBef>
                <a:spcPct val="20000"/>
              </a:spcBef>
              <a:buFont typeface="Arial" panose="020B0604020202020204" pitchFamily="34" charset="0"/>
              <a:buChar char="»"/>
              <a:defRPr sz="1900">
                <a:solidFill>
                  <a:schemeClr val="tx1"/>
                </a:solidFill>
                <a:latin typeface="Times New Roman" panose="02020603050405020304" pitchFamily="18" charset="0"/>
              </a:defRPr>
            </a:lvl5pPr>
            <a:lvl6pPr marL="25701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6pPr>
            <a:lvl7pPr marL="30273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7pPr>
            <a:lvl8pPr marL="34845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8pPr>
            <a:lvl9pPr marL="39417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9pPr>
          </a:lstStyle>
          <a:p>
            <a:pPr algn="ctr">
              <a:spcBef>
                <a:spcPct val="0"/>
              </a:spcBef>
              <a:buFontTx/>
              <a:buNone/>
            </a:pPr>
            <a:r>
              <a:rPr lang="lv-LV" altLang="lv-LV" sz="1400">
                <a:latin typeface="Verdana" panose="020B0604030504040204" pitchFamily="34" charset="0"/>
                <a:ea typeface="Verdana" panose="020B0604030504040204" pitchFamily="34" charset="0"/>
                <a:cs typeface="Verdana" panose="020B0604030504040204" pitchFamily="34" charset="0"/>
              </a:rPr>
              <a:t>sadarbībā ar Latvijas Investīciju un attīstības aģentūru</a:t>
            </a:r>
          </a:p>
        </p:txBody>
      </p:sp>
      <p:sp>
        <p:nvSpPr>
          <p:cNvPr id="21509" name="Title 1">
            <a:extLst>
              <a:ext uri="{FF2B5EF4-FFF2-40B4-BE49-F238E27FC236}">
                <a16:creationId xmlns:a16="http://schemas.microsoft.com/office/drawing/2014/main" id="{C3960C42-DA8E-E35E-63EE-955132E36ACD}"/>
              </a:ext>
            </a:extLst>
          </p:cNvPr>
          <p:cNvSpPr txBox="1">
            <a:spLocks/>
          </p:cNvSpPr>
          <p:nvPr/>
        </p:nvSpPr>
        <p:spPr bwMode="auto">
          <a:xfrm>
            <a:off x="790575" y="4360863"/>
            <a:ext cx="77724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57" tIns="46979" rIns="93957" bIns="46979" anchor="ctr"/>
          <a:lstStyle>
            <a:lvl1pPr>
              <a:spcBef>
                <a:spcPct val="20000"/>
              </a:spcBef>
              <a:buFont typeface="Arial" panose="020B0604020202020204" pitchFamily="34" charset="0"/>
              <a:buChar char="•"/>
              <a:defRPr sz="3300">
                <a:solidFill>
                  <a:schemeClr val="tx1"/>
                </a:solidFill>
                <a:latin typeface="Times New Roman" panose="02020603050405020304" pitchFamily="18" charset="0"/>
              </a:defRPr>
            </a:lvl1pPr>
            <a:lvl2pPr marL="762000" indent="-292100">
              <a:spcBef>
                <a:spcPct val="20000"/>
              </a:spcBef>
              <a:buFont typeface="Arial" panose="020B0604020202020204" pitchFamily="34" charset="0"/>
              <a:buChar char="–"/>
              <a:defRPr sz="2900">
                <a:solidFill>
                  <a:schemeClr val="tx1"/>
                </a:solidFill>
                <a:latin typeface="Times New Roman" panose="02020603050405020304" pitchFamily="18" charset="0"/>
              </a:defRPr>
            </a:lvl2pPr>
            <a:lvl3pPr marL="1173163" indent="-233363">
              <a:spcBef>
                <a:spcPct val="20000"/>
              </a:spcBef>
              <a:buFont typeface="Arial" panose="020B0604020202020204" pitchFamily="34" charset="0"/>
              <a:buChar char="•"/>
              <a:defRPr sz="2500">
                <a:solidFill>
                  <a:schemeClr val="tx1"/>
                </a:solidFill>
                <a:latin typeface="Times New Roman" panose="02020603050405020304" pitchFamily="18" charset="0"/>
              </a:defRPr>
            </a:lvl3pPr>
            <a:lvl4pPr marL="1643063" indent="-233363">
              <a:spcBef>
                <a:spcPct val="20000"/>
              </a:spcBef>
              <a:buFont typeface="Arial" panose="020B0604020202020204" pitchFamily="34" charset="0"/>
              <a:buChar char="–"/>
              <a:defRPr sz="1900">
                <a:solidFill>
                  <a:schemeClr val="tx1"/>
                </a:solidFill>
                <a:latin typeface="Times New Roman" panose="02020603050405020304" pitchFamily="18" charset="0"/>
              </a:defRPr>
            </a:lvl4pPr>
            <a:lvl5pPr marL="2112963" indent="-233363">
              <a:spcBef>
                <a:spcPct val="20000"/>
              </a:spcBef>
              <a:buFont typeface="Arial" panose="020B0604020202020204" pitchFamily="34" charset="0"/>
              <a:buChar char="»"/>
              <a:defRPr sz="1900">
                <a:solidFill>
                  <a:schemeClr val="tx1"/>
                </a:solidFill>
                <a:latin typeface="Times New Roman" panose="02020603050405020304" pitchFamily="18" charset="0"/>
              </a:defRPr>
            </a:lvl5pPr>
            <a:lvl6pPr marL="25701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6pPr>
            <a:lvl7pPr marL="30273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7pPr>
            <a:lvl8pPr marL="34845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8pPr>
            <a:lvl9pPr marL="39417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9pPr>
          </a:lstStyle>
          <a:p>
            <a:pPr algn="ctr">
              <a:spcBef>
                <a:spcPct val="0"/>
              </a:spcBef>
              <a:buFontTx/>
              <a:buNone/>
            </a:pPr>
            <a:r>
              <a:rPr lang="lv-LV" altLang="lv-LV" sz="1200">
                <a:latin typeface="Verdana" panose="020B0604030504040204" pitchFamily="34" charset="0"/>
                <a:ea typeface="Verdana" panose="020B0604030504040204" pitchFamily="34" charset="0"/>
                <a:cs typeface="Verdana" panose="020B0604030504040204" pitchFamily="34" charset="0"/>
              </a:rPr>
              <a:t>2025. gada 5. decembrī</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6">
            <a:extLst>
              <a:ext uri="{FF2B5EF4-FFF2-40B4-BE49-F238E27FC236}">
                <a16:creationId xmlns:a16="http://schemas.microsoft.com/office/drawing/2014/main" id="{45CEDD08-642F-F1CF-CC30-C8F93856F72D}"/>
              </a:ext>
            </a:extLst>
          </p:cNvPr>
          <p:cNvSpPr>
            <a:spLocks noGrp="1"/>
          </p:cNvSpPr>
          <p:nvPr>
            <p:ph type="title"/>
          </p:nvPr>
        </p:nvSpPr>
        <p:spPr>
          <a:xfrm>
            <a:off x="2590800" y="204788"/>
            <a:ext cx="6248400" cy="871537"/>
          </a:xfrm>
        </p:spPr>
        <p:txBody>
          <a:bodyPr anchor="ctr"/>
          <a:lstStyle/>
          <a:p>
            <a:pPr>
              <a:defRPr/>
            </a:pPr>
            <a:r>
              <a:rPr lang="lv-LV" altLang="lv-LV" sz="2200" dirty="0" err="1">
                <a:solidFill>
                  <a:schemeClr val="accent5"/>
                </a:solidFill>
              </a:rPr>
              <a:t>UniLab</a:t>
            </a:r>
            <a:r>
              <a:rPr lang="lv-LV" altLang="lv-LV" sz="2200" dirty="0">
                <a:solidFill>
                  <a:schemeClr val="accent5"/>
                </a:solidFill>
              </a:rPr>
              <a:t> </a:t>
            </a:r>
            <a:r>
              <a:rPr lang="lv-LV" altLang="lv-LV" sz="2200" dirty="0" err="1">
                <a:solidFill>
                  <a:schemeClr val="accent5"/>
                </a:solidFill>
              </a:rPr>
              <a:t>Defence</a:t>
            </a:r>
            <a:r>
              <a:rPr lang="lv-LV" altLang="lv-LV" sz="2200" dirty="0">
                <a:solidFill>
                  <a:schemeClr val="accent5"/>
                </a:solidFill>
              </a:rPr>
              <a:t> </a:t>
            </a:r>
            <a:r>
              <a:rPr lang="lv-LV" altLang="lv-LV" sz="2200" dirty="0" err="1">
                <a:solidFill>
                  <a:schemeClr val="accent5"/>
                </a:solidFill>
              </a:rPr>
              <a:t>Pirmsakselerators</a:t>
            </a:r>
            <a:endParaRPr lang="lv-LV" altLang="lv-LV" sz="2200" dirty="0">
              <a:solidFill>
                <a:schemeClr val="accent5"/>
              </a:solidFill>
            </a:endParaRPr>
          </a:p>
        </p:txBody>
      </p:sp>
      <p:sp>
        <p:nvSpPr>
          <p:cNvPr id="21507" name="Text Placeholder 8">
            <a:extLst>
              <a:ext uri="{FF2B5EF4-FFF2-40B4-BE49-F238E27FC236}">
                <a16:creationId xmlns:a16="http://schemas.microsoft.com/office/drawing/2014/main" id="{52F1027E-F8DE-84E6-1377-F4E2851DCBA9}"/>
              </a:ext>
            </a:extLst>
          </p:cNvPr>
          <p:cNvSpPr>
            <a:spLocks noGrp="1"/>
          </p:cNvSpPr>
          <p:nvPr>
            <p:ph type="body" sz="half" idx="2"/>
          </p:nvPr>
        </p:nvSpPr>
        <p:spPr>
          <a:xfrm>
            <a:off x="416384" y="1466370"/>
            <a:ext cx="8422817" cy="627458"/>
          </a:xfrm>
        </p:spPr>
        <p:txBody>
          <a:bodyPr/>
          <a:lstStyle/>
          <a:p>
            <a:pPr>
              <a:lnSpc>
                <a:spcPct val="110000"/>
              </a:lnSpc>
              <a:defRPr/>
            </a:pPr>
            <a:r>
              <a:rPr lang="lv-LV" altLang="lv-LV" sz="1200" b="1" dirty="0"/>
              <a:t>Mērķis: </a:t>
            </a:r>
            <a:r>
              <a:rPr lang="lv-LV" altLang="lv-LV" sz="1200" dirty="0"/>
              <a:t>izveidot un attīstīt Latvijas militārā un divējādā pielietojuma </a:t>
            </a:r>
            <a:r>
              <a:rPr lang="lv-LV" altLang="lv-LV" sz="1200" dirty="0" err="1"/>
              <a:t>jaunuzņēmumu</a:t>
            </a:r>
            <a:r>
              <a:rPr lang="lv-LV" altLang="lv-LV" sz="1200" dirty="0"/>
              <a:t> ekosistēmu</a:t>
            </a:r>
          </a:p>
          <a:p>
            <a:pPr>
              <a:lnSpc>
                <a:spcPct val="110000"/>
              </a:lnSpc>
              <a:defRPr/>
            </a:pPr>
            <a:r>
              <a:rPr lang="lv-LV" altLang="lv-LV" sz="1200" b="1" dirty="0"/>
              <a:t>Kam domāts? </a:t>
            </a:r>
            <a:r>
              <a:rPr lang="lv-LV" altLang="lv-LV" sz="1200" dirty="0" err="1"/>
              <a:t>Pirmsakcelerācijas</a:t>
            </a:r>
            <a:r>
              <a:rPr lang="lv-LV" altLang="lv-LV" sz="1200" dirty="0"/>
              <a:t> programmas dalībniekiem (</a:t>
            </a:r>
            <a:r>
              <a:rPr lang="lv-LV" altLang="lv-LV" sz="1200" dirty="0" err="1"/>
              <a:t>jaunuzņēmumi</a:t>
            </a:r>
            <a:r>
              <a:rPr lang="lv-LV" altLang="lv-LV" sz="1200" dirty="0"/>
              <a:t>, mikro- un MVU), </a:t>
            </a:r>
            <a:r>
              <a:rPr lang="lv-LV" altLang="lv-LV" sz="1200" b="1" dirty="0"/>
              <a:t>TGL 1-5 </a:t>
            </a:r>
            <a:endParaRPr lang="lv-LV" altLang="lv-LV" sz="1200" b="1" dirty="0">
              <a:highlight>
                <a:srgbClr val="FFFF00"/>
              </a:highlight>
            </a:endParaRPr>
          </a:p>
        </p:txBody>
      </p:sp>
      <p:sp>
        <p:nvSpPr>
          <p:cNvPr id="39940" name="Slide Number Placeholder 5">
            <a:extLst>
              <a:ext uri="{FF2B5EF4-FFF2-40B4-BE49-F238E27FC236}">
                <a16:creationId xmlns:a16="http://schemas.microsoft.com/office/drawing/2014/main" id="{2507380C-76E7-AAF3-EF69-43055D56C830}"/>
              </a:ext>
            </a:extLst>
          </p:cNvPr>
          <p:cNvSpPr>
            <a:spLocks noGrp="1" noChangeArrowheads="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B49D3A9-C5F8-4167-BD12-4D6E7FB19657}" type="slidenum">
              <a:rPr lang="en-US" altLang="lv-LV" smtClean="0"/>
              <a:pPr/>
              <a:t>10</a:t>
            </a:fld>
            <a:endParaRPr lang="en-US" altLang="lv-LV"/>
          </a:p>
        </p:txBody>
      </p:sp>
      <p:grpSp>
        <p:nvGrpSpPr>
          <p:cNvPr id="39941" name="Group 1">
            <a:extLst>
              <a:ext uri="{FF2B5EF4-FFF2-40B4-BE49-F238E27FC236}">
                <a16:creationId xmlns:a16="http://schemas.microsoft.com/office/drawing/2014/main" id="{8E1B51B9-393F-BC9B-4AA7-90A42D7BA832}"/>
              </a:ext>
            </a:extLst>
          </p:cNvPr>
          <p:cNvGrpSpPr>
            <a:grpSpLocks/>
          </p:cNvGrpSpPr>
          <p:nvPr/>
        </p:nvGrpSpPr>
        <p:grpSpPr bwMode="auto">
          <a:xfrm>
            <a:off x="6248400" y="3763963"/>
            <a:ext cx="2590800" cy="944562"/>
            <a:chOff x="6385560" y="1128690"/>
            <a:chExt cx="2590800" cy="568283"/>
          </a:xfrm>
        </p:grpSpPr>
        <p:sp>
          <p:nvSpPr>
            <p:cNvPr id="9" name="TextBox 8">
              <a:extLst>
                <a:ext uri="{FF2B5EF4-FFF2-40B4-BE49-F238E27FC236}">
                  <a16:creationId xmlns:a16="http://schemas.microsoft.com/office/drawing/2014/main" id="{05E667E3-FECB-1931-CF02-EE2E4B75C1DA}"/>
                </a:ext>
              </a:extLst>
            </p:cNvPr>
            <p:cNvSpPr txBox="1"/>
            <p:nvPr/>
          </p:nvSpPr>
          <p:spPr>
            <a:xfrm>
              <a:off x="6385560" y="1419040"/>
              <a:ext cx="2590800" cy="277933"/>
            </a:xfrm>
            <a:prstGeom prst="rect">
              <a:avLst/>
            </a:prstGeom>
            <a:solidFill>
              <a:schemeClr val="bg1"/>
            </a:solidFill>
            <a:ln>
              <a:solidFill>
                <a:schemeClr val="accent5"/>
              </a:solidFill>
            </a:ln>
            <a:effectLst/>
          </p:spPr>
          <p:style>
            <a:lnRef idx="2">
              <a:schemeClr val="accent1"/>
            </a:lnRef>
            <a:fillRef idx="1">
              <a:schemeClr val="lt1"/>
            </a:fillRef>
            <a:effectRef idx="0">
              <a:schemeClr val="accent1"/>
            </a:effectRef>
            <a:fontRef idx="minor">
              <a:schemeClr val="dk1"/>
            </a:fontRef>
          </p:style>
          <p:txBody>
            <a:bodyPr anchor="ctr">
              <a:spAutoFit/>
            </a:bodyPr>
            <a:lstStyle>
              <a:defPPr>
                <a:defRPr lang="en-US"/>
              </a:defPPr>
              <a:lvl1pPr algn="ctr">
                <a:defRPr sz="1600" b="1">
                  <a:solidFill>
                    <a:schemeClr val="accent3">
                      <a:lumMod val="75000"/>
                    </a:schemeClr>
                  </a:solidFill>
                  <a:latin typeface="Verdana" panose="020B0604030504040204" pitchFamily="34" charset="0"/>
                  <a:ea typeface="Verdana" panose="020B0604030504040204" pitchFamily="34" charset="0"/>
                </a:defRPr>
              </a:lvl1pPr>
            </a:lstStyle>
            <a:p>
              <a:pPr algn="l">
                <a:defRPr/>
              </a:pPr>
              <a:r>
                <a:rPr lang="lv-LV" sz="1200" b="0" dirty="0">
                  <a:solidFill>
                    <a:schemeClr val="accent5"/>
                  </a:solidFill>
                </a:rPr>
                <a:t>info@unilab.lv</a:t>
              </a:r>
            </a:p>
            <a:p>
              <a:pPr algn="l">
                <a:defRPr/>
              </a:pPr>
              <a:r>
                <a:rPr lang="lv-LV" sz="1200" b="0" dirty="0">
                  <a:solidFill>
                    <a:schemeClr val="accent5"/>
                  </a:solidFill>
                </a:rPr>
                <a:t>ilze.baltmane@mod.gov.lv</a:t>
              </a:r>
            </a:p>
          </p:txBody>
        </p:sp>
        <p:sp>
          <p:nvSpPr>
            <p:cNvPr id="10" name="Rectangle 9">
              <a:extLst>
                <a:ext uri="{FF2B5EF4-FFF2-40B4-BE49-F238E27FC236}">
                  <a16:creationId xmlns:a16="http://schemas.microsoft.com/office/drawing/2014/main" id="{BCC7D890-5529-7F40-988E-74B863ECA3A3}"/>
                </a:ext>
              </a:extLst>
            </p:cNvPr>
            <p:cNvSpPr/>
            <p:nvPr/>
          </p:nvSpPr>
          <p:spPr>
            <a:xfrm>
              <a:off x="6385560" y="1128690"/>
              <a:ext cx="2590800" cy="203436"/>
            </a:xfrm>
            <a:prstGeom prst="rect">
              <a:avLst/>
            </a:prstGeom>
            <a:solidFill>
              <a:schemeClr val="accent5"/>
            </a:solidFill>
            <a:ln>
              <a:solidFill>
                <a:schemeClr val="accent5"/>
              </a:solidFill>
            </a:ln>
            <a:effectLst/>
          </p:spPr>
          <p:style>
            <a:lnRef idx="2">
              <a:schemeClr val="accent1"/>
            </a:lnRef>
            <a:fillRef idx="1">
              <a:schemeClr val="lt1"/>
            </a:fillRef>
            <a:effectRef idx="0">
              <a:schemeClr val="accent1"/>
            </a:effectRef>
            <a:fontRef idx="minor">
              <a:schemeClr val="dk1"/>
            </a:fontRef>
          </p:style>
          <p:txBody>
            <a:bodyPr anchor="ctr">
              <a:spAutoFit/>
            </a:bodyPr>
            <a:lstStyle/>
            <a:p>
              <a:pPr algn="ctr">
                <a:defRPr/>
              </a:pPr>
              <a:r>
                <a:rPr lang="lv-LV" altLang="lv-LV" sz="1400" dirty="0">
                  <a:solidFill>
                    <a:schemeClr val="bg1"/>
                  </a:solidFill>
                  <a:latin typeface="Verdana" panose="020B0604030504040204" pitchFamily="34" charset="0"/>
                  <a:cs typeface="Arial" panose="020B0604020202020204" pitchFamily="34" charset="0"/>
                </a:rPr>
                <a:t>Kontakti jautājumiem</a:t>
              </a:r>
            </a:p>
          </p:txBody>
        </p:sp>
      </p:grpSp>
      <p:sp>
        <p:nvSpPr>
          <p:cNvPr id="11" name="TextBox 10">
            <a:extLst>
              <a:ext uri="{FF2B5EF4-FFF2-40B4-BE49-F238E27FC236}">
                <a16:creationId xmlns:a16="http://schemas.microsoft.com/office/drawing/2014/main" id="{4DD8C3D4-C611-066C-74C7-4D177AD756CD}"/>
              </a:ext>
            </a:extLst>
          </p:cNvPr>
          <p:cNvSpPr txBox="1"/>
          <p:nvPr/>
        </p:nvSpPr>
        <p:spPr>
          <a:xfrm>
            <a:off x="3353658" y="3847620"/>
            <a:ext cx="2776497" cy="886012"/>
          </a:xfrm>
          <a:prstGeom prst="rect">
            <a:avLst/>
          </a:prstGeom>
          <a:noFill/>
          <a:ln>
            <a:noFill/>
          </a:ln>
        </p:spPr>
        <p:txBody>
          <a:bodyPr>
            <a:spAutoFit/>
          </a:bodyPr>
          <a:lstStyle/>
          <a:p>
            <a:pPr algn="ctr">
              <a:lnSpc>
                <a:spcPct val="110000"/>
              </a:lnSpc>
              <a:defRPr/>
            </a:pPr>
            <a:r>
              <a:rPr lang="lv-LV" altLang="lv-LV" sz="1200" b="1" dirty="0">
                <a:solidFill>
                  <a:schemeClr val="bg1"/>
                </a:solidFill>
                <a:highlight>
                  <a:srgbClr val="4BACC6"/>
                </a:highlight>
                <a:latin typeface="Verdana" panose="020B0604030504040204" pitchFamily="34" charset="0"/>
                <a:ea typeface="Verdana" panose="020B0604030504040204" pitchFamily="34" charset="0"/>
              </a:rPr>
              <a:t>AM loma</a:t>
            </a:r>
            <a:r>
              <a:rPr lang="lv-LV" altLang="lv-LV" sz="1200" dirty="0">
                <a:solidFill>
                  <a:schemeClr val="bg1"/>
                </a:solidFill>
                <a:highlight>
                  <a:srgbClr val="4BACC6"/>
                </a:highlight>
                <a:latin typeface="Verdana" panose="020B0604030504040204" pitchFamily="34" charset="0"/>
                <a:ea typeface="Verdana" panose="020B0604030504040204" pitchFamily="34" charset="0"/>
              </a:rPr>
              <a:t> </a:t>
            </a:r>
          </a:p>
          <a:p>
            <a:pPr algn="ctr">
              <a:lnSpc>
                <a:spcPct val="110000"/>
              </a:lnSpc>
              <a:defRPr/>
            </a:pPr>
            <a:r>
              <a:rPr lang="lv-LV" altLang="lv-LV" sz="800" dirty="0">
                <a:solidFill>
                  <a:srgbClr val="00B050"/>
                </a:solidFill>
                <a:latin typeface="Verdana" panose="020B0604030504040204" pitchFamily="34" charset="0"/>
                <a:ea typeface="Verdana" panose="020B0604030504040204" pitchFamily="34" charset="0"/>
              </a:rPr>
              <a:t>TIEŠA </a:t>
            </a:r>
            <a:r>
              <a:rPr lang="lv-LV" altLang="lv-LV" sz="1200" dirty="0">
                <a:latin typeface="Verdana" panose="020B0604030504040204" pitchFamily="34" charset="0"/>
                <a:ea typeface="Verdana" panose="020B0604030504040204" pitchFamily="34" charset="0"/>
              </a:rPr>
              <a:t>Sniedz ekspertīzi </a:t>
            </a:r>
          </a:p>
          <a:p>
            <a:pPr algn="ctr">
              <a:lnSpc>
                <a:spcPct val="110000"/>
              </a:lnSpc>
              <a:defRPr/>
            </a:pPr>
            <a:r>
              <a:rPr lang="lv-LV" altLang="lv-LV" sz="800" dirty="0">
                <a:solidFill>
                  <a:schemeClr val="accent1"/>
                </a:solidFill>
                <a:latin typeface="Verdana" panose="020B0604030504040204" pitchFamily="34" charset="0"/>
                <a:ea typeface="Verdana" panose="020B0604030504040204" pitchFamily="34" charset="0"/>
              </a:rPr>
              <a:t>NETIEŠA</a:t>
            </a:r>
            <a:r>
              <a:rPr lang="lv-LV" altLang="lv-LV" sz="1200" dirty="0">
                <a:latin typeface="Verdana" panose="020B0604030504040204" pitchFamily="34" charset="0"/>
                <a:ea typeface="Verdana" panose="020B0604030504040204" pitchFamily="34" charset="0"/>
              </a:rPr>
              <a:t> Nodrošina finansējumu akseleratora darbībai</a:t>
            </a:r>
            <a:endParaRPr lang="lv-LV" altLang="lv-LV" sz="1000" dirty="0">
              <a:latin typeface="Verdana" panose="020B0604030504040204" pitchFamily="34" charset="0"/>
              <a:ea typeface="Verdana" panose="020B0604030504040204" pitchFamily="34" charset="0"/>
            </a:endParaRPr>
          </a:p>
        </p:txBody>
      </p:sp>
      <p:pic>
        <p:nvPicPr>
          <p:cNvPr id="39943" name="Graphic 3" descr="Daily calendar with solid fill">
            <a:extLst>
              <a:ext uri="{FF2B5EF4-FFF2-40B4-BE49-F238E27FC236}">
                <a16:creationId xmlns:a16="http://schemas.microsoft.com/office/drawing/2014/main" id="{72006DF4-2C69-CE76-C1A5-544B6E20E4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925" y="3830638"/>
            <a:ext cx="817563"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4" name="TextBox 12">
            <a:extLst>
              <a:ext uri="{FF2B5EF4-FFF2-40B4-BE49-F238E27FC236}">
                <a16:creationId xmlns:a16="http://schemas.microsoft.com/office/drawing/2014/main" id="{C1CB7647-4A22-55F2-075E-DE2CB9754D0D}"/>
              </a:ext>
            </a:extLst>
          </p:cNvPr>
          <p:cNvSpPr txBox="1">
            <a:spLocks noChangeArrowheads="1"/>
          </p:cNvSpPr>
          <p:nvPr/>
        </p:nvSpPr>
        <p:spPr bwMode="auto">
          <a:xfrm>
            <a:off x="1138238" y="3943350"/>
            <a:ext cx="20939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lv-LV" altLang="lv-LV" sz="1200">
                <a:latin typeface="Verdana" panose="020B0604030504040204" pitchFamily="34" charset="0"/>
              </a:rPr>
              <a:t>Pieteikšanos plānots atklāt </a:t>
            </a:r>
            <a:r>
              <a:rPr lang="lv-LV" altLang="lv-LV" sz="1200" b="1">
                <a:latin typeface="Verdana" panose="020B0604030504040204" pitchFamily="34" charset="0"/>
              </a:rPr>
              <a:t>2026. gada 2./3. ceturksnī</a:t>
            </a:r>
          </a:p>
        </p:txBody>
      </p:sp>
      <p:sp>
        <p:nvSpPr>
          <p:cNvPr id="6" name="Rectangle 5">
            <a:extLst>
              <a:ext uri="{FF2B5EF4-FFF2-40B4-BE49-F238E27FC236}">
                <a16:creationId xmlns:a16="http://schemas.microsoft.com/office/drawing/2014/main" id="{3C5E5F7A-2A42-EC9F-EEE7-B1591D87D73C}"/>
              </a:ext>
            </a:extLst>
          </p:cNvPr>
          <p:cNvSpPr/>
          <p:nvPr/>
        </p:nvSpPr>
        <p:spPr>
          <a:xfrm>
            <a:off x="3354388" y="3763963"/>
            <a:ext cx="2814637" cy="977900"/>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sp>
        <p:nvSpPr>
          <p:cNvPr id="16" name="Rectangle 15">
            <a:extLst>
              <a:ext uri="{FF2B5EF4-FFF2-40B4-BE49-F238E27FC236}">
                <a16:creationId xmlns:a16="http://schemas.microsoft.com/office/drawing/2014/main" id="{929E7513-85BB-1BD3-CAB5-81F2ECF1A3AD}"/>
              </a:ext>
            </a:extLst>
          </p:cNvPr>
          <p:cNvSpPr/>
          <p:nvPr/>
        </p:nvSpPr>
        <p:spPr>
          <a:xfrm>
            <a:off x="415925" y="3771900"/>
            <a:ext cx="2816225" cy="977900"/>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grpSp>
        <p:nvGrpSpPr>
          <p:cNvPr id="39947" name="Group 1">
            <a:extLst>
              <a:ext uri="{FF2B5EF4-FFF2-40B4-BE49-F238E27FC236}">
                <a16:creationId xmlns:a16="http://schemas.microsoft.com/office/drawing/2014/main" id="{ED414067-9063-C6A1-F487-329D8A357CEA}"/>
              </a:ext>
            </a:extLst>
          </p:cNvPr>
          <p:cNvGrpSpPr>
            <a:grpSpLocks/>
          </p:cNvGrpSpPr>
          <p:nvPr/>
        </p:nvGrpSpPr>
        <p:grpSpPr bwMode="auto">
          <a:xfrm>
            <a:off x="6248400" y="2800350"/>
            <a:ext cx="2590800" cy="657225"/>
            <a:chOff x="6385559" y="1196455"/>
            <a:chExt cx="2590802" cy="490610"/>
          </a:xfrm>
        </p:grpSpPr>
        <p:sp>
          <p:nvSpPr>
            <p:cNvPr id="18" name="TextBox 17">
              <a:extLst>
                <a:ext uri="{FF2B5EF4-FFF2-40B4-BE49-F238E27FC236}">
                  <a16:creationId xmlns:a16="http://schemas.microsoft.com/office/drawing/2014/main" id="{A54A5DF8-99B7-EBC0-B4A5-C368A7813D87}"/>
                </a:ext>
              </a:extLst>
            </p:cNvPr>
            <p:cNvSpPr txBox="1"/>
            <p:nvPr/>
          </p:nvSpPr>
          <p:spPr>
            <a:xfrm>
              <a:off x="6385559" y="1479682"/>
              <a:ext cx="2590802" cy="207383"/>
            </a:xfrm>
            <a:prstGeom prst="rect">
              <a:avLst/>
            </a:prstGeom>
            <a:solidFill>
              <a:schemeClr val="accent5"/>
            </a:solidFill>
            <a:ln>
              <a:solidFill>
                <a:schemeClr val="accent5"/>
              </a:solidFill>
            </a:ln>
            <a:effectLst/>
          </p:spPr>
          <p:style>
            <a:lnRef idx="2">
              <a:schemeClr val="accent1"/>
            </a:lnRef>
            <a:fillRef idx="1">
              <a:schemeClr val="lt1"/>
            </a:fillRef>
            <a:effectRef idx="0">
              <a:schemeClr val="accent1"/>
            </a:effectRef>
            <a:fontRef idx="minor">
              <a:schemeClr val="dk1"/>
            </a:fontRef>
          </p:style>
          <p:txBody>
            <a:bodyPr>
              <a:spAutoFit/>
            </a:bodyPr>
            <a:lstStyle>
              <a:defPPr>
                <a:defRPr lang="en-US"/>
              </a:defPPr>
              <a:lvl1pPr algn="ctr">
                <a:defRPr sz="1600" b="1">
                  <a:solidFill>
                    <a:schemeClr val="accent3">
                      <a:lumMod val="75000"/>
                    </a:schemeClr>
                  </a:solidFill>
                  <a:latin typeface="Verdana" panose="020B0604030504040204" pitchFamily="34" charset="0"/>
                  <a:ea typeface="Verdana" panose="020B0604030504040204" pitchFamily="34" charset="0"/>
                </a:defRPr>
              </a:lvl1pPr>
            </a:lstStyle>
            <a:p>
              <a:pPr algn="l">
                <a:defRPr/>
              </a:pPr>
              <a:r>
                <a:rPr lang="lv-LV" sz="1200" b="0" dirty="0">
                  <a:solidFill>
                    <a:schemeClr val="bg1"/>
                  </a:solidFill>
                </a:rPr>
                <a:t>www.unilab.lv/defence </a:t>
              </a:r>
            </a:p>
          </p:txBody>
        </p:sp>
        <p:sp>
          <p:nvSpPr>
            <p:cNvPr id="19" name="Rectangle 18">
              <a:extLst>
                <a:ext uri="{FF2B5EF4-FFF2-40B4-BE49-F238E27FC236}">
                  <a16:creationId xmlns:a16="http://schemas.microsoft.com/office/drawing/2014/main" id="{B9747027-9D55-6F6E-8AAA-DBE732CE3F09}"/>
                </a:ext>
              </a:extLst>
            </p:cNvPr>
            <p:cNvSpPr/>
            <p:nvPr/>
          </p:nvSpPr>
          <p:spPr>
            <a:xfrm>
              <a:off x="6872922" y="1196455"/>
              <a:ext cx="2103439" cy="229899"/>
            </a:xfrm>
            <a:prstGeom prst="rect">
              <a:avLst/>
            </a:prstGeom>
            <a:noFill/>
            <a:ln>
              <a:solidFill>
                <a:schemeClr val="accent5"/>
              </a:solidFill>
            </a:ln>
            <a:effectLst/>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lv-LV" altLang="lv-LV" sz="1400" dirty="0">
                  <a:solidFill>
                    <a:schemeClr val="accent5"/>
                  </a:solidFill>
                  <a:latin typeface="Verdana" panose="020B0604030504040204" pitchFamily="34" charset="0"/>
                  <a:cs typeface="Arial" panose="020B0604020202020204" pitchFamily="34" charset="0"/>
                </a:rPr>
                <a:t>Kur var pieteikties?</a:t>
              </a:r>
            </a:p>
          </p:txBody>
        </p:sp>
      </p:grpSp>
      <p:sp>
        <p:nvSpPr>
          <p:cNvPr id="39948" name="TextBox 20">
            <a:extLst>
              <a:ext uri="{FF2B5EF4-FFF2-40B4-BE49-F238E27FC236}">
                <a16:creationId xmlns:a16="http://schemas.microsoft.com/office/drawing/2014/main" id="{D13200D5-376F-1740-E660-D27B009043A0}"/>
              </a:ext>
            </a:extLst>
          </p:cNvPr>
          <p:cNvSpPr txBox="1">
            <a:spLocks noChangeArrowheads="1"/>
          </p:cNvSpPr>
          <p:nvPr/>
        </p:nvSpPr>
        <p:spPr bwMode="auto">
          <a:xfrm>
            <a:off x="874713" y="2597150"/>
            <a:ext cx="52943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lv-LV" altLang="lv-LV" sz="1200">
                <a:solidFill>
                  <a:srgbClr val="4BACC6"/>
                </a:solidFill>
                <a:latin typeface="Verdana" panose="020B0604030504040204" pitchFamily="34" charset="0"/>
              </a:rPr>
              <a:t>Nefinanšu</a:t>
            </a:r>
            <a:r>
              <a:rPr lang="lv-LV" altLang="lv-LV" sz="1200">
                <a:latin typeface="Verdana" panose="020B0604030504040204" pitchFamily="34" charset="0"/>
              </a:rPr>
              <a:t>: konsultācijas, apmācības, mentorings biznesa idejas attīstībā</a:t>
            </a:r>
          </a:p>
        </p:txBody>
      </p:sp>
      <p:pic>
        <p:nvPicPr>
          <p:cNvPr id="39949" name="Graphic 22" descr="Network with solid fill">
            <a:extLst>
              <a:ext uri="{FF2B5EF4-FFF2-40B4-BE49-F238E27FC236}">
                <a16:creationId xmlns:a16="http://schemas.microsoft.com/office/drawing/2014/main" id="{583FBD02-6180-7AD0-BA3E-DD0E0E6701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863" y="2528888"/>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50" name="TextBox 30">
            <a:extLst>
              <a:ext uri="{FF2B5EF4-FFF2-40B4-BE49-F238E27FC236}">
                <a16:creationId xmlns:a16="http://schemas.microsoft.com/office/drawing/2014/main" id="{20C8AF73-477C-3E0A-C02E-721F25AFB232}"/>
              </a:ext>
            </a:extLst>
          </p:cNvPr>
          <p:cNvSpPr txBox="1">
            <a:spLocks noChangeArrowheads="1"/>
          </p:cNvSpPr>
          <p:nvPr/>
        </p:nvSpPr>
        <p:spPr bwMode="auto">
          <a:xfrm>
            <a:off x="423863" y="2192338"/>
            <a:ext cx="4572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lv-LV" altLang="lv-LV" sz="1800" b="1">
                <a:latin typeface="Verdana" panose="020B0604030504040204" pitchFamily="34" charset="0"/>
              </a:rPr>
              <a:t>Atbalsta veids </a:t>
            </a:r>
            <a:endParaRPr lang="lv-LV" altLang="lv-LV" sz="1800">
              <a:latin typeface="Verdana" panose="020B0604030504040204" pitchFamily="34" charset="0"/>
            </a:endParaRPr>
          </a:p>
        </p:txBody>
      </p:sp>
      <p:pic>
        <p:nvPicPr>
          <p:cNvPr id="39951" name="Graphic 32" descr="Pin with solid fill">
            <a:extLst>
              <a:ext uri="{FF2B5EF4-FFF2-40B4-BE49-F238E27FC236}">
                <a16:creationId xmlns:a16="http://schemas.microsoft.com/office/drawing/2014/main" id="{DF2FECB8-D5A7-4F0C-8C7E-C455525CD9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2686050"/>
            <a:ext cx="436563"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52" name="Graphic 21" descr="Piggy Bank with solid fill">
            <a:extLst>
              <a:ext uri="{FF2B5EF4-FFF2-40B4-BE49-F238E27FC236}">
                <a16:creationId xmlns:a16="http://schemas.microsoft.com/office/drawing/2014/main" id="{C946ED4D-0A9F-7FEF-1B4A-C44564D610F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3388" y="3068638"/>
            <a:ext cx="5207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53" name="TextBox 23">
            <a:extLst>
              <a:ext uri="{FF2B5EF4-FFF2-40B4-BE49-F238E27FC236}">
                <a16:creationId xmlns:a16="http://schemas.microsoft.com/office/drawing/2014/main" id="{47FA69B7-7325-3BF0-3BE3-2AAD8D5B8EB6}"/>
              </a:ext>
            </a:extLst>
          </p:cNvPr>
          <p:cNvSpPr txBox="1">
            <a:spLocks noChangeArrowheads="1"/>
          </p:cNvSpPr>
          <p:nvPr/>
        </p:nvSpPr>
        <p:spPr bwMode="auto">
          <a:xfrm>
            <a:off x="889000" y="3190875"/>
            <a:ext cx="54784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lv-LV" altLang="lv-LV" sz="1200">
                <a:solidFill>
                  <a:srgbClr val="4BACC6"/>
                </a:solidFill>
                <a:latin typeface="Verdana" panose="020B0604030504040204" pitchFamily="34" charset="0"/>
              </a:rPr>
              <a:t>Finanšu</a:t>
            </a:r>
            <a:r>
              <a:rPr lang="lv-LV" altLang="lv-LV" sz="1200">
                <a:latin typeface="Verdana" panose="020B0604030504040204" pitchFamily="34" charset="0"/>
              </a:rPr>
              <a:t>: </a:t>
            </a:r>
            <a:r>
              <a:rPr lang="lv-LV" altLang="lv-LV" sz="1200" b="1">
                <a:latin typeface="Verdana" panose="020B0604030504040204" pitchFamily="34" charset="0"/>
              </a:rPr>
              <a:t>grants</a:t>
            </a:r>
            <a:r>
              <a:rPr lang="lv-LV" altLang="lv-LV" sz="1200">
                <a:latin typeface="Verdana" panose="020B0604030504040204" pitchFamily="34" charset="0"/>
              </a:rPr>
              <a:t> līdz 300 000 EUR (</a:t>
            </a:r>
            <a:r>
              <a:rPr lang="lv-LV" altLang="lv-LV" sz="1200" i="1">
                <a:latin typeface="Verdana" panose="020B0604030504040204" pitchFamily="34" charset="0"/>
              </a:rPr>
              <a:t>de minimis </a:t>
            </a:r>
            <a:r>
              <a:rPr lang="lv-LV" altLang="lv-LV" sz="1200">
                <a:latin typeface="Verdana" panose="020B0604030504040204" pitchFamily="34" charset="0"/>
              </a:rPr>
              <a:t>atbalsts)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6">
            <a:extLst>
              <a:ext uri="{FF2B5EF4-FFF2-40B4-BE49-F238E27FC236}">
                <a16:creationId xmlns:a16="http://schemas.microsoft.com/office/drawing/2014/main" id="{0D6410A2-86C2-7942-FA76-86AFFDBBBF89}"/>
              </a:ext>
            </a:extLst>
          </p:cNvPr>
          <p:cNvSpPr>
            <a:spLocks noGrp="1"/>
          </p:cNvSpPr>
          <p:nvPr>
            <p:ph type="title"/>
          </p:nvPr>
        </p:nvSpPr>
        <p:spPr>
          <a:xfrm>
            <a:off x="2590800" y="204788"/>
            <a:ext cx="6248400" cy="871537"/>
          </a:xfrm>
        </p:spPr>
        <p:txBody>
          <a:bodyPr anchor="ctr"/>
          <a:lstStyle/>
          <a:p>
            <a:pPr>
              <a:defRPr/>
            </a:pPr>
            <a:r>
              <a:rPr lang="lv-LV" altLang="lv-LV" sz="2200" dirty="0">
                <a:solidFill>
                  <a:schemeClr val="accent5"/>
                </a:solidFill>
              </a:rPr>
              <a:t>LIAA Biznesa inkubators</a:t>
            </a:r>
          </a:p>
        </p:txBody>
      </p:sp>
      <p:sp>
        <p:nvSpPr>
          <p:cNvPr id="21507" name="Text Placeholder 8">
            <a:extLst>
              <a:ext uri="{FF2B5EF4-FFF2-40B4-BE49-F238E27FC236}">
                <a16:creationId xmlns:a16="http://schemas.microsoft.com/office/drawing/2014/main" id="{B1FD87F1-6A21-63BE-F515-BE67BDE8A333}"/>
              </a:ext>
            </a:extLst>
          </p:cNvPr>
          <p:cNvSpPr>
            <a:spLocks noGrp="1"/>
          </p:cNvSpPr>
          <p:nvPr>
            <p:ph type="body" sz="half" idx="2"/>
          </p:nvPr>
        </p:nvSpPr>
        <p:spPr>
          <a:xfrm>
            <a:off x="416385" y="1304475"/>
            <a:ext cx="7825562" cy="935178"/>
          </a:xfrm>
        </p:spPr>
        <p:txBody>
          <a:bodyPr/>
          <a:lstStyle/>
          <a:p>
            <a:pPr>
              <a:lnSpc>
                <a:spcPct val="110000"/>
              </a:lnSpc>
              <a:defRPr/>
            </a:pPr>
            <a:r>
              <a:rPr lang="lv-LV" altLang="lv-LV" sz="1200" b="1" dirty="0"/>
              <a:t>Mērķis: </a:t>
            </a:r>
            <a:r>
              <a:rPr lang="lv-LV" altLang="lv-LV" sz="1200" dirty="0"/>
              <a:t>Nodrošināt finansējuma pieejamību biznesa idejas īstenošanai un uzņēmējdarbības attīstībai Latvijā</a:t>
            </a:r>
          </a:p>
          <a:p>
            <a:pPr>
              <a:lnSpc>
                <a:spcPct val="110000"/>
              </a:lnSpc>
              <a:defRPr/>
            </a:pPr>
            <a:r>
              <a:rPr lang="lv-LV" altLang="lv-LV" sz="1200" b="1" dirty="0"/>
              <a:t>Kam domāts? </a:t>
            </a:r>
            <a:r>
              <a:rPr lang="lv-LV" altLang="lv-LV" sz="1200" dirty="0"/>
              <a:t>sīki (mikro) uzņēmumi un MVU, kas pieteikuma brīdī nav vecāki par 5 gadiem ar izstrādātu produktu ar gatavības stadiju ne zemāku par </a:t>
            </a:r>
            <a:r>
              <a:rPr lang="lv-LV" altLang="lv-LV" sz="1200" b="1" dirty="0"/>
              <a:t>TGL 4</a:t>
            </a:r>
            <a:endParaRPr lang="lv-LV" altLang="lv-LV" sz="1200" b="1" dirty="0">
              <a:highlight>
                <a:srgbClr val="FFFF00"/>
              </a:highlight>
            </a:endParaRPr>
          </a:p>
        </p:txBody>
      </p:sp>
      <p:sp>
        <p:nvSpPr>
          <p:cNvPr id="41988" name="Slide Number Placeholder 5">
            <a:extLst>
              <a:ext uri="{FF2B5EF4-FFF2-40B4-BE49-F238E27FC236}">
                <a16:creationId xmlns:a16="http://schemas.microsoft.com/office/drawing/2014/main" id="{D0CA7C43-E79D-C80A-0CCC-EF58CF6E137A}"/>
              </a:ext>
            </a:extLst>
          </p:cNvPr>
          <p:cNvSpPr>
            <a:spLocks noGrp="1" noChangeArrowheads="1"/>
          </p:cNvSpPr>
          <p:nvPr>
            <p:ph type="sldNum" sz="quarter" idx="13"/>
          </p:nvPr>
        </p:nvSpPr>
        <p:spPr bwMode="auto">
          <a:xfrm>
            <a:off x="8205788" y="4743450"/>
            <a:ext cx="633412"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5BB9878-F162-4008-B0BF-FDCA896536F5}" type="slidenum">
              <a:rPr lang="en-US" altLang="lv-LV" smtClean="0"/>
              <a:pPr/>
              <a:t>11</a:t>
            </a:fld>
            <a:endParaRPr lang="en-US" altLang="lv-LV"/>
          </a:p>
        </p:txBody>
      </p:sp>
      <p:grpSp>
        <p:nvGrpSpPr>
          <p:cNvPr id="41989" name="Group 1">
            <a:extLst>
              <a:ext uri="{FF2B5EF4-FFF2-40B4-BE49-F238E27FC236}">
                <a16:creationId xmlns:a16="http://schemas.microsoft.com/office/drawing/2014/main" id="{59E88CCA-79E6-221C-7B23-07176DACEFDA}"/>
              </a:ext>
            </a:extLst>
          </p:cNvPr>
          <p:cNvGrpSpPr>
            <a:grpSpLocks/>
          </p:cNvGrpSpPr>
          <p:nvPr/>
        </p:nvGrpSpPr>
        <p:grpSpPr bwMode="auto">
          <a:xfrm>
            <a:off x="6248400" y="3914775"/>
            <a:ext cx="2590800" cy="793750"/>
            <a:chOff x="6385560" y="1076325"/>
            <a:chExt cx="2590800" cy="726266"/>
          </a:xfrm>
        </p:grpSpPr>
        <p:sp>
          <p:nvSpPr>
            <p:cNvPr id="9" name="TextBox 8">
              <a:extLst>
                <a:ext uri="{FF2B5EF4-FFF2-40B4-BE49-F238E27FC236}">
                  <a16:creationId xmlns:a16="http://schemas.microsoft.com/office/drawing/2014/main" id="{95B8DCA2-B5D1-F331-B816-B15BDF6A475F}"/>
                </a:ext>
              </a:extLst>
            </p:cNvPr>
            <p:cNvSpPr txBox="1"/>
            <p:nvPr/>
          </p:nvSpPr>
          <p:spPr>
            <a:xfrm>
              <a:off x="6385560" y="1379905"/>
              <a:ext cx="2590800" cy="422686"/>
            </a:xfrm>
            <a:prstGeom prst="rect">
              <a:avLst/>
            </a:prstGeom>
            <a:solidFill>
              <a:schemeClr val="bg1"/>
            </a:solidFill>
            <a:ln>
              <a:solidFill>
                <a:schemeClr val="accent5"/>
              </a:solidFill>
            </a:ln>
            <a:effectLst/>
          </p:spPr>
          <p:style>
            <a:lnRef idx="2">
              <a:schemeClr val="accent1"/>
            </a:lnRef>
            <a:fillRef idx="1">
              <a:schemeClr val="lt1"/>
            </a:fillRef>
            <a:effectRef idx="0">
              <a:schemeClr val="accent1"/>
            </a:effectRef>
            <a:fontRef idx="minor">
              <a:schemeClr val="dk1"/>
            </a:fontRef>
          </p:style>
          <p:txBody>
            <a:bodyPr>
              <a:spAutoFit/>
            </a:bodyPr>
            <a:lstStyle>
              <a:defPPr>
                <a:defRPr lang="en-US"/>
              </a:defPPr>
              <a:lvl1pPr algn="ctr">
                <a:defRPr sz="1600" b="1">
                  <a:solidFill>
                    <a:schemeClr val="accent3">
                      <a:lumMod val="75000"/>
                    </a:schemeClr>
                  </a:solidFill>
                  <a:latin typeface="Verdana" panose="020B0604030504040204" pitchFamily="34" charset="0"/>
                  <a:ea typeface="Verdana" panose="020B0604030504040204" pitchFamily="34" charset="0"/>
                </a:defRPr>
              </a:lvl1pPr>
            </a:lstStyle>
            <a:p>
              <a:pPr algn="l">
                <a:defRPr/>
              </a:pPr>
              <a:r>
                <a:rPr lang="lv-LV" sz="1200" b="0" dirty="0">
                  <a:solidFill>
                    <a:schemeClr val="accent5"/>
                  </a:solidFill>
                </a:rPr>
                <a:t>defence@liaa.gov.lv</a:t>
              </a:r>
            </a:p>
            <a:p>
              <a:pPr algn="l">
                <a:defRPr/>
              </a:pPr>
              <a:r>
                <a:rPr lang="lv-LV" sz="1200" b="0" dirty="0">
                  <a:solidFill>
                    <a:schemeClr val="accent5"/>
                  </a:solidFill>
                </a:rPr>
                <a:t>ilze.baltmane@mod.gov.lv</a:t>
              </a:r>
            </a:p>
          </p:txBody>
        </p:sp>
        <p:sp>
          <p:nvSpPr>
            <p:cNvPr id="10" name="Rectangle 9">
              <a:extLst>
                <a:ext uri="{FF2B5EF4-FFF2-40B4-BE49-F238E27FC236}">
                  <a16:creationId xmlns:a16="http://schemas.microsoft.com/office/drawing/2014/main" id="{7887C080-48AF-863A-C3E1-2A4DBDCB7835}"/>
                </a:ext>
              </a:extLst>
            </p:cNvPr>
            <p:cNvSpPr/>
            <p:nvPr/>
          </p:nvSpPr>
          <p:spPr>
            <a:xfrm>
              <a:off x="6385560" y="1076325"/>
              <a:ext cx="2590800" cy="307937"/>
            </a:xfrm>
            <a:prstGeom prst="rect">
              <a:avLst/>
            </a:prstGeom>
            <a:solidFill>
              <a:schemeClr val="accent5"/>
            </a:solidFill>
            <a:ln>
              <a:solidFill>
                <a:schemeClr val="accent5"/>
              </a:solidFill>
            </a:ln>
            <a:effectLst/>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lv-LV" altLang="lv-LV" sz="1400" dirty="0">
                  <a:solidFill>
                    <a:schemeClr val="bg1"/>
                  </a:solidFill>
                  <a:latin typeface="Verdana" panose="020B0604030504040204" pitchFamily="34" charset="0"/>
                  <a:cs typeface="Arial" panose="020B0604020202020204" pitchFamily="34" charset="0"/>
                </a:rPr>
                <a:t>Kontakti jautājumiem</a:t>
              </a:r>
            </a:p>
          </p:txBody>
        </p:sp>
      </p:grpSp>
      <p:sp>
        <p:nvSpPr>
          <p:cNvPr id="11" name="TextBox 10">
            <a:extLst>
              <a:ext uri="{FF2B5EF4-FFF2-40B4-BE49-F238E27FC236}">
                <a16:creationId xmlns:a16="http://schemas.microsoft.com/office/drawing/2014/main" id="{6FAE1142-9436-BF9D-DD7D-601A483F5291}"/>
              </a:ext>
            </a:extLst>
          </p:cNvPr>
          <p:cNvSpPr txBox="1"/>
          <p:nvPr/>
        </p:nvSpPr>
        <p:spPr>
          <a:xfrm>
            <a:off x="3393073" y="3981659"/>
            <a:ext cx="2815912" cy="682879"/>
          </a:xfrm>
          <a:prstGeom prst="rect">
            <a:avLst/>
          </a:prstGeom>
          <a:noFill/>
          <a:ln>
            <a:noFill/>
          </a:ln>
        </p:spPr>
        <p:txBody>
          <a:bodyPr>
            <a:spAutoFit/>
          </a:bodyPr>
          <a:lstStyle/>
          <a:p>
            <a:pPr algn="ctr">
              <a:lnSpc>
                <a:spcPct val="110000"/>
              </a:lnSpc>
              <a:defRPr/>
            </a:pPr>
            <a:r>
              <a:rPr lang="lv-LV" altLang="lv-LV" sz="1200" b="1" dirty="0">
                <a:solidFill>
                  <a:schemeClr val="bg1"/>
                </a:solidFill>
                <a:highlight>
                  <a:srgbClr val="4BACC6"/>
                </a:highlight>
                <a:latin typeface="Verdana" panose="020B0604030504040204" pitchFamily="34" charset="0"/>
                <a:ea typeface="Verdana" panose="020B0604030504040204" pitchFamily="34" charset="0"/>
              </a:rPr>
              <a:t>AM loma</a:t>
            </a:r>
            <a:r>
              <a:rPr lang="lv-LV" altLang="lv-LV" sz="1200" dirty="0">
                <a:solidFill>
                  <a:schemeClr val="bg1"/>
                </a:solidFill>
                <a:highlight>
                  <a:srgbClr val="4BACC6"/>
                </a:highlight>
                <a:latin typeface="Verdana" panose="020B0604030504040204" pitchFamily="34" charset="0"/>
                <a:ea typeface="Verdana" panose="020B0604030504040204" pitchFamily="34" charset="0"/>
              </a:rPr>
              <a:t> </a:t>
            </a:r>
          </a:p>
          <a:p>
            <a:pPr algn="ctr">
              <a:lnSpc>
                <a:spcPct val="110000"/>
              </a:lnSpc>
              <a:defRPr/>
            </a:pPr>
            <a:r>
              <a:rPr lang="lv-LV" altLang="lv-LV" sz="800" dirty="0">
                <a:solidFill>
                  <a:srgbClr val="00B050"/>
                </a:solidFill>
                <a:latin typeface="Verdana" panose="020B0604030504040204" pitchFamily="34" charset="0"/>
                <a:ea typeface="Verdana" panose="020B0604030504040204" pitchFamily="34" charset="0"/>
              </a:rPr>
              <a:t>TIEŠA</a:t>
            </a:r>
            <a:r>
              <a:rPr lang="lv-LV" altLang="lv-LV" sz="1200" dirty="0">
                <a:latin typeface="Verdana" panose="020B0604030504040204" pitchFamily="34" charset="0"/>
                <a:ea typeface="Verdana" panose="020B0604030504040204" pitchFamily="34" charset="0"/>
              </a:rPr>
              <a:t> Divejāda lietojuma produktu vērtējuma sagatavošana</a:t>
            </a:r>
          </a:p>
        </p:txBody>
      </p:sp>
      <p:pic>
        <p:nvPicPr>
          <p:cNvPr id="41991" name="Graphic 3" descr="Daily calendar with solid fill">
            <a:extLst>
              <a:ext uri="{FF2B5EF4-FFF2-40B4-BE49-F238E27FC236}">
                <a16:creationId xmlns:a16="http://schemas.microsoft.com/office/drawing/2014/main" id="{D540AFD5-4DC8-3B1D-C398-C2E266055F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925" y="3916363"/>
            <a:ext cx="817563"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2" name="TextBox 12">
            <a:extLst>
              <a:ext uri="{FF2B5EF4-FFF2-40B4-BE49-F238E27FC236}">
                <a16:creationId xmlns:a16="http://schemas.microsoft.com/office/drawing/2014/main" id="{4A5C2BC8-B342-57D1-99FC-B08B47FD6C08}"/>
              </a:ext>
            </a:extLst>
          </p:cNvPr>
          <p:cNvSpPr txBox="1">
            <a:spLocks noChangeArrowheads="1"/>
          </p:cNvSpPr>
          <p:nvPr/>
        </p:nvSpPr>
        <p:spPr bwMode="auto">
          <a:xfrm>
            <a:off x="1138238" y="4017963"/>
            <a:ext cx="20939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lv-LV" altLang="lv-LV" sz="1200">
                <a:latin typeface="Verdana" panose="020B0604030504040204" pitchFamily="34" charset="0"/>
              </a:rPr>
              <a:t>Divi uzsaukumi gadā </a:t>
            </a:r>
            <a:r>
              <a:rPr lang="lv-LV" altLang="lv-LV" sz="1200" b="1">
                <a:latin typeface="Verdana" panose="020B0604030504040204" pitchFamily="34" charset="0"/>
              </a:rPr>
              <a:t>pavasaris/rudens</a:t>
            </a:r>
          </a:p>
          <a:p>
            <a:r>
              <a:rPr lang="lv-LV" altLang="lv-LV" sz="1200">
                <a:latin typeface="Verdana" panose="020B0604030504040204" pitchFamily="34" charset="0"/>
              </a:rPr>
              <a:t>līdz 2027. gadam</a:t>
            </a:r>
          </a:p>
        </p:txBody>
      </p:sp>
      <p:sp>
        <p:nvSpPr>
          <p:cNvPr id="6" name="Rectangle 5">
            <a:extLst>
              <a:ext uri="{FF2B5EF4-FFF2-40B4-BE49-F238E27FC236}">
                <a16:creationId xmlns:a16="http://schemas.microsoft.com/office/drawing/2014/main" id="{5EB2E802-30E7-3E53-FC4F-F3BF945B35F7}"/>
              </a:ext>
            </a:extLst>
          </p:cNvPr>
          <p:cNvSpPr/>
          <p:nvPr/>
        </p:nvSpPr>
        <p:spPr>
          <a:xfrm>
            <a:off x="3354388" y="3925888"/>
            <a:ext cx="2814637" cy="815975"/>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sp>
        <p:nvSpPr>
          <p:cNvPr id="16" name="Rectangle 15">
            <a:extLst>
              <a:ext uri="{FF2B5EF4-FFF2-40B4-BE49-F238E27FC236}">
                <a16:creationId xmlns:a16="http://schemas.microsoft.com/office/drawing/2014/main" id="{1390EAE1-397D-98B8-6DAD-961C2E52F0E0}"/>
              </a:ext>
            </a:extLst>
          </p:cNvPr>
          <p:cNvSpPr/>
          <p:nvPr/>
        </p:nvSpPr>
        <p:spPr>
          <a:xfrm>
            <a:off x="415925" y="3933825"/>
            <a:ext cx="2816225" cy="815975"/>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grpSp>
        <p:nvGrpSpPr>
          <p:cNvPr id="41995" name="Group 1">
            <a:extLst>
              <a:ext uri="{FF2B5EF4-FFF2-40B4-BE49-F238E27FC236}">
                <a16:creationId xmlns:a16="http://schemas.microsoft.com/office/drawing/2014/main" id="{B390BD8C-045D-AB1D-6721-C424382AE419}"/>
              </a:ext>
            </a:extLst>
          </p:cNvPr>
          <p:cNvGrpSpPr>
            <a:grpSpLocks/>
          </p:cNvGrpSpPr>
          <p:nvPr/>
        </p:nvGrpSpPr>
        <p:grpSpPr bwMode="auto">
          <a:xfrm>
            <a:off x="6248400" y="2800350"/>
            <a:ext cx="2590800" cy="1027113"/>
            <a:chOff x="6385559" y="1196455"/>
            <a:chExt cx="2590802" cy="766383"/>
          </a:xfrm>
        </p:grpSpPr>
        <p:sp>
          <p:nvSpPr>
            <p:cNvPr id="18" name="TextBox 17">
              <a:extLst>
                <a:ext uri="{FF2B5EF4-FFF2-40B4-BE49-F238E27FC236}">
                  <a16:creationId xmlns:a16="http://schemas.microsoft.com/office/drawing/2014/main" id="{C33F5936-07C4-9D38-2200-9576D50B5CFE}"/>
                </a:ext>
              </a:extLst>
            </p:cNvPr>
            <p:cNvSpPr txBox="1"/>
            <p:nvPr/>
          </p:nvSpPr>
          <p:spPr>
            <a:xfrm>
              <a:off x="6385559" y="1480739"/>
              <a:ext cx="2590802" cy="482099"/>
            </a:xfrm>
            <a:prstGeom prst="rect">
              <a:avLst/>
            </a:prstGeom>
            <a:solidFill>
              <a:schemeClr val="accent5"/>
            </a:solidFill>
            <a:ln>
              <a:solidFill>
                <a:schemeClr val="accent5"/>
              </a:solidFill>
            </a:ln>
            <a:effectLst/>
          </p:spPr>
          <p:style>
            <a:lnRef idx="2">
              <a:schemeClr val="accent1"/>
            </a:lnRef>
            <a:fillRef idx="1">
              <a:schemeClr val="lt1"/>
            </a:fillRef>
            <a:effectRef idx="0">
              <a:schemeClr val="accent1"/>
            </a:effectRef>
            <a:fontRef idx="minor">
              <a:schemeClr val="dk1"/>
            </a:fontRef>
          </p:style>
          <p:txBody>
            <a:bodyPr>
              <a:spAutoFit/>
            </a:bodyPr>
            <a:lstStyle>
              <a:defPPr>
                <a:defRPr lang="en-US"/>
              </a:defPPr>
              <a:lvl1pPr algn="ctr">
                <a:defRPr sz="1600" b="1">
                  <a:solidFill>
                    <a:schemeClr val="accent3">
                      <a:lumMod val="75000"/>
                    </a:schemeClr>
                  </a:solidFill>
                  <a:latin typeface="Verdana" panose="020B0604030504040204" pitchFamily="34" charset="0"/>
                  <a:ea typeface="Verdana" panose="020B0604030504040204" pitchFamily="34" charset="0"/>
                </a:defRPr>
              </a:lvl1pPr>
            </a:lstStyle>
            <a:p>
              <a:pPr algn="l">
                <a:defRPr/>
              </a:pPr>
              <a:r>
                <a:rPr lang="lv-LV" sz="1200" b="0" dirty="0">
                  <a:solidFill>
                    <a:schemeClr val="bg1"/>
                  </a:solidFill>
                </a:rPr>
                <a:t>business.gov.lv/atbalsta-iespejas/attistibai-un-inovacijam</a:t>
              </a:r>
            </a:p>
          </p:txBody>
        </p:sp>
        <p:sp>
          <p:nvSpPr>
            <p:cNvPr id="19" name="Rectangle 18">
              <a:extLst>
                <a:ext uri="{FF2B5EF4-FFF2-40B4-BE49-F238E27FC236}">
                  <a16:creationId xmlns:a16="http://schemas.microsoft.com/office/drawing/2014/main" id="{B11A4D13-83F4-14BB-A152-11C9C469D492}"/>
                </a:ext>
              </a:extLst>
            </p:cNvPr>
            <p:cNvSpPr/>
            <p:nvPr/>
          </p:nvSpPr>
          <p:spPr>
            <a:xfrm>
              <a:off x="6872922" y="1196455"/>
              <a:ext cx="2103439" cy="229796"/>
            </a:xfrm>
            <a:prstGeom prst="rect">
              <a:avLst/>
            </a:prstGeom>
            <a:noFill/>
            <a:ln>
              <a:solidFill>
                <a:schemeClr val="accent5"/>
              </a:solidFill>
            </a:ln>
            <a:effectLst/>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lv-LV" altLang="lv-LV" sz="1400" dirty="0">
                  <a:solidFill>
                    <a:schemeClr val="accent5"/>
                  </a:solidFill>
                  <a:latin typeface="Verdana" panose="020B0604030504040204" pitchFamily="34" charset="0"/>
                  <a:cs typeface="Arial" panose="020B0604020202020204" pitchFamily="34" charset="0"/>
                </a:rPr>
                <a:t>Kur var pieteikties?</a:t>
              </a:r>
            </a:p>
          </p:txBody>
        </p:sp>
      </p:grpSp>
      <p:sp>
        <p:nvSpPr>
          <p:cNvPr id="41996" name="TextBox 20">
            <a:extLst>
              <a:ext uri="{FF2B5EF4-FFF2-40B4-BE49-F238E27FC236}">
                <a16:creationId xmlns:a16="http://schemas.microsoft.com/office/drawing/2014/main" id="{FF8F786F-DB18-F2BD-540F-CA0B218C583A}"/>
              </a:ext>
            </a:extLst>
          </p:cNvPr>
          <p:cNvSpPr txBox="1">
            <a:spLocks noChangeArrowheads="1"/>
          </p:cNvSpPr>
          <p:nvPr/>
        </p:nvSpPr>
        <p:spPr bwMode="auto">
          <a:xfrm>
            <a:off x="874713" y="2536825"/>
            <a:ext cx="50482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lv-LV" altLang="lv-LV" sz="1200">
                <a:solidFill>
                  <a:srgbClr val="4BACC6"/>
                </a:solidFill>
                <a:latin typeface="Verdana" panose="020B0604030504040204" pitchFamily="34" charset="0"/>
              </a:rPr>
              <a:t>Nefinanšu</a:t>
            </a:r>
            <a:r>
              <a:rPr lang="lv-LV" altLang="lv-LV" sz="1200">
                <a:latin typeface="Verdana" panose="020B0604030504040204" pitchFamily="34" charset="0"/>
              </a:rPr>
              <a:t>: konsultācijas, mācības, mentori, tīklošanās, koprades telpas</a:t>
            </a:r>
          </a:p>
        </p:txBody>
      </p:sp>
      <p:pic>
        <p:nvPicPr>
          <p:cNvPr id="41997" name="Graphic 19" descr="Piggy Bank with solid fill">
            <a:extLst>
              <a:ext uri="{FF2B5EF4-FFF2-40B4-BE49-F238E27FC236}">
                <a16:creationId xmlns:a16="http://schemas.microsoft.com/office/drawing/2014/main" id="{001F33DF-B59F-8C25-C1D4-CE3011742E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388" y="3068638"/>
            <a:ext cx="5207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8" name="Graphic 22" descr="Network with solid fill">
            <a:extLst>
              <a:ext uri="{FF2B5EF4-FFF2-40B4-BE49-F238E27FC236}">
                <a16:creationId xmlns:a16="http://schemas.microsoft.com/office/drawing/2014/main" id="{D8441F4D-BA83-487F-FC0F-E57A1C9EC5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863" y="2528888"/>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9" name="TextBox 28">
            <a:extLst>
              <a:ext uri="{FF2B5EF4-FFF2-40B4-BE49-F238E27FC236}">
                <a16:creationId xmlns:a16="http://schemas.microsoft.com/office/drawing/2014/main" id="{0AE0F2A0-1372-5055-B5B5-ADEA73B97909}"/>
              </a:ext>
            </a:extLst>
          </p:cNvPr>
          <p:cNvSpPr txBox="1">
            <a:spLocks noChangeArrowheads="1"/>
          </p:cNvSpPr>
          <p:nvPr/>
        </p:nvSpPr>
        <p:spPr bwMode="auto">
          <a:xfrm>
            <a:off x="881063" y="3097213"/>
            <a:ext cx="52800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lv-LV" altLang="lv-LV" sz="1200">
                <a:solidFill>
                  <a:srgbClr val="4BACC6"/>
                </a:solidFill>
                <a:latin typeface="Verdana" panose="020B0604030504040204" pitchFamily="34" charset="0"/>
              </a:rPr>
              <a:t>Finanšu</a:t>
            </a:r>
            <a:r>
              <a:rPr lang="lv-LV" altLang="lv-LV" sz="1200">
                <a:latin typeface="Verdana" panose="020B0604030504040204" pitchFamily="34" charset="0"/>
              </a:rPr>
              <a:t>: </a:t>
            </a:r>
            <a:r>
              <a:rPr lang="lv-LV" altLang="lv-LV" sz="1200" b="1">
                <a:latin typeface="Verdana" panose="020B0604030504040204" pitchFamily="34" charset="0"/>
              </a:rPr>
              <a:t>granti</a:t>
            </a:r>
            <a:r>
              <a:rPr lang="lv-LV" altLang="lv-LV" sz="1200">
                <a:latin typeface="Verdana" panose="020B0604030504040204" pitchFamily="34" charset="0"/>
              </a:rPr>
              <a:t> līdz 10 000 EUR pakalpojumiem, </a:t>
            </a:r>
          </a:p>
          <a:p>
            <a:r>
              <a:rPr lang="lv-LV" altLang="lv-LV" sz="1200">
                <a:latin typeface="Verdana" panose="020B0604030504040204" pitchFamily="34" charset="0"/>
              </a:rPr>
              <a:t>līdz 8 000 EUR iekārtu iegādei, līdz 5 000 EUR izejmateriāliem; inovatīviem uzņēmumiem pieejami papildu granti līdz 20 000 EUR</a:t>
            </a:r>
          </a:p>
        </p:txBody>
      </p:sp>
      <p:sp>
        <p:nvSpPr>
          <p:cNvPr id="42000" name="TextBox 30">
            <a:extLst>
              <a:ext uri="{FF2B5EF4-FFF2-40B4-BE49-F238E27FC236}">
                <a16:creationId xmlns:a16="http://schemas.microsoft.com/office/drawing/2014/main" id="{C5D46631-79F8-B926-BEE9-7006F8524AAC}"/>
              </a:ext>
            </a:extLst>
          </p:cNvPr>
          <p:cNvSpPr txBox="1">
            <a:spLocks noChangeArrowheads="1"/>
          </p:cNvSpPr>
          <p:nvPr/>
        </p:nvSpPr>
        <p:spPr bwMode="auto">
          <a:xfrm>
            <a:off x="423863" y="2192338"/>
            <a:ext cx="4572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lv-LV" altLang="lv-LV" sz="1800" b="1">
                <a:latin typeface="Verdana" panose="020B0604030504040204" pitchFamily="34" charset="0"/>
              </a:rPr>
              <a:t>Atbalsta veids </a:t>
            </a:r>
            <a:endParaRPr lang="lv-LV" altLang="lv-LV" sz="1800">
              <a:latin typeface="Verdana" panose="020B0604030504040204" pitchFamily="34" charset="0"/>
            </a:endParaRPr>
          </a:p>
        </p:txBody>
      </p:sp>
      <p:pic>
        <p:nvPicPr>
          <p:cNvPr id="42001" name="Graphic 32" descr="Pin with solid fill">
            <a:extLst>
              <a:ext uri="{FF2B5EF4-FFF2-40B4-BE49-F238E27FC236}">
                <a16:creationId xmlns:a16="http://schemas.microsoft.com/office/drawing/2014/main" id="{22FDCC73-32CD-36ED-BAA3-96B106EF7CD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2686050"/>
            <a:ext cx="436563"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5ACE3D46-2CE0-8CF4-599C-02971CAAFF1A}"/>
              </a:ext>
            </a:extLst>
          </p:cNvPr>
          <p:cNvSpPr>
            <a:spLocks noGrp="1"/>
          </p:cNvSpPr>
          <p:nvPr>
            <p:ph type="title"/>
          </p:nvPr>
        </p:nvSpPr>
        <p:spPr>
          <a:xfrm>
            <a:off x="627063" y="2052638"/>
            <a:ext cx="8212137" cy="1038225"/>
          </a:xfrm>
        </p:spPr>
        <p:txBody>
          <a:bodyPr anchor="ctr"/>
          <a:lstStyle/>
          <a:p>
            <a:pPr algn="ctr"/>
            <a:r>
              <a:rPr lang="lv-LV" altLang="lv-LV" sz="2900">
                <a:solidFill>
                  <a:srgbClr val="9BBB59"/>
                </a:solidFill>
              </a:rPr>
              <a:t>Atbalsts prototipēšanai un validācijai</a:t>
            </a:r>
          </a:p>
        </p:txBody>
      </p:sp>
      <p:sp>
        <p:nvSpPr>
          <p:cNvPr id="44035" name="Slide Number Placeholder 5">
            <a:extLst>
              <a:ext uri="{FF2B5EF4-FFF2-40B4-BE49-F238E27FC236}">
                <a16:creationId xmlns:a16="http://schemas.microsoft.com/office/drawing/2014/main" id="{7D50C774-D579-73AF-54AD-207613356D39}"/>
              </a:ext>
            </a:extLst>
          </p:cNvPr>
          <p:cNvSpPr>
            <a:spLocks noGrp="1" noChangeArrowheads="1"/>
          </p:cNvSpPr>
          <p:nvPr>
            <p:ph type="sldNum" sz="quarter" idx="13"/>
          </p:nvPr>
        </p:nvSpPr>
        <p:spPr bwMode="auto">
          <a:xfrm>
            <a:off x="8469313" y="4743450"/>
            <a:ext cx="369887"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87014E3-A996-4A5C-B65A-A9319F4087D6}" type="slidenum">
              <a:rPr lang="en-US" altLang="lv-LV" smtClean="0"/>
              <a:pPr/>
              <a:t>12</a:t>
            </a:fld>
            <a:endParaRPr lang="en-US" altLang="lv-LV"/>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5">
            <a:extLst>
              <a:ext uri="{FF2B5EF4-FFF2-40B4-BE49-F238E27FC236}">
                <a16:creationId xmlns:a16="http://schemas.microsoft.com/office/drawing/2014/main" id="{A482FDBE-EDAF-BB5F-0D82-B98919BC8F68}"/>
              </a:ext>
            </a:extLst>
          </p:cNvPr>
          <p:cNvSpPr>
            <a:spLocks noGrp="1" noChangeArrowheads="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5DF6CFD-CB68-437F-8B84-71CAADBD5C72}" type="slidenum">
              <a:rPr lang="en-US" altLang="lv-LV" smtClean="0"/>
              <a:pPr/>
              <a:t>13</a:t>
            </a:fld>
            <a:endParaRPr lang="en-US" altLang="lv-LV"/>
          </a:p>
        </p:txBody>
      </p:sp>
      <p:sp>
        <p:nvSpPr>
          <p:cNvPr id="19" name="TextBox 18">
            <a:extLst>
              <a:ext uri="{FF2B5EF4-FFF2-40B4-BE49-F238E27FC236}">
                <a16:creationId xmlns:a16="http://schemas.microsoft.com/office/drawing/2014/main" id="{6AAF6541-9C8A-416D-0BE2-27BE6CCAF59C}"/>
              </a:ext>
            </a:extLst>
          </p:cNvPr>
          <p:cNvSpPr txBox="1"/>
          <p:nvPr/>
        </p:nvSpPr>
        <p:spPr>
          <a:xfrm>
            <a:off x="6069013" y="2011363"/>
            <a:ext cx="1208087" cy="461962"/>
          </a:xfrm>
          <a:prstGeom prst="rect">
            <a:avLst/>
          </a:prstGeom>
          <a:solidFill>
            <a:schemeClr val="accent3">
              <a:lumMod val="20000"/>
              <a:lumOff val="80000"/>
            </a:schemeClr>
          </a:solidFill>
          <a:ln>
            <a:solidFill>
              <a:schemeClr val="accent3">
                <a:lumMod val="75000"/>
              </a:schemeClr>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spAutoFit/>
          </a:bodyPr>
          <a:lstStyle>
            <a:defPPr>
              <a:defRPr lang="en-US"/>
            </a:defPPr>
            <a:lvl1pPr algn="ctr">
              <a:defRPr sz="1600" b="1">
                <a:solidFill>
                  <a:schemeClr val="accent3">
                    <a:lumMod val="75000"/>
                  </a:schemeClr>
                </a:solidFill>
                <a:latin typeface="Verdana" panose="020B0604030504040204" pitchFamily="34" charset="0"/>
                <a:ea typeface="Verdana" panose="020B0604030504040204" pitchFamily="34" charset="0"/>
              </a:defRPr>
            </a:lvl1pPr>
          </a:lstStyle>
          <a:p>
            <a:pPr>
              <a:defRPr/>
            </a:pPr>
            <a:r>
              <a:rPr lang="lv-LV" altLang="lv-LV" sz="1200" dirty="0"/>
              <a:t>Grantu programma</a:t>
            </a:r>
            <a:endParaRPr lang="lv-LV" sz="1200" dirty="0"/>
          </a:p>
        </p:txBody>
      </p:sp>
      <p:sp>
        <p:nvSpPr>
          <p:cNvPr id="20" name="TextBox 19">
            <a:extLst>
              <a:ext uri="{FF2B5EF4-FFF2-40B4-BE49-F238E27FC236}">
                <a16:creationId xmlns:a16="http://schemas.microsoft.com/office/drawing/2014/main" id="{4A4534CB-FF41-B3AE-95DF-994762E8C65C}"/>
              </a:ext>
            </a:extLst>
          </p:cNvPr>
          <p:cNvSpPr txBox="1"/>
          <p:nvPr/>
        </p:nvSpPr>
        <p:spPr>
          <a:xfrm>
            <a:off x="4852988" y="2195513"/>
            <a:ext cx="1060450" cy="277812"/>
          </a:xfrm>
          <a:prstGeom prst="rect">
            <a:avLst/>
          </a:prstGeom>
          <a:solidFill>
            <a:schemeClr val="accent3">
              <a:lumMod val="20000"/>
              <a:lumOff val="80000"/>
            </a:schemeClr>
          </a:solidFill>
          <a:ln>
            <a:solidFill>
              <a:schemeClr val="accent3">
                <a:lumMod val="75000"/>
              </a:schemeClr>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GB" altLang="lv-LV" sz="1200" b="1" dirty="0">
                <a:solidFill>
                  <a:srgbClr val="77933C"/>
                </a:solidFill>
                <a:latin typeface="Verdana" panose="020B0604030504040204" pitchFamily="34" charset="0"/>
                <a:cs typeface="Arial" panose="020B0604020202020204" pitchFamily="34" charset="0"/>
              </a:rPr>
              <a:t>T</a:t>
            </a:r>
            <a:r>
              <a:rPr lang="pl-PL" altLang="lv-LV" sz="1200" b="1" dirty="0">
                <a:solidFill>
                  <a:srgbClr val="77933C"/>
                </a:solidFill>
                <a:latin typeface="Verdana" panose="020B0604030504040204" pitchFamily="34" charset="0"/>
                <a:cs typeface="Arial" panose="020B0604020202020204" pitchFamily="34" charset="0"/>
              </a:rPr>
              <a:t>estēšana</a:t>
            </a:r>
            <a:endParaRPr lang="lv-LV" altLang="lv-LV" sz="1200" b="1" dirty="0">
              <a:solidFill>
                <a:srgbClr val="77933C"/>
              </a:solidFill>
              <a:latin typeface="Verdana" panose="020B0604030504040204" pitchFamily="34" charset="0"/>
              <a:cs typeface="Arial" panose="020B0604020202020204" pitchFamily="34" charset="0"/>
            </a:endParaRPr>
          </a:p>
        </p:txBody>
      </p:sp>
      <p:grpSp>
        <p:nvGrpSpPr>
          <p:cNvPr id="45061" name="Group 7">
            <a:extLst>
              <a:ext uri="{FF2B5EF4-FFF2-40B4-BE49-F238E27FC236}">
                <a16:creationId xmlns:a16="http://schemas.microsoft.com/office/drawing/2014/main" id="{E01E8290-2CF7-69F6-0103-C41365301AAB}"/>
              </a:ext>
            </a:extLst>
          </p:cNvPr>
          <p:cNvGrpSpPr>
            <a:grpSpLocks/>
          </p:cNvGrpSpPr>
          <p:nvPr/>
        </p:nvGrpSpPr>
        <p:grpSpPr bwMode="auto">
          <a:xfrm>
            <a:off x="3675063" y="3246438"/>
            <a:ext cx="1790700" cy="906462"/>
            <a:chOff x="4327878" y="3201342"/>
            <a:chExt cx="2057492" cy="905813"/>
          </a:xfrm>
        </p:grpSpPr>
        <p:sp>
          <p:nvSpPr>
            <p:cNvPr id="7" name="TextBox 6">
              <a:extLst>
                <a:ext uri="{FF2B5EF4-FFF2-40B4-BE49-F238E27FC236}">
                  <a16:creationId xmlns:a16="http://schemas.microsoft.com/office/drawing/2014/main" id="{3F133CFE-ECD0-93FF-74E8-2D69D6923918}"/>
                </a:ext>
              </a:extLst>
            </p:cNvPr>
            <p:cNvSpPr txBox="1"/>
            <p:nvPr/>
          </p:nvSpPr>
          <p:spPr>
            <a:xfrm>
              <a:off x="4331526" y="3201342"/>
              <a:ext cx="2053844" cy="460045"/>
            </a:xfrm>
            <a:prstGeom prst="rect">
              <a:avLst/>
            </a:prstGeom>
            <a:solidFill>
              <a:schemeClr val="bg1"/>
            </a:solidFill>
            <a:ln>
              <a:solidFill>
                <a:schemeClr val="accent3">
                  <a:lumMod val="75000"/>
                </a:schemeClr>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lv-LV" altLang="lv-LV" sz="1200" b="1" dirty="0">
                  <a:solidFill>
                    <a:srgbClr val="77933C"/>
                  </a:solidFill>
                  <a:latin typeface="Verdana" panose="020B0604030504040204" pitchFamily="34" charset="0"/>
                  <a:cs typeface="Arial" panose="020B0604020202020204" pitchFamily="34" charset="0"/>
                </a:rPr>
                <a:t>Grants jaunu produktu attīstībai</a:t>
              </a:r>
            </a:p>
          </p:txBody>
        </p:sp>
        <p:sp>
          <p:nvSpPr>
            <p:cNvPr id="23" name="Rectangle 22">
              <a:extLst>
                <a:ext uri="{FF2B5EF4-FFF2-40B4-BE49-F238E27FC236}">
                  <a16:creationId xmlns:a16="http://schemas.microsoft.com/office/drawing/2014/main" id="{196B7604-D0CE-C6E0-B7F8-FD558F50BDC9}"/>
                </a:ext>
              </a:extLst>
            </p:cNvPr>
            <p:cNvSpPr/>
            <p:nvPr/>
          </p:nvSpPr>
          <p:spPr>
            <a:xfrm>
              <a:off x="4327878" y="3707391"/>
              <a:ext cx="2026483" cy="399764"/>
            </a:xfrm>
            <a:prstGeom prst="rect">
              <a:avLst/>
            </a:prstGeom>
            <a:solidFill>
              <a:schemeClr val="accent3">
                <a:lumMod val="75000"/>
              </a:schemeClr>
            </a:solidFill>
            <a:ln>
              <a:solidFill>
                <a:schemeClr val="bg1"/>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lv-LV" altLang="lv-LV" sz="1000" dirty="0">
                  <a:solidFill>
                    <a:schemeClr val="bg1"/>
                  </a:solidFill>
                  <a:latin typeface="Verdana" panose="020B0604030504040204" pitchFamily="34" charset="0"/>
                  <a:cs typeface="Arial" panose="020B0604020202020204" pitchFamily="34" charset="0"/>
                </a:rPr>
                <a:t>Centrālā finanšu un līgumu aģentūra (CFLA)</a:t>
              </a:r>
            </a:p>
          </p:txBody>
        </p:sp>
      </p:grpSp>
      <p:grpSp>
        <p:nvGrpSpPr>
          <p:cNvPr id="45062" name="Group 2">
            <a:extLst>
              <a:ext uri="{FF2B5EF4-FFF2-40B4-BE49-F238E27FC236}">
                <a16:creationId xmlns:a16="http://schemas.microsoft.com/office/drawing/2014/main" id="{96C3163E-EB21-5416-6FDF-F8DEA7FE69BE}"/>
              </a:ext>
            </a:extLst>
          </p:cNvPr>
          <p:cNvGrpSpPr>
            <a:grpSpLocks/>
          </p:cNvGrpSpPr>
          <p:nvPr/>
        </p:nvGrpSpPr>
        <p:grpSpPr bwMode="auto">
          <a:xfrm>
            <a:off x="2011363" y="3246438"/>
            <a:ext cx="1489075" cy="941387"/>
            <a:chOff x="2413793" y="3189714"/>
            <a:chExt cx="1710532" cy="943695"/>
          </a:xfrm>
        </p:grpSpPr>
        <p:sp>
          <p:nvSpPr>
            <p:cNvPr id="6" name="TextBox 5">
              <a:extLst>
                <a:ext uri="{FF2B5EF4-FFF2-40B4-BE49-F238E27FC236}">
                  <a16:creationId xmlns:a16="http://schemas.microsoft.com/office/drawing/2014/main" id="{C17FEE86-0B40-8DA1-C3E5-73F9AABEE878}"/>
                </a:ext>
              </a:extLst>
            </p:cNvPr>
            <p:cNvSpPr txBox="1"/>
            <p:nvPr/>
          </p:nvSpPr>
          <p:spPr>
            <a:xfrm>
              <a:off x="2415616" y="3189714"/>
              <a:ext cx="1708709" cy="647696"/>
            </a:xfrm>
            <a:prstGeom prst="rect">
              <a:avLst/>
            </a:prstGeom>
            <a:solidFill>
              <a:schemeClr val="bg1"/>
            </a:solidFill>
            <a:ln>
              <a:solidFill>
                <a:schemeClr val="accent3">
                  <a:lumMod val="75000"/>
                </a:schemeClr>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lv-LV" altLang="lv-LV" sz="1200" b="1" dirty="0">
                  <a:solidFill>
                    <a:srgbClr val="77933C"/>
                  </a:solidFill>
                  <a:latin typeface="Verdana" panose="020B0604030504040204" pitchFamily="34" charset="0"/>
                  <a:cs typeface="Arial" panose="020B0604020202020204" pitchFamily="34" charset="0"/>
                </a:rPr>
                <a:t>Eiropas Aizsardzības fonds</a:t>
              </a:r>
            </a:p>
          </p:txBody>
        </p:sp>
        <p:sp>
          <p:nvSpPr>
            <p:cNvPr id="25" name="Rectangle 24">
              <a:extLst>
                <a:ext uri="{FF2B5EF4-FFF2-40B4-BE49-F238E27FC236}">
                  <a16:creationId xmlns:a16="http://schemas.microsoft.com/office/drawing/2014/main" id="{F9ADAAEC-4E9E-826C-F7CC-779DA9BAFE43}"/>
                </a:ext>
              </a:extLst>
            </p:cNvPr>
            <p:cNvSpPr/>
            <p:nvPr/>
          </p:nvSpPr>
          <p:spPr>
            <a:xfrm>
              <a:off x="2413793" y="3886744"/>
              <a:ext cx="1708708" cy="246665"/>
            </a:xfrm>
            <a:prstGeom prst="rect">
              <a:avLst/>
            </a:prstGeom>
            <a:solidFill>
              <a:schemeClr val="accent3">
                <a:lumMod val="75000"/>
              </a:schemeClr>
            </a:solidFill>
            <a:ln>
              <a:solidFill>
                <a:schemeClr val="bg1"/>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spAutoFit/>
            </a:bodyPr>
            <a:lstStyle/>
            <a:p>
              <a:pPr algn="ctr">
                <a:spcBef>
                  <a:spcPts val="0"/>
                </a:spcBef>
                <a:spcAft>
                  <a:spcPts val="0"/>
                </a:spcAft>
                <a:defRPr/>
              </a:pPr>
              <a:r>
                <a:rPr lang="lv-LV" altLang="lv-LV" sz="1000" dirty="0">
                  <a:solidFill>
                    <a:schemeClr val="bg1"/>
                  </a:solidFill>
                  <a:latin typeface="Verdana" panose="020B0604030504040204" pitchFamily="34" charset="0"/>
                  <a:ea typeface="Verdana" panose="020B0604030504040204" pitchFamily="34" charset="0"/>
                </a:rPr>
                <a:t>Eiropas Komisija</a:t>
              </a:r>
              <a:endParaRPr lang="lv-LV" sz="1000" dirty="0">
                <a:solidFill>
                  <a:schemeClr val="bg1"/>
                </a:solidFill>
                <a:latin typeface="Verdana" panose="020B0604030504040204" pitchFamily="34" charset="0"/>
                <a:ea typeface="Verdana" panose="020B0604030504040204" pitchFamily="34" charset="0"/>
              </a:endParaRPr>
            </a:p>
          </p:txBody>
        </p:sp>
      </p:grpSp>
      <p:grpSp>
        <p:nvGrpSpPr>
          <p:cNvPr id="45063" name="Group 4">
            <a:extLst>
              <a:ext uri="{FF2B5EF4-FFF2-40B4-BE49-F238E27FC236}">
                <a16:creationId xmlns:a16="http://schemas.microsoft.com/office/drawing/2014/main" id="{872CA578-E8DA-D8B5-A23D-16782AFDEA32}"/>
              </a:ext>
            </a:extLst>
          </p:cNvPr>
          <p:cNvGrpSpPr>
            <a:grpSpLocks/>
          </p:cNvGrpSpPr>
          <p:nvPr/>
        </p:nvGrpSpPr>
        <p:grpSpPr bwMode="auto">
          <a:xfrm>
            <a:off x="396875" y="3246438"/>
            <a:ext cx="1489075" cy="754062"/>
            <a:chOff x="341313" y="3201343"/>
            <a:chExt cx="1964531" cy="753781"/>
          </a:xfrm>
        </p:grpSpPr>
        <p:sp>
          <p:nvSpPr>
            <p:cNvPr id="26" name="TextBox 25">
              <a:extLst>
                <a:ext uri="{FF2B5EF4-FFF2-40B4-BE49-F238E27FC236}">
                  <a16:creationId xmlns:a16="http://schemas.microsoft.com/office/drawing/2014/main" id="{E6DDA2C2-FAAA-9E18-FC1A-AAF824FB9F37}"/>
                </a:ext>
              </a:extLst>
            </p:cNvPr>
            <p:cNvSpPr txBox="1"/>
            <p:nvPr/>
          </p:nvSpPr>
          <p:spPr>
            <a:xfrm>
              <a:off x="341313" y="3201343"/>
              <a:ext cx="1964531" cy="461790"/>
            </a:xfrm>
            <a:prstGeom prst="rect">
              <a:avLst/>
            </a:prstGeom>
            <a:solidFill>
              <a:schemeClr val="bg1"/>
            </a:solidFill>
            <a:ln>
              <a:solidFill>
                <a:schemeClr val="accent3">
                  <a:lumMod val="75000"/>
                </a:schemeClr>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spAutoFit/>
            </a:bodyPr>
            <a:lstStyle>
              <a:defPPr>
                <a:defRPr lang="en-US"/>
              </a:defPPr>
              <a:lvl1pPr algn="ctr">
                <a:defRPr sz="1600" b="1">
                  <a:solidFill>
                    <a:schemeClr val="accent3">
                      <a:lumMod val="75000"/>
                    </a:schemeClr>
                  </a:solidFill>
                  <a:latin typeface="Verdana" panose="020B0604030504040204" pitchFamily="34" charset="0"/>
                  <a:ea typeface="Verdana" panose="020B0604030504040204" pitchFamily="34" charset="0"/>
                </a:defRPr>
              </a:lvl1pPr>
            </a:lstStyle>
            <a:p>
              <a:pPr>
                <a:defRPr/>
              </a:pPr>
              <a:r>
                <a:rPr lang="lv-LV" altLang="lv-LV" sz="1200" dirty="0"/>
                <a:t>NATO DIANA akselerators</a:t>
              </a:r>
              <a:endParaRPr lang="lv-LV" sz="1200" dirty="0"/>
            </a:p>
          </p:txBody>
        </p:sp>
        <p:sp>
          <p:nvSpPr>
            <p:cNvPr id="28" name="Rectangle 27">
              <a:extLst>
                <a:ext uri="{FF2B5EF4-FFF2-40B4-BE49-F238E27FC236}">
                  <a16:creationId xmlns:a16="http://schemas.microsoft.com/office/drawing/2014/main" id="{6DFCD38B-A03F-BFDF-21EC-17CF9E33CC4C}"/>
                </a:ext>
              </a:extLst>
            </p:cNvPr>
            <p:cNvSpPr/>
            <p:nvPr/>
          </p:nvSpPr>
          <p:spPr>
            <a:xfrm>
              <a:off x="341313" y="3709154"/>
              <a:ext cx="1964531" cy="245970"/>
            </a:xfrm>
            <a:prstGeom prst="rect">
              <a:avLst/>
            </a:prstGeom>
            <a:solidFill>
              <a:schemeClr val="accent3">
                <a:lumMod val="75000"/>
              </a:schemeClr>
            </a:solidFill>
            <a:ln>
              <a:solidFill>
                <a:schemeClr val="bg1"/>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spAutoFit/>
            </a:bodyPr>
            <a:lstStyle/>
            <a:p>
              <a:pPr algn="ctr">
                <a:spcBef>
                  <a:spcPts val="0"/>
                </a:spcBef>
                <a:spcAft>
                  <a:spcPts val="0"/>
                </a:spcAft>
                <a:defRPr/>
              </a:pPr>
              <a:r>
                <a:rPr lang="lv-LV" sz="1000" dirty="0" err="1">
                  <a:solidFill>
                    <a:schemeClr val="bg1"/>
                  </a:solidFill>
                  <a:latin typeface="Verdana" panose="020B0604030504040204" pitchFamily="34" charset="0"/>
                  <a:ea typeface="Verdana" panose="020B0604030504040204" pitchFamily="34" charset="0"/>
                </a:rPr>
                <a:t>UniLab</a:t>
              </a:r>
              <a:r>
                <a:rPr lang="lv-LV" sz="1000" dirty="0">
                  <a:solidFill>
                    <a:schemeClr val="bg1"/>
                  </a:solidFill>
                  <a:latin typeface="Verdana" panose="020B0604030504040204" pitchFamily="34" charset="0"/>
                  <a:ea typeface="Verdana" panose="020B0604030504040204" pitchFamily="34" charset="0"/>
                </a:rPr>
                <a:t> Defence</a:t>
              </a:r>
            </a:p>
          </p:txBody>
        </p:sp>
      </p:grpSp>
      <p:grpSp>
        <p:nvGrpSpPr>
          <p:cNvPr id="45064" name="Group 32">
            <a:extLst>
              <a:ext uri="{FF2B5EF4-FFF2-40B4-BE49-F238E27FC236}">
                <a16:creationId xmlns:a16="http://schemas.microsoft.com/office/drawing/2014/main" id="{E60E1DC3-A801-E7E6-FA09-AB21343D87F1}"/>
              </a:ext>
            </a:extLst>
          </p:cNvPr>
          <p:cNvGrpSpPr>
            <a:grpSpLocks/>
          </p:cNvGrpSpPr>
          <p:nvPr/>
        </p:nvGrpSpPr>
        <p:grpSpPr bwMode="auto">
          <a:xfrm>
            <a:off x="247650" y="2174875"/>
            <a:ext cx="8589963" cy="696913"/>
            <a:chOff x="247649" y="2175549"/>
            <a:chExt cx="8590757" cy="696100"/>
          </a:xfrm>
        </p:grpSpPr>
        <p:cxnSp>
          <p:nvCxnSpPr>
            <p:cNvPr id="34" name="Straight Arrow Connector 33">
              <a:extLst>
                <a:ext uri="{FF2B5EF4-FFF2-40B4-BE49-F238E27FC236}">
                  <a16:creationId xmlns:a16="http://schemas.microsoft.com/office/drawing/2014/main" id="{4E3ECAC5-D412-207C-7DDC-4BC60AA99507}"/>
                </a:ext>
              </a:extLst>
            </p:cNvPr>
            <p:cNvCxnSpPr/>
            <p:nvPr/>
          </p:nvCxnSpPr>
          <p:spPr>
            <a:xfrm>
              <a:off x="304804" y="2529149"/>
              <a:ext cx="8533602" cy="45983"/>
            </a:xfrm>
            <a:prstGeom prst="straightConnector1">
              <a:avLst/>
            </a:prstGeom>
            <a:ln w="38100">
              <a:solidFill>
                <a:schemeClr val="accent3">
                  <a:lumMod val="75000"/>
                </a:schemeClr>
              </a:solidFill>
              <a:tailEnd type="triangle"/>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45071" name="TextBox 10">
              <a:extLst>
                <a:ext uri="{FF2B5EF4-FFF2-40B4-BE49-F238E27FC236}">
                  <a16:creationId xmlns:a16="http://schemas.microsoft.com/office/drawing/2014/main" id="{7C2D9A15-0D99-840B-A3B8-B079A2F058DA}"/>
                </a:ext>
              </a:extLst>
            </p:cNvPr>
            <p:cNvSpPr txBox="1">
              <a:spLocks noChangeArrowheads="1"/>
            </p:cNvSpPr>
            <p:nvPr/>
          </p:nvSpPr>
          <p:spPr bwMode="auto">
            <a:xfrm>
              <a:off x="247649" y="2175549"/>
              <a:ext cx="2508482" cy="27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lv-LV" altLang="lv-LV" sz="1200">
                  <a:solidFill>
                    <a:srgbClr val="77933C"/>
                  </a:solidFill>
                  <a:latin typeface="Verdana" panose="020B0604030504040204" pitchFamily="34" charset="0"/>
                </a:rPr>
                <a:t>Aizsardzības ministrija</a:t>
              </a:r>
            </a:p>
          </p:txBody>
        </p:sp>
        <p:sp>
          <p:nvSpPr>
            <p:cNvPr id="36" name="TextBox 11">
              <a:extLst>
                <a:ext uri="{FF2B5EF4-FFF2-40B4-BE49-F238E27FC236}">
                  <a16:creationId xmlns:a16="http://schemas.microsoft.com/office/drawing/2014/main" id="{9FF942F3-4AC1-86AB-CA7E-BC3A4F16653C}"/>
                </a:ext>
              </a:extLst>
            </p:cNvPr>
            <p:cNvSpPr txBox="1">
              <a:spLocks noChangeArrowheads="1"/>
            </p:cNvSpPr>
            <p:nvPr/>
          </p:nvSpPr>
          <p:spPr bwMode="auto">
            <a:xfrm>
              <a:off x="247649" y="2594160"/>
              <a:ext cx="2830775" cy="277489"/>
            </a:xfrm>
            <a:prstGeom prst="rect">
              <a:avLst/>
            </a:prstGeom>
            <a:noFill/>
            <a:ln>
              <a:noFill/>
            </a:ln>
          </p:spPr>
          <p:txBody>
            <a:bodyPr>
              <a:spAutoFit/>
            </a:bodyPr>
            <a:lstStyle/>
            <a:p>
              <a:pPr>
                <a:defRPr/>
              </a:pPr>
              <a:r>
                <a:rPr lang="lv-LV" altLang="lv-LV" sz="1200" dirty="0">
                  <a:solidFill>
                    <a:schemeClr val="accent3">
                      <a:lumMod val="75000"/>
                    </a:schemeClr>
                  </a:solidFill>
                  <a:latin typeface="Verdana" panose="020B0604030504040204" pitchFamily="34" charset="0"/>
                  <a:ea typeface="Verdana" panose="020B0604030504040204" pitchFamily="34" charset="0"/>
                </a:rPr>
                <a:t>Partneri</a:t>
              </a:r>
            </a:p>
          </p:txBody>
        </p:sp>
      </p:grpSp>
      <p:cxnSp>
        <p:nvCxnSpPr>
          <p:cNvPr id="37" name="Straight Connector 36">
            <a:extLst>
              <a:ext uri="{FF2B5EF4-FFF2-40B4-BE49-F238E27FC236}">
                <a16:creationId xmlns:a16="http://schemas.microsoft.com/office/drawing/2014/main" id="{397A285E-8551-B07E-BBB0-0FB0C4DC0D95}"/>
              </a:ext>
            </a:extLst>
          </p:cNvPr>
          <p:cNvCxnSpPr>
            <a:cxnSpLocks/>
          </p:cNvCxnSpPr>
          <p:nvPr/>
        </p:nvCxnSpPr>
        <p:spPr>
          <a:xfrm>
            <a:off x="1133475" y="2552700"/>
            <a:ext cx="0" cy="606425"/>
          </a:xfrm>
          <a:prstGeom prst="line">
            <a:avLst/>
          </a:prstGeom>
          <a:ln w="38100">
            <a:solidFill>
              <a:schemeClr val="accent3">
                <a:lumMod val="75000"/>
              </a:schemeClr>
            </a:solidFill>
            <a:tailEnd type="triangle"/>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70450046-9640-C4F5-BB4C-14C909E61368}"/>
              </a:ext>
            </a:extLst>
          </p:cNvPr>
          <p:cNvCxnSpPr>
            <a:cxnSpLocks/>
          </p:cNvCxnSpPr>
          <p:nvPr/>
        </p:nvCxnSpPr>
        <p:spPr>
          <a:xfrm>
            <a:off x="2755900" y="2532063"/>
            <a:ext cx="0" cy="606425"/>
          </a:xfrm>
          <a:prstGeom prst="line">
            <a:avLst/>
          </a:prstGeom>
          <a:ln w="38100">
            <a:solidFill>
              <a:schemeClr val="accent3">
                <a:lumMod val="75000"/>
              </a:schemeClr>
            </a:solidFill>
            <a:tailEnd type="triangle"/>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47A5AA5E-8F03-CAB4-8181-9FF826803112}"/>
              </a:ext>
            </a:extLst>
          </p:cNvPr>
          <p:cNvCxnSpPr>
            <a:cxnSpLocks/>
          </p:cNvCxnSpPr>
          <p:nvPr/>
        </p:nvCxnSpPr>
        <p:spPr>
          <a:xfrm>
            <a:off x="4532313" y="2552700"/>
            <a:ext cx="0" cy="568325"/>
          </a:xfrm>
          <a:prstGeom prst="line">
            <a:avLst/>
          </a:prstGeom>
          <a:ln w="38100">
            <a:solidFill>
              <a:schemeClr val="accent3">
                <a:lumMod val="75000"/>
              </a:schemeClr>
            </a:solidFill>
            <a:tailEnd type="triangle"/>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53FA2611-D462-11CB-23CF-BD6471EDA40C}"/>
              </a:ext>
            </a:extLst>
          </p:cNvPr>
          <p:cNvSpPr txBox="1"/>
          <p:nvPr/>
        </p:nvSpPr>
        <p:spPr>
          <a:xfrm>
            <a:off x="7432675" y="1641475"/>
            <a:ext cx="1208088" cy="831850"/>
          </a:xfrm>
          <a:prstGeom prst="rect">
            <a:avLst/>
          </a:prstGeom>
          <a:solidFill>
            <a:schemeClr val="accent3">
              <a:lumMod val="20000"/>
              <a:lumOff val="80000"/>
            </a:schemeClr>
          </a:solidFill>
          <a:ln>
            <a:solidFill>
              <a:schemeClr val="accent3">
                <a:lumMod val="75000"/>
              </a:schemeClr>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lv-LV" altLang="lv-LV" sz="1200" b="1">
                <a:solidFill>
                  <a:srgbClr val="77933C"/>
                </a:solidFill>
                <a:latin typeface="Verdana" panose="020B0604030504040204" pitchFamily="34" charset="0"/>
                <a:cs typeface="Arial" panose="020B0604020202020204" pitchFamily="34" charset="0"/>
              </a:rPr>
              <a:t>Pētniecības un attīstības līgumi</a:t>
            </a:r>
          </a:p>
        </p:txBody>
      </p:sp>
      <p:sp>
        <p:nvSpPr>
          <p:cNvPr id="45069" name="Text Placeholder 2">
            <a:extLst>
              <a:ext uri="{FF2B5EF4-FFF2-40B4-BE49-F238E27FC236}">
                <a16:creationId xmlns:a16="http://schemas.microsoft.com/office/drawing/2014/main" id="{235594DC-8A26-01C2-02BF-26F4EB1AD3AD}"/>
              </a:ext>
            </a:extLst>
          </p:cNvPr>
          <p:cNvSpPr>
            <a:spLocks noGrp="1"/>
          </p:cNvSpPr>
          <p:nvPr>
            <p:ph type="body" idx="1"/>
          </p:nvPr>
        </p:nvSpPr>
        <p:spPr>
          <a:xfrm>
            <a:off x="2590800" y="285750"/>
            <a:ext cx="6096000" cy="915988"/>
          </a:xfrm>
        </p:spPr>
        <p:txBody>
          <a:bodyPr/>
          <a:lstStyle/>
          <a:p>
            <a:r>
              <a:rPr lang="lv-LV" altLang="lv-LV" sz="2800">
                <a:solidFill>
                  <a:schemeClr val="tx1"/>
                </a:solidFill>
              </a:rPr>
              <a:t>Stadija: </a:t>
            </a:r>
            <a:r>
              <a:rPr lang="lv-LV" altLang="lv-LV" sz="2800" b="1">
                <a:solidFill>
                  <a:srgbClr val="77933C"/>
                </a:solidFill>
              </a:rPr>
              <a:t>Prototips un attīstība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6">
            <a:extLst>
              <a:ext uri="{FF2B5EF4-FFF2-40B4-BE49-F238E27FC236}">
                <a16:creationId xmlns:a16="http://schemas.microsoft.com/office/drawing/2014/main" id="{66D9CDD0-DE7C-01C4-785A-0F7B3850CFFF}"/>
              </a:ext>
            </a:extLst>
          </p:cNvPr>
          <p:cNvSpPr>
            <a:spLocks noGrp="1"/>
          </p:cNvSpPr>
          <p:nvPr>
            <p:ph type="title"/>
          </p:nvPr>
        </p:nvSpPr>
        <p:spPr>
          <a:xfrm>
            <a:off x="2590800" y="204788"/>
            <a:ext cx="6248400" cy="871537"/>
          </a:xfrm>
        </p:spPr>
        <p:txBody>
          <a:bodyPr anchor="ctr"/>
          <a:lstStyle/>
          <a:p>
            <a:pPr>
              <a:defRPr/>
            </a:pPr>
            <a:r>
              <a:rPr lang="lv-LV" altLang="lv-LV" sz="2200" dirty="0">
                <a:solidFill>
                  <a:schemeClr val="accent3"/>
                </a:solidFill>
              </a:rPr>
              <a:t>NATO DIANA akselerators </a:t>
            </a:r>
            <a:br>
              <a:rPr lang="lv-LV" altLang="lv-LV" sz="2200" dirty="0">
                <a:solidFill>
                  <a:schemeClr val="accent3"/>
                </a:solidFill>
              </a:rPr>
            </a:br>
            <a:r>
              <a:rPr lang="lv-LV" altLang="lv-LV" sz="2200" dirty="0">
                <a:solidFill>
                  <a:schemeClr val="accent3"/>
                </a:solidFill>
              </a:rPr>
              <a:t>(</a:t>
            </a:r>
            <a:r>
              <a:rPr lang="lv-LV" altLang="lv-LV" sz="2200" dirty="0" err="1">
                <a:solidFill>
                  <a:schemeClr val="accent3"/>
                </a:solidFill>
              </a:rPr>
              <a:t>UniLab</a:t>
            </a:r>
            <a:r>
              <a:rPr lang="lv-LV" altLang="lv-LV" sz="2200" dirty="0">
                <a:solidFill>
                  <a:schemeClr val="accent3"/>
                </a:solidFill>
              </a:rPr>
              <a:t> </a:t>
            </a:r>
            <a:r>
              <a:rPr lang="lv-LV" altLang="lv-LV" sz="2200" dirty="0" err="1">
                <a:solidFill>
                  <a:schemeClr val="accent3"/>
                </a:solidFill>
              </a:rPr>
              <a:t>Defence</a:t>
            </a:r>
            <a:r>
              <a:rPr lang="lv-LV" altLang="lv-LV" sz="2200" dirty="0">
                <a:solidFill>
                  <a:schemeClr val="accent3"/>
                </a:solidFill>
              </a:rPr>
              <a:t>) </a:t>
            </a:r>
          </a:p>
        </p:txBody>
      </p:sp>
      <p:sp>
        <p:nvSpPr>
          <p:cNvPr id="47107" name="Text Placeholder 8">
            <a:extLst>
              <a:ext uri="{FF2B5EF4-FFF2-40B4-BE49-F238E27FC236}">
                <a16:creationId xmlns:a16="http://schemas.microsoft.com/office/drawing/2014/main" id="{8D053BDB-3A69-9876-2B5B-870C549B1C5C}"/>
              </a:ext>
            </a:extLst>
          </p:cNvPr>
          <p:cNvSpPr>
            <a:spLocks noGrp="1"/>
          </p:cNvSpPr>
          <p:nvPr>
            <p:ph type="body" sz="half" idx="2"/>
          </p:nvPr>
        </p:nvSpPr>
        <p:spPr>
          <a:xfrm>
            <a:off x="415925" y="1304925"/>
            <a:ext cx="8423275" cy="788988"/>
          </a:xfrm>
        </p:spPr>
        <p:txBody>
          <a:bodyPr/>
          <a:lstStyle/>
          <a:p>
            <a:pPr>
              <a:lnSpc>
                <a:spcPct val="90000"/>
              </a:lnSpc>
            </a:pPr>
            <a:r>
              <a:rPr lang="lv-LV" altLang="lv-LV" sz="1100" b="1"/>
              <a:t>Mērķis: </a:t>
            </a:r>
            <a:r>
              <a:rPr lang="lv-LV" altLang="lv-LV" sz="1100"/>
              <a:t>Starptautiskajā NATO DIANA akcelerācijas programmā paredzēts uzņemt un atbalstīt komersantus, kas veiksmīgi startējuši NATO DIANA uzsaukumos. Uzņēmums saņem piekļuvi vairāk nekā 180 testa centriem, attiecīgu atbalstu 6 mēnešu garumā </a:t>
            </a:r>
          </a:p>
          <a:p>
            <a:pPr>
              <a:lnSpc>
                <a:spcPct val="90000"/>
              </a:lnSpc>
            </a:pPr>
            <a:r>
              <a:rPr lang="lv-LV" altLang="lv-LV" sz="1100" b="1"/>
              <a:t>Kam domāts? </a:t>
            </a:r>
            <a:r>
              <a:rPr lang="lv-LV" altLang="lv-LV" sz="1100"/>
              <a:t>Akcelerācijas programmas dalībniekiem (jaunuzņēmumi, mikro- un MVU), </a:t>
            </a:r>
            <a:r>
              <a:rPr lang="lv-LV" altLang="lv-LV" sz="1100" b="1"/>
              <a:t>TGL 4-7</a:t>
            </a:r>
          </a:p>
        </p:txBody>
      </p:sp>
      <p:sp>
        <p:nvSpPr>
          <p:cNvPr id="47108" name="Slide Number Placeholder 5">
            <a:extLst>
              <a:ext uri="{FF2B5EF4-FFF2-40B4-BE49-F238E27FC236}">
                <a16:creationId xmlns:a16="http://schemas.microsoft.com/office/drawing/2014/main" id="{0A9FAC43-0DF1-9339-7E55-E43CB779ED3B}"/>
              </a:ext>
            </a:extLst>
          </p:cNvPr>
          <p:cNvSpPr>
            <a:spLocks noGrp="1" noChangeArrowheads="1"/>
          </p:cNvSpPr>
          <p:nvPr>
            <p:ph type="sldNum" sz="quarter" idx="13"/>
          </p:nvPr>
        </p:nvSpPr>
        <p:spPr bwMode="auto">
          <a:xfrm>
            <a:off x="8399463" y="4743450"/>
            <a:ext cx="439737"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DFD05E6-C74B-45AE-8D19-4E0D76CAE92D}" type="slidenum">
              <a:rPr lang="en-US" altLang="lv-LV" smtClean="0"/>
              <a:pPr/>
              <a:t>14</a:t>
            </a:fld>
            <a:endParaRPr lang="en-US" altLang="lv-LV"/>
          </a:p>
        </p:txBody>
      </p:sp>
      <p:grpSp>
        <p:nvGrpSpPr>
          <p:cNvPr id="47109" name="Group 1">
            <a:extLst>
              <a:ext uri="{FF2B5EF4-FFF2-40B4-BE49-F238E27FC236}">
                <a16:creationId xmlns:a16="http://schemas.microsoft.com/office/drawing/2014/main" id="{CA2B881A-947A-3070-909F-49DF17E7525C}"/>
              </a:ext>
            </a:extLst>
          </p:cNvPr>
          <p:cNvGrpSpPr>
            <a:grpSpLocks/>
          </p:cNvGrpSpPr>
          <p:nvPr/>
        </p:nvGrpSpPr>
        <p:grpSpPr bwMode="auto">
          <a:xfrm>
            <a:off x="6248400" y="3763963"/>
            <a:ext cx="2590800" cy="944562"/>
            <a:chOff x="6385560" y="1128690"/>
            <a:chExt cx="2590800" cy="568441"/>
          </a:xfrm>
        </p:grpSpPr>
        <p:sp>
          <p:nvSpPr>
            <p:cNvPr id="9" name="TextBox 8">
              <a:extLst>
                <a:ext uri="{FF2B5EF4-FFF2-40B4-BE49-F238E27FC236}">
                  <a16:creationId xmlns:a16="http://schemas.microsoft.com/office/drawing/2014/main" id="{FB60F025-0166-4A53-1A41-92E8A102BA5F}"/>
                </a:ext>
              </a:extLst>
            </p:cNvPr>
            <p:cNvSpPr txBox="1"/>
            <p:nvPr/>
          </p:nvSpPr>
          <p:spPr>
            <a:xfrm>
              <a:off x="6385560" y="1419121"/>
              <a:ext cx="2590800" cy="278010"/>
            </a:xfrm>
            <a:prstGeom prst="rect">
              <a:avLst/>
            </a:prstGeom>
            <a:solidFill>
              <a:schemeClr val="bg1"/>
            </a:solidFill>
            <a:ln>
              <a:solidFill>
                <a:schemeClr val="accent3"/>
              </a:solidFill>
            </a:ln>
            <a:effectLst/>
          </p:spPr>
          <p:style>
            <a:lnRef idx="2">
              <a:schemeClr val="accent1"/>
            </a:lnRef>
            <a:fillRef idx="1">
              <a:schemeClr val="lt1"/>
            </a:fillRef>
            <a:effectRef idx="0">
              <a:schemeClr val="accent1"/>
            </a:effectRef>
            <a:fontRef idx="minor">
              <a:schemeClr val="dk1"/>
            </a:fontRef>
          </p:style>
          <p:txBody>
            <a:bodyPr anchor="ctr">
              <a:spAutoFit/>
            </a:bodyPr>
            <a:lstStyle>
              <a:defPPr>
                <a:defRPr lang="en-US"/>
              </a:defPPr>
              <a:lvl1pPr algn="ctr">
                <a:defRPr sz="1600" b="1">
                  <a:solidFill>
                    <a:schemeClr val="accent3">
                      <a:lumMod val="75000"/>
                    </a:schemeClr>
                  </a:solidFill>
                  <a:latin typeface="Verdana" panose="020B0604030504040204" pitchFamily="34" charset="0"/>
                  <a:ea typeface="Verdana" panose="020B0604030504040204" pitchFamily="34" charset="0"/>
                </a:defRPr>
              </a:lvl1pPr>
            </a:lstStyle>
            <a:p>
              <a:pPr algn="l">
                <a:defRPr/>
              </a:pPr>
              <a:r>
                <a:rPr lang="lv-LV" sz="1200" b="0" dirty="0">
                  <a:solidFill>
                    <a:schemeClr val="accent3"/>
                  </a:solidFill>
                </a:rPr>
                <a:t>info@unilab.lv</a:t>
              </a:r>
            </a:p>
            <a:p>
              <a:pPr algn="l">
                <a:defRPr/>
              </a:pPr>
              <a:r>
                <a:rPr lang="lv-LV" sz="1200" b="0" dirty="0">
                  <a:solidFill>
                    <a:schemeClr val="accent3"/>
                  </a:solidFill>
                </a:rPr>
                <a:t>ilze.baltmane@mod.gov.lv</a:t>
              </a:r>
            </a:p>
          </p:txBody>
        </p:sp>
        <p:sp>
          <p:nvSpPr>
            <p:cNvPr id="10" name="Rectangle 9">
              <a:extLst>
                <a:ext uri="{FF2B5EF4-FFF2-40B4-BE49-F238E27FC236}">
                  <a16:creationId xmlns:a16="http://schemas.microsoft.com/office/drawing/2014/main" id="{183D00EF-9038-1D93-B96A-0E764EDD7228}"/>
                </a:ext>
              </a:extLst>
            </p:cNvPr>
            <p:cNvSpPr/>
            <p:nvPr/>
          </p:nvSpPr>
          <p:spPr>
            <a:xfrm>
              <a:off x="6385560" y="1128690"/>
              <a:ext cx="2590800" cy="203492"/>
            </a:xfrm>
            <a:prstGeom prst="rect">
              <a:avLst/>
            </a:prstGeom>
            <a:solidFill>
              <a:schemeClr val="accent3"/>
            </a:solidFill>
            <a:ln>
              <a:solidFill>
                <a:schemeClr val="accent3"/>
              </a:solidFill>
            </a:ln>
            <a:effectLst/>
          </p:spPr>
          <p:style>
            <a:lnRef idx="2">
              <a:schemeClr val="accent1"/>
            </a:lnRef>
            <a:fillRef idx="1">
              <a:schemeClr val="lt1"/>
            </a:fillRef>
            <a:effectRef idx="0">
              <a:schemeClr val="accent1"/>
            </a:effectRef>
            <a:fontRef idx="minor">
              <a:schemeClr val="dk1"/>
            </a:fontRef>
          </p:style>
          <p:txBody>
            <a:bodyPr anchor="ctr">
              <a:spAutoFit/>
            </a:bodyPr>
            <a:lstStyle/>
            <a:p>
              <a:pPr algn="ctr">
                <a:defRPr/>
              </a:pPr>
              <a:r>
                <a:rPr lang="lv-LV" altLang="lv-LV" sz="1400" dirty="0">
                  <a:solidFill>
                    <a:schemeClr val="bg1"/>
                  </a:solidFill>
                  <a:latin typeface="Verdana" panose="020B0604030504040204" pitchFamily="34" charset="0"/>
                  <a:cs typeface="Arial" panose="020B0604020202020204" pitchFamily="34" charset="0"/>
                </a:rPr>
                <a:t>Kontakti jautājumiem</a:t>
              </a:r>
            </a:p>
          </p:txBody>
        </p:sp>
      </p:grpSp>
      <p:sp>
        <p:nvSpPr>
          <p:cNvPr id="11" name="TextBox 10">
            <a:extLst>
              <a:ext uri="{FF2B5EF4-FFF2-40B4-BE49-F238E27FC236}">
                <a16:creationId xmlns:a16="http://schemas.microsoft.com/office/drawing/2014/main" id="{B02FB333-86CB-D684-AE98-8E4B13EFF217}"/>
              </a:ext>
            </a:extLst>
          </p:cNvPr>
          <p:cNvSpPr txBox="1"/>
          <p:nvPr/>
        </p:nvSpPr>
        <p:spPr>
          <a:xfrm>
            <a:off x="3353658" y="3847620"/>
            <a:ext cx="2776497" cy="821443"/>
          </a:xfrm>
          <a:prstGeom prst="rect">
            <a:avLst/>
          </a:prstGeom>
          <a:noFill/>
          <a:ln>
            <a:noFill/>
          </a:ln>
        </p:spPr>
        <p:txBody>
          <a:bodyPr>
            <a:spAutoFit/>
          </a:bodyPr>
          <a:lstStyle/>
          <a:p>
            <a:pPr algn="ctr">
              <a:lnSpc>
                <a:spcPct val="110000"/>
              </a:lnSpc>
              <a:defRPr/>
            </a:pPr>
            <a:r>
              <a:rPr lang="lv-LV" altLang="lv-LV" sz="1200" b="1" dirty="0">
                <a:solidFill>
                  <a:schemeClr val="bg1"/>
                </a:solidFill>
                <a:highlight>
                  <a:srgbClr val="9BBB59"/>
                </a:highlight>
                <a:latin typeface="Verdana" panose="020B0604030504040204" pitchFamily="34" charset="0"/>
                <a:ea typeface="Verdana" panose="020B0604030504040204" pitchFamily="34" charset="0"/>
              </a:rPr>
              <a:t>AM loma</a:t>
            </a:r>
            <a:r>
              <a:rPr lang="lv-LV" altLang="lv-LV" sz="1200" dirty="0">
                <a:solidFill>
                  <a:schemeClr val="bg1"/>
                </a:solidFill>
                <a:highlight>
                  <a:srgbClr val="9BBB59"/>
                </a:highlight>
                <a:latin typeface="Verdana" panose="020B0604030504040204" pitchFamily="34" charset="0"/>
                <a:ea typeface="Verdana" panose="020B0604030504040204" pitchFamily="34" charset="0"/>
              </a:rPr>
              <a:t> </a:t>
            </a:r>
          </a:p>
          <a:p>
            <a:pPr algn="ctr">
              <a:lnSpc>
                <a:spcPct val="110000"/>
              </a:lnSpc>
              <a:defRPr/>
            </a:pPr>
            <a:r>
              <a:rPr lang="lv-LV" altLang="lv-LV" sz="800" dirty="0">
                <a:solidFill>
                  <a:srgbClr val="00B050"/>
                </a:solidFill>
                <a:latin typeface="Verdana" panose="020B0604030504040204" pitchFamily="34" charset="0"/>
                <a:ea typeface="Verdana" panose="020B0604030504040204" pitchFamily="34" charset="0"/>
              </a:rPr>
              <a:t>TIEŠA </a:t>
            </a:r>
            <a:r>
              <a:rPr lang="lv-LV" altLang="lv-LV" sz="1000" dirty="0">
                <a:latin typeface="Verdana" panose="020B0604030504040204" pitchFamily="34" charset="0"/>
                <a:ea typeface="Verdana" panose="020B0604030504040204" pitchFamily="34" charset="0"/>
              </a:rPr>
              <a:t>Sniedz ekspertīzi </a:t>
            </a:r>
          </a:p>
          <a:p>
            <a:pPr algn="ctr">
              <a:lnSpc>
                <a:spcPct val="110000"/>
              </a:lnSpc>
              <a:defRPr/>
            </a:pPr>
            <a:r>
              <a:rPr lang="lv-LV" altLang="lv-LV" sz="800" dirty="0">
                <a:solidFill>
                  <a:schemeClr val="accent1"/>
                </a:solidFill>
                <a:latin typeface="Verdana" panose="020B0604030504040204" pitchFamily="34" charset="0"/>
                <a:ea typeface="Verdana" panose="020B0604030504040204" pitchFamily="34" charset="0"/>
              </a:rPr>
              <a:t>NETIEŠA</a:t>
            </a:r>
            <a:r>
              <a:rPr lang="lv-LV" altLang="lv-LV" sz="1200" dirty="0">
                <a:latin typeface="Verdana" panose="020B0604030504040204" pitchFamily="34" charset="0"/>
                <a:ea typeface="Verdana" panose="020B0604030504040204" pitchFamily="34" charset="0"/>
              </a:rPr>
              <a:t> </a:t>
            </a:r>
            <a:r>
              <a:rPr lang="lv-LV" altLang="lv-LV" sz="1000" dirty="0">
                <a:latin typeface="Verdana" panose="020B0604030504040204" pitchFamily="34" charset="0"/>
                <a:ea typeface="Verdana" panose="020B0604030504040204" pitchFamily="34" charset="0"/>
              </a:rPr>
              <a:t>Nodrošina finansējumu akseleratora darbībai</a:t>
            </a:r>
          </a:p>
        </p:txBody>
      </p:sp>
      <p:pic>
        <p:nvPicPr>
          <p:cNvPr id="47111" name="Graphic 3" descr="Daily calendar with solid fill">
            <a:extLst>
              <a:ext uri="{FF2B5EF4-FFF2-40B4-BE49-F238E27FC236}">
                <a16:creationId xmlns:a16="http://schemas.microsoft.com/office/drawing/2014/main" id="{5C46B97D-EE34-2A22-021C-1E631C395A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925" y="3830638"/>
            <a:ext cx="817563"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2" name="TextBox 12">
            <a:extLst>
              <a:ext uri="{FF2B5EF4-FFF2-40B4-BE49-F238E27FC236}">
                <a16:creationId xmlns:a16="http://schemas.microsoft.com/office/drawing/2014/main" id="{4DA2DA7F-E5AB-02D2-2534-8E3EEC2E6F10}"/>
              </a:ext>
            </a:extLst>
          </p:cNvPr>
          <p:cNvSpPr txBox="1">
            <a:spLocks noChangeArrowheads="1"/>
          </p:cNvSpPr>
          <p:nvPr/>
        </p:nvSpPr>
        <p:spPr bwMode="auto">
          <a:xfrm>
            <a:off x="1141413" y="4029075"/>
            <a:ext cx="1828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lv-LV" altLang="lv-LV" sz="1200">
                <a:latin typeface="Verdana" panose="020B0604030504040204" pitchFamily="34" charset="0"/>
              </a:rPr>
              <a:t>Uzsaukums vienu reizi gadā</a:t>
            </a:r>
          </a:p>
        </p:txBody>
      </p:sp>
      <p:sp>
        <p:nvSpPr>
          <p:cNvPr id="6" name="Rectangle 5">
            <a:extLst>
              <a:ext uri="{FF2B5EF4-FFF2-40B4-BE49-F238E27FC236}">
                <a16:creationId xmlns:a16="http://schemas.microsoft.com/office/drawing/2014/main" id="{89C89272-B341-526B-2700-B3A37FE7A363}"/>
              </a:ext>
            </a:extLst>
          </p:cNvPr>
          <p:cNvSpPr/>
          <p:nvPr/>
        </p:nvSpPr>
        <p:spPr>
          <a:xfrm>
            <a:off x="3354388" y="3763963"/>
            <a:ext cx="2814637" cy="977900"/>
          </a:xfrm>
          <a:prstGeom prst="rect">
            <a:avLst/>
          </a:prstGeom>
          <a:noFill/>
          <a:ln>
            <a:solidFill>
              <a:srgbClr val="9BBB5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sp>
        <p:nvSpPr>
          <p:cNvPr id="16" name="Rectangle 15">
            <a:extLst>
              <a:ext uri="{FF2B5EF4-FFF2-40B4-BE49-F238E27FC236}">
                <a16:creationId xmlns:a16="http://schemas.microsoft.com/office/drawing/2014/main" id="{90EB4F87-5C24-EC12-F57B-697AF8E7977C}"/>
              </a:ext>
            </a:extLst>
          </p:cNvPr>
          <p:cNvSpPr/>
          <p:nvPr/>
        </p:nvSpPr>
        <p:spPr>
          <a:xfrm>
            <a:off x="415925" y="3771900"/>
            <a:ext cx="2816225" cy="977900"/>
          </a:xfrm>
          <a:prstGeom prst="rect">
            <a:avLst/>
          </a:prstGeom>
          <a:noFill/>
          <a:ln>
            <a:solidFill>
              <a:srgbClr val="9BBB5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grpSp>
        <p:nvGrpSpPr>
          <p:cNvPr id="47115" name="Group 1">
            <a:extLst>
              <a:ext uri="{FF2B5EF4-FFF2-40B4-BE49-F238E27FC236}">
                <a16:creationId xmlns:a16="http://schemas.microsoft.com/office/drawing/2014/main" id="{7CA0114C-D5C3-EA72-07E3-A2F32DCD523C}"/>
              </a:ext>
            </a:extLst>
          </p:cNvPr>
          <p:cNvGrpSpPr>
            <a:grpSpLocks/>
          </p:cNvGrpSpPr>
          <p:nvPr/>
        </p:nvGrpSpPr>
        <p:grpSpPr bwMode="auto">
          <a:xfrm>
            <a:off x="6248400" y="2800350"/>
            <a:ext cx="2590800" cy="657225"/>
            <a:chOff x="6385559" y="1196455"/>
            <a:chExt cx="2590802" cy="490610"/>
          </a:xfrm>
        </p:grpSpPr>
        <p:sp>
          <p:nvSpPr>
            <p:cNvPr id="18" name="TextBox 17">
              <a:extLst>
                <a:ext uri="{FF2B5EF4-FFF2-40B4-BE49-F238E27FC236}">
                  <a16:creationId xmlns:a16="http://schemas.microsoft.com/office/drawing/2014/main" id="{EFBE78BE-8736-DDBE-DF9B-39E95C2B1B8B}"/>
                </a:ext>
              </a:extLst>
            </p:cNvPr>
            <p:cNvSpPr txBox="1"/>
            <p:nvPr/>
          </p:nvSpPr>
          <p:spPr>
            <a:xfrm>
              <a:off x="6385559" y="1479682"/>
              <a:ext cx="2590802" cy="207383"/>
            </a:xfrm>
            <a:prstGeom prst="rect">
              <a:avLst/>
            </a:prstGeom>
            <a:solidFill>
              <a:schemeClr val="accent3"/>
            </a:solidFill>
            <a:ln>
              <a:solidFill>
                <a:schemeClr val="accent3"/>
              </a:solidFill>
            </a:ln>
            <a:effectLst/>
          </p:spPr>
          <p:style>
            <a:lnRef idx="2">
              <a:schemeClr val="accent1"/>
            </a:lnRef>
            <a:fillRef idx="1">
              <a:schemeClr val="lt1"/>
            </a:fillRef>
            <a:effectRef idx="0">
              <a:schemeClr val="accent1"/>
            </a:effectRef>
            <a:fontRef idx="minor">
              <a:schemeClr val="dk1"/>
            </a:fontRef>
          </p:style>
          <p:txBody>
            <a:bodyPr>
              <a:spAutoFit/>
            </a:bodyPr>
            <a:lstStyle>
              <a:defPPr>
                <a:defRPr lang="en-US"/>
              </a:defPPr>
              <a:lvl1pPr algn="ctr">
                <a:defRPr sz="1600" b="1">
                  <a:solidFill>
                    <a:schemeClr val="accent3">
                      <a:lumMod val="75000"/>
                    </a:schemeClr>
                  </a:solidFill>
                  <a:latin typeface="Verdana" panose="020B0604030504040204" pitchFamily="34" charset="0"/>
                  <a:ea typeface="Verdana" panose="020B0604030504040204" pitchFamily="34" charset="0"/>
                </a:defRPr>
              </a:lvl1pPr>
            </a:lstStyle>
            <a:p>
              <a:pPr algn="l">
                <a:defRPr/>
              </a:pPr>
              <a:r>
                <a:rPr lang="lv-LV" sz="1200" b="0" dirty="0">
                  <a:solidFill>
                    <a:schemeClr val="bg1"/>
                  </a:solidFill>
                </a:rPr>
                <a:t>www.diana.nato.int/challenges</a:t>
              </a:r>
            </a:p>
          </p:txBody>
        </p:sp>
        <p:sp>
          <p:nvSpPr>
            <p:cNvPr id="19" name="Rectangle 18">
              <a:extLst>
                <a:ext uri="{FF2B5EF4-FFF2-40B4-BE49-F238E27FC236}">
                  <a16:creationId xmlns:a16="http://schemas.microsoft.com/office/drawing/2014/main" id="{63413868-3356-445A-C517-9B26564A2239}"/>
                </a:ext>
              </a:extLst>
            </p:cNvPr>
            <p:cNvSpPr/>
            <p:nvPr/>
          </p:nvSpPr>
          <p:spPr>
            <a:xfrm>
              <a:off x="6872922" y="1196455"/>
              <a:ext cx="2103439" cy="229899"/>
            </a:xfrm>
            <a:prstGeom prst="rect">
              <a:avLst/>
            </a:prstGeom>
            <a:noFill/>
            <a:ln>
              <a:solidFill>
                <a:schemeClr val="accent3"/>
              </a:solidFill>
            </a:ln>
            <a:effectLst/>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lv-LV" altLang="lv-LV" sz="1400" dirty="0">
                  <a:solidFill>
                    <a:schemeClr val="accent3"/>
                  </a:solidFill>
                  <a:latin typeface="Verdana" panose="020B0604030504040204" pitchFamily="34" charset="0"/>
                  <a:cs typeface="Arial" panose="020B0604020202020204" pitchFamily="34" charset="0"/>
                </a:rPr>
                <a:t>Kur var pieteikties?</a:t>
              </a:r>
            </a:p>
          </p:txBody>
        </p:sp>
      </p:grpSp>
      <p:sp>
        <p:nvSpPr>
          <p:cNvPr id="47116" name="TextBox 20">
            <a:extLst>
              <a:ext uri="{FF2B5EF4-FFF2-40B4-BE49-F238E27FC236}">
                <a16:creationId xmlns:a16="http://schemas.microsoft.com/office/drawing/2014/main" id="{1946F27F-F8B2-7070-5E7A-9D79F26DA771}"/>
              </a:ext>
            </a:extLst>
          </p:cNvPr>
          <p:cNvSpPr txBox="1">
            <a:spLocks noChangeArrowheads="1"/>
          </p:cNvSpPr>
          <p:nvPr/>
        </p:nvSpPr>
        <p:spPr bwMode="auto">
          <a:xfrm>
            <a:off x="874713" y="2536825"/>
            <a:ext cx="52943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lv-LV" altLang="lv-LV" sz="1200">
                <a:solidFill>
                  <a:srgbClr val="9BBB59"/>
                </a:solidFill>
                <a:latin typeface="Verdana" panose="020B0604030504040204" pitchFamily="34" charset="0"/>
              </a:rPr>
              <a:t>Nefinanšu: </a:t>
            </a:r>
            <a:r>
              <a:rPr lang="lv-LV" altLang="lv-LV" sz="1200">
                <a:latin typeface="Verdana" panose="020B0604030504040204" pitchFamily="34" charset="0"/>
              </a:rPr>
              <a:t>konsultācijas, apmācības, mentorings biznesa idejas attīstībā</a:t>
            </a:r>
          </a:p>
        </p:txBody>
      </p:sp>
      <p:pic>
        <p:nvPicPr>
          <p:cNvPr id="47117" name="Graphic 22" descr="Network with solid fill">
            <a:extLst>
              <a:ext uri="{FF2B5EF4-FFF2-40B4-BE49-F238E27FC236}">
                <a16:creationId xmlns:a16="http://schemas.microsoft.com/office/drawing/2014/main" id="{1E925E7C-1B0D-336D-EBA6-E9BEBB3DFF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863" y="2528888"/>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8" name="TextBox 30">
            <a:extLst>
              <a:ext uri="{FF2B5EF4-FFF2-40B4-BE49-F238E27FC236}">
                <a16:creationId xmlns:a16="http://schemas.microsoft.com/office/drawing/2014/main" id="{F72FE54F-F95A-22EB-5D7F-1C6D179CBA65}"/>
              </a:ext>
            </a:extLst>
          </p:cNvPr>
          <p:cNvSpPr txBox="1">
            <a:spLocks noChangeArrowheads="1"/>
          </p:cNvSpPr>
          <p:nvPr/>
        </p:nvSpPr>
        <p:spPr bwMode="auto">
          <a:xfrm>
            <a:off x="423863" y="2192338"/>
            <a:ext cx="4572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lv-LV" altLang="lv-LV" sz="1800" b="1">
                <a:latin typeface="Verdana" panose="020B0604030504040204" pitchFamily="34" charset="0"/>
              </a:rPr>
              <a:t>Atbalsta veids </a:t>
            </a:r>
            <a:endParaRPr lang="lv-LV" altLang="lv-LV" sz="1800">
              <a:latin typeface="Verdana" panose="020B0604030504040204" pitchFamily="34" charset="0"/>
            </a:endParaRPr>
          </a:p>
        </p:txBody>
      </p:sp>
      <p:pic>
        <p:nvPicPr>
          <p:cNvPr id="47119" name="Graphic 32" descr="Pin with solid fill">
            <a:extLst>
              <a:ext uri="{FF2B5EF4-FFF2-40B4-BE49-F238E27FC236}">
                <a16:creationId xmlns:a16="http://schemas.microsoft.com/office/drawing/2014/main" id="{C3095758-5B02-979C-922A-9C928B474A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2686050"/>
            <a:ext cx="436563"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0" name="Graphic 21" descr="Piggy Bank with solid fill">
            <a:extLst>
              <a:ext uri="{FF2B5EF4-FFF2-40B4-BE49-F238E27FC236}">
                <a16:creationId xmlns:a16="http://schemas.microsoft.com/office/drawing/2014/main" id="{8140B58A-000D-F144-095C-4D775B0F01F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3388" y="3068638"/>
            <a:ext cx="5207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1" name="TextBox 23">
            <a:extLst>
              <a:ext uri="{FF2B5EF4-FFF2-40B4-BE49-F238E27FC236}">
                <a16:creationId xmlns:a16="http://schemas.microsoft.com/office/drawing/2014/main" id="{9AD7D4C1-38A2-33F5-380B-0734A2D1DE01}"/>
              </a:ext>
            </a:extLst>
          </p:cNvPr>
          <p:cNvSpPr txBox="1">
            <a:spLocks noChangeArrowheads="1"/>
          </p:cNvSpPr>
          <p:nvPr/>
        </p:nvSpPr>
        <p:spPr bwMode="auto">
          <a:xfrm>
            <a:off x="889000" y="3219450"/>
            <a:ext cx="52800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lv-LV" altLang="lv-LV" sz="1200">
                <a:solidFill>
                  <a:srgbClr val="9BBB59"/>
                </a:solidFill>
                <a:latin typeface="Verdana" panose="020B0604030504040204" pitchFamily="34" charset="0"/>
              </a:rPr>
              <a:t>Finanšu: </a:t>
            </a:r>
            <a:r>
              <a:rPr lang="lv-LV" altLang="lv-LV" sz="1200" b="1">
                <a:latin typeface="Verdana" panose="020B0604030504040204" pitchFamily="34" charset="0"/>
              </a:rPr>
              <a:t>grants</a:t>
            </a:r>
            <a:r>
              <a:rPr lang="lv-LV" altLang="lv-LV" sz="1200">
                <a:latin typeface="Verdana" panose="020B0604030504040204" pitchFamily="34" charset="0"/>
              </a:rPr>
              <a:t> līdz 100 000 EUR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6">
            <a:extLst>
              <a:ext uri="{FF2B5EF4-FFF2-40B4-BE49-F238E27FC236}">
                <a16:creationId xmlns:a16="http://schemas.microsoft.com/office/drawing/2014/main" id="{58966A95-D054-246A-7261-77ED5592AE4B}"/>
              </a:ext>
            </a:extLst>
          </p:cNvPr>
          <p:cNvSpPr>
            <a:spLocks noGrp="1"/>
          </p:cNvSpPr>
          <p:nvPr>
            <p:ph type="title"/>
          </p:nvPr>
        </p:nvSpPr>
        <p:spPr>
          <a:xfrm>
            <a:off x="2590800" y="204788"/>
            <a:ext cx="6248400" cy="958850"/>
          </a:xfrm>
          <a:solidFill>
            <a:schemeClr val="accent3">
              <a:lumMod val="20000"/>
              <a:lumOff val="80000"/>
            </a:schemeClr>
          </a:solidFill>
        </p:spPr>
        <p:txBody>
          <a:bodyPr anchor="ctr"/>
          <a:lstStyle/>
          <a:p>
            <a:r>
              <a:rPr lang="lv-LV" altLang="lv-LV" sz="2200">
                <a:solidFill>
                  <a:srgbClr val="9BBB59"/>
                </a:solidFill>
              </a:rPr>
              <a:t>Testēšana un ekspertu konsultācijas</a:t>
            </a:r>
          </a:p>
        </p:txBody>
      </p:sp>
      <p:sp>
        <p:nvSpPr>
          <p:cNvPr id="49155" name="Text Placeholder 8">
            <a:extLst>
              <a:ext uri="{FF2B5EF4-FFF2-40B4-BE49-F238E27FC236}">
                <a16:creationId xmlns:a16="http://schemas.microsoft.com/office/drawing/2014/main" id="{10497484-7065-3FB4-A806-873731C7FA53}"/>
              </a:ext>
            </a:extLst>
          </p:cNvPr>
          <p:cNvSpPr>
            <a:spLocks noGrp="1"/>
          </p:cNvSpPr>
          <p:nvPr>
            <p:ph type="body" sz="half" idx="2"/>
          </p:nvPr>
        </p:nvSpPr>
        <p:spPr>
          <a:xfrm>
            <a:off x="415925" y="1527175"/>
            <a:ext cx="8423275" cy="909638"/>
          </a:xfrm>
        </p:spPr>
        <p:txBody>
          <a:bodyPr/>
          <a:lstStyle/>
          <a:p>
            <a:r>
              <a:rPr lang="lv-LV" altLang="lv-LV" sz="1200" b="1"/>
              <a:t>Mērķis: </a:t>
            </a:r>
            <a:r>
              <a:rPr lang="lv-LV" altLang="lv-LV" sz="1200"/>
              <a:t>Aicināt komersantus izmantot iespēju testēt militāras nozīmes produktus un konsultēties ar militārajiem ekspertiem par produktu attīstību </a:t>
            </a:r>
          </a:p>
          <a:p>
            <a:r>
              <a:rPr lang="lv-LV" altLang="lv-LV" sz="1200" b="1"/>
              <a:t>Kam domāts? </a:t>
            </a:r>
            <a:r>
              <a:rPr lang="lv-LV" altLang="lv-LV" sz="1200"/>
              <a:t>Komersantiem un zinātniskām institūcijām, kas veic militāra vai divējāda lietojuma tehnoloģiju vai produktu izstrādi, ražošanu, remontu vai utilizāciju (</a:t>
            </a:r>
            <a:r>
              <a:rPr lang="lv-LV" altLang="lv-LV" sz="1200" b="1"/>
              <a:t>izstrādes vai prototipa stadijā</a:t>
            </a:r>
            <a:r>
              <a:rPr lang="lv-LV" altLang="lv-LV" sz="1200"/>
              <a:t>) </a:t>
            </a:r>
          </a:p>
        </p:txBody>
      </p:sp>
      <p:sp>
        <p:nvSpPr>
          <p:cNvPr id="49156" name="Slide Number Placeholder 5">
            <a:extLst>
              <a:ext uri="{FF2B5EF4-FFF2-40B4-BE49-F238E27FC236}">
                <a16:creationId xmlns:a16="http://schemas.microsoft.com/office/drawing/2014/main" id="{FDA338F1-1CFC-E67C-A339-BA57614BBE96}"/>
              </a:ext>
            </a:extLst>
          </p:cNvPr>
          <p:cNvSpPr>
            <a:spLocks noGrp="1" noChangeArrowheads="1"/>
          </p:cNvSpPr>
          <p:nvPr>
            <p:ph type="sldNum" sz="quarter" idx="13"/>
          </p:nvPr>
        </p:nvSpPr>
        <p:spPr bwMode="auto">
          <a:xfrm>
            <a:off x="8421688" y="4743450"/>
            <a:ext cx="417512"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C819DC0-935E-440D-8271-017EC8A76EA0}" type="slidenum">
              <a:rPr lang="en-US" altLang="lv-LV" smtClean="0"/>
              <a:pPr/>
              <a:t>15</a:t>
            </a:fld>
            <a:endParaRPr lang="en-US" altLang="lv-LV"/>
          </a:p>
        </p:txBody>
      </p:sp>
      <p:grpSp>
        <p:nvGrpSpPr>
          <p:cNvPr id="49157" name="Group 1">
            <a:extLst>
              <a:ext uri="{FF2B5EF4-FFF2-40B4-BE49-F238E27FC236}">
                <a16:creationId xmlns:a16="http://schemas.microsoft.com/office/drawing/2014/main" id="{22E2B8E0-F2C3-1B50-5DAE-E65D0BF123F1}"/>
              </a:ext>
            </a:extLst>
          </p:cNvPr>
          <p:cNvGrpSpPr>
            <a:grpSpLocks/>
          </p:cNvGrpSpPr>
          <p:nvPr/>
        </p:nvGrpSpPr>
        <p:grpSpPr bwMode="auto">
          <a:xfrm>
            <a:off x="6248400" y="3763963"/>
            <a:ext cx="2590800" cy="869950"/>
            <a:chOff x="6385560" y="1128690"/>
            <a:chExt cx="2590800" cy="523513"/>
          </a:xfrm>
        </p:grpSpPr>
        <p:sp>
          <p:nvSpPr>
            <p:cNvPr id="9" name="TextBox 8">
              <a:extLst>
                <a:ext uri="{FF2B5EF4-FFF2-40B4-BE49-F238E27FC236}">
                  <a16:creationId xmlns:a16="http://schemas.microsoft.com/office/drawing/2014/main" id="{CBDB75AE-4A35-BBC9-2E71-F4EC1374A82D}"/>
                </a:ext>
              </a:extLst>
            </p:cNvPr>
            <p:cNvSpPr txBox="1"/>
            <p:nvPr/>
          </p:nvSpPr>
          <p:spPr>
            <a:xfrm>
              <a:off x="6385560" y="1374206"/>
              <a:ext cx="2590800" cy="277997"/>
            </a:xfrm>
            <a:prstGeom prst="rect">
              <a:avLst/>
            </a:prstGeom>
            <a:solidFill>
              <a:schemeClr val="bg1"/>
            </a:solidFill>
            <a:ln>
              <a:solidFill>
                <a:schemeClr val="accent3"/>
              </a:solidFill>
            </a:ln>
            <a:effectLst/>
          </p:spPr>
          <p:style>
            <a:lnRef idx="2">
              <a:schemeClr val="accent1"/>
            </a:lnRef>
            <a:fillRef idx="1">
              <a:schemeClr val="lt1"/>
            </a:fillRef>
            <a:effectRef idx="0">
              <a:schemeClr val="accent1"/>
            </a:effectRef>
            <a:fontRef idx="minor">
              <a:schemeClr val="dk1"/>
            </a:fontRef>
          </p:style>
          <p:txBody>
            <a:bodyPr anchor="ctr">
              <a:spAutoFit/>
            </a:bodyPr>
            <a:lstStyle>
              <a:defPPr>
                <a:defRPr lang="en-US"/>
              </a:defPPr>
              <a:lvl1pPr algn="ctr">
                <a:defRPr sz="1600" b="1">
                  <a:solidFill>
                    <a:schemeClr val="accent3">
                      <a:lumMod val="75000"/>
                    </a:schemeClr>
                  </a:solidFill>
                  <a:latin typeface="Verdana" panose="020B0604030504040204" pitchFamily="34" charset="0"/>
                  <a:ea typeface="Verdana" panose="020B0604030504040204" pitchFamily="34" charset="0"/>
                </a:defRPr>
              </a:lvl1pPr>
            </a:lstStyle>
            <a:p>
              <a:pPr algn="l">
                <a:defRPr/>
              </a:pPr>
              <a:r>
                <a:rPr lang="lv-LV" sz="1200" b="0" dirty="0">
                  <a:solidFill>
                    <a:schemeClr val="accent3"/>
                  </a:solidFill>
                </a:rPr>
                <a:t>testi@mod.gov.lv  karlis.grinbergs@mod.gov.lv</a:t>
              </a:r>
            </a:p>
          </p:txBody>
        </p:sp>
        <p:sp>
          <p:nvSpPr>
            <p:cNvPr id="10" name="Rectangle 9">
              <a:extLst>
                <a:ext uri="{FF2B5EF4-FFF2-40B4-BE49-F238E27FC236}">
                  <a16:creationId xmlns:a16="http://schemas.microsoft.com/office/drawing/2014/main" id="{07C5711C-853E-D6FB-6711-23DE8190D874}"/>
                </a:ext>
              </a:extLst>
            </p:cNvPr>
            <p:cNvSpPr/>
            <p:nvPr/>
          </p:nvSpPr>
          <p:spPr>
            <a:xfrm>
              <a:off x="6385560" y="1128690"/>
              <a:ext cx="2590800" cy="203482"/>
            </a:xfrm>
            <a:prstGeom prst="rect">
              <a:avLst/>
            </a:prstGeom>
            <a:solidFill>
              <a:schemeClr val="accent3"/>
            </a:solidFill>
            <a:ln>
              <a:solidFill>
                <a:schemeClr val="accent3"/>
              </a:solidFill>
            </a:ln>
            <a:effectLst/>
          </p:spPr>
          <p:style>
            <a:lnRef idx="2">
              <a:schemeClr val="accent1"/>
            </a:lnRef>
            <a:fillRef idx="1">
              <a:schemeClr val="lt1"/>
            </a:fillRef>
            <a:effectRef idx="0">
              <a:schemeClr val="accent1"/>
            </a:effectRef>
            <a:fontRef idx="minor">
              <a:schemeClr val="dk1"/>
            </a:fontRef>
          </p:style>
          <p:txBody>
            <a:bodyPr anchor="ctr">
              <a:spAutoFit/>
            </a:bodyPr>
            <a:lstStyle/>
            <a:p>
              <a:pPr algn="ctr">
                <a:defRPr/>
              </a:pPr>
              <a:r>
                <a:rPr lang="lv-LV" altLang="lv-LV" sz="1400" dirty="0">
                  <a:solidFill>
                    <a:schemeClr val="bg1"/>
                  </a:solidFill>
                  <a:latin typeface="Verdana" panose="020B0604030504040204" pitchFamily="34" charset="0"/>
                  <a:cs typeface="Arial" panose="020B0604020202020204" pitchFamily="34" charset="0"/>
                </a:rPr>
                <a:t>Kontakti jautājumiem</a:t>
              </a:r>
            </a:p>
          </p:txBody>
        </p:sp>
      </p:grpSp>
      <p:sp>
        <p:nvSpPr>
          <p:cNvPr id="11" name="TextBox 10">
            <a:extLst>
              <a:ext uri="{FF2B5EF4-FFF2-40B4-BE49-F238E27FC236}">
                <a16:creationId xmlns:a16="http://schemas.microsoft.com/office/drawing/2014/main" id="{3ABB0105-2FAF-9FD1-3BF1-C6B032C916C1}"/>
              </a:ext>
            </a:extLst>
          </p:cNvPr>
          <p:cNvSpPr txBox="1"/>
          <p:nvPr/>
        </p:nvSpPr>
        <p:spPr>
          <a:xfrm>
            <a:off x="3353658" y="3930279"/>
            <a:ext cx="2776497" cy="618311"/>
          </a:xfrm>
          <a:prstGeom prst="rect">
            <a:avLst/>
          </a:prstGeom>
          <a:noFill/>
          <a:ln>
            <a:noFill/>
          </a:ln>
        </p:spPr>
        <p:txBody>
          <a:bodyPr>
            <a:spAutoFit/>
          </a:bodyPr>
          <a:lstStyle/>
          <a:p>
            <a:pPr algn="ctr">
              <a:lnSpc>
                <a:spcPct val="110000"/>
              </a:lnSpc>
              <a:defRPr/>
            </a:pPr>
            <a:r>
              <a:rPr lang="lv-LV" altLang="lv-LV" sz="1200" b="1" dirty="0">
                <a:solidFill>
                  <a:schemeClr val="bg1"/>
                </a:solidFill>
                <a:highlight>
                  <a:srgbClr val="9BBB59"/>
                </a:highlight>
                <a:latin typeface="Verdana" panose="020B0604030504040204" pitchFamily="34" charset="0"/>
                <a:ea typeface="Verdana" panose="020B0604030504040204" pitchFamily="34" charset="0"/>
              </a:rPr>
              <a:t>AM loma</a:t>
            </a:r>
            <a:r>
              <a:rPr lang="lv-LV" altLang="lv-LV" sz="1200" dirty="0">
                <a:solidFill>
                  <a:schemeClr val="bg1"/>
                </a:solidFill>
                <a:highlight>
                  <a:srgbClr val="9BBB59"/>
                </a:highlight>
                <a:latin typeface="Verdana" panose="020B0604030504040204" pitchFamily="34" charset="0"/>
                <a:ea typeface="Verdana" panose="020B0604030504040204" pitchFamily="34" charset="0"/>
              </a:rPr>
              <a:t> </a:t>
            </a:r>
          </a:p>
          <a:p>
            <a:pPr algn="ctr">
              <a:lnSpc>
                <a:spcPct val="110000"/>
              </a:lnSpc>
              <a:defRPr/>
            </a:pPr>
            <a:r>
              <a:rPr lang="lv-LV" altLang="lv-LV" sz="800" dirty="0">
                <a:solidFill>
                  <a:srgbClr val="00B050"/>
                </a:solidFill>
                <a:latin typeface="Verdana" panose="020B0604030504040204" pitchFamily="34" charset="0"/>
                <a:ea typeface="Verdana" panose="020B0604030504040204" pitchFamily="34" charset="0"/>
              </a:rPr>
              <a:t>TIEŠA </a:t>
            </a:r>
            <a:r>
              <a:rPr lang="lv-LV" altLang="lv-LV" sz="1000" dirty="0">
                <a:latin typeface="Verdana" panose="020B0604030504040204" pitchFamily="34" charset="0"/>
                <a:ea typeface="Verdana" panose="020B0604030504040204" pitchFamily="34" charset="0"/>
              </a:rPr>
              <a:t>Ekspertīze un atbalsts testu organizēšanā</a:t>
            </a:r>
          </a:p>
        </p:txBody>
      </p:sp>
      <p:pic>
        <p:nvPicPr>
          <p:cNvPr id="49159" name="Graphic 3" descr="Daily calendar with solid fill">
            <a:extLst>
              <a:ext uri="{FF2B5EF4-FFF2-40B4-BE49-F238E27FC236}">
                <a16:creationId xmlns:a16="http://schemas.microsoft.com/office/drawing/2014/main" id="{40C041B2-8E2E-A3F0-3828-A0722F76A9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925" y="3830638"/>
            <a:ext cx="817563"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0" name="TextBox 12">
            <a:extLst>
              <a:ext uri="{FF2B5EF4-FFF2-40B4-BE49-F238E27FC236}">
                <a16:creationId xmlns:a16="http://schemas.microsoft.com/office/drawing/2014/main" id="{1045D439-7073-40BE-D42B-06983F9FFF31}"/>
              </a:ext>
            </a:extLst>
          </p:cNvPr>
          <p:cNvSpPr txBox="1">
            <a:spLocks noChangeArrowheads="1"/>
          </p:cNvSpPr>
          <p:nvPr/>
        </p:nvSpPr>
        <p:spPr bwMode="auto">
          <a:xfrm>
            <a:off x="1136650" y="3908425"/>
            <a:ext cx="21336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lv-LV" altLang="lv-LV" sz="1100">
                <a:latin typeface="Verdana" panose="020B0604030504040204" pitchFamily="34" charset="0"/>
              </a:rPr>
              <a:t>Pieteikšanās atvērta </a:t>
            </a:r>
            <a:r>
              <a:rPr lang="lv-LV" altLang="lv-LV" sz="1100" b="1">
                <a:latin typeface="Verdana" panose="020B0604030504040204" pitchFamily="34" charset="0"/>
              </a:rPr>
              <a:t>pastāvīgi</a:t>
            </a:r>
            <a:r>
              <a:rPr lang="lv-LV" altLang="lv-LV" sz="1100">
                <a:latin typeface="Verdana" panose="020B0604030504040204" pitchFamily="34" charset="0"/>
              </a:rPr>
              <a:t>; testi tiek organizēti atbilstoši iespējām</a:t>
            </a:r>
          </a:p>
        </p:txBody>
      </p:sp>
      <p:sp>
        <p:nvSpPr>
          <p:cNvPr id="6" name="Rectangle 5">
            <a:extLst>
              <a:ext uri="{FF2B5EF4-FFF2-40B4-BE49-F238E27FC236}">
                <a16:creationId xmlns:a16="http://schemas.microsoft.com/office/drawing/2014/main" id="{86CFB2FD-5775-6BE9-EA99-A6FBF0E4F4B5}"/>
              </a:ext>
            </a:extLst>
          </p:cNvPr>
          <p:cNvSpPr/>
          <p:nvPr/>
        </p:nvSpPr>
        <p:spPr>
          <a:xfrm>
            <a:off x="3354388" y="3763963"/>
            <a:ext cx="2814637" cy="977900"/>
          </a:xfrm>
          <a:prstGeom prst="rect">
            <a:avLst/>
          </a:prstGeom>
          <a:noFill/>
          <a:ln>
            <a:solidFill>
              <a:srgbClr val="9BBB5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sp>
        <p:nvSpPr>
          <p:cNvPr id="16" name="Rectangle 15">
            <a:extLst>
              <a:ext uri="{FF2B5EF4-FFF2-40B4-BE49-F238E27FC236}">
                <a16:creationId xmlns:a16="http://schemas.microsoft.com/office/drawing/2014/main" id="{EF998599-92C5-AFDF-3CAD-72E9DCB6C1BD}"/>
              </a:ext>
            </a:extLst>
          </p:cNvPr>
          <p:cNvSpPr/>
          <p:nvPr/>
        </p:nvSpPr>
        <p:spPr>
          <a:xfrm>
            <a:off x="415925" y="3771900"/>
            <a:ext cx="2816225" cy="977900"/>
          </a:xfrm>
          <a:prstGeom prst="rect">
            <a:avLst/>
          </a:prstGeom>
          <a:noFill/>
          <a:ln>
            <a:solidFill>
              <a:srgbClr val="9BBB5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grpSp>
        <p:nvGrpSpPr>
          <p:cNvPr id="49163" name="Group 1">
            <a:extLst>
              <a:ext uri="{FF2B5EF4-FFF2-40B4-BE49-F238E27FC236}">
                <a16:creationId xmlns:a16="http://schemas.microsoft.com/office/drawing/2014/main" id="{9A2E9A6E-8FE1-6FB2-D673-6E7DA0A2FC6E}"/>
              </a:ext>
            </a:extLst>
          </p:cNvPr>
          <p:cNvGrpSpPr>
            <a:grpSpLocks/>
          </p:cNvGrpSpPr>
          <p:nvPr/>
        </p:nvGrpSpPr>
        <p:grpSpPr bwMode="auto">
          <a:xfrm>
            <a:off x="6248400" y="2800350"/>
            <a:ext cx="2590800" cy="657225"/>
            <a:chOff x="6385559" y="1196455"/>
            <a:chExt cx="2590802" cy="490610"/>
          </a:xfrm>
        </p:grpSpPr>
        <p:sp>
          <p:nvSpPr>
            <p:cNvPr id="18" name="TextBox 17">
              <a:extLst>
                <a:ext uri="{FF2B5EF4-FFF2-40B4-BE49-F238E27FC236}">
                  <a16:creationId xmlns:a16="http://schemas.microsoft.com/office/drawing/2014/main" id="{4766D6D2-8CFA-B352-344F-D9C01B9851E0}"/>
                </a:ext>
              </a:extLst>
            </p:cNvPr>
            <p:cNvSpPr txBox="1"/>
            <p:nvPr/>
          </p:nvSpPr>
          <p:spPr>
            <a:xfrm>
              <a:off x="6385559" y="1479682"/>
              <a:ext cx="2590802" cy="207383"/>
            </a:xfrm>
            <a:prstGeom prst="rect">
              <a:avLst/>
            </a:prstGeom>
            <a:solidFill>
              <a:schemeClr val="accent3"/>
            </a:solidFill>
            <a:ln>
              <a:solidFill>
                <a:schemeClr val="accent3"/>
              </a:solidFill>
            </a:ln>
            <a:effectLst/>
          </p:spPr>
          <p:style>
            <a:lnRef idx="2">
              <a:schemeClr val="accent1"/>
            </a:lnRef>
            <a:fillRef idx="1">
              <a:schemeClr val="lt1"/>
            </a:fillRef>
            <a:effectRef idx="0">
              <a:schemeClr val="accent1"/>
            </a:effectRef>
            <a:fontRef idx="minor">
              <a:schemeClr val="dk1"/>
            </a:fontRef>
          </p:style>
          <p:txBody>
            <a:bodyPr>
              <a:spAutoFit/>
            </a:bodyPr>
            <a:lstStyle>
              <a:defPPr>
                <a:defRPr lang="en-US"/>
              </a:defPPr>
              <a:lvl1pPr algn="ctr">
                <a:defRPr sz="1600" b="1">
                  <a:solidFill>
                    <a:schemeClr val="accent3">
                      <a:lumMod val="75000"/>
                    </a:schemeClr>
                  </a:solidFill>
                  <a:latin typeface="Verdana" panose="020B0604030504040204" pitchFamily="34" charset="0"/>
                  <a:ea typeface="Verdana" panose="020B0604030504040204" pitchFamily="34" charset="0"/>
                </a:defRPr>
              </a:lvl1pPr>
            </a:lstStyle>
            <a:p>
              <a:pPr algn="l">
                <a:defRPr/>
              </a:pPr>
              <a:r>
                <a:rPr lang="lv-LV" sz="1200" b="0" dirty="0">
                  <a:solidFill>
                    <a:schemeClr val="bg1"/>
                  </a:solidFill>
                </a:rPr>
                <a:t>www.mod.gov.lv/uznemejiem</a:t>
              </a:r>
            </a:p>
          </p:txBody>
        </p:sp>
        <p:sp>
          <p:nvSpPr>
            <p:cNvPr id="19" name="Rectangle 18">
              <a:extLst>
                <a:ext uri="{FF2B5EF4-FFF2-40B4-BE49-F238E27FC236}">
                  <a16:creationId xmlns:a16="http://schemas.microsoft.com/office/drawing/2014/main" id="{E76F4F88-505D-6486-7C5F-A217B9AED5F7}"/>
                </a:ext>
              </a:extLst>
            </p:cNvPr>
            <p:cNvSpPr/>
            <p:nvPr/>
          </p:nvSpPr>
          <p:spPr>
            <a:xfrm>
              <a:off x="6872922" y="1196455"/>
              <a:ext cx="2103439" cy="229899"/>
            </a:xfrm>
            <a:prstGeom prst="rect">
              <a:avLst/>
            </a:prstGeom>
            <a:noFill/>
            <a:ln>
              <a:solidFill>
                <a:schemeClr val="accent3"/>
              </a:solidFill>
            </a:ln>
            <a:effectLst/>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lv-LV" altLang="lv-LV" sz="1400" dirty="0">
                  <a:solidFill>
                    <a:schemeClr val="accent3"/>
                  </a:solidFill>
                  <a:latin typeface="Verdana" panose="020B0604030504040204" pitchFamily="34" charset="0"/>
                  <a:cs typeface="Arial" panose="020B0604020202020204" pitchFamily="34" charset="0"/>
                </a:rPr>
                <a:t>Kur var pieteikties?</a:t>
              </a:r>
            </a:p>
          </p:txBody>
        </p:sp>
      </p:grpSp>
      <p:sp>
        <p:nvSpPr>
          <p:cNvPr id="49164" name="TextBox 20">
            <a:extLst>
              <a:ext uri="{FF2B5EF4-FFF2-40B4-BE49-F238E27FC236}">
                <a16:creationId xmlns:a16="http://schemas.microsoft.com/office/drawing/2014/main" id="{6C7A89F4-EA01-D38B-5948-E8FE3D7C0A37}"/>
              </a:ext>
            </a:extLst>
          </p:cNvPr>
          <p:cNvSpPr txBox="1">
            <a:spLocks noChangeArrowheads="1"/>
          </p:cNvSpPr>
          <p:nvPr/>
        </p:nvSpPr>
        <p:spPr bwMode="auto">
          <a:xfrm>
            <a:off x="415925" y="2854325"/>
            <a:ext cx="555466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lv-LV" altLang="lv-LV" sz="1200">
                <a:latin typeface="Verdana" panose="020B0604030504040204" pitchFamily="34" charset="0"/>
              </a:rPr>
              <a:t>Iespēja organizēt produktu testus un saņemt ekspertu konsultācijas</a:t>
            </a:r>
          </a:p>
        </p:txBody>
      </p:sp>
      <p:sp>
        <p:nvSpPr>
          <p:cNvPr id="49165" name="TextBox 30">
            <a:extLst>
              <a:ext uri="{FF2B5EF4-FFF2-40B4-BE49-F238E27FC236}">
                <a16:creationId xmlns:a16="http://schemas.microsoft.com/office/drawing/2014/main" id="{603A0081-3442-8FD8-B24F-4EBCF8F835D5}"/>
              </a:ext>
            </a:extLst>
          </p:cNvPr>
          <p:cNvSpPr txBox="1">
            <a:spLocks noChangeArrowheads="1"/>
          </p:cNvSpPr>
          <p:nvPr/>
        </p:nvSpPr>
        <p:spPr bwMode="auto">
          <a:xfrm>
            <a:off x="415925" y="2459038"/>
            <a:ext cx="4572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lv-LV" altLang="lv-LV" sz="1800" b="1">
                <a:latin typeface="Verdana" panose="020B0604030504040204" pitchFamily="34" charset="0"/>
              </a:rPr>
              <a:t>Atbalsta veids </a:t>
            </a:r>
            <a:endParaRPr lang="lv-LV" altLang="lv-LV" sz="1800">
              <a:latin typeface="Verdana" panose="020B0604030504040204" pitchFamily="34" charset="0"/>
            </a:endParaRPr>
          </a:p>
        </p:txBody>
      </p:sp>
      <p:pic>
        <p:nvPicPr>
          <p:cNvPr id="49166" name="Graphic 32" descr="Pin with solid fill">
            <a:extLst>
              <a:ext uri="{FF2B5EF4-FFF2-40B4-BE49-F238E27FC236}">
                <a16:creationId xmlns:a16="http://schemas.microsoft.com/office/drawing/2014/main" id="{6199FE89-EA2E-20DC-FD56-6AB912783B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2686050"/>
            <a:ext cx="436563"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a:extLst>
              <a:ext uri="{FF2B5EF4-FFF2-40B4-BE49-F238E27FC236}">
                <a16:creationId xmlns:a16="http://schemas.microsoft.com/office/drawing/2014/main" id="{1C908D23-00AD-054F-E981-945707A0CE39}"/>
              </a:ext>
            </a:extLst>
          </p:cNvPr>
          <p:cNvSpPr/>
          <p:nvPr/>
        </p:nvSpPr>
        <p:spPr bwMode="auto">
          <a:xfrm>
            <a:off x="2601913" y="893763"/>
            <a:ext cx="3113087" cy="261937"/>
          </a:xfrm>
          <a:prstGeom prst="rect">
            <a:avLst/>
          </a:prstGeom>
          <a:noFill/>
          <a:ln>
            <a:noFill/>
          </a:ln>
          <a:effectLst/>
        </p:spPr>
        <p:style>
          <a:lnRef idx="2">
            <a:schemeClr val="accent1"/>
          </a:lnRef>
          <a:fillRef idx="1">
            <a:schemeClr val="lt1"/>
          </a:fillRef>
          <a:effectRef idx="0">
            <a:schemeClr val="accent1"/>
          </a:effectRef>
          <a:fontRef idx="minor">
            <a:schemeClr val="dk1"/>
          </a:fontRef>
        </p:style>
        <p:txBody>
          <a:bodyPr>
            <a:spAutoFit/>
          </a:bodyPr>
          <a:lstStyle/>
          <a:p>
            <a:pPr>
              <a:defRPr/>
            </a:pPr>
            <a:r>
              <a:rPr lang="lv-LV" altLang="lv-LV" sz="1050" dirty="0">
                <a:solidFill>
                  <a:schemeClr val="accent3"/>
                </a:solidFill>
                <a:latin typeface="Verdana" panose="020B0604030504040204" pitchFamily="34" charset="0"/>
                <a:cs typeface="Arial" panose="020B0604020202020204" pitchFamily="34" charset="0"/>
              </a:rPr>
              <a:t>Organizē Aizsardzības ministrija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6">
            <a:extLst>
              <a:ext uri="{FF2B5EF4-FFF2-40B4-BE49-F238E27FC236}">
                <a16:creationId xmlns:a16="http://schemas.microsoft.com/office/drawing/2014/main" id="{074CD54F-7B3E-72D9-C8B9-3A801F17A712}"/>
              </a:ext>
            </a:extLst>
          </p:cNvPr>
          <p:cNvSpPr>
            <a:spLocks noGrp="1"/>
          </p:cNvSpPr>
          <p:nvPr>
            <p:ph type="title"/>
          </p:nvPr>
        </p:nvSpPr>
        <p:spPr>
          <a:xfrm>
            <a:off x="2590800" y="204788"/>
            <a:ext cx="6248400" cy="1020762"/>
          </a:xfrm>
          <a:solidFill>
            <a:schemeClr val="accent3">
              <a:lumMod val="20000"/>
              <a:lumOff val="80000"/>
            </a:schemeClr>
          </a:solidFill>
        </p:spPr>
        <p:txBody>
          <a:bodyPr anchor="ctr"/>
          <a:lstStyle/>
          <a:p>
            <a:pPr>
              <a:defRPr/>
            </a:pPr>
            <a:r>
              <a:rPr lang="lv-LV" altLang="lv-LV" sz="2200" dirty="0">
                <a:solidFill>
                  <a:schemeClr val="accent3"/>
                </a:solidFill>
              </a:rPr>
              <a:t>Grantu programma</a:t>
            </a:r>
          </a:p>
        </p:txBody>
      </p:sp>
      <p:sp>
        <p:nvSpPr>
          <p:cNvPr id="51203" name="Text Placeholder 8">
            <a:extLst>
              <a:ext uri="{FF2B5EF4-FFF2-40B4-BE49-F238E27FC236}">
                <a16:creationId xmlns:a16="http://schemas.microsoft.com/office/drawing/2014/main" id="{FA377269-2B40-82C8-0E01-BBE00702EF59}"/>
              </a:ext>
            </a:extLst>
          </p:cNvPr>
          <p:cNvSpPr>
            <a:spLocks noGrp="1"/>
          </p:cNvSpPr>
          <p:nvPr>
            <p:ph type="body" sz="half" idx="2"/>
          </p:nvPr>
        </p:nvSpPr>
        <p:spPr>
          <a:xfrm>
            <a:off x="423863" y="1651000"/>
            <a:ext cx="8421687" cy="911225"/>
          </a:xfrm>
        </p:spPr>
        <p:txBody>
          <a:bodyPr/>
          <a:lstStyle/>
          <a:p>
            <a:r>
              <a:rPr lang="lv-LV" altLang="lv-LV" sz="1200" b="1"/>
              <a:t>Mērķis: </a:t>
            </a:r>
            <a:r>
              <a:rPr lang="lv-LV" altLang="lv-LV" sz="1200"/>
              <a:t>Atbalstīt jaunu produktu un tehnoloģiju izstrādi, lai radītu un attīstītu inovatīvus produktus, pakalpojumus un tehnoloģijas atbilstoši nacionālā un starptautiskā līmeņa aizsardzības spēju attīstības plāniem ar komercializācijas potenciālu aizsardzības vai drošības jomā</a:t>
            </a:r>
          </a:p>
          <a:p>
            <a:r>
              <a:rPr lang="lv-LV" altLang="lv-LV" sz="1200" b="1"/>
              <a:t>Kam domāts? </a:t>
            </a:r>
            <a:r>
              <a:rPr lang="lv-LV" altLang="lv-LV" sz="1200"/>
              <a:t>Mikro-, MVU ar izstrādātu produktu ar gatavības stadiju </a:t>
            </a:r>
            <a:r>
              <a:rPr lang="lv-LV" altLang="lv-LV" sz="1200" b="1"/>
              <a:t>TGL 4 - 8</a:t>
            </a:r>
          </a:p>
        </p:txBody>
      </p:sp>
      <p:sp>
        <p:nvSpPr>
          <p:cNvPr id="51204" name="Slide Number Placeholder 5">
            <a:extLst>
              <a:ext uri="{FF2B5EF4-FFF2-40B4-BE49-F238E27FC236}">
                <a16:creationId xmlns:a16="http://schemas.microsoft.com/office/drawing/2014/main" id="{6E2A20E8-DFB4-D196-B093-1979483B6C25}"/>
              </a:ext>
            </a:extLst>
          </p:cNvPr>
          <p:cNvSpPr>
            <a:spLocks noGrp="1" noChangeArrowheads="1"/>
          </p:cNvSpPr>
          <p:nvPr>
            <p:ph type="sldNum" sz="quarter" idx="13"/>
          </p:nvPr>
        </p:nvSpPr>
        <p:spPr bwMode="auto">
          <a:xfrm>
            <a:off x="8421688" y="4743450"/>
            <a:ext cx="417512"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0C6332D-9E17-4BEC-A714-C5ABF6542AC5}" type="slidenum">
              <a:rPr lang="en-US" altLang="lv-LV" smtClean="0"/>
              <a:pPr/>
              <a:t>16</a:t>
            </a:fld>
            <a:endParaRPr lang="en-US" altLang="lv-LV"/>
          </a:p>
        </p:txBody>
      </p:sp>
      <p:grpSp>
        <p:nvGrpSpPr>
          <p:cNvPr id="51205" name="Group 1">
            <a:extLst>
              <a:ext uri="{FF2B5EF4-FFF2-40B4-BE49-F238E27FC236}">
                <a16:creationId xmlns:a16="http://schemas.microsoft.com/office/drawing/2014/main" id="{8BA05418-5160-ACD8-1CC1-DCD051959E37}"/>
              </a:ext>
            </a:extLst>
          </p:cNvPr>
          <p:cNvGrpSpPr>
            <a:grpSpLocks/>
          </p:cNvGrpSpPr>
          <p:nvPr/>
        </p:nvGrpSpPr>
        <p:grpSpPr bwMode="auto">
          <a:xfrm>
            <a:off x="6248400" y="3763963"/>
            <a:ext cx="2590800" cy="682625"/>
            <a:chOff x="6385559" y="1128690"/>
            <a:chExt cx="2590801" cy="410263"/>
          </a:xfrm>
        </p:grpSpPr>
        <p:sp>
          <p:nvSpPr>
            <p:cNvPr id="9" name="TextBox 8">
              <a:extLst>
                <a:ext uri="{FF2B5EF4-FFF2-40B4-BE49-F238E27FC236}">
                  <a16:creationId xmlns:a16="http://schemas.microsoft.com/office/drawing/2014/main" id="{B9389488-7BC0-AE4B-14DD-3C138A9A1D83}"/>
                </a:ext>
              </a:extLst>
            </p:cNvPr>
            <p:cNvSpPr txBox="1"/>
            <p:nvPr/>
          </p:nvSpPr>
          <p:spPr>
            <a:xfrm>
              <a:off x="6385559" y="1371985"/>
              <a:ext cx="2590801" cy="166968"/>
            </a:xfrm>
            <a:prstGeom prst="rect">
              <a:avLst/>
            </a:prstGeom>
            <a:solidFill>
              <a:schemeClr val="bg1"/>
            </a:solidFill>
            <a:ln>
              <a:solidFill>
                <a:schemeClr val="accent3"/>
              </a:solidFill>
            </a:ln>
            <a:effectLst/>
          </p:spPr>
          <p:style>
            <a:lnRef idx="2">
              <a:schemeClr val="accent1"/>
            </a:lnRef>
            <a:fillRef idx="1">
              <a:schemeClr val="lt1"/>
            </a:fillRef>
            <a:effectRef idx="0">
              <a:schemeClr val="accent1"/>
            </a:effectRef>
            <a:fontRef idx="minor">
              <a:schemeClr val="dk1"/>
            </a:fontRef>
          </p:style>
          <p:txBody>
            <a:bodyPr anchor="ctr">
              <a:spAutoFit/>
            </a:bodyPr>
            <a:lstStyle>
              <a:defPPr>
                <a:defRPr lang="en-US"/>
              </a:defPPr>
              <a:lvl1pPr algn="ctr">
                <a:defRPr sz="1600" b="1">
                  <a:solidFill>
                    <a:schemeClr val="accent3">
                      <a:lumMod val="75000"/>
                    </a:schemeClr>
                  </a:solidFill>
                  <a:latin typeface="Verdana" panose="020B0604030504040204" pitchFamily="34" charset="0"/>
                  <a:ea typeface="Verdana" panose="020B0604030504040204" pitchFamily="34" charset="0"/>
                </a:defRPr>
              </a:lvl1pPr>
            </a:lstStyle>
            <a:p>
              <a:pPr algn="l">
                <a:defRPr/>
              </a:pPr>
              <a:r>
                <a:rPr lang="lv-LV" sz="1200" b="0" dirty="0">
                  <a:solidFill>
                    <a:schemeClr val="accent3"/>
                  </a:solidFill>
                </a:rPr>
                <a:t>granti@mod.gov.lv</a:t>
              </a:r>
            </a:p>
          </p:txBody>
        </p:sp>
        <p:sp>
          <p:nvSpPr>
            <p:cNvPr id="10" name="Rectangle 9">
              <a:extLst>
                <a:ext uri="{FF2B5EF4-FFF2-40B4-BE49-F238E27FC236}">
                  <a16:creationId xmlns:a16="http://schemas.microsoft.com/office/drawing/2014/main" id="{2BFBB8D4-B098-1D32-D48D-D3084E0D6839}"/>
                </a:ext>
              </a:extLst>
            </p:cNvPr>
            <p:cNvSpPr/>
            <p:nvPr/>
          </p:nvSpPr>
          <p:spPr>
            <a:xfrm>
              <a:off x="6385559" y="1128690"/>
              <a:ext cx="2590801" cy="203223"/>
            </a:xfrm>
            <a:prstGeom prst="rect">
              <a:avLst/>
            </a:prstGeom>
            <a:solidFill>
              <a:schemeClr val="accent3"/>
            </a:solidFill>
            <a:ln>
              <a:solidFill>
                <a:schemeClr val="accent3"/>
              </a:solidFill>
            </a:ln>
            <a:effectLst/>
          </p:spPr>
          <p:style>
            <a:lnRef idx="2">
              <a:schemeClr val="accent1"/>
            </a:lnRef>
            <a:fillRef idx="1">
              <a:schemeClr val="lt1"/>
            </a:fillRef>
            <a:effectRef idx="0">
              <a:schemeClr val="accent1"/>
            </a:effectRef>
            <a:fontRef idx="minor">
              <a:schemeClr val="dk1"/>
            </a:fontRef>
          </p:style>
          <p:txBody>
            <a:bodyPr anchor="ctr">
              <a:spAutoFit/>
            </a:bodyPr>
            <a:lstStyle/>
            <a:p>
              <a:pPr algn="ctr">
                <a:defRPr/>
              </a:pPr>
              <a:r>
                <a:rPr lang="lv-LV" altLang="lv-LV" sz="1400" dirty="0">
                  <a:solidFill>
                    <a:schemeClr val="bg1"/>
                  </a:solidFill>
                  <a:latin typeface="Verdana" panose="020B0604030504040204" pitchFamily="34" charset="0"/>
                  <a:cs typeface="Arial" panose="020B0604020202020204" pitchFamily="34" charset="0"/>
                </a:rPr>
                <a:t>Kontakti jautājumiem</a:t>
              </a:r>
            </a:p>
          </p:txBody>
        </p:sp>
      </p:grpSp>
      <p:sp>
        <p:nvSpPr>
          <p:cNvPr id="11" name="TextBox 10">
            <a:extLst>
              <a:ext uri="{FF2B5EF4-FFF2-40B4-BE49-F238E27FC236}">
                <a16:creationId xmlns:a16="http://schemas.microsoft.com/office/drawing/2014/main" id="{F4BD5F14-7CB5-A54A-A51E-39FEBCF4BECB}"/>
              </a:ext>
            </a:extLst>
          </p:cNvPr>
          <p:cNvSpPr txBox="1"/>
          <p:nvPr/>
        </p:nvSpPr>
        <p:spPr>
          <a:xfrm>
            <a:off x="3353658" y="3930279"/>
            <a:ext cx="2776497" cy="618311"/>
          </a:xfrm>
          <a:prstGeom prst="rect">
            <a:avLst/>
          </a:prstGeom>
          <a:noFill/>
          <a:ln>
            <a:noFill/>
          </a:ln>
        </p:spPr>
        <p:txBody>
          <a:bodyPr>
            <a:spAutoFit/>
          </a:bodyPr>
          <a:lstStyle/>
          <a:p>
            <a:pPr algn="ctr">
              <a:lnSpc>
                <a:spcPct val="110000"/>
              </a:lnSpc>
              <a:defRPr/>
            </a:pPr>
            <a:r>
              <a:rPr lang="lv-LV" altLang="lv-LV" sz="1200" b="1" dirty="0">
                <a:solidFill>
                  <a:schemeClr val="bg1"/>
                </a:solidFill>
                <a:highlight>
                  <a:srgbClr val="9BBB59"/>
                </a:highlight>
                <a:latin typeface="Verdana" panose="020B0604030504040204" pitchFamily="34" charset="0"/>
                <a:ea typeface="Verdana" panose="020B0604030504040204" pitchFamily="34" charset="0"/>
              </a:rPr>
              <a:t>AM loma</a:t>
            </a:r>
            <a:r>
              <a:rPr lang="lv-LV" altLang="lv-LV" sz="1200" dirty="0">
                <a:solidFill>
                  <a:schemeClr val="bg1"/>
                </a:solidFill>
                <a:highlight>
                  <a:srgbClr val="9BBB59"/>
                </a:highlight>
                <a:latin typeface="Verdana" panose="020B0604030504040204" pitchFamily="34" charset="0"/>
                <a:ea typeface="Verdana" panose="020B0604030504040204" pitchFamily="34" charset="0"/>
              </a:rPr>
              <a:t> </a:t>
            </a:r>
          </a:p>
          <a:p>
            <a:pPr algn="ctr">
              <a:lnSpc>
                <a:spcPct val="110000"/>
              </a:lnSpc>
              <a:defRPr/>
            </a:pPr>
            <a:r>
              <a:rPr lang="lv-LV" altLang="lv-LV" sz="800" dirty="0">
                <a:solidFill>
                  <a:srgbClr val="00B050"/>
                </a:solidFill>
                <a:latin typeface="Verdana" panose="020B0604030504040204" pitchFamily="34" charset="0"/>
                <a:ea typeface="Verdana" panose="020B0604030504040204" pitchFamily="34" charset="0"/>
              </a:rPr>
              <a:t>TIEŠA </a:t>
            </a:r>
            <a:r>
              <a:rPr lang="lv-LV" altLang="lv-LV" sz="1000" dirty="0">
                <a:latin typeface="Verdana" panose="020B0604030504040204" pitchFamily="34" charset="0"/>
                <a:ea typeface="Verdana" panose="020B0604030504040204" pitchFamily="34" charset="0"/>
              </a:rPr>
              <a:t>Organizē programmu, iespēju robežās sniedz nepieciešamo atbalstu</a:t>
            </a:r>
          </a:p>
        </p:txBody>
      </p:sp>
      <p:pic>
        <p:nvPicPr>
          <p:cNvPr id="51207" name="Graphic 3" descr="Daily calendar with solid fill">
            <a:extLst>
              <a:ext uri="{FF2B5EF4-FFF2-40B4-BE49-F238E27FC236}">
                <a16:creationId xmlns:a16="http://schemas.microsoft.com/office/drawing/2014/main" id="{2104C5C5-C3F7-0BAE-3B05-24D72BE91F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925" y="3830638"/>
            <a:ext cx="817563"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8" name="TextBox 12">
            <a:extLst>
              <a:ext uri="{FF2B5EF4-FFF2-40B4-BE49-F238E27FC236}">
                <a16:creationId xmlns:a16="http://schemas.microsoft.com/office/drawing/2014/main" id="{9B904905-2B72-8DE6-450B-1DF783B45CF0}"/>
              </a:ext>
            </a:extLst>
          </p:cNvPr>
          <p:cNvSpPr txBox="1">
            <a:spLocks noChangeArrowheads="1"/>
          </p:cNvSpPr>
          <p:nvPr/>
        </p:nvSpPr>
        <p:spPr bwMode="auto">
          <a:xfrm>
            <a:off x="1141413" y="4116388"/>
            <a:ext cx="20907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lv-LV" altLang="lv-LV" sz="1200" b="1">
                <a:latin typeface="Verdana" panose="020B0604030504040204" pitchFamily="34" charset="0"/>
              </a:rPr>
              <a:t>Viens</a:t>
            </a:r>
            <a:r>
              <a:rPr lang="lv-LV" altLang="lv-LV" sz="1200">
                <a:latin typeface="Verdana" panose="020B0604030504040204" pitchFamily="34" charset="0"/>
              </a:rPr>
              <a:t> uzsaukums gadā</a:t>
            </a:r>
            <a:endParaRPr lang="lv-LV" altLang="lv-LV" sz="1200" b="1">
              <a:latin typeface="Verdana" panose="020B0604030504040204" pitchFamily="34" charset="0"/>
            </a:endParaRPr>
          </a:p>
        </p:txBody>
      </p:sp>
      <p:sp>
        <p:nvSpPr>
          <p:cNvPr id="6" name="Rectangle 5">
            <a:extLst>
              <a:ext uri="{FF2B5EF4-FFF2-40B4-BE49-F238E27FC236}">
                <a16:creationId xmlns:a16="http://schemas.microsoft.com/office/drawing/2014/main" id="{22970F8A-E96D-C5D4-29AF-14B8D5BF41BF}"/>
              </a:ext>
            </a:extLst>
          </p:cNvPr>
          <p:cNvSpPr/>
          <p:nvPr/>
        </p:nvSpPr>
        <p:spPr>
          <a:xfrm>
            <a:off x="3354388" y="3763963"/>
            <a:ext cx="2814637" cy="977900"/>
          </a:xfrm>
          <a:prstGeom prst="rect">
            <a:avLst/>
          </a:prstGeom>
          <a:noFill/>
          <a:ln>
            <a:solidFill>
              <a:srgbClr val="9BBB5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sp>
        <p:nvSpPr>
          <p:cNvPr id="16" name="Rectangle 15">
            <a:extLst>
              <a:ext uri="{FF2B5EF4-FFF2-40B4-BE49-F238E27FC236}">
                <a16:creationId xmlns:a16="http://schemas.microsoft.com/office/drawing/2014/main" id="{390D3842-0842-98C7-E62F-BFF2C5365454}"/>
              </a:ext>
            </a:extLst>
          </p:cNvPr>
          <p:cNvSpPr/>
          <p:nvPr/>
        </p:nvSpPr>
        <p:spPr>
          <a:xfrm>
            <a:off x="415925" y="3771900"/>
            <a:ext cx="2816225" cy="977900"/>
          </a:xfrm>
          <a:prstGeom prst="rect">
            <a:avLst/>
          </a:prstGeom>
          <a:noFill/>
          <a:ln>
            <a:solidFill>
              <a:srgbClr val="9BBB5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grpSp>
        <p:nvGrpSpPr>
          <p:cNvPr id="51211" name="Group 1">
            <a:extLst>
              <a:ext uri="{FF2B5EF4-FFF2-40B4-BE49-F238E27FC236}">
                <a16:creationId xmlns:a16="http://schemas.microsoft.com/office/drawing/2014/main" id="{E7C4B1CB-EFD9-7E65-C86E-B49166114BBC}"/>
              </a:ext>
            </a:extLst>
          </p:cNvPr>
          <p:cNvGrpSpPr>
            <a:grpSpLocks/>
          </p:cNvGrpSpPr>
          <p:nvPr/>
        </p:nvGrpSpPr>
        <p:grpSpPr bwMode="auto">
          <a:xfrm>
            <a:off x="6248400" y="2800350"/>
            <a:ext cx="2590800" cy="657225"/>
            <a:chOff x="6385559" y="1196455"/>
            <a:chExt cx="2590802" cy="490610"/>
          </a:xfrm>
        </p:grpSpPr>
        <p:sp>
          <p:nvSpPr>
            <p:cNvPr id="18" name="TextBox 17">
              <a:extLst>
                <a:ext uri="{FF2B5EF4-FFF2-40B4-BE49-F238E27FC236}">
                  <a16:creationId xmlns:a16="http://schemas.microsoft.com/office/drawing/2014/main" id="{307A96FD-731A-0EF3-E1B9-58AE42E44739}"/>
                </a:ext>
              </a:extLst>
            </p:cNvPr>
            <p:cNvSpPr txBox="1"/>
            <p:nvPr/>
          </p:nvSpPr>
          <p:spPr>
            <a:xfrm>
              <a:off x="6385559" y="1479682"/>
              <a:ext cx="2590802" cy="207383"/>
            </a:xfrm>
            <a:prstGeom prst="rect">
              <a:avLst/>
            </a:prstGeom>
            <a:solidFill>
              <a:schemeClr val="accent3"/>
            </a:solidFill>
            <a:ln>
              <a:solidFill>
                <a:schemeClr val="accent3"/>
              </a:solidFill>
            </a:ln>
            <a:effectLst/>
          </p:spPr>
          <p:style>
            <a:lnRef idx="2">
              <a:schemeClr val="accent1"/>
            </a:lnRef>
            <a:fillRef idx="1">
              <a:schemeClr val="lt1"/>
            </a:fillRef>
            <a:effectRef idx="0">
              <a:schemeClr val="accent1"/>
            </a:effectRef>
            <a:fontRef idx="minor">
              <a:schemeClr val="dk1"/>
            </a:fontRef>
          </p:style>
          <p:txBody>
            <a:bodyPr>
              <a:spAutoFit/>
            </a:bodyPr>
            <a:lstStyle>
              <a:defPPr>
                <a:defRPr lang="en-US"/>
              </a:defPPr>
              <a:lvl1pPr algn="ctr">
                <a:defRPr sz="1600" b="1">
                  <a:solidFill>
                    <a:schemeClr val="accent3">
                      <a:lumMod val="75000"/>
                    </a:schemeClr>
                  </a:solidFill>
                  <a:latin typeface="Verdana" panose="020B0604030504040204" pitchFamily="34" charset="0"/>
                  <a:ea typeface="Verdana" panose="020B0604030504040204" pitchFamily="34" charset="0"/>
                </a:defRPr>
              </a:lvl1pPr>
            </a:lstStyle>
            <a:p>
              <a:pPr algn="l">
                <a:defRPr/>
              </a:pPr>
              <a:r>
                <a:rPr lang="lv-LV" sz="1200" b="0" dirty="0">
                  <a:solidFill>
                    <a:schemeClr val="bg1"/>
                  </a:solidFill>
                </a:rPr>
                <a:t>www.mod.gov.lv/uznemejiem</a:t>
              </a:r>
            </a:p>
          </p:txBody>
        </p:sp>
        <p:sp>
          <p:nvSpPr>
            <p:cNvPr id="19" name="Rectangle 18">
              <a:extLst>
                <a:ext uri="{FF2B5EF4-FFF2-40B4-BE49-F238E27FC236}">
                  <a16:creationId xmlns:a16="http://schemas.microsoft.com/office/drawing/2014/main" id="{EF0D102C-29D1-3EA1-62A0-48D56C4736C6}"/>
                </a:ext>
              </a:extLst>
            </p:cNvPr>
            <p:cNvSpPr/>
            <p:nvPr/>
          </p:nvSpPr>
          <p:spPr>
            <a:xfrm>
              <a:off x="6872922" y="1196455"/>
              <a:ext cx="2103439" cy="229899"/>
            </a:xfrm>
            <a:prstGeom prst="rect">
              <a:avLst/>
            </a:prstGeom>
            <a:noFill/>
            <a:ln>
              <a:solidFill>
                <a:schemeClr val="accent3"/>
              </a:solidFill>
            </a:ln>
            <a:effectLst/>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lv-LV" altLang="lv-LV" sz="1400" dirty="0">
                  <a:solidFill>
                    <a:schemeClr val="accent3"/>
                  </a:solidFill>
                  <a:latin typeface="Verdana" panose="020B0604030504040204" pitchFamily="34" charset="0"/>
                  <a:cs typeface="Arial" panose="020B0604020202020204" pitchFamily="34" charset="0"/>
                </a:rPr>
                <a:t>Kur var pieteikties?</a:t>
              </a:r>
            </a:p>
          </p:txBody>
        </p:sp>
      </p:grpSp>
      <p:sp>
        <p:nvSpPr>
          <p:cNvPr id="51212" name="TextBox 30">
            <a:extLst>
              <a:ext uri="{FF2B5EF4-FFF2-40B4-BE49-F238E27FC236}">
                <a16:creationId xmlns:a16="http://schemas.microsoft.com/office/drawing/2014/main" id="{2A694E42-58F5-F43D-5D9D-2C521AC8CCF3}"/>
              </a:ext>
            </a:extLst>
          </p:cNvPr>
          <p:cNvSpPr txBox="1">
            <a:spLocks noChangeArrowheads="1"/>
          </p:cNvSpPr>
          <p:nvPr/>
        </p:nvSpPr>
        <p:spPr bwMode="auto">
          <a:xfrm>
            <a:off x="433388" y="2568575"/>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lv-LV" altLang="lv-LV" sz="1800" b="1">
                <a:latin typeface="Verdana" panose="020B0604030504040204" pitchFamily="34" charset="0"/>
              </a:rPr>
              <a:t>Atbalsta veids </a:t>
            </a:r>
            <a:endParaRPr lang="lv-LV" altLang="lv-LV" sz="1800">
              <a:latin typeface="Verdana" panose="020B0604030504040204" pitchFamily="34" charset="0"/>
            </a:endParaRPr>
          </a:p>
        </p:txBody>
      </p:sp>
      <p:pic>
        <p:nvPicPr>
          <p:cNvPr id="51213" name="Graphic 32" descr="Pin with solid fill">
            <a:extLst>
              <a:ext uri="{FF2B5EF4-FFF2-40B4-BE49-F238E27FC236}">
                <a16:creationId xmlns:a16="http://schemas.microsoft.com/office/drawing/2014/main" id="{7F83DBE8-F5FC-976D-9C26-B02511B56E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2686050"/>
            <a:ext cx="436563"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4" name="Graphic 21" descr="Piggy Bank with solid fill">
            <a:extLst>
              <a:ext uri="{FF2B5EF4-FFF2-40B4-BE49-F238E27FC236}">
                <a16:creationId xmlns:a16="http://schemas.microsoft.com/office/drawing/2014/main" id="{2EE70B92-8498-04C6-9A75-D25837F191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025" y="2987675"/>
            <a:ext cx="519113"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15" name="TextBox 23">
            <a:extLst>
              <a:ext uri="{FF2B5EF4-FFF2-40B4-BE49-F238E27FC236}">
                <a16:creationId xmlns:a16="http://schemas.microsoft.com/office/drawing/2014/main" id="{D9DF8A00-FD58-85C6-3013-869D44CBE3DE}"/>
              </a:ext>
            </a:extLst>
          </p:cNvPr>
          <p:cNvSpPr txBox="1">
            <a:spLocks noChangeArrowheads="1"/>
          </p:cNvSpPr>
          <p:nvPr/>
        </p:nvSpPr>
        <p:spPr bwMode="auto">
          <a:xfrm>
            <a:off x="906463" y="3113088"/>
            <a:ext cx="51752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lv-LV" altLang="lv-LV" sz="1200">
                <a:solidFill>
                  <a:srgbClr val="9BBB59"/>
                </a:solidFill>
                <a:latin typeface="Verdana" panose="020B0604030504040204" pitchFamily="34" charset="0"/>
              </a:rPr>
              <a:t>Finanšu</a:t>
            </a:r>
            <a:r>
              <a:rPr lang="lv-LV" altLang="lv-LV" sz="1200">
                <a:latin typeface="Verdana" panose="020B0604030504040204" pitchFamily="34" charset="0"/>
              </a:rPr>
              <a:t>: </a:t>
            </a:r>
            <a:r>
              <a:rPr lang="lv-LV" altLang="lv-LV" sz="1200" b="1">
                <a:latin typeface="Verdana" panose="020B0604030504040204" pitchFamily="34" charset="0"/>
              </a:rPr>
              <a:t>grants</a:t>
            </a:r>
            <a:r>
              <a:rPr lang="lv-LV" altLang="lv-LV" sz="1200">
                <a:latin typeface="Verdana" panose="020B0604030504040204" pitchFamily="34" charset="0"/>
              </a:rPr>
              <a:t> līdz 300 000 EUR / 3 gadu laikā (</a:t>
            </a:r>
            <a:r>
              <a:rPr lang="lv-LV" altLang="lv-LV" sz="1200" i="1">
                <a:latin typeface="Verdana" panose="020B0604030504040204" pitchFamily="34" charset="0"/>
              </a:rPr>
              <a:t>de minimis)</a:t>
            </a:r>
            <a:endParaRPr lang="lv-LV" altLang="lv-LV" sz="1200">
              <a:latin typeface="Verdana" panose="020B0604030504040204" pitchFamily="34" charset="0"/>
            </a:endParaRPr>
          </a:p>
        </p:txBody>
      </p:sp>
      <p:sp>
        <p:nvSpPr>
          <p:cNvPr id="25" name="Rectangle 24">
            <a:extLst>
              <a:ext uri="{FF2B5EF4-FFF2-40B4-BE49-F238E27FC236}">
                <a16:creationId xmlns:a16="http://schemas.microsoft.com/office/drawing/2014/main" id="{0FC19C3A-4E99-CBE4-6808-D5727EF72672}"/>
              </a:ext>
            </a:extLst>
          </p:cNvPr>
          <p:cNvSpPr/>
          <p:nvPr/>
        </p:nvSpPr>
        <p:spPr bwMode="auto">
          <a:xfrm>
            <a:off x="2601913" y="893763"/>
            <a:ext cx="3113087" cy="261937"/>
          </a:xfrm>
          <a:prstGeom prst="rect">
            <a:avLst/>
          </a:prstGeom>
          <a:noFill/>
          <a:ln>
            <a:noFill/>
          </a:ln>
          <a:effectLst/>
        </p:spPr>
        <p:style>
          <a:lnRef idx="2">
            <a:schemeClr val="accent1"/>
          </a:lnRef>
          <a:fillRef idx="1">
            <a:schemeClr val="lt1"/>
          </a:fillRef>
          <a:effectRef idx="0">
            <a:schemeClr val="accent1"/>
          </a:effectRef>
          <a:fontRef idx="minor">
            <a:schemeClr val="dk1"/>
          </a:fontRef>
        </p:style>
        <p:txBody>
          <a:bodyPr>
            <a:spAutoFit/>
          </a:bodyPr>
          <a:lstStyle/>
          <a:p>
            <a:pPr>
              <a:defRPr/>
            </a:pPr>
            <a:r>
              <a:rPr lang="lv-LV" altLang="lv-LV" sz="1050" dirty="0">
                <a:solidFill>
                  <a:schemeClr val="accent3"/>
                </a:solidFill>
                <a:latin typeface="Verdana" panose="020B0604030504040204" pitchFamily="34" charset="0"/>
                <a:cs typeface="Arial" panose="020B0604020202020204" pitchFamily="34" charset="0"/>
              </a:rPr>
              <a:t>Organizē Aizsardzības ministrija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6">
            <a:extLst>
              <a:ext uri="{FF2B5EF4-FFF2-40B4-BE49-F238E27FC236}">
                <a16:creationId xmlns:a16="http://schemas.microsoft.com/office/drawing/2014/main" id="{0643996F-2EA8-64E2-ECF3-73D67C754068}"/>
              </a:ext>
            </a:extLst>
          </p:cNvPr>
          <p:cNvSpPr>
            <a:spLocks noGrp="1"/>
          </p:cNvSpPr>
          <p:nvPr>
            <p:ph type="title"/>
          </p:nvPr>
        </p:nvSpPr>
        <p:spPr>
          <a:xfrm>
            <a:off x="2590800" y="204788"/>
            <a:ext cx="6248400" cy="1020762"/>
          </a:xfrm>
        </p:spPr>
        <p:txBody>
          <a:bodyPr anchor="ctr"/>
          <a:lstStyle/>
          <a:p>
            <a:pPr>
              <a:defRPr/>
            </a:pPr>
            <a:r>
              <a:rPr lang="lv-LV" altLang="lv-LV" sz="2200" dirty="0">
                <a:solidFill>
                  <a:schemeClr val="accent3"/>
                </a:solidFill>
              </a:rPr>
              <a:t>Grantu programma</a:t>
            </a:r>
          </a:p>
        </p:txBody>
      </p:sp>
      <p:sp>
        <p:nvSpPr>
          <p:cNvPr id="53251" name="Text Placeholder 8">
            <a:extLst>
              <a:ext uri="{FF2B5EF4-FFF2-40B4-BE49-F238E27FC236}">
                <a16:creationId xmlns:a16="http://schemas.microsoft.com/office/drawing/2014/main" id="{CCA8ABA7-EFF4-AA43-E0AC-B8C4E5F5735C}"/>
              </a:ext>
            </a:extLst>
          </p:cNvPr>
          <p:cNvSpPr>
            <a:spLocks noGrp="1"/>
          </p:cNvSpPr>
          <p:nvPr>
            <p:ph type="body" sz="half" idx="2"/>
          </p:nvPr>
        </p:nvSpPr>
        <p:spPr>
          <a:xfrm>
            <a:off x="423863" y="1352550"/>
            <a:ext cx="8421687" cy="1017588"/>
          </a:xfrm>
        </p:spPr>
        <p:txBody>
          <a:bodyPr/>
          <a:lstStyle/>
          <a:p>
            <a:pPr>
              <a:lnSpc>
                <a:spcPct val="90000"/>
              </a:lnSpc>
            </a:pPr>
            <a:r>
              <a:rPr lang="lv-LV" altLang="lv-LV" sz="1100" b="1"/>
              <a:t>Mērķis: </a:t>
            </a:r>
            <a:r>
              <a:rPr lang="lv-LV" altLang="lv-LV" sz="1100"/>
              <a:t>atbalstīt</a:t>
            </a:r>
            <a:r>
              <a:rPr lang="lv-LV" altLang="lv-LV" sz="1100" b="1"/>
              <a:t> </a:t>
            </a:r>
            <a:r>
              <a:rPr lang="lv-LV" altLang="lv-LV" sz="1100"/>
              <a:t>divējāda lietojuma jaunu produktu un tehnoloģiju izstrādi aizsardzības un drošības jomā. Atbalsts pieejams rūpnieciskajiem pētījumiem, eksperimentālajām izstrādēm un tehniski ekonomiskajai priekšizpētei</a:t>
            </a:r>
          </a:p>
          <a:p>
            <a:pPr>
              <a:lnSpc>
                <a:spcPct val="90000"/>
              </a:lnSpc>
            </a:pPr>
            <a:r>
              <a:rPr lang="lv-LV" altLang="lv-LV" sz="1100" b="1"/>
              <a:t>Kam domāts? </a:t>
            </a:r>
            <a:r>
              <a:rPr lang="lv-LV" altLang="lv-LV" sz="1100"/>
              <a:t>Sīkie (mikro), MVU, mazas vidējas kapitalizācijas sabiedrības un vidējas kapitalizācijas sabiedrības, lielie saimnieciskās darbības veicēji (ar nosacījumu, ka sadarbojas ar MVU), ar izstrādātu produktu ar gatavības stadiju </a:t>
            </a:r>
            <a:r>
              <a:rPr lang="lv-LV" altLang="lv-LV" sz="1100" b="1"/>
              <a:t>TGL 4 - 8</a:t>
            </a:r>
            <a:endParaRPr lang="lv-LV" altLang="lv-LV" sz="1100"/>
          </a:p>
        </p:txBody>
      </p:sp>
      <p:sp>
        <p:nvSpPr>
          <p:cNvPr id="53252" name="Slide Number Placeholder 5">
            <a:extLst>
              <a:ext uri="{FF2B5EF4-FFF2-40B4-BE49-F238E27FC236}">
                <a16:creationId xmlns:a16="http://schemas.microsoft.com/office/drawing/2014/main" id="{C6A3BE4B-1342-FD06-7FFE-E954490CEF8C}"/>
              </a:ext>
            </a:extLst>
          </p:cNvPr>
          <p:cNvSpPr>
            <a:spLocks noGrp="1" noChangeArrowheads="1"/>
          </p:cNvSpPr>
          <p:nvPr>
            <p:ph type="sldNum" sz="quarter" idx="13"/>
          </p:nvPr>
        </p:nvSpPr>
        <p:spPr bwMode="auto">
          <a:xfrm>
            <a:off x="8399463" y="4743450"/>
            <a:ext cx="439737"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4A9E13A-FC14-47F9-910E-49F9DA4D2506}" type="slidenum">
              <a:rPr lang="en-US" altLang="lv-LV" smtClean="0"/>
              <a:pPr/>
              <a:t>17</a:t>
            </a:fld>
            <a:endParaRPr lang="en-US" altLang="lv-LV"/>
          </a:p>
        </p:txBody>
      </p:sp>
      <p:grpSp>
        <p:nvGrpSpPr>
          <p:cNvPr id="53253" name="Group 1">
            <a:extLst>
              <a:ext uri="{FF2B5EF4-FFF2-40B4-BE49-F238E27FC236}">
                <a16:creationId xmlns:a16="http://schemas.microsoft.com/office/drawing/2014/main" id="{1BFFCF98-02F9-DABB-D1F5-FAAE1C0F1A3B}"/>
              </a:ext>
            </a:extLst>
          </p:cNvPr>
          <p:cNvGrpSpPr>
            <a:grpSpLocks/>
          </p:cNvGrpSpPr>
          <p:nvPr/>
        </p:nvGrpSpPr>
        <p:grpSpPr bwMode="auto">
          <a:xfrm>
            <a:off x="6248400" y="3762375"/>
            <a:ext cx="2590800" cy="981075"/>
            <a:chOff x="6248400" y="3762816"/>
            <a:chExt cx="2590800" cy="980634"/>
          </a:xfrm>
        </p:grpSpPr>
        <p:sp>
          <p:nvSpPr>
            <p:cNvPr id="9" name="TextBox 8">
              <a:extLst>
                <a:ext uri="{FF2B5EF4-FFF2-40B4-BE49-F238E27FC236}">
                  <a16:creationId xmlns:a16="http://schemas.microsoft.com/office/drawing/2014/main" id="{9EA41E6E-4B20-F74C-2AE3-8FEB64820271}"/>
                </a:ext>
              </a:extLst>
            </p:cNvPr>
            <p:cNvSpPr txBox="1"/>
            <p:nvPr/>
          </p:nvSpPr>
          <p:spPr bwMode="auto">
            <a:xfrm>
              <a:off x="6248400" y="4119843"/>
              <a:ext cx="2590800" cy="623607"/>
            </a:xfrm>
            <a:prstGeom prst="rect">
              <a:avLst/>
            </a:prstGeom>
            <a:solidFill>
              <a:schemeClr val="bg1"/>
            </a:solidFill>
            <a:ln>
              <a:solidFill>
                <a:schemeClr val="accent3"/>
              </a:solidFill>
            </a:ln>
            <a:effectLst/>
          </p:spPr>
          <p:style>
            <a:lnRef idx="2">
              <a:schemeClr val="accent1"/>
            </a:lnRef>
            <a:fillRef idx="1">
              <a:schemeClr val="lt1"/>
            </a:fillRef>
            <a:effectRef idx="0">
              <a:schemeClr val="accent1"/>
            </a:effectRef>
            <a:fontRef idx="minor">
              <a:schemeClr val="dk1"/>
            </a:fontRef>
          </p:style>
          <p:txBody>
            <a:bodyPr anchor="ctr">
              <a:spAutoFit/>
            </a:bodyPr>
            <a:lstStyle>
              <a:defPPr>
                <a:defRPr lang="en-US"/>
              </a:defPPr>
              <a:lvl1pPr algn="ctr">
                <a:defRPr sz="1600" b="1">
                  <a:solidFill>
                    <a:schemeClr val="accent3">
                      <a:lumMod val="75000"/>
                    </a:schemeClr>
                  </a:solidFill>
                  <a:latin typeface="Verdana" panose="020B0604030504040204" pitchFamily="34" charset="0"/>
                  <a:ea typeface="Verdana" panose="020B0604030504040204" pitchFamily="34" charset="0"/>
                </a:defRPr>
              </a:lvl1pPr>
            </a:lstStyle>
            <a:p>
              <a:pPr algn="l">
                <a:defRPr/>
              </a:pPr>
              <a:r>
                <a:rPr lang="lv-LV" sz="1150" b="0" dirty="0">
                  <a:solidFill>
                    <a:schemeClr val="accent3"/>
                  </a:solidFill>
                </a:rPr>
                <a:t>dace.skirus@cfla.gov.lv anita.jansone@cfla.gov.lv ilze.baltmane@mod.gov.lv</a:t>
              </a:r>
            </a:p>
          </p:txBody>
        </p:sp>
        <p:sp>
          <p:nvSpPr>
            <p:cNvPr id="10" name="Rectangle 9">
              <a:extLst>
                <a:ext uri="{FF2B5EF4-FFF2-40B4-BE49-F238E27FC236}">
                  <a16:creationId xmlns:a16="http://schemas.microsoft.com/office/drawing/2014/main" id="{71C4B8A1-6176-B4CF-4A79-9E7D69BE4146}"/>
                </a:ext>
              </a:extLst>
            </p:cNvPr>
            <p:cNvSpPr/>
            <p:nvPr/>
          </p:nvSpPr>
          <p:spPr bwMode="auto">
            <a:xfrm>
              <a:off x="6248400" y="3762816"/>
              <a:ext cx="2590800" cy="277688"/>
            </a:xfrm>
            <a:prstGeom prst="rect">
              <a:avLst/>
            </a:prstGeom>
            <a:solidFill>
              <a:schemeClr val="accent3"/>
            </a:solidFill>
            <a:ln>
              <a:solidFill>
                <a:schemeClr val="accent3"/>
              </a:solidFill>
            </a:ln>
            <a:effectLst/>
          </p:spPr>
          <p:style>
            <a:lnRef idx="2">
              <a:schemeClr val="accent1"/>
            </a:lnRef>
            <a:fillRef idx="1">
              <a:schemeClr val="lt1"/>
            </a:fillRef>
            <a:effectRef idx="0">
              <a:schemeClr val="accent1"/>
            </a:effectRef>
            <a:fontRef idx="minor">
              <a:schemeClr val="dk1"/>
            </a:fontRef>
          </p:style>
          <p:txBody>
            <a:bodyPr anchor="ctr">
              <a:spAutoFit/>
            </a:bodyPr>
            <a:lstStyle/>
            <a:p>
              <a:pPr algn="ctr">
                <a:defRPr/>
              </a:pPr>
              <a:r>
                <a:rPr lang="lv-LV" altLang="lv-LV" sz="1200" dirty="0">
                  <a:solidFill>
                    <a:schemeClr val="bg1"/>
                  </a:solidFill>
                  <a:latin typeface="Verdana" panose="020B0604030504040204" pitchFamily="34" charset="0"/>
                  <a:cs typeface="Arial" panose="020B0604020202020204" pitchFamily="34" charset="0"/>
                </a:rPr>
                <a:t>Kontakti jautājumiem</a:t>
              </a:r>
            </a:p>
          </p:txBody>
        </p:sp>
      </p:grpSp>
      <p:sp>
        <p:nvSpPr>
          <p:cNvPr id="11" name="TextBox 10">
            <a:extLst>
              <a:ext uri="{FF2B5EF4-FFF2-40B4-BE49-F238E27FC236}">
                <a16:creationId xmlns:a16="http://schemas.microsoft.com/office/drawing/2014/main" id="{81BE2188-CC87-8CDD-C85D-9AE994B095D4}"/>
              </a:ext>
            </a:extLst>
          </p:cNvPr>
          <p:cNvSpPr txBox="1"/>
          <p:nvPr/>
        </p:nvSpPr>
        <p:spPr>
          <a:xfrm>
            <a:off x="3353658" y="3930279"/>
            <a:ext cx="2776497" cy="634404"/>
          </a:xfrm>
          <a:prstGeom prst="rect">
            <a:avLst/>
          </a:prstGeom>
          <a:noFill/>
          <a:ln>
            <a:noFill/>
          </a:ln>
        </p:spPr>
        <p:txBody>
          <a:bodyPr>
            <a:spAutoFit/>
          </a:bodyPr>
          <a:lstStyle/>
          <a:p>
            <a:pPr algn="ctr">
              <a:lnSpc>
                <a:spcPct val="110000"/>
              </a:lnSpc>
              <a:defRPr/>
            </a:pPr>
            <a:r>
              <a:rPr lang="lv-LV" altLang="lv-LV" sz="1200" b="1" dirty="0">
                <a:solidFill>
                  <a:schemeClr val="bg1"/>
                </a:solidFill>
                <a:highlight>
                  <a:srgbClr val="9BBB59"/>
                </a:highlight>
                <a:latin typeface="Verdana" panose="020B0604030504040204" pitchFamily="34" charset="0"/>
                <a:ea typeface="Verdana" panose="020B0604030504040204" pitchFamily="34" charset="0"/>
              </a:rPr>
              <a:t>AM loma</a:t>
            </a:r>
            <a:r>
              <a:rPr lang="lv-LV" altLang="lv-LV" sz="1200" dirty="0">
                <a:solidFill>
                  <a:schemeClr val="bg1"/>
                </a:solidFill>
                <a:highlight>
                  <a:srgbClr val="9BBB59"/>
                </a:highlight>
                <a:latin typeface="Verdana" panose="020B0604030504040204" pitchFamily="34" charset="0"/>
                <a:ea typeface="Verdana" panose="020B0604030504040204" pitchFamily="34" charset="0"/>
              </a:rPr>
              <a:t> </a:t>
            </a:r>
          </a:p>
          <a:p>
            <a:pPr algn="ctr">
              <a:lnSpc>
                <a:spcPct val="110000"/>
              </a:lnSpc>
              <a:defRPr/>
            </a:pPr>
            <a:r>
              <a:rPr lang="lv-LV" altLang="lv-LV" sz="800" dirty="0">
                <a:solidFill>
                  <a:srgbClr val="00B050"/>
                </a:solidFill>
                <a:latin typeface="Verdana" panose="020B0604030504040204" pitchFamily="34" charset="0"/>
                <a:ea typeface="Verdana" panose="020B0604030504040204" pitchFamily="34" charset="0"/>
              </a:rPr>
              <a:t>TIEŠA </a:t>
            </a:r>
            <a:r>
              <a:rPr lang="lv-LV" altLang="lv-LV" sz="1050" dirty="0">
                <a:latin typeface="Verdana" panose="020B0604030504040204" pitchFamily="34" charset="0"/>
                <a:ea typeface="Verdana" panose="020B0604030504040204" pitchFamily="34" charset="0"/>
              </a:rPr>
              <a:t>Divējāda lietojuma produktu vērtējuma sagatavošana</a:t>
            </a:r>
            <a:endParaRPr lang="lv-LV" altLang="lv-LV" sz="1000" dirty="0">
              <a:latin typeface="Verdana" panose="020B0604030504040204" pitchFamily="34" charset="0"/>
              <a:ea typeface="Verdana" panose="020B0604030504040204" pitchFamily="34" charset="0"/>
            </a:endParaRPr>
          </a:p>
        </p:txBody>
      </p:sp>
      <p:pic>
        <p:nvPicPr>
          <p:cNvPr id="53255" name="Graphic 3" descr="Daily calendar with solid fill">
            <a:extLst>
              <a:ext uri="{FF2B5EF4-FFF2-40B4-BE49-F238E27FC236}">
                <a16:creationId xmlns:a16="http://schemas.microsoft.com/office/drawing/2014/main" id="{F89799A7-0C85-0962-F15E-B4FD488A84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925" y="3830638"/>
            <a:ext cx="817563"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6" name="TextBox 12">
            <a:extLst>
              <a:ext uri="{FF2B5EF4-FFF2-40B4-BE49-F238E27FC236}">
                <a16:creationId xmlns:a16="http://schemas.microsoft.com/office/drawing/2014/main" id="{E4CE0EAA-F11D-AEDB-C339-B44CE5A1AA80}"/>
              </a:ext>
            </a:extLst>
          </p:cNvPr>
          <p:cNvSpPr txBox="1">
            <a:spLocks noChangeArrowheads="1"/>
          </p:cNvSpPr>
          <p:nvPr/>
        </p:nvSpPr>
        <p:spPr bwMode="auto">
          <a:xfrm>
            <a:off x="1141413" y="3868738"/>
            <a:ext cx="20129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lv-LV" altLang="lv-LV" sz="1200">
                <a:latin typeface="Verdana" panose="020B0604030504040204" pitchFamily="34" charset="0"/>
              </a:rPr>
              <a:t>Pieteikumu iesniegšanas termiņš: no 14. novembra līdz 19. janvārim</a:t>
            </a:r>
            <a:endParaRPr lang="lv-LV" altLang="lv-LV" sz="1200" b="1">
              <a:latin typeface="Verdana" panose="020B0604030504040204" pitchFamily="34" charset="0"/>
            </a:endParaRPr>
          </a:p>
        </p:txBody>
      </p:sp>
      <p:sp>
        <p:nvSpPr>
          <p:cNvPr id="6" name="Rectangle 5">
            <a:extLst>
              <a:ext uri="{FF2B5EF4-FFF2-40B4-BE49-F238E27FC236}">
                <a16:creationId xmlns:a16="http://schemas.microsoft.com/office/drawing/2014/main" id="{273F9911-1A8F-24EB-ED12-06AC3E448BD3}"/>
              </a:ext>
            </a:extLst>
          </p:cNvPr>
          <p:cNvSpPr/>
          <p:nvPr/>
        </p:nvSpPr>
        <p:spPr>
          <a:xfrm>
            <a:off x="3354388" y="3763963"/>
            <a:ext cx="2814637" cy="977900"/>
          </a:xfrm>
          <a:prstGeom prst="rect">
            <a:avLst/>
          </a:prstGeom>
          <a:noFill/>
          <a:ln>
            <a:solidFill>
              <a:srgbClr val="9BBB5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sp>
        <p:nvSpPr>
          <p:cNvPr id="16" name="Rectangle 15">
            <a:extLst>
              <a:ext uri="{FF2B5EF4-FFF2-40B4-BE49-F238E27FC236}">
                <a16:creationId xmlns:a16="http://schemas.microsoft.com/office/drawing/2014/main" id="{9374FC8B-9A8C-D4F0-CC6E-A1FCC70F1DA9}"/>
              </a:ext>
            </a:extLst>
          </p:cNvPr>
          <p:cNvSpPr/>
          <p:nvPr/>
        </p:nvSpPr>
        <p:spPr>
          <a:xfrm>
            <a:off x="415925" y="3771900"/>
            <a:ext cx="2816225" cy="977900"/>
          </a:xfrm>
          <a:prstGeom prst="rect">
            <a:avLst/>
          </a:prstGeom>
          <a:noFill/>
          <a:ln>
            <a:solidFill>
              <a:srgbClr val="9BBB5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grpSp>
        <p:nvGrpSpPr>
          <p:cNvPr id="53259" name="Group 1">
            <a:extLst>
              <a:ext uri="{FF2B5EF4-FFF2-40B4-BE49-F238E27FC236}">
                <a16:creationId xmlns:a16="http://schemas.microsoft.com/office/drawing/2014/main" id="{59AA1F70-B426-CF83-EA79-8F58DBC593D8}"/>
              </a:ext>
            </a:extLst>
          </p:cNvPr>
          <p:cNvGrpSpPr>
            <a:grpSpLocks/>
          </p:cNvGrpSpPr>
          <p:nvPr/>
        </p:nvGrpSpPr>
        <p:grpSpPr bwMode="auto">
          <a:xfrm>
            <a:off x="6248400" y="2800350"/>
            <a:ext cx="2590800" cy="657225"/>
            <a:chOff x="6385559" y="1196455"/>
            <a:chExt cx="2590802" cy="490610"/>
          </a:xfrm>
        </p:grpSpPr>
        <p:sp>
          <p:nvSpPr>
            <p:cNvPr id="18" name="TextBox 17">
              <a:extLst>
                <a:ext uri="{FF2B5EF4-FFF2-40B4-BE49-F238E27FC236}">
                  <a16:creationId xmlns:a16="http://schemas.microsoft.com/office/drawing/2014/main" id="{5869CDF1-0700-8E4E-B249-29E0C60C0D13}"/>
                </a:ext>
              </a:extLst>
            </p:cNvPr>
            <p:cNvSpPr txBox="1"/>
            <p:nvPr/>
          </p:nvSpPr>
          <p:spPr>
            <a:xfrm>
              <a:off x="6385559" y="1479682"/>
              <a:ext cx="2590802" cy="207383"/>
            </a:xfrm>
            <a:prstGeom prst="rect">
              <a:avLst/>
            </a:prstGeom>
            <a:solidFill>
              <a:schemeClr val="accent3"/>
            </a:solidFill>
            <a:ln>
              <a:solidFill>
                <a:schemeClr val="accent3"/>
              </a:solidFill>
            </a:ln>
            <a:effectLst/>
          </p:spPr>
          <p:style>
            <a:lnRef idx="2">
              <a:schemeClr val="accent1"/>
            </a:lnRef>
            <a:fillRef idx="1">
              <a:schemeClr val="lt1"/>
            </a:fillRef>
            <a:effectRef idx="0">
              <a:schemeClr val="accent1"/>
            </a:effectRef>
            <a:fontRef idx="minor">
              <a:schemeClr val="dk1"/>
            </a:fontRef>
          </p:style>
          <p:txBody>
            <a:bodyPr>
              <a:spAutoFit/>
            </a:bodyPr>
            <a:lstStyle>
              <a:defPPr>
                <a:defRPr lang="en-US"/>
              </a:defPPr>
              <a:lvl1pPr algn="ctr">
                <a:defRPr sz="1600" b="1">
                  <a:solidFill>
                    <a:schemeClr val="accent3">
                      <a:lumMod val="75000"/>
                    </a:schemeClr>
                  </a:solidFill>
                  <a:latin typeface="Verdana" panose="020B0604030504040204" pitchFamily="34" charset="0"/>
                  <a:ea typeface="Verdana" panose="020B0604030504040204" pitchFamily="34" charset="0"/>
                </a:defRPr>
              </a:lvl1pPr>
            </a:lstStyle>
            <a:p>
              <a:pPr algn="l">
                <a:defRPr/>
              </a:pPr>
              <a:r>
                <a:rPr lang="lv-LV" sz="1200" b="0" dirty="0">
                  <a:solidFill>
                    <a:schemeClr val="bg1"/>
                  </a:solidFill>
                </a:rPr>
                <a:t>www.projekti.cfla.gov.lv</a:t>
              </a:r>
            </a:p>
          </p:txBody>
        </p:sp>
        <p:sp>
          <p:nvSpPr>
            <p:cNvPr id="19" name="Rectangle 18">
              <a:extLst>
                <a:ext uri="{FF2B5EF4-FFF2-40B4-BE49-F238E27FC236}">
                  <a16:creationId xmlns:a16="http://schemas.microsoft.com/office/drawing/2014/main" id="{0CA56EE1-338F-760C-1470-2FD13125402F}"/>
                </a:ext>
              </a:extLst>
            </p:cNvPr>
            <p:cNvSpPr/>
            <p:nvPr/>
          </p:nvSpPr>
          <p:spPr>
            <a:xfrm>
              <a:off x="6872922" y="1196455"/>
              <a:ext cx="2103439" cy="229899"/>
            </a:xfrm>
            <a:prstGeom prst="rect">
              <a:avLst/>
            </a:prstGeom>
            <a:noFill/>
            <a:ln>
              <a:solidFill>
                <a:schemeClr val="accent3"/>
              </a:solidFill>
            </a:ln>
            <a:effectLst/>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lv-LV" altLang="lv-LV" sz="1400" dirty="0">
                  <a:solidFill>
                    <a:schemeClr val="accent3"/>
                  </a:solidFill>
                  <a:latin typeface="Verdana" panose="020B0604030504040204" pitchFamily="34" charset="0"/>
                  <a:cs typeface="Arial" panose="020B0604020202020204" pitchFamily="34" charset="0"/>
                </a:rPr>
                <a:t>Kur var pieteikties?</a:t>
              </a:r>
            </a:p>
          </p:txBody>
        </p:sp>
      </p:grpSp>
      <p:sp>
        <p:nvSpPr>
          <p:cNvPr id="53260" name="TextBox 30">
            <a:extLst>
              <a:ext uri="{FF2B5EF4-FFF2-40B4-BE49-F238E27FC236}">
                <a16:creationId xmlns:a16="http://schemas.microsoft.com/office/drawing/2014/main" id="{33DA915B-0C53-0AC9-A7DC-B6EE28D02E63}"/>
              </a:ext>
            </a:extLst>
          </p:cNvPr>
          <p:cNvSpPr txBox="1">
            <a:spLocks noChangeArrowheads="1"/>
          </p:cNvSpPr>
          <p:nvPr/>
        </p:nvSpPr>
        <p:spPr bwMode="auto">
          <a:xfrm>
            <a:off x="433388" y="2263775"/>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lv-LV" altLang="lv-LV" sz="1800" b="1">
                <a:latin typeface="Verdana" panose="020B0604030504040204" pitchFamily="34" charset="0"/>
              </a:rPr>
              <a:t>Atbalsta veids </a:t>
            </a:r>
            <a:endParaRPr lang="lv-LV" altLang="lv-LV" sz="1800">
              <a:latin typeface="Verdana" panose="020B0604030504040204" pitchFamily="34" charset="0"/>
            </a:endParaRPr>
          </a:p>
        </p:txBody>
      </p:sp>
      <p:pic>
        <p:nvPicPr>
          <p:cNvPr id="53261" name="Graphic 32" descr="Pin with solid fill">
            <a:extLst>
              <a:ext uri="{FF2B5EF4-FFF2-40B4-BE49-F238E27FC236}">
                <a16:creationId xmlns:a16="http://schemas.microsoft.com/office/drawing/2014/main" id="{3B65FEAB-5D88-AB9E-D2A2-6A585B01B7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2686050"/>
            <a:ext cx="436563"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2" name="Graphic 21" descr="Piggy Bank with solid fill">
            <a:extLst>
              <a:ext uri="{FF2B5EF4-FFF2-40B4-BE49-F238E27FC236}">
                <a16:creationId xmlns:a16="http://schemas.microsoft.com/office/drawing/2014/main" id="{4920CF2D-013B-E436-CEED-E67A718BE4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025" y="2609850"/>
            <a:ext cx="519113"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63" name="TextBox 23">
            <a:extLst>
              <a:ext uri="{FF2B5EF4-FFF2-40B4-BE49-F238E27FC236}">
                <a16:creationId xmlns:a16="http://schemas.microsoft.com/office/drawing/2014/main" id="{EF8822C6-FC8D-91E8-87E1-6E0D1B61618E}"/>
              </a:ext>
            </a:extLst>
          </p:cNvPr>
          <p:cNvSpPr txBox="1">
            <a:spLocks noChangeArrowheads="1"/>
          </p:cNvSpPr>
          <p:nvPr/>
        </p:nvSpPr>
        <p:spPr bwMode="auto">
          <a:xfrm>
            <a:off x="915988" y="2735263"/>
            <a:ext cx="52800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lv-LV" altLang="lv-LV" sz="1200">
                <a:solidFill>
                  <a:srgbClr val="9BBB59"/>
                </a:solidFill>
                <a:latin typeface="Verdana" panose="020B0604030504040204" pitchFamily="34" charset="0"/>
              </a:rPr>
              <a:t>Finanšu</a:t>
            </a:r>
            <a:r>
              <a:rPr lang="lv-LV" altLang="lv-LV" sz="1200">
                <a:latin typeface="Verdana" panose="020B0604030504040204" pitchFamily="34" charset="0"/>
              </a:rPr>
              <a:t>: </a:t>
            </a:r>
            <a:r>
              <a:rPr lang="lv-LV" altLang="lv-LV" sz="1200" b="1">
                <a:latin typeface="Verdana" panose="020B0604030504040204" pitchFamily="34" charset="0"/>
              </a:rPr>
              <a:t>grants</a:t>
            </a:r>
            <a:r>
              <a:rPr lang="lv-LV" altLang="lv-LV" sz="1200">
                <a:latin typeface="Verdana" panose="020B0604030504040204" pitchFamily="34" charset="0"/>
              </a:rPr>
              <a:t> no 200 000 EUR līdz 1m EUR</a:t>
            </a:r>
          </a:p>
          <a:p>
            <a:endParaRPr lang="lv-LV" altLang="lv-LV" sz="1200">
              <a:latin typeface="Verdana" panose="020B0604030504040204" pitchFamily="34" charset="0"/>
            </a:endParaRPr>
          </a:p>
          <a:p>
            <a:r>
              <a:rPr lang="lv-LV" altLang="lv-LV" sz="1200">
                <a:latin typeface="Verdana" panose="020B0604030504040204" pitchFamily="34" charset="0"/>
              </a:rPr>
              <a:t>Atbalsta intensitāte – </a:t>
            </a:r>
            <a:r>
              <a:rPr lang="lv-LV" altLang="lv-LV" sz="1200" b="1">
                <a:latin typeface="Verdana" panose="020B0604030504040204" pitchFamily="34" charset="0"/>
              </a:rPr>
              <a:t>no 25% līdz 85%</a:t>
            </a:r>
            <a:r>
              <a:rPr lang="lv-LV" altLang="lv-LV" sz="1200">
                <a:latin typeface="Verdana" panose="020B0604030504040204" pitchFamily="34" charset="0"/>
              </a:rPr>
              <a:t>;</a:t>
            </a:r>
            <a:r>
              <a:rPr lang="lv-LV" altLang="lv-LV" sz="1200" b="1">
                <a:latin typeface="Verdana" panose="020B0604030504040204" pitchFamily="34" charset="0"/>
              </a:rPr>
              <a:t> </a:t>
            </a:r>
            <a:r>
              <a:rPr lang="lv-LV" altLang="lv-LV" sz="1200">
                <a:latin typeface="Verdana" panose="020B0604030504040204" pitchFamily="34" charset="0"/>
              </a:rPr>
              <a:t>atbalsta intensitāte ir atkarīga no izmaksu un pētījuma veida un uzņēmuma lieluma </a:t>
            </a:r>
          </a:p>
        </p:txBody>
      </p:sp>
      <p:sp>
        <p:nvSpPr>
          <p:cNvPr id="25" name="Rectangle 24">
            <a:extLst>
              <a:ext uri="{FF2B5EF4-FFF2-40B4-BE49-F238E27FC236}">
                <a16:creationId xmlns:a16="http://schemas.microsoft.com/office/drawing/2014/main" id="{4CD33438-50C5-8981-F9AE-89E01B060F5F}"/>
              </a:ext>
            </a:extLst>
          </p:cNvPr>
          <p:cNvSpPr/>
          <p:nvPr/>
        </p:nvSpPr>
        <p:spPr bwMode="auto">
          <a:xfrm>
            <a:off x="2601913" y="893763"/>
            <a:ext cx="3794125" cy="254000"/>
          </a:xfrm>
          <a:prstGeom prst="rect">
            <a:avLst/>
          </a:prstGeom>
          <a:noFill/>
          <a:ln>
            <a:noFill/>
          </a:ln>
          <a:effectLst/>
        </p:spPr>
        <p:style>
          <a:lnRef idx="2">
            <a:schemeClr val="accent1"/>
          </a:lnRef>
          <a:fillRef idx="1">
            <a:schemeClr val="lt1"/>
          </a:fillRef>
          <a:effectRef idx="0">
            <a:schemeClr val="accent1"/>
          </a:effectRef>
          <a:fontRef idx="minor">
            <a:schemeClr val="dk1"/>
          </a:fontRef>
        </p:style>
        <p:txBody>
          <a:bodyPr>
            <a:spAutoFit/>
          </a:bodyPr>
          <a:lstStyle/>
          <a:p>
            <a:pPr>
              <a:defRPr/>
            </a:pPr>
            <a:r>
              <a:rPr lang="lv-LV" altLang="lv-LV" sz="1050" dirty="0">
                <a:solidFill>
                  <a:schemeClr val="accent3"/>
                </a:solidFill>
                <a:latin typeface="Verdana" panose="020B0604030504040204" pitchFamily="34" charset="0"/>
                <a:cs typeface="Arial" panose="020B0604020202020204" pitchFamily="34" charset="0"/>
              </a:rPr>
              <a:t>Organizē Centrālā finanšu un līgumu aģentūra (CFLA)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6">
            <a:extLst>
              <a:ext uri="{FF2B5EF4-FFF2-40B4-BE49-F238E27FC236}">
                <a16:creationId xmlns:a16="http://schemas.microsoft.com/office/drawing/2014/main" id="{9386AC38-D97F-DEC1-AE0F-FC0F3D7B5D8C}"/>
              </a:ext>
            </a:extLst>
          </p:cNvPr>
          <p:cNvSpPr>
            <a:spLocks noGrp="1"/>
          </p:cNvSpPr>
          <p:nvPr>
            <p:ph type="title"/>
          </p:nvPr>
        </p:nvSpPr>
        <p:spPr>
          <a:xfrm>
            <a:off x="2590800" y="204788"/>
            <a:ext cx="6248400" cy="1020762"/>
          </a:xfrm>
          <a:solidFill>
            <a:schemeClr val="accent3">
              <a:lumMod val="20000"/>
              <a:lumOff val="80000"/>
            </a:schemeClr>
          </a:solidFill>
        </p:spPr>
        <p:txBody>
          <a:bodyPr anchor="ctr"/>
          <a:lstStyle/>
          <a:p>
            <a:r>
              <a:rPr lang="lv-LV" altLang="lv-LV" sz="2200">
                <a:solidFill>
                  <a:srgbClr val="9BBB59"/>
                </a:solidFill>
              </a:rPr>
              <a:t>Pētniecības un attīstības (R&amp;D) līgumi</a:t>
            </a:r>
          </a:p>
        </p:txBody>
      </p:sp>
      <p:sp>
        <p:nvSpPr>
          <p:cNvPr id="55299" name="Text Placeholder 8">
            <a:extLst>
              <a:ext uri="{FF2B5EF4-FFF2-40B4-BE49-F238E27FC236}">
                <a16:creationId xmlns:a16="http://schemas.microsoft.com/office/drawing/2014/main" id="{8FD4FFA7-7008-8456-EC0F-5FCB6265DE4E}"/>
              </a:ext>
            </a:extLst>
          </p:cNvPr>
          <p:cNvSpPr>
            <a:spLocks noGrp="1"/>
          </p:cNvSpPr>
          <p:nvPr>
            <p:ph type="body" sz="half" idx="2"/>
          </p:nvPr>
        </p:nvSpPr>
        <p:spPr>
          <a:xfrm>
            <a:off x="423863" y="1419225"/>
            <a:ext cx="8421687" cy="911225"/>
          </a:xfrm>
        </p:spPr>
        <p:txBody>
          <a:bodyPr/>
          <a:lstStyle/>
          <a:p>
            <a:r>
              <a:rPr lang="lv-LV" altLang="lv-LV" sz="1200" b="1"/>
              <a:t>Mērķis: </a:t>
            </a:r>
            <a:r>
              <a:rPr lang="lv-LV" altLang="lv-LV" sz="1200"/>
              <a:t>Nodrošināt NBS iespējami ātru piekļuvi tādiem militāras vai divējādas nozīmes produktiem, kas steidzami nepieciešami tūlītēju NBS uzdevumu izpildei vai nav pašlaik atrodami/pieejami tirgū </a:t>
            </a:r>
          </a:p>
          <a:p>
            <a:r>
              <a:rPr lang="lv-LV" altLang="lv-LV" sz="1200" b="1"/>
              <a:t>Kam domāts? </a:t>
            </a:r>
            <a:r>
              <a:rPr lang="lv-LV" altLang="lv-LV" sz="1200"/>
              <a:t>Komersantiem ar augstas gatavības (vismaz </a:t>
            </a:r>
            <a:r>
              <a:rPr lang="lv-LV" altLang="lv-LV" sz="1200" b="1"/>
              <a:t>TGL 6</a:t>
            </a:r>
            <a:r>
              <a:rPr lang="lv-LV" altLang="lv-LV" sz="1200"/>
              <a:t>) militāra vai divējāda pielietojuma risinājumiem</a:t>
            </a:r>
          </a:p>
          <a:p>
            <a:endParaRPr lang="lv-LV" altLang="lv-LV" sz="1200" b="1"/>
          </a:p>
        </p:txBody>
      </p:sp>
      <p:sp>
        <p:nvSpPr>
          <p:cNvPr id="55300" name="Slide Number Placeholder 5">
            <a:extLst>
              <a:ext uri="{FF2B5EF4-FFF2-40B4-BE49-F238E27FC236}">
                <a16:creationId xmlns:a16="http://schemas.microsoft.com/office/drawing/2014/main" id="{5CD4B1D5-A6C2-9572-0063-D731BC8278CD}"/>
              </a:ext>
            </a:extLst>
          </p:cNvPr>
          <p:cNvSpPr>
            <a:spLocks noGrp="1" noChangeArrowheads="1"/>
          </p:cNvSpPr>
          <p:nvPr>
            <p:ph type="sldNum" sz="quarter" idx="13"/>
          </p:nvPr>
        </p:nvSpPr>
        <p:spPr bwMode="auto">
          <a:xfrm>
            <a:off x="8428038" y="4743450"/>
            <a:ext cx="411162"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CB729FF-8080-4486-82AF-E313A09AC263}" type="slidenum">
              <a:rPr lang="en-US" altLang="lv-LV" smtClean="0"/>
              <a:pPr/>
              <a:t>18</a:t>
            </a:fld>
            <a:endParaRPr lang="en-US" altLang="lv-LV"/>
          </a:p>
        </p:txBody>
      </p:sp>
      <p:grpSp>
        <p:nvGrpSpPr>
          <p:cNvPr id="55301" name="Group 1">
            <a:extLst>
              <a:ext uri="{FF2B5EF4-FFF2-40B4-BE49-F238E27FC236}">
                <a16:creationId xmlns:a16="http://schemas.microsoft.com/office/drawing/2014/main" id="{ACFD4E83-F644-13FF-D837-29E0A39946E2}"/>
              </a:ext>
            </a:extLst>
          </p:cNvPr>
          <p:cNvGrpSpPr>
            <a:grpSpLocks/>
          </p:cNvGrpSpPr>
          <p:nvPr/>
        </p:nvGrpSpPr>
        <p:grpSpPr bwMode="auto">
          <a:xfrm>
            <a:off x="6248400" y="3763963"/>
            <a:ext cx="2590800" cy="682625"/>
            <a:chOff x="6385559" y="1128690"/>
            <a:chExt cx="2590801" cy="410263"/>
          </a:xfrm>
        </p:grpSpPr>
        <p:sp>
          <p:nvSpPr>
            <p:cNvPr id="9" name="TextBox 8">
              <a:extLst>
                <a:ext uri="{FF2B5EF4-FFF2-40B4-BE49-F238E27FC236}">
                  <a16:creationId xmlns:a16="http://schemas.microsoft.com/office/drawing/2014/main" id="{1956207C-725A-BB62-0335-8755CAFC060F}"/>
                </a:ext>
              </a:extLst>
            </p:cNvPr>
            <p:cNvSpPr txBox="1"/>
            <p:nvPr/>
          </p:nvSpPr>
          <p:spPr>
            <a:xfrm>
              <a:off x="6385559" y="1371985"/>
              <a:ext cx="2590801" cy="166968"/>
            </a:xfrm>
            <a:prstGeom prst="rect">
              <a:avLst/>
            </a:prstGeom>
            <a:solidFill>
              <a:schemeClr val="bg1"/>
            </a:solidFill>
            <a:ln>
              <a:solidFill>
                <a:schemeClr val="accent3"/>
              </a:solidFill>
            </a:ln>
            <a:effectLst/>
          </p:spPr>
          <p:style>
            <a:lnRef idx="2">
              <a:schemeClr val="accent1"/>
            </a:lnRef>
            <a:fillRef idx="1">
              <a:schemeClr val="lt1"/>
            </a:fillRef>
            <a:effectRef idx="0">
              <a:schemeClr val="accent1"/>
            </a:effectRef>
            <a:fontRef idx="minor">
              <a:schemeClr val="dk1"/>
            </a:fontRef>
          </p:style>
          <p:txBody>
            <a:bodyPr anchor="ctr">
              <a:spAutoFit/>
            </a:bodyPr>
            <a:lstStyle>
              <a:defPPr>
                <a:defRPr lang="en-US"/>
              </a:defPPr>
              <a:lvl1pPr algn="ctr">
                <a:defRPr sz="1600" b="1">
                  <a:solidFill>
                    <a:schemeClr val="accent3">
                      <a:lumMod val="75000"/>
                    </a:schemeClr>
                  </a:solidFill>
                  <a:latin typeface="Verdana" panose="020B0604030504040204" pitchFamily="34" charset="0"/>
                  <a:ea typeface="Verdana" panose="020B0604030504040204" pitchFamily="34" charset="0"/>
                </a:defRPr>
              </a:lvl1pPr>
            </a:lstStyle>
            <a:p>
              <a:pPr algn="l">
                <a:defRPr/>
              </a:pPr>
              <a:r>
                <a:rPr lang="lv-LV" sz="1200" b="0" dirty="0">
                  <a:solidFill>
                    <a:schemeClr val="accent3"/>
                  </a:solidFill>
                </a:rPr>
                <a:t>martins.mezulis@mod.gov.lv</a:t>
              </a:r>
            </a:p>
          </p:txBody>
        </p:sp>
        <p:sp>
          <p:nvSpPr>
            <p:cNvPr id="10" name="Rectangle 9">
              <a:extLst>
                <a:ext uri="{FF2B5EF4-FFF2-40B4-BE49-F238E27FC236}">
                  <a16:creationId xmlns:a16="http://schemas.microsoft.com/office/drawing/2014/main" id="{FE7E8ECE-1B25-EBCA-ECE2-4777E32D077A}"/>
                </a:ext>
              </a:extLst>
            </p:cNvPr>
            <p:cNvSpPr/>
            <p:nvPr/>
          </p:nvSpPr>
          <p:spPr>
            <a:xfrm>
              <a:off x="6385559" y="1128690"/>
              <a:ext cx="2590801" cy="203223"/>
            </a:xfrm>
            <a:prstGeom prst="rect">
              <a:avLst/>
            </a:prstGeom>
            <a:solidFill>
              <a:schemeClr val="accent3"/>
            </a:solidFill>
            <a:ln>
              <a:solidFill>
                <a:schemeClr val="accent3"/>
              </a:solidFill>
            </a:ln>
            <a:effectLst/>
          </p:spPr>
          <p:style>
            <a:lnRef idx="2">
              <a:schemeClr val="accent1"/>
            </a:lnRef>
            <a:fillRef idx="1">
              <a:schemeClr val="lt1"/>
            </a:fillRef>
            <a:effectRef idx="0">
              <a:schemeClr val="accent1"/>
            </a:effectRef>
            <a:fontRef idx="minor">
              <a:schemeClr val="dk1"/>
            </a:fontRef>
          </p:style>
          <p:txBody>
            <a:bodyPr anchor="ctr">
              <a:spAutoFit/>
            </a:bodyPr>
            <a:lstStyle/>
            <a:p>
              <a:pPr algn="ctr">
                <a:defRPr/>
              </a:pPr>
              <a:r>
                <a:rPr lang="lv-LV" altLang="lv-LV" sz="1400" dirty="0">
                  <a:solidFill>
                    <a:schemeClr val="bg1"/>
                  </a:solidFill>
                  <a:latin typeface="Verdana" panose="020B0604030504040204" pitchFamily="34" charset="0"/>
                  <a:cs typeface="Arial" panose="020B0604020202020204" pitchFamily="34" charset="0"/>
                </a:rPr>
                <a:t>Kontakti jautājumiem</a:t>
              </a:r>
            </a:p>
          </p:txBody>
        </p:sp>
      </p:grpSp>
      <p:sp>
        <p:nvSpPr>
          <p:cNvPr id="11" name="TextBox 10">
            <a:extLst>
              <a:ext uri="{FF2B5EF4-FFF2-40B4-BE49-F238E27FC236}">
                <a16:creationId xmlns:a16="http://schemas.microsoft.com/office/drawing/2014/main" id="{CE26FD15-EA27-E6B1-E3B1-E3B831BB5AA6}"/>
              </a:ext>
            </a:extLst>
          </p:cNvPr>
          <p:cNvSpPr txBox="1"/>
          <p:nvPr/>
        </p:nvSpPr>
        <p:spPr>
          <a:xfrm>
            <a:off x="3353658" y="3930279"/>
            <a:ext cx="2776497" cy="650563"/>
          </a:xfrm>
          <a:prstGeom prst="rect">
            <a:avLst/>
          </a:prstGeom>
          <a:noFill/>
          <a:ln>
            <a:noFill/>
          </a:ln>
        </p:spPr>
        <p:txBody>
          <a:bodyPr>
            <a:spAutoFit/>
          </a:bodyPr>
          <a:lstStyle/>
          <a:p>
            <a:pPr algn="ctr">
              <a:lnSpc>
                <a:spcPct val="110000"/>
              </a:lnSpc>
              <a:defRPr/>
            </a:pPr>
            <a:r>
              <a:rPr lang="lv-LV" altLang="lv-LV" sz="1200" b="1" dirty="0">
                <a:solidFill>
                  <a:schemeClr val="bg1"/>
                </a:solidFill>
                <a:highlight>
                  <a:srgbClr val="9BBB59"/>
                </a:highlight>
                <a:latin typeface="Verdana" panose="020B0604030504040204" pitchFamily="34" charset="0"/>
                <a:ea typeface="Verdana" panose="020B0604030504040204" pitchFamily="34" charset="0"/>
              </a:rPr>
              <a:t>AM loma</a:t>
            </a:r>
            <a:r>
              <a:rPr lang="lv-LV" altLang="lv-LV" sz="1200" dirty="0">
                <a:solidFill>
                  <a:schemeClr val="bg1"/>
                </a:solidFill>
                <a:highlight>
                  <a:srgbClr val="9BBB59"/>
                </a:highlight>
                <a:latin typeface="Verdana" panose="020B0604030504040204" pitchFamily="34" charset="0"/>
                <a:ea typeface="Verdana" panose="020B0604030504040204" pitchFamily="34" charset="0"/>
              </a:rPr>
              <a:t> </a:t>
            </a:r>
          </a:p>
          <a:p>
            <a:pPr algn="ctr">
              <a:lnSpc>
                <a:spcPct val="110000"/>
              </a:lnSpc>
              <a:defRPr/>
            </a:pPr>
            <a:r>
              <a:rPr lang="lv-LV" altLang="lv-LV" sz="800" dirty="0">
                <a:solidFill>
                  <a:srgbClr val="00B050"/>
                </a:solidFill>
                <a:latin typeface="Verdana" panose="020B0604030504040204" pitchFamily="34" charset="0"/>
                <a:ea typeface="Verdana" panose="020B0604030504040204" pitchFamily="34" charset="0"/>
              </a:rPr>
              <a:t>TIEŠA </a:t>
            </a:r>
            <a:r>
              <a:rPr lang="lv-LV" altLang="lv-LV" sz="1100" dirty="0">
                <a:latin typeface="Verdana" panose="020B0604030504040204" pitchFamily="34" charset="0"/>
                <a:ea typeface="Verdana" panose="020B0604030504040204" pitchFamily="34" charset="0"/>
              </a:rPr>
              <a:t>Organizē programmu, iesaista NBS ekspertus, nodrošina testus</a:t>
            </a:r>
            <a:endParaRPr lang="lv-LV" altLang="lv-LV" sz="1000" dirty="0">
              <a:latin typeface="Verdana" panose="020B0604030504040204" pitchFamily="34" charset="0"/>
              <a:ea typeface="Verdana" panose="020B0604030504040204" pitchFamily="34" charset="0"/>
            </a:endParaRPr>
          </a:p>
        </p:txBody>
      </p:sp>
      <p:pic>
        <p:nvPicPr>
          <p:cNvPr id="55303" name="Graphic 3" descr="Daily calendar with solid fill">
            <a:extLst>
              <a:ext uri="{FF2B5EF4-FFF2-40B4-BE49-F238E27FC236}">
                <a16:creationId xmlns:a16="http://schemas.microsoft.com/office/drawing/2014/main" id="{9C4DD5D0-1C61-972F-9017-C0CFEDF9BA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925" y="3830638"/>
            <a:ext cx="817563"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4" name="TextBox 12">
            <a:extLst>
              <a:ext uri="{FF2B5EF4-FFF2-40B4-BE49-F238E27FC236}">
                <a16:creationId xmlns:a16="http://schemas.microsoft.com/office/drawing/2014/main" id="{608C88CB-595D-5184-5312-0E98814C5B25}"/>
              </a:ext>
            </a:extLst>
          </p:cNvPr>
          <p:cNvSpPr txBox="1">
            <a:spLocks noChangeArrowheads="1"/>
          </p:cNvSpPr>
          <p:nvPr/>
        </p:nvSpPr>
        <p:spPr bwMode="auto">
          <a:xfrm>
            <a:off x="1141413" y="3951288"/>
            <a:ext cx="20907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lv-LV" altLang="lv-LV" sz="1200" b="1">
                <a:latin typeface="Verdana" panose="020B0604030504040204" pitchFamily="34" charset="0"/>
              </a:rPr>
              <a:t>Periodiski</a:t>
            </a:r>
            <a:r>
              <a:rPr lang="lv-LV" altLang="lv-LV" sz="1200">
                <a:latin typeface="Verdana" panose="020B0604030504040204" pitchFamily="34" charset="0"/>
              </a:rPr>
              <a:t>, bez noteikta grafika (diktē NBS faktiska vajadzība)</a:t>
            </a:r>
            <a:endParaRPr lang="lv-LV" altLang="lv-LV" sz="1200" b="1">
              <a:latin typeface="Verdana" panose="020B0604030504040204" pitchFamily="34" charset="0"/>
            </a:endParaRPr>
          </a:p>
        </p:txBody>
      </p:sp>
      <p:sp>
        <p:nvSpPr>
          <p:cNvPr id="6" name="Rectangle 5">
            <a:extLst>
              <a:ext uri="{FF2B5EF4-FFF2-40B4-BE49-F238E27FC236}">
                <a16:creationId xmlns:a16="http://schemas.microsoft.com/office/drawing/2014/main" id="{A49ED2B2-B06A-D575-7DB5-3B90B9AABE22}"/>
              </a:ext>
            </a:extLst>
          </p:cNvPr>
          <p:cNvSpPr/>
          <p:nvPr/>
        </p:nvSpPr>
        <p:spPr>
          <a:xfrm>
            <a:off x="3354388" y="3763963"/>
            <a:ext cx="2814637" cy="977900"/>
          </a:xfrm>
          <a:prstGeom prst="rect">
            <a:avLst/>
          </a:prstGeom>
          <a:noFill/>
          <a:ln>
            <a:solidFill>
              <a:srgbClr val="9BBB5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sp>
        <p:nvSpPr>
          <p:cNvPr id="16" name="Rectangle 15">
            <a:extLst>
              <a:ext uri="{FF2B5EF4-FFF2-40B4-BE49-F238E27FC236}">
                <a16:creationId xmlns:a16="http://schemas.microsoft.com/office/drawing/2014/main" id="{31C4BD7B-A887-D044-DF67-A006C5B0309B}"/>
              </a:ext>
            </a:extLst>
          </p:cNvPr>
          <p:cNvSpPr/>
          <p:nvPr/>
        </p:nvSpPr>
        <p:spPr>
          <a:xfrm>
            <a:off x="415925" y="3771900"/>
            <a:ext cx="2816225" cy="977900"/>
          </a:xfrm>
          <a:prstGeom prst="rect">
            <a:avLst/>
          </a:prstGeom>
          <a:noFill/>
          <a:ln>
            <a:solidFill>
              <a:srgbClr val="9BBB5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sp>
        <p:nvSpPr>
          <p:cNvPr id="55307" name="TextBox 30">
            <a:extLst>
              <a:ext uri="{FF2B5EF4-FFF2-40B4-BE49-F238E27FC236}">
                <a16:creationId xmlns:a16="http://schemas.microsoft.com/office/drawing/2014/main" id="{FB598CDE-62EA-1F82-9D67-77A8E21EC59E}"/>
              </a:ext>
            </a:extLst>
          </p:cNvPr>
          <p:cNvSpPr txBox="1">
            <a:spLocks noChangeArrowheads="1"/>
          </p:cNvSpPr>
          <p:nvPr/>
        </p:nvSpPr>
        <p:spPr bwMode="auto">
          <a:xfrm>
            <a:off x="433388" y="2263775"/>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lv-LV" altLang="lv-LV" sz="1800" b="1">
                <a:latin typeface="Verdana" panose="020B0604030504040204" pitchFamily="34" charset="0"/>
              </a:rPr>
              <a:t>Atbalsta veids </a:t>
            </a:r>
            <a:endParaRPr lang="lv-LV" altLang="lv-LV" sz="1800">
              <a:latin typeface="Verdana" panose="020B0604030504040204" pitchFamily="34" charset="0"/>
            </a:endParaRPr>
          </a:p>
        </p:txBody>
      </p:sp>
      <p:grpSp>
        <p:nvGrpSpPr>
          <p:cNvPr id="55308" name="Group 1">
            <a:extLst>
              <a:ext uri="{FF2B5EF4-FFF2-40B4-BE49-F238E27FC236}">
                <a16:creationId xmlns:a16="http://schemas.microsoft.com/office/drawing/2014/main" id="{B5CE6666-FEAD-EA38-17BA-D48939250FB4}"/>
              </a:ext>
            </a:extLst>
          </p:cNvPr>
          <p:cNvGrpSpPr>
            <a:grpSpLocks/>
          </p:cNvGrpSpPr>
          <p:nvPr/>
        </p:nvGrpSpPr>
        <p:grpSpPr bwMode="auto">
          <a:xfrm>
            <a:off x="6248400" y="2116138"/>
            <a:ext cx="2590800" cy="1508125"/>
            <a:chOff x="6248400" y="2686050"/>
            <a:chExt cx="2590800" cy="1509375"/>
          </a:xfrm>
        </p:grpSpPr>
        <p:grpSp>
          <p:nvGrpSpPr>
            <p:cNvPr id="55314" name="Group 1">
              <a:extLst>
                <a:ext uri="{FF2B5EF4-FFF2-40B4-BE49-F238E27FC236}">
                  <a16:creationId xmlns:a16="http://schemas.microsoft.com/office/drawing/2014/main" id="{40F62B1A-6D43-E232-6037-03E6C52C4879}"/>
                </a:ext>
              </a:extLst>
            </p:cNvPr>
            <p:cNvGrpSpPr>
              <a:grpSpLocks/>
            </p:cNvGrpSpPr>
            <p:nvPr/>
          </p:nvGrpSpPr>
          <p:grpSpPr bwMode="auto">
            <a:xfrm>
              <a:off x="6248400" y="2800349"/>
              <a:ext cx="2590800" cy="1395076"/>
              <a:chOff x="6385559" y="1196455"/>
              <a:chExt cx="2590802" cy="1041407"/>
            </a:xfrm>
          </p:grpSpPr>
          <p:sp>
            <p:nvSpPr>
              <p:cNvPr id="18" name="TextBox 17">
                <a:extLst>
                  <a:ext uri="{FF2B5EF4-FFF2-40B4-BE49-F238E27FC236}">
                    <a16:creationId xmlns:a16="http://schemas.microsoft.com/office/drawing/2014/main" id="{934DD03A-043D-85D2-A87A-C396EF3C4151}"/>
                  </a:ext>
                </a:extLst>
              </p:cNvPr>
              <p:cNvSpPr txBox="1"/>
              <p:nvPr/>
            </p:nvSpPr>
            <p:spPr>
              <a:xfrm>
                <a:off x="6385559" y="1479988"/>
                <a:ext cx="2590802" cy="757874"/>
              </a:xfrm>
              <a:prstGeom prst="rect">
                <a:avLst/>
              </a:prstGeom>
              <a:solidFill>
                <a:schemeClr val="accent3"/>
              </a:solidFill>
              <a:ln>
                <a:solidFill>
                  <a:schemeClr val="accent3"/>
                </a:solidFill>
              </a:ln>
              <a:effectLst/>
            </p:spPr>
            <p:style>
              <a:lnRef idx="2">
                <a:schemeClr val="accent1"/>
              </a:lnRef>
              <a:fillRef idx="1">
                <a:schemeClr val="lt1"/>
              </a:fillRef>
              <a:effectRef idx="0">
                <a:schemeClr val="accent1"/>
              </a:effectRef>
              <a:fontRef idx="minor">
                <a:schemeClr val="dk1"/>
              </a:fontRef>
            </p:style>
            <p:txBody>
              <a:bodyPr>
                <a:spAutoFit/>
              </a:bodyPr>
              <a:lstStyle/>
              <a:p>
                <a:pPr>
                  <a:defRPr/>
                </a:pPr>
                <a:r>
                  <a:rPr lang="lv-LV" altLang="lv-LV" sz="1200" b="1" dirty="0">
                    <a:solidFill>
                      <a:schemeClr val="bg1"/>
                    </a:solidFill>
                    <a:latin typeface="Verdana" panose="020B0604030504040204" pitchFamily="34" charset="0"/>
                    <a:cs typeface="Arial" panose="020B0604020202020204" pitchFamily="34" charset="0"/>
                  </a:rPr>
                  <a:t>Atvērta</a:t>
                </a:r>
                <a:r>
                  <a:rPr lang="lv-LV" altLang="lv-LV" sz="1200" dirty="0">
                    <a:solidFill>
                      <a:schemeClr val="bg1"/>
                    </a:solidFill>
                    <a:latin typeface="Verdana" panose="020B0604030504040204" pitchFamily="34" charset="0"/>
                    <a:cs typeface="Arial" panose="020B0604020202020204" pitchFamily="34" charset="0"/>
                  </a:rPr>
                  <a:t> tirgus izpēte: </a:t>
                </a:r>
                <a:r>
                  <a:rPr lang="lv-LV" altLang="lv-LV" sz="1200" dirty="0" err="1">
                    <a:solidFill>
                      <a:schemeClr val="bg1"/>
                    </a:solidFill>
                    <a:latin typeface="Verdana" panose="020B0604030504040204" pitchFamily="34" charset="0"/>
                    <a:cs typeface="Arial" panose="020B0604020202020204" pitchFamily="34" charset="0"/>
                  </a:rPr>
                  <a:t>www.mod.gov.lv</a:t>
                </a:r>
                <a:r>
                  <a:rPr lang="lv-LV" altLang="lv-LV" sz="1200" dirty="0">
                    <a:solidFill>
                      <a:schemeClr val="bg1"/>
                    </a:solidFill>
                    <a:latin typeface="Verdana" panose="020B0604030504040204" pitchFamily="34" charset="0"/>
                    <a:cs typeface="Arial" panose="020B0604020202020204" pitchFamily="34" charset="0"/>
                  </a:rPr>
                  <a:t>/</a:t>
                </a:r>
                <a:r>
                  <a:rPr lang="lv-LV" altLang="lv-LV" sz="1200" dirty="0" err="1">
                    <a:solidFill>
                      <a:schemeClr val="bg1"/>
                    </a:solidFill>
                    <a:latin typeface="Verdana" panose="020B0604030504040204" pitchFamily="34" charset="0"/>
                    <a:cs typeface="Arial" panose="020B0604020202020204" pitchFamily="34" charset="0"/>
                  </a:rPr>
                  <a:t>lv</a:t>
                </a:r>
                <a:r>
                  <a:rPr lang="lv-LV" altLang="lv-LV" sz="1200" dirty="0">
                    <a:solidFill>
                      <a:schemeClr val="bg1"/>
                    </a:solidFill>
                    <a:latin typeface="Verdana" panose="020B0604030504040204" pitchFamily="34" charset="0"/>
                    <a:cs typeface="Arial" panose="020B0604020202020204" pitchFamily="34" charset="0"/>
                  </a:rPr>
                  <a:t>/tirgus-</a:t>
                </a:r>
                <a:r>
                  <a:rPr lang="lv-LV" altLang="lv-LV" sz="1200" dirty="0" err="1">
                    <a:solidFill>
                      <a:schemeClr val="bg1"/>
                    </a:solidFill>
                    <a:latin typeface="Verdana" panose="020B0604030504040204" pitchFamily="34" charset="0"/>
                    <a:cs typeface="Arial" panose="020B0604020202020204" pitchFamily="34" charset="0"/>
                  </a:rPr>
                  <a:t>izpetes</a:t>
                </a:r>
                <a:r>
                  <a:rPr lang="lv-LV" altLang="lv-LV" sz="1200" dirty="0">
                    <a:solidFill>
                      <a:schemeClr val="bg1"/>
                    </a:solidFill>
                    <a:latin typeface="Verdana" panose="020B0604030504040204" pitchFamily="34" charset="0"/>
                    <a:cs typeface="Arial" panose="020B0604020202020204" pitchFamily="34" charset="0"/>
                  </a:rPr>
                  <a:t> </a:t>
                </a:r>
              </a:p>
              <a:p>
                <a:pPr>
                  <a:defRPr/>
                </a:pPr>
                <a:r>
                  <a:rPr lang="lv-LV" altLang="lv-LV" sz="1200" b="1" dirty="0">
                    <a:solidFill>
                      <a:schemeClr val="bg1"/>
                    </a:solidFill>
                    <a:latin typeface="Verdana" panose="020B0604030504040204" pitchFamily="34" charset="0"/>
                    <a:cs typeface="Arial" panose="020B0604020202020204" pitchFamily="34" charset="0"/>
                  </a:rPr>
                  <a:t>Diskrēta</a:t>
                </a:r>
                <a:r>
                  <a:rPr lang="lv-LV" altLang="lv-LV" sz="1200" dirty="0">
                    <a:solidFill>
                      <a:schemeClr val="bg1"/>
                    </a:solidFill>
                    <a:latin typeface="Verdana" panose="020B0604030504040204" pitchFamily="34" charset="0"/>
                    <a:cs typeface="Arial" panose="020B0604020202020204" pitchFamily="34" charset="0"/>
                  </a:rPr>
                  <a:t> tirgus izpēte: uzrunājot individuāli </a:t>
                </a:r>
              </a:p>
            </p:txBody>
          </p:sp>
          <p:sp>
            <p:nvSpPr>
              <p:cNvPr id="19" name="Rectangle 18">
                <a:extLst>
                  <a:ext uri="{FF2B5EF4-FFF2-40B4-BE49-F238E27FC236}">
                    <a16:creationId xmlns:a16="http://schemas.microsoft.com/office/drawing/2014/main" id="{9D6B797D-3972-049E-8D8C-2F597597E312}"/>
                  </a:ext>
                </a:extLst>
              </p:cNvPr>
              <p:cNvSpPr/>
              <p:nvPr/>
            </p:nvSpPr>
            <p:spPr>
              <a:xfrm>
                <a:off x="6872922" y="1196527"/>
                <a:ext cx="2103439" cy="230090"/>
              </a:xfrm>
              <a:prstGeom prst="rect">
                <a:avLst/>
              </a:prstGeom>
              <a:noFill/>
              <a:ln>
                <a:solidFill>
                  <a:schemeClr val="accent3"/>
                </a:solidFill>
              </a:ln>
              <a:effectLst/>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lv-LV" altLang="lv-LV" sz="1400" dirty="0">
                    <a:solidFill>
                      <a:schemeClr val="accent3"/>
                    </a:solidFill>
                    <a:latin typeface="Verdana" panose="020B0604030504040204" pitchFamily="34" charset="0"/>
                    <a:cs typeface="Arial" panose="020B0604020202020204" pitchFamily="34" charset="0"/>
                  </a:rPr>
                  <a:t>Kur var pieteikties?</a:t>
                </a:r>
              </a:p>
            </p:txBody>
          </p:sp>
        </p:grpSp>
        <p:pic>
          <p:nvPicPr>
            <p:cNvPr id="55315" name="Graphic 32" descr="Pin with solid fill">
              <a:extLst>
                <a:ext uri="{FF2B5EF4-FFF2-40B4-BE49-F238E27FC236}">
                  <a16:creationId xmlns:a16="http://schemas.microsoft.com/office/drawing/2014/main" id="{96F728DF-853C-55F5-5B7D-7EE600F428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2686050"/>
              <a:ext cx="436563"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5309" name="TextBox 19">
            <a:extLst>
              <a:ext uri="{FF2B5EF4-FFF2-40B4-BE49-F238E27FC236}">
                <a16:creationId xmlns:a16="http://schemas.microsoft.com/office/drawing/2014/main" id="{A99F0AE0-92BC-C218-C493-65CBE649C68B}"/>
              </a:ext>
            </a:extLst>
          </p:cNvPr>
          <p:cNvSpPr txBox="1">
            <a:spLocks noChangeArrowheads="1"/>
          </p:cNvSpPr>
          <p:nvPr/>
        </p:nvSpPr>
        <p:spPr bwMode="auto">
          <a:xfrm>
            <a:off x="892175" y="3100388"/>
            <a:ext cx="526256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lv-LV" altLang="lv-LV" sz="1200">
                <a:solidFill>
                  <a:srgbClr val="9BBB59"/>
                </a:solidFill>
                <a:latin typeface="Verdana" panose="020B0604030504040204" pitchFamily="34" charset="0"/>
              </a:rPr>
              <a:t>Nefinanšu</a:t>
            </a:r>
            <a:r>
              <a:rPr lang="lv-LV" altLang="lv-LV" sz="1200">
                <a:latin typeface="Verdana" panose="020B0604030504040204" pitchFamily="34" charset="0"/>
              </a:rPr>
              <a:t>: nepieciešamie testēšanas apstākļi + pastāvīgas AM aktivitātes trešo pušu (piem., citu NATO/ES dalībvalstu bruņoto spēku) iespējamai iesaistei līgumā </a:t>
            </a:r>
          </a:p>
        </p:txBody>
      </p:sp>
      <p:pic>
        <p:nvPicPr>
          <p:cNvPr id="55310" name="Graphic 21" descr="Piggy Bank with solid fill">
            <a:extLst>
              <a:ext uri="{FF2B5EF4-FFF2-40B4-BE49-F238E27FC236}">
                <a16:creationId xmlns:a16="http://schemas.microsoft.com/office/drawing/2014/main" id="{30908BFE-A5CB-83DA-943F-65F702165F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025" y="2540000"/>
            <a:ext cx="519113"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1" name="Graphic 22" descr="Network with solid fill">
            <a:extLst>
              <a:ext uri="{FF2B5EF4-FFF2-40B4-BE49-F238E27FC236}">
                <a16:creationId xmlns:a16="http://schemas.microsoft.com/office/drawing/2014/main" id="{3415DFE3-51CE-3DBE-C627-A6BA22D092F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975" y="3090863"/>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12" name="TextBox 23">
            <a:extLst>
              <a:ext uri="{FF2B5EF4-FFF2-40B4-BE49-F238E27FC236}">
                <a16:creationId xmlns:a16="http://schemas.microsoft.com/office/drawing/2014/main" id="{51ED66B0-FE68-A2B3-8C41-F621711C5F02}"/>
              </a:ext>
            </a:extLst>
          </p:cNvPr>
          <p:cNvSpPr txBox="1">
            <a:spLocks noChangeArrowheads="1"/>
          </p:cNvSpPr>
          <p:nvPr/>
        </p:nvSpPr>
        <p:spPr bwMode="auto">
          <a:xfrm>
            <a:off x="906463" y="2640013"/>
            <a:ext cx="51752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lv-LV" altLang="lv-LV" sz="1200">
                <a:solidFill>
                  <a:srgbClr val="9BBB59"/>
                </a:solidFill>
                <a:latin typeface="Verdana" panose="020B0604030504040204" pitchFamily="34" charset="0"/>
              </a:rPr>
              <a:t>Finanšu</a:t>
            </a:r>
            <a:r>
              <a:rPr lang="lv-LV" altLang="lv-LV" sz="1200">
                <a:latin typeface="Verdana" panose="020B0604030504040204" pitchFamily="34" charset="0"/>
              </a:rPr>
              <a:t>: </a:t>
            </a:r>
            <a:r>
              <a:rPr lang="lv-LV" altLang="lv-LV" sz="1200" b="1">
                <a:latin typeface="Verdana" panose="020B0604030504040204" pitchFamily="34" charset="0"/>
              </a:rPr>
              <a:t>līdzfinansējums </a:t>
            </a:r>
            <a:r>
              <a:rPr lang="lv-LV" altLang="lv-LV" sz="1200">
                <a:latin typeface="Verdana" panose="020B0604030504040204" pitchFamily="34" charset="0"/>
              </a:rPr>
              <a:t>risinājuma izstrādei (atkarīgs no projekta) </a:t>
            </a:r>
          </a:p>
        </p:txBody>
      </p:sp>
      <p:sp>
        <p:nvSpPr>
          <p:cNvPr id="25" name="Rectangle 24">
            <a:extLst>
              <a:ext uri="{FF2B5EF4-FFF2-40B4-BE49-F238E27FC236}">
                <a16:creationId xmlns:a16="http://schemas.microsoft.com/office/drawing/2014/main" id="{2674A5A0-16D0-30D1-95A7-B10F5DF06008}"/>
              </a:ext>
            </a:extLst>
          </p:cNvPr>
          <p:cNvSpPr/>
          <p:nvPr/>
        </p:nvSpPr>
        <p:spPr bwMode="auto">
          <a:xfrm>
            <a:off x="2601913" y="893763"/>
            <a:ext cx="3113087" cy="261937"/>
          </a:xfrm>
          <a:prstGeom prst="rect">
            <a:avLst/>
          </a:prstGeom>
          <a:noFill/>
          <a:ln>
            <a:noFill/>
          </a:ln>
          <a:effectLst/>
        </p:spPr>
        <p:style>
          <a:lnRef idx="2">
            <a:schemeClr val="accent1"/>
          </a:lnRef>
          <a:fillRef idx="1">
            <a:schemeClr val="lt1"/>
          </a:fillRef>
          <a:effectRef idx="0">
            <a:schemeClr val="accent1"/>
          </a:effectRef>
          <a:fontRef idx="minor">
            <a:schemeClr val="dk1"/>
          </a:fontRef>
        </p:style>
        <p:txBody>
          <a:bodyPr>
            <a:spAutoFit/>
          </a:bodyPr>
          <a:lstStyle/>
          <a:p>
            <a:pPr>
              <a:defRPr/>
            </a:pPr>
            <a:r>
              <a:rPr lang="lv-LV" altLang="lv-LV" sz="1050" dirty="0">
                <a:solidFill>
                  <a:schemeClr val="accent3"/>
                </a:solidFill>
                <a:latin typeface="Verdana" panose="020B0604030504040204" pitchFamily="34" charset="0"/>
                <a:cs typeface="Arial" panose="020B0604020202020204" pitchFamily="34" charset="0"/>
              </a:rPr>
              <a:t>Organizē Aizsardzības ministrija</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6">
            <a:extLst>
              <a:ext uri="{FF2B5EF4-FFF2-40B4-BE49-F238E27FC236}">
                <a16:creationId xmlns:a16="http://schemas.microsoft.com/office/drawing/2014/main" id="{FED94668-156D-E89E-F17D-FE928FABD962}"/>
              </a:ext>
            </a:extLst>
          </p:cNvPr>
          <p:cNvSpPr>
            <a:spLocks noGrp="1"/>
          </p:cNvSpPr>
          <p:nvPr>
            <p:ph type="title"/>
          </p:nvPr>
        </p:nvSpPr>
        <p:spPr>
          <a:xfrm>
            <a:off x="2590800" y="204788"/>
            <a:ext cx="6248400" cy="1020762"/>
          </a:xfrm>
        </p:spPr>
        <p:txBody>
          <a:bodyPr anchor="ctr"/>
          <a:lstStyle/>
          <a:p>
            <a:r>
              <a:rPr lang="lv-LV" altLang="lv-LV" sz="2200">
                <a:solidFill>
                  <a:srgbClr val="9BBB59"/>
                </a:solidFill>
              </a:rPr>
              <a:t>Eiropas Aizsardzības fonda projekti</a:t>
            </a:r>
          </a:p>
        </p:txBody>
      </p:sp>
      <p:sp>
        <p:nvSpPr>
          <p:cNvPr id="57347" name="Text Placeholder 8">
            <a:extLst>
              <a:ext uri="{FF2B5EF4-FFF2-40B4-BE49-F238E27FC236}">
                <a16:creationId xmlns:a16="http://schemas.microsoft.com/office/drawing/2014/main" id="{F01CA031-35E2-F379-87EB-220E6BCCF7A0}"/>
              </a:ext>
            </a:extLst>
          </p:cNvPr>
          <p:cNvSpPr>
            <a:spLocks noGrp="1"/>
          </p:cNvSpPr>
          <p:nvPr>
            <p:ph type="body" sz="half" idx="2"/>
          </p:nvPr>
        </p:nvSpPr>
        <p:spPr>
          <a:xfrm>
            <a:off x="468313" y="1336675"/>
            <a:ext cx="8421687" cy="911225"/>
          </a:xfrm>
        </p:spPr>
        <p:txBody>
          <a:bodyPr/>
          <a:lstStyle/>
          <a:p>
            <a:r>
              <a:rPr lang="lv-LV" altLang="lv-LV" sz="1200" b="1"/>
              <a:t>Mērķis: </a:t>
            </a:r>
            <a:r>
              <a:rPr lang="lv-LV" altLang="lv-LV" sz="1200"/>
              <a:t>veicināt jaunu inovatīvu produktu un tehnoloģiju izstrādi un esošo uzlabošanu konkrētās jomās</a:t>
            </a:r>
          </a:p>
          <a:p>
            <a:r>
              <a:rPr lang="lv-LV" altLang="lv-LV" sz="1200" b="1"/>
              <a:t>Kam domāts? </a:t>
            </a:r>
            <a:r>
              <a:rPr lang="lv-LV" altLang="lv-LV" sz="1200"/>
              <a:t>Uzņēmumiem, tostarp, jaunuzņēmumiem, un pētniecības organizācijām; prioritāte MVU un vidējas kapitalizācijas uzņēmumiem. Nosacījums - vismaz </a:t>
            </a:r>
            <a:r>
              <a:rPr lang="lv-LV" altLang="lv-LV" sz="1200" b="1"/>
              <a:t>3 uzņēmumi no 3 valstīm </a:t>
            </a:r>
            <a:r>
              <a:rPr lang="lv-LV" altLang="lv-LV" sz="1200"/>
              <a:t>(ES / Norvēģijas)</a:t>
            </a:r>
            <a:endParaRPr lang="lv-LV" altLang="lv-LV" sz="1200" b="1"/>
          </a:p>
        </p:txBody>
      </p:sp>
      <p:sp>
        <p:nvSpPr>
          <p:cNvPr id="57348" name="Slide Number Placeholder 5">
            <a:extLst>
              <a:ext uri="{FF2B5EF4-FFF2-40B4-BE49-F238E27FC236}">
                <a16:creationId xmlns:a16="http://schemas.microsoft.com/office/drawing/2014/main" id="{13CFE5C9-64E1-509A-118A-AD1C8F198810}"/>
              </a:ext>
            </a:extLst>
          </p:cNvPr>
          <p:cNvSpPr>
            <a:spLocks noGrp="1" noChangeArrowheads="1"/>
          </p:cNvSpPr>
          <p:nvPr>
            <p:ph type="sldNum" sz="quarter" idx="13"/>
          </p:nvPr>
        </p:nvSpPr>
        <p:spPr bwMode="auto">
          <a:xfrm>
            <a:off x="8399463" y="4743450"/>
            <a:ext cx="439737"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0E16D2B-9673-4D6B-9BF7-3C0C4A022CB4}" type="slidenum">
              <a:rPr lang="en-US" altLang="lv-LV" smtClean="0"/>
              <a:pPr/>
              <a:t>19</a:t>
            </a:fld>
            <a:endParaRPr lang="en-US" altLang="lv-LV"/>
          </a:p>
        </p:txBody>
      </p:sp>
      <p:grpSp>
        <p:nvGrpSpPr>
          <p:cNvPr id="57349" name="Group 1">
            <a:extLst>
              <a:ext uri="{FF2B5EF4-FFF2-40B4-BE49-F238E27FC236}">
                <a16:creationId xmlns:a16="http://schemas.microsoft.com/office/drawing/2014/main" id="{70B54993-D35F-25D4-D074-B2C23C07F8B2}"/>
              </a:ext>
            </a:extLst>
          </p:cNvPr>
          <p:cNvGrpSpPr>
            <a:grpSpLocks/>
          </p:cNvGrpSpPr>
          <p:nvPr/>
        </p:nvGrpSpPr>
        <p:grpSpPr bwMode="auto">
          <a:xfrm>
            <a:off x="6248400" y="3763963"/>
            <a:ext cx="2590800" cy="879475"/>
            <a:chOff x="6385559" y="1128690"/>
            <a:chExt cx="2590801" cy="528665"/>
          </a:xfrm>
        </p:grpSpPr>
        <p:sp>
          <p:nvSpPr>
            <p:cNvPr id="9" name="TextBox 8">
              <a:extLst>
                <a:ext uri="{FF2B5EF4-FFF2-40B4-BE49-F238E27FC236}">
                  <a16:creationId xmlns:a16="http://schemas.microsoft.com/office/drawing/2014/main" id="{FB77DA70-2432-174A-B4B4-E74C19A03F94}"/>
                </a:ext>
              </a:extLst>
            </p:cNvPr>
            <p:cNvSpPr txBox="1"/>
            <p:nvPr/>
          </p:nvSpPr>
          <p:spPr>
            <a:xfrm>
              <a:off x="6385559" y="1379662"/>
              <a:ext cx="2590801" cy="277693"/>
            </a:xfrm>
            <a:prstGeom prst="rect">
              <a:avLst/>
            </a:prstGeom>
            <a:solidFill>
              <a:schemeClr val="bg1"/>
            </a:solidFill>
            <a:ln>
              <a:solidFill>
                <a:schemeClr val="accent3"/>
              </a:solidFill>
            </a:ln>
            <a:effectLst/>
          </p:spPr>
          <p:style>
            <a:lnRef idx="2">
              <a:schemeClr val="accent1"/>
            </a:lnRef>
            <a:fillRef idx="1">
              <a:schemeClr val="lt1"/>
            </a:fillRef>
            <a:effectRef idx="0">
              <a:schemeClr val="accent1"/>
            </a:effectRef>
            <a:fontRef idx="minor">
              <a:schemeClr val="dk1"/>
            </a:fontRef>
          </p:style>
          <p:txBody>
            <a:bodyPr anchor="ctr">
              <a:spAutoFit/>
            </a:bodyPr>
            <a:lstStyle>
              <a:defPPr>
                <a:defRPr lang="en-US"/>
              </a:defPPr>
              <a:lvl1pPr algn="ctr">
                <a:defRPr sz="1600" b="1">
                  <a:solidFill>
                    <a:schemeClr val="accent3">
                      <a:lumMod val="75000"/>
                    </a:schemeClr>
                  </a:solidFill>
                  <a:latin typeface="Verdana" panose="020B0604030504040204" pitchFamily="34" charset="0"/>
                  <a:ea typeface="Verdana" panose="020B0604030504040204" pitchFamily="34" charset="0"/>
                </a:defRPr>
              </a:lvl1pPr>
            </a:lstStyle>
            <a:p>
              <a:pPr algn="l">
                <a:defRPr/>
              </a:pPr>
              <a:r>
                <a:rPr lang="lv-LV" sz="1200" b="0" dirty="0">
                  <a:solidFill>
                    <a:schemeClr val="accent3"/>
                  </a:solidFill>
                </a:rPr>
                <a:t>edf@mod.gov.lv  karlis.grinbergs@mod.gov.lv</a:t>
              </a:r>
            </a:p>
          </p:txBody>
        </p:sp>
        <p:sp>
          <p:nvSpPr>
            <p:cNvPr id="10" name="Rectangle 9">
              <a:extLst>
                <a:ext uri="{FF2B5EF4-FFF2-40B4-BE49-F238E27FC236}">
                  <a16:creationId xmlns:a16="http://schemas.microsoft.com/office/drawing/2014/main" id="{4FFA157A-5C20-006E-F4CA-848D51706C68}"/>
                </a:ext>
              </a:extLst>
            </p:cNvPr>
            <p:cNvSpPr/>
            <p:nvPr/>
          </p:nvSpPr>
          <p:spPr>
            <a:xfrm>
              <a:off x="6385559" y="1128690"/>
              <a:ext cx="2590801" cy="203259"/>
            </a:xfrm>
            <a:prstGeom prst="rect">
              <a:avLst/>
            </a:prstGeom>
            <a:solidFill>
              <a:schemeClr val="accent3"/>
            </a:solidFill>
            <a:ln>
              <a:solidFill>
                <a:schemeClr val="accent3"/>
              </a:solidFill>
            </a:ln>
            <a:effectLst/>
          </p:spPr>
          <p:style>
            <a:lnRef idx="2">
              <a:schemeClr val="accent1"/>
            </a:lnRef>
            <a:fillRef idx="1">
              <a:schemeClr val="lt1"/>
            </a:fillRef>
            <a:effectRef idx="0">
              <a:schemeClr val="accent1"/>
            </a:effectRef>
            <a:fontRef idx="minor">
              <a:schemeClr val="dk1"/>
            </a:fontRef>
          </p:style>
          <p:txBody>
            <a:bodyPr anchor="ctr">
              <a:spAutoFit/>
            </a:bodyPr>
            <a:lstStyle/>
            <a:p>
              <a:pPr algn="ctr">
                <a:defRPr/>
              </a:pPr>
              <a:r>
                <a:rPr lang="lv-LV" altLang="lv-LV" sz="1400" dirty="0">
                  <a:solidFill>
                    <a:schemeClr val="bg1"/>
                  </a:solidFill>
                  <a:latin typeface="Verdana" panose="020B0604030504040204" pitchFamily="34" charset="0"/>
                  <a:cs typeface="Arial" panose="020B0604020202020204" pitchFamily="34" charset="0"/>
                </a:rPr>
                <a:t>Kontakti jautājumiem</a:t>
              </a:r>
            </a:p>
          </p:txBody>
        </p:sp>
      </p:grpSp>
      <p:sp>
        <p:nvSpPr>
          <p:cNvPr id="11" name="TextBox 10">
            <a:extLst>
              <a:ext uri="{FF2B5EF4-FFF2-40B4-BE49-F238E27FC236}">
                <a16:creationId xmlns:a16="http://schemas.microsoft.com/office/drawing/2014/main" id="{B4142E3D-E7E8-B552-8196-5D1ADDE5D9C9}"/>
              </a:ext>
            </a:extLst>
          </p:cNvPr>
          <p:cNvSpPr txBox="1"/>
          <p:nvPr/>
        </p:nvSpPr>
        <p:spPr>
          <a:xfrm>
            <a:off x="3353658" y="3811432"/>
            <a:ext cx="2776497" cy="836768"/>
          </a:xfrm>
          <a:prstGeom prst="rect">
            <a:avLst/>
          </a:prstGeom>
          <a:noFill/>
          <a:ln>
            <a:noFill/>
          </a:ln>
        </p:spPr>
        <p:txBody>
          <a:bodyPr>
            <a:spAutoFit/>
          </a:bodyPr>
          <a:lstStyle/>
          <a:p>
            <a:pPr algn="ctr">
              <a:lnSpc>
                <a:spcPct val="110000"/>
              </a:lnSpc>
              <a:defRPr/>
            </a:pPr>
            <a:r>
              <a:rPr lang="lv-LV" altLang="lv-LV" sz="1200" b="1" dirty="0">
                <a:solidFill>
                  <a:schemeClr val="bg1"/>
                </a:solidFill>
                <a:highlight>
                  <a:srgbClr val="9BBB59"/>
                </a:highlight>
                <a:latin typeface="Verdana" panose="020B0604030504040204" pitchFamily="34" charset="0"/>
                <a:ea typeface="Verdana" panose="020B0604030504040204" pitchFamily="34" charset="0"/>
              </a:rPr>
              <a:t>AM loma</a:t>
            </a:r>
            <a:r>
              <a:rPr lang="lv-LV" altLang="lv-LV" sz="1200" dirty="0">
                <a:solidFill>
                  <a:schemeClr val="bg1"/>
                </a:solidFill>
                <a:highlight>
                  <a:srgbClr val="9BBB59"/>
                </a:highlight>
                <a:latin typeface="Verdana" panose="020B0604030504040204" pitchFamily="34" charset="0"/>
                <a:ea typeface="Verdana" panose="020B0604030504040204" pitchFamily="34" charset="0"/>
              </a:rPr>
              <a:t> </a:t>
            </a:r>
          </a:p>
          <a:p>
            <a:pPr algn="ctr">
              <a:lnSpc>
                <a:spcPct val="110000"/>
              </a:lnSpc>
              <a:defRPr/>
            </a:pPr>
            <a:r>
              <a:rPr lang="lv-LV" altLang="lv-LV" sz="800" dirty="0">
                <a:solidFill>
                  <a:srgbClr val="00B050"/>
                </a:solidFill>
                <a:latin typeface="Verdana" panose="020B0604030504040204" pitchFamily="34" charset="0"/>
                <a:ea typeface="Verdana" panose="020B0604030504040204" pitchFamily="34" charset="0"/>
              </a:rPr>
              <a:t>TIEŠA</a:t>
            </a:r>
            <a:r>
              <a:rPr lang="lv-LV" altLang="lv-LV" sz="1100" dirty="0">
                <a:latin typeface="Verdana" panose="020B0604030504040204" pitchFamily="34" charset="0"/>
                <a:ea typeface="Verdana" panose="020B0604030504040204" pitchFamily="34" charset="0"/>
              </a:rPr>
              <a:t>, Līdzfinansē attīstības projektus, sagatavo atbalsta vēstules pētniecības projektiem</a:t>
            </a:r>
            <a:endParaRPr lang="lv-LV" altLang="lv-LV" sz="1000" dirty="0">
              <a:latin typeface="Verdana" panose="020B0604030504040204" pitchFamily="34" charset="0"/>
              <a:ea typeface="Verdana" panose="020B0604030504040204" pitchFamily="34" charset="0"/>
            </a:endParaRPr>
          </a:p>
        </p:txBody>
      </p:sp>
      <p:pic>
        <p:nvPicPr>
          <p:cNvPr id="57351" name="Graphic 3" descr="Daily calendar with solid fill">
            <a:extLst>
              <a:ext uri="{FF2B5EF4-FFF2-40B4-BE49-F238E27FC236}">
                <a16:creationId xmlns:a16="http://schemas.microsoft.com/office/drawing/2014/main" id="{C413226A-55D0-D0FE-57F6-47BA0CB57C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925" y="3830638"/>
            <a:ext cx="817563"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2" name="TextBox 12">
            <a:extLst>
              <a:ext uri="{FF2B5EF4-FFF2-40B4-BE49-F238E27FC236}">
                <a16:creationId xmlns:a16="http://schemas.microsoft.com/office/drawing/2014/main" id="{A0B77256-6F3B-94ED-C54D-7E1D7CC70AC2}"/>
              </a:ext>
            </a:extLst>
          </p:cNvPr>
          <p:cNvSpPr txBox="1">
            <a:spLocks noChangeArrowheads="1"/>
          </p:cNvSpPr>
          <p:nvPr/>
        </p:nvSpPr>
        <p:spPr bwMode="auto">
          <a:xfrm>
            <a:off x="1141413" y="3951288"/>
            <a:ext cx="20907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lv-LV" altLang="lv-LV" sz="1200">
                <a:latin typeface="Verdana" panose="020B0604030504040204" pitchFamily="34" charset="0"/>
              </a:rPr>
              <a:t>Uzsaukumus izsludina  </a:t>
            </a:r>
            <a:r>
              <a:rPr lang="lv-LV" altLang="lv-LV" sz="1200" b="1">
                <a:latin typeface="Verdana" panose="020B0604030504040204" pitchFamily="34" charset="0"/>
              </a:rPr>
              <a:t>pavasarī</a:t>
            </a:r>
            <a:r>
              <a:rPr lang="lv-LV" altLang="lv-LV" sz="1200">
                <a:latin typeface="Verdana" panose="020B0604030504040204" pitchFamily="34" charset="0"/>
              </a:rPr>
              <a:t>; pieteikšanās </a:t>
            </a:r>
            <a:r>
              <a:rPr lang="lv-LV" altLang="lv-LV" sz="1200" b="1">
                <a:latin typeface="Verdana" panose="020B0604030504040204" pitchFamily="34" charset="0"/>
              </a:rPr>
              <a:t>līdz rudenim</a:t>
            </a:r>
          </a:p>
        </p:txBody>
      </p:sp>
      <p:sp>
        <p:nvSpPr>
          <p:cNvPr id="6" name="Rectangle 5">
            <a:extLst>
              <a:ext uri="{FF2B5EF4-FFF2-40B4-BE49-F238E27FC236}">
                <a16:creationId xmlns:a16="http://schemas.microsoft.com/office/drawing/2014/main" id="{66586768-ABA7-2136-D7DB-41E2D7557A4E}"/>
              </a:ext>
            </a:extLst>
          </p:cNvPr>
          <p:cNvSpPr/>
          <p:nvPr/>
        </p:nvSpPr>
        <p:spPr>
          <a:xfrm>
            <a:off x="3354388" y="3763963"/>
            <a:ext cx="2814637" cy="977900"/>
          </a:xfrm>
          <a:prstGeom prst="rect">
            <a:avLst/>
          </a:prstGeom>
          <a:noFill/>
          <a:ln>
            <a:solidFill>
              <a:srgbClr val="9BBB5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sp>
        <p:nvSpPr>
          <p:cNvPr id="16" name="Rectangle 15">
            <a:extLst>
              <a:ext uri="{FF2B5EF4-FFF2-40B4-BE49-F238E27FC236}">
                <a16:creationId xmlns:a16="http://schemas.microsoft.com/office/drawing/2014/main" id="{53E31966-C8DF-5602-BBDE-0BD0C5C8E0CD}"/>
              </a:ext>
            </a:extLst>
          </p:cNvPr>
          <p:cNvSpPr/>
          <p:nvPr/>
        </p:nvSpPr>
        <p:spPr>
          <a:xfrm>
            <a:off x="415925" y="3771900"/>
            <a:ext cx="2816225" cy="977900"/>
          </a:xfrm>
          <a:prstGeom prst="rect">
            <a:avLst/>
          </a:prstGeom>
          <a:noFill/>
          <a:ln>
            <a:solidFill>
              <a:srgbClr val="9BBB5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sp>
        <p:nvSpPr>
          <p:cNvPr id="57355" name="TextBox 30">
            <a:extLst>
              <a:ext uri="{FF2B5EF4-FFF2-40B4-BE49-F238E27FC236}">
                <a16:creationId xmlns:a16="http://schemas.microsoft.com/office/drawing/2014/main" id="{5CD99B97-F2CA-BA4D-E2A6-E883E74E25CC}"/>
              </a:ext>
            </a:extLst>
          </p:cNvPr>
          <p:cNvSpPr txBox="1">
            <a:spLocks noChangeArrowheads="1"/>
          </p:cNvSpPr>
          <p:nvPr/>
        </p:nvSpPr>
        <p:spPr bwMode="auto">
          <a:xfrm>
            <a:off x="433388" y="1998663"/>
            <a:ext cx="4572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lv-LV" altLang="lv-LV" sz="1800" b="1">
                <a:latin typeface="Verdana" panose="020B0604030504040204" pitchFamily="34" charset="0"/>
              </a:rPr>
              <a:t>Atbalsta veids </a:t>
            </a:r>
            <a:endParaRPr lang="lv-LV" altLang="lv-LV" sz="1800">
              <a:latin typeface="Verdana" panose="020B0604030504040204" pitchFamily="34" charset="0"/>
            </a:endParaRPr>
          </a:p>
        </p:txBody>
      </p:sp>
      <p:grpSp>
        <p:nvGrpSpPr>
          <p:cNvPr id="57356" name="Group 1">
            <a:extLst>
              <a:ext uri="{FF2B5EF4-FFF2-40B4-BE49-F238E27FC236}">
                <a16:creationId xmlns:a16="http://schemas.microsoft.com/office/drawing/2014/main" id="{97F153AA-F7B4-5EF2-11DA-CCC885B2209E}"/>
              </a:ext>
            </a:extLst>
          </p:cNvPr>
          <p:cNvGrpSpPr>
            <a:grpSpLocks/>
          </p:cNvGrpSpPr>
          <p:nvPr/>
        </p:nvGrpSpPr>
        <p:grpSpPr bwMode="auto">
          <a:xfrm>
            <a:off x="6248400" y="2439988"/>
            <a:ext cx="2590800" cy="1139825"/>
            <a:chOff x="6248400" y="3010470"/>
            <a:chExt cx="2590801" cy="1140001"/>
          </a:xfrm>
        </p:grpSpPr>
        <p:grpSp>
          <p:nvGrpSpPr>
            <p:cNvPr id="57362" name="Group 1">
              <a:extLst>
                <a:ext uri="{FF2B5EF4-FFF2-40B4-BE49-F238E27FC236}">
                  <a16:creationId xmlns:a16="http://schemas.microsoft.com/office/drawing/2014/main" id="{039C4A0F-1DBD-860A-D280-9594476F9AF5}"/>
                </a:ext>
              </a:extLst>
            </p:cNvPr>
            <p:cNvGrpSpPr>
              <a:grpSpLocks/>
            </p:cNvGrpSpPr>
            <p:nvPr/>
          </p:nvGrpSpPr>
          <p:grpSpPr bwMode="auto">
            <a:xfrm>
              <a:off x="6248401" y="3082230"/>
              <a:ext cx="2590800" cy="1068241"/>
              <a:chOff x="6385560" y="1406876"/>
              <a:chExt cx="2590802" cy="797429"/>
            </a:xfrm>
          </p:grpSpPr>
          <p:sp>
            <p:nvSpPr>
              <p:cNvPr id="18" name="TextBox 17">
                <a:extLst>
                  <a:ext uri="{FF2B5EF4-FFF2-40B4-BE49-F238E27FC236}">
                    <a16:creationId xmlns:a16="http://schemas.microsoft.com/office/drawing/2014/main" id="{3800E20B-B2DB-03E0-BB39-F4313350D37B}"/>
                  </a:ext>
                </a:extLst>
              </p:cNvPr>
              <p:cNvSpPr txBox="1"/>
              <p:nvPr/>
            </p:nvSpPr>
            <p:spPr>
              <a:xfrm>
                <a:off x="6385559" y="1720730"/>
                <a:ext cx="2590803" cy="483575"/>
              </a:xfrm>
              <a:prstGeom prst="rect">
                <a:avLst/>
              </a:prstGeom>
              <a:solidFill>
                <a:schemeClr val="accent3"/>
              </a:solidFill>
              <a:ln>
                <a:solidFill>
                  <a:schemeClr val="accent3"/>
                </a:solidFill>
              </a:ln>
              <a:effectLst/>
            </p:spPr>
            <p:style>
              <a:lnRef idx="2">
                <a:schemeClr val="accent1"/>
              </a:lnRef>
              <a:fillRef idx="1">
                <a:schemeClr val="lt1"/>
              </a:fillRef>
              <a:effectRef idx="0">
                <a:schemeClr val="accent1"/>
              </a:effectRef>
              <a:fontRef idx="minor">
                <a:schemeClr val="dk1"/>
              </a:fontRef>
            </p:style>
            <p:txBody>
              <a:bodyPr>
                <a:spAutoFit/>
              </a:bodyPr>
              <a:lstStyle/>
              <a:p>
                <a:pPr>
                  <a:defRPr/>
                </a:pPr>
                <a:r>
                  <a:rPr lang="lv-LV" altLang="lv-LV" sz="1200" dirty="0" err="1">
                    <a:solidFill>
                      <a:schemeClr val="bg1"/>
                    </a:solidFill>
                    <a:latin typeface="Verdana" panose="020B0604030504040204" pitchFamily="34" charset="0"/>
                    <a:cs typeface="Arial" panose="020B0604020202020204" pitchFamily="34" charset="0"/>
                  </a:rPr>
                  <a:t>www.defence-industry-space.ec.europa.eu</a:t>
                </a:r>
                <a:endParaRPr lang="lv-LV" altLang="lv-LV" sz="1200" dirty="0">
                  <a:solidFill>
                    <a:schemeClr val="bg1"/>
                  </a:solidFill>
                  <a:latin typeface="Verdana" panose="020B0604030504040204" pitchFamily="34" charset="0"/>
                  <a:cs typeface="Arial" panose="020B0604020202020204" pitchFamily="34" charset="0"/>
                </a:endParaRPr>
              </a:p>
              <a:p>
                <a:pPr>
                  <a:defRPr/>
                </a:pPr>
                <a:r>
                  <a:rPr lang="lv-LV" altLang="lv-LV" sz="1200" dirty="0" err="1">
                    <a:solidFill>
                      <a:schemeClr val="bg1"/>
                    </a:solidFill>
                    <a:latin typeface="Verdana" panose="020B0604030504040204" pitchFamily="34" charset="0"/>
                    <a:cs typeface="Arial" panose="020B0604020202020204" pitchFamily="34" charset="0"/>
                  </a:rPr>
                  <a:t>www.mod.gov.lv</a:t>
                </a:r>
                <a:r>
                  <a:rPr lang="lv-LV" altLang="lv-LV" sz="1200" dirty="0">
                    <a:solidFill>
                      <a:schemeClr val="bg1"/>
                    </a:solidFill>
                    <a:latin typeface="Verdana" panose="020B0604030504040204" pitchFamily="34" charset="0"/>
                    <a:cs typeface="Arial" panose="020B0604020202020204" pitchFamily="34" charset="0"/>
                  </a:rPr>
                  <a:t>/</a:t>
                </a:r>
                <a:r>
                  <a:rPr lang="lv-LV" altLang="lv-LV" sz="1200" dirty="0" err="1">
                    <a:solidFill>
                      <a:schemeClr val="bg1"/>
                    </a:solidFill>
                    <a:latin typeface="Verdana" panose="020B0604030504040204" pitchFamily="34" charset="0"/>
                    <a:cs typeface="Arial" panose="020B0604020202020204" pitchFamily="34" charset="0"/>
                  </a:rPr>
                  <a:t>uznemejiem</a:t>
                </a:r>
                <a:endParaRPr lang="lv-LV" altLang="lv-LV" sz="1200" dirty="0">
                  <a:solidFill>
                    <a:schemeClr val="bg1"/>
                  </a:solidFill>
                  <a:latin typeface="Verdana" panose="020B060403050404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152C0731-B5F3-11A0-C3D6-07CF78BB4213}"/>
                  </a:ext>
                </a:extLst>
              </p:cNvPr>
              <p:cNvSpPr/>
              <p:nvPr/>
            </p:nvSpPr>
            <p:spPr>
              <a:xfrm>
                <a:off x="6872923" y="1406643"/>
                <a:ext cx="2103439" cy="229935"/>
              </a:xfrm>
              <a:prstGeom prst="rect">
                <a:avLst/>
              </a:prstGeom>
              <a:noFill/>
              <a:ln>
                <a:solidFill>
                  <a:schemeClr val="accent3"/>
                </a:solidFill>
              </a:ln>
              <a:effectLst/>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lv-LV" altLang="lv-LV" sz="1400" dirty="0">
                    <a:solidFill>
                      <a:schemeClr val="accent3"/>
                    </a:solidFill>
                    <a:latin typeface="Verdana" panose="020B0604030504040204" pitchFamily="34" charset="0"/>
                    <a:cs typeface="Arial" panose="020B0604020202020204" pitchFamily="34" charset="0"/>
                  </a:rPr>
                  <a:t>Kur var pieteikties?</a:t>
                </a:r>
              </a:p>
            </p:txBody>
          </p:sp>
        </p:grpSp>
        <p:pic>
          <p:nvPicPr>
            <p:cNvPr id="57363" name="Graphic 32" descr="Pin with solid fill">
              <a:extLst>
                <a:ext uri="{FF2B5EF4-FFF2-40B4-BE49-F238E27FC236}">
                  <a16:creationId xmlns:a16="http://schemas.microsoft.com/office/drawing/2014/main" id="{C6682FAD-F67D-BCB2-6614-30F1BBE444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3010470"/>
              <a:ext cx="436563"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7357" name="TextBox 19">
            <a:extLst>
              <a:ext uri="{FF2B5EF4-FFF2-40B4-BE49-F238E27FC236}">
                <a16:creationId xmlns:a16="http://schemas.microsoft.com/office/drawing/2014/main" id="{29FA8166-0C76-B323-1406-46CCF73DB2F6}"/>
              </a:ext>
            </a:extLst>
          </p:cNvPr>
          <p:cNvSpPr txBox="1">
            <a:spLocks noChangeArrowheads="1"/>
          </p:cNvSpPr>
          <p:nvPr/>
        </p:nvSpPr>
        <p:spPr bwMode="auto">
          <a:xfrm>
            <a:off x="938213" y="3284538"/>
            <a:ext cx="526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lv-LV" altLang="lv-LV" sz="1200">
                <a:solidFill>
                  <a:srgbClr val="9BBB59"/>
                </a:solidFill>
                <a:latin typeface="Verdana" panose="020B0604030504040204" pitchFamily="34" charset="0"/>
              </a:rPr>
              <a:t>Nefinanšu</a:t>
            </a:r>
            <a:r>
              <a:rPr lang="lv-LV" altLang="lv-LV" sz="1200">
                <a:latin typeface="Verdana" panose="020B0604030504040204" pitchFamily="34" charset="0"/>
              </a:rPr>
              <a:t>: organizē galalietotāju (NBS) atgriezenisko saiti un iesaisti projektu īstenošanā</a:t>
            </a:r>
          </a:p>
        </p:txBody>
      </p:sp>
      <p:pic>
        <p:nvPicPr>
          <p:cNvPr id="57358" name="Graphic 21" descr="Piggy Bank with solid fill">
            <a:extLst>
              <a:ext uri="{FF2B5EF4-FFF2-40B4-BE49-F238E27FC236}">
                <a16:creationId xmlns:a16="http://schemas.microsoft.com/office/drawing/2014/main" id="{AB62C5C7-36CF-B885-2679-A008E314FE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2298700"/>
            <a:ext cx="519112"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9" name="Graphic 22" descr="Network with solid fill">
            <a:extLst>
              <a:ext uri="{FF2B5EF4-FFF2-40B4-BE49-F238E27FC236}">
                <a16:creationId xmlns:a16="http://schemas.microsoft.com/office/drawing/2014/main" id="{200C58A5-AF15-E316-FB87-BC6953C058D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8788" y="321945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60" name="TextBox 23">
            <a:extLst>
              <a:ext uri="{FF2B5EF4-FFF2-40B4-BE49-F238E27FC236}">
                <a16:creationId xmlns:a16="http://schemas.microsoft.com/office/drawing/2014/main" id="{9541E583-4BEB-ADAD-3A1C-53BB9B832C0B}"/>
              </a:ext>
            </a:extLst>
          </p:cNvPr>
          <p:cNvSpPr txBox="1">
            <a:spLocks noChangeArrowheads="1"/>
          </p:cNvSpPr>
          <p:nvPr/>
        </p:nvSpPr>
        <p:spPr bwMode="auto">
          <a:xfrm>
            <a:off x="906463" y="2355850"/>
            <a:ext cx="517525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lv-LV" altLang="lv-LV" sz="1200">
                <a:solidFill>
                  <a:srgbClr val="9BBB59"/>
                </a:solidFill>
                <a:latin typeface="Verdana" panose="020B0604030504040204" pitchFamily="34" charset="0"/>
              </a:rPr>
              <a:t>Finanšu</a:t>
            </a:r>
            <a:r>
              <a:rPr lang="lv-LV" altLang="lv-LV" sz="1200">
                <a:latin typeface="Verdana" panose="020B0604030504040204" pitchFamily="34" charset="0"/>
              </a:rPr>
              <a:t>: </a:t>
            </a:r>
            <a:r>
              <a:rPr lang="lv-LV" altLang="lv-LV" sz="1200" b="1">
                <a:latin typeface="Verdana" panose="020B0604030504040204" pitchFamily="34" charset="0"/>
              </a:rPr>
              <a:t>100% pētniecības </a:t>
            </a:r>
            <a:r>
              <a:rPr lang="lv-LV" altLang="lv-LV" sz="1200">
                <a:latin typeface="Verdana" panose="020B0604030504040204" pitchFamily="34" charset="0"/>
              </a:rPr>
              <a:t>projektiem un </a:t>
            </a:r>
            <a:r>
              <a:rPr lang="lv-LV" altLang="lv-LV" sz="1200" b="1">
                <a:latin typeface="Verdana" panose="020B0604030504040204" pitchFamily="34" charset="0"/>
              </a:rPr>
              <a:t>līdz 80% attīstības projektiem</a:t>
            </a:r>
            <a:r>
              <a:rPr lang="lv-LV" altLang="lv-LV" sz="1200">
                <a:latin typeface="Verdana" panose="020B0604030504040204" pitchFamily="34" charset="0"/>
              </a:rPr>
              <a:t> finansē EK, </a:t>
            </a:r>
            <a:r>
              <a:rPr lang="lv-LV" altLang="lv-LV" sz="1200" b="1">
                <a:latin typeface="Verdana" panose="020B0604030504040204" pitchFamily="34" charset="0"/>
              </a:rPr>
              <a:t>atlikušos</a:t>
            </a:r>
            <a:r>
              <a:rPr lang="lv-LV" altLang="lv-LV" sz="1200">
                <a:latin typeface="Verdana" panose="020B0604030504040204" pitchFamily="34" charset="0"/>
              </a:rPr>
              <a:t> </a:t>
            </a:r>
            <a:r>
              <a:rPr lang="lv-LV" altLang="lv-LV" sz="1200" b="1">
                <a:latin typeface="Verdana" panose="020B0604030504040204" pitchFamily="34" charset="0"/>
              </a:rPr>
              <a:t>20% finansē AM</a:t>
            </a:r>
            <a:r>
              <a:rPr lang="lv-LV" altLang="lv-LV" sz="1200">
                <a:latin typeface="Verdana" panose="020B0604030504040204" pitchFamily="34" charset="0"/>
              </a:rPr>
              <a:t>; + vienreizējs </a:t>
            </a:r>
            <a:r>
              <a:rPr lang="lv-LV" altLang="lv-LV" sz="1200" i="1">
                <a:latin typeface="Verdana" panose="020B0604030504040204" pitchFamily="34" charset="0"/>
              </a:rPr>
              <a:t>De minimis </a:t>
            </a:r>
            <a:r>
              <a:rPr lang="lv-LV" altLang="lv-LV" sz="1200">
                <a:latin typeface="Verdana" panose="020B0604030504040204" pitchFamily="34" charset="0"/>
              </a:rPr>
              <a:t>atbalsts līdz 50 000 EUR par projektu rakstīšanu, ja ir potenciāls saņemt «Seal of Excellence» novērtējumu</a:t>
            </a:r>
          </a:p>
        </p:txBody>
      </p:sp>
      <p:sp>
        <p:nvSpPr>
          <p:cNvPr id="25" name="Rectangle 24">
            <a:extLst>
              <a:ext uri="{FF2B5EF4-FFF2-40B4-BE49-F238E27FC236}">
                <a16:creationId xmlns:a16="http://schemas.microsoft.com/office/drawing/2014/main" id="{3FB58E0C-2EC1-2101-EFC7-B07BAAEFA9E8}"/>
              </a:ext>
            </a:extLst>
          </p:cNvPr>
          <p:cNvSpPr/>
          <p:nvPr/>
        </p:nvSpPr>
        <p:spPr bwMode="auto">
          <a:xfrm>
            <a:off x="2601913" y="893763"/>
            <a:ext cx="3113087" cy="261937"/>
          </a:xfrm>
          <a:prstGeom prst="rect">
            <a:avLst/>
          </a:prstGeom>
          <a:noFill/>
          <a:ln>
            <a:noFill/>
          </a:ln>
          <a:effectLst/>
        </p:spPr>
        <p:style>
          <a:lnRef idx="2">
            <a:schemeClr val="accent1"/>
          </a:lnRef>
          <a:fillRef idx="1">
            <a:schemeClr val="lt1"/>
          </a:fillRef>
          <a:effectRef idx="0">
            <a:schemeClr val="accent1"/>
          </a:effectRef>
          <a:fontRef idx="minor">
            <a:schemeClr val="dk1"/>
          </a:fontRef>
        </p:style>
        <p:txBody>
          <a:bodyPr>
            <a:spAutoFit/>
          </a:bodyPr>
          <a:lstStyle/>
          <a:p>
            <a:pPr>
              <a:defRPr/>
            </a:pPr>
            <a:r>
              <a:rPr lang="lv-LV" altLang="lv-LV" sz="1050" dirty="0">
                <a:solidFill>
                  <a:schemeClr val="accent3"/>
                </a:solidFill>
                <a:latin typeface="Verdana" panose="020B0604030504040204" pitchFamily="34" charset="0"/>
                <a:cs typeface="Arial" panose="020B0604020202020204" pitchFamily="34" charset="0"/>
              </a:rPr>
              <a:t>Organizē Eiropas Komisija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8">
            <a:extLst>
              <a:ext uri="{FF2B5EF4-FFF2-40B4-BE49-F238E27FC236}">
                <a16:creationId xmlns:a16="http://schemas.microsoft.com/office/drawing/2014/main" id="{F105AE1A-079E-485B-B1D0-69E3A0E7812C}"/>
              </a:ext>
            </a:extLst>
          </p:cNvPr>
          <p:cNvSpPr>
            <a:spLocks noGrp="1" noChangeArrowheads="1"/>
          </p:cNvSpPr>
          <p:nvPr>
            <p:ph type="sldNum"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E884613-48E0-4036-B6AB-2CBA75D9A4FC}" type="slidenum">
              <a:rPr lang="en-US" altLang="lv-LV" smtClean="0"/>
              <a:pPr/>
              <a:t>2</a:t>
            </a:fld>
            <a:endParaRPr lang="en-US" altLang="lv-LV"/>
          </a:p>
        </p:txBody>
      </p:sp>
      <p:pic>
        <p:nvPicPr>
          <p:cNvPr id="23555" name="Picture 8">
            <a:hlinkClick r:id="rId3"/>
            <a:extLst>
              <a:ext uri="{FF2B5EF4-FFF2-40B4-BE49-F238E27FC236}">
                <a16:creationId xmlns:a16="http://schemas.microsoft.com/office/drawing/2014/main" id="{26497D15-6ED7-C90D-3B82-93FFF86219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0850" y="192088"/>
            <a:ext cx="3792538" cy="475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21F4FAED-2C3A-83E5-0CD5-499600EFB120}"/>
              </a:ext>
            </a:extLst>
          </p:cNvPr>
          <p:cNvSpPr>
            <a:spLocks noGrp="1"/>
          </p:cNvSpPr>
          <p:nvPr>
            <p:ph type="title"/>
          </p:nvPr>
        </p:nvSpPr>
        <p:spPr>
          <a:xfrm>
            <a:off x="0" y="2052638"/>
            <a:ext cx="9144000" cy="1038225"/>
          </a:xfrm>
        </p:spPr>
        <p:txBody>
          <a:bodyPr anchor="ctr"/>
          <a:lstStyle/>
          <a:p>
            <a:pPr algn="ctr"/>
            <a:r>
              <a:rPr lang="lv-LV" altLang="lv-LV" sz="3200">
                <a:solidFill>
                  <a:schemeClr val="accent2"/>
                </a:solidFill>
              </a:rPr>
              <a:t>Atbalsts ražošanai un izaugsmei</a:t>
            </a:r>
          </a:p>
        </p:txBody>
      </p:sp>
      <p:sp>
        <p:nvSpPr>
          <p:cNvPr id="59395" name="Slide Number Placeholder 5">
            <a:extLst>
              <a:ext uri="{FF2B5EF4-FFF2-40B4-BE49-F238E27FC236}">
                <a16:creationId xmlns:a16="http://schemas.microsoft.com/office/drawing/2014/main" id="{F6E438BE-F217-E48B-1D5D-AB9F6ADFEE95}"/>
              </a:ext>
            </a:extLst>
          </p:cNvPr>
          <p:cNvSpPr>
            <a:spLocks noGrp="1" noChangeArrowheads="1"/>
          </p:cNvSpPr>
          <p:nvPr>
            <p:ph type="sldNum" sz="quarter" idx="13"/>
          </p:nvPr>
        </p:nvSpPr>
        <p:spPr bwMode="auto">
          <a:xfrm>
            <a:off x="8362950" y="4743450"/>
            <a:ext cx="47625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A07B71B-AA01-4AC2-89B3-81745692CF68}" type="slidenum">
              <a:rPr lang="en-US" altLang="lv-LV" smtClean="0"/>
              <a:pPr/>
              <a:t>20</a:t>
            </a:fld>
            <a:endParaRPr lang="en-US" altLang="lv-LV"/>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5">
            <a:extLst>
              <a:ext uri="{FF2B5EF4-FFF2-40B4-BE49-F238E27FC236}">
                <a16:creationId xmlns:a16="http://schemas.microsoft.com/office/drawing/2014/main" id="{80534DC0-50B7-5B11-90ED-5F9037E96BE7}"/>
              </a:ext>
            </a:extLst>
          </p:cNvPr>
          <p:cNvSpPr>
            <a:spLocks noGrp="1" noChangeArrowheads="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ADFAEEF-8FB6-4B68-996D-4D7FC90F28F6}" type="slidenum">
              <a:rPr lang="en-US" altLang="lv-LV" smtClean="0"/>
              <a:pPr/>
              <a:t>21</a:t>
            </a:fld>
            <a:endParaRPr lang="en-US" altLang="lv-LV"/>
          </a:p>
        </p:txBody>
      </p:sp>
      <p:sp>
        <p:nvSpPr>
          <p:cNvPr id="20" name="TextBox 19">
            <a:extLst>
              <a:ext uri="{FF2B5EF4-FFF2-40B4-BE49-F238E27FC236}">
                <a16:creationId xmlns:a16="http://schemas.microsoft.com/office/drawing/2014/main" id="{2091FDFB-373F-0224-B2DE-8CA23B265D17}"/>
              </a:ext>
            </a:extLst>
          </p:cNvPr>
          <p:cNvSpPr txBox="1"/>
          <p:nvPr/>
        </p:nvSpPr>
        <p:spPr>
          <a:xfrm>
            <a:off x="6673850" y="1973263"/>
            <a:ext cx="1984375" cy="461962"/>
          </a:xfrm>
          <a:prstGeom prst="rect">
            <a:avLst/>
          </a:prstGeom>
          <a:solidFill>
            <a:schemeClr val="accent2">
              <a:lumMod val="20000"/>
              <a:lumOff val="80000"/>
            </a:schemeClr>
          </a:solidFill>
          <a:ln>
            <a:solidFill>
              <a:schemeClr val="accent2">
                <a:lumMod val="75000"/>
              </a:schemeClr>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lv-LV" altLang="lv-LV" sz="1200" b="1" dirty="0">
                <a:solidFill>
                  <a:srgbClr val="953735"/>
                </a:solidFill>
                <a:latin typeface="Verdana" panose="020B0604030504040204" pitchFamily="34" charset="0"/>
                <a:cs typeface="Arial" panose="020B0604020202020204" pitchFamily="34" charset="0"/>
              </a:rPr>
              <a:t>Komercpiedāvājumu izskatīšana</a:t>
            </a:r>
          </a:p>
        </p:txBody>
      </p:sp>
      <p:grpSp>
        <p:nvGrpSpPr>
          <p:cNvPr id="60420" name="Group 32">
            <a:extLst>
              <a:ext uri="{FF2B5EF4-FFF2-40B4-BE49-F238E27FC236}">
                <a16:creationId xmlns:a16="http://schemas.microsoft.com/office/drawing/2014/main" id="{B4484D67-721B-EEB9-254F-8A6013BF43FA}"/>
              </a:ext>
            </a:extLst>
          </p:cNvPr>
          <p:cNvGrpSpPr>
            <a:grpSpLocks/>
          </p:cNvGrpSpPr>
          <p:nvPr/>
        </p:nvGrpSpPr>
        <p:grpSpPr bwMode="auto">
          <a:xfrm>
            <a:off x="247650" y="2174875"/>
            <a:ext cx="8589963" cy="696913"/>
            <a:chOff x="247649" y="2175549"/>
            <a:chExt cx="8590757" cy="696100"/>
          </a:xfrm>
        </p:grpSpPr>
        <p:cxnSp>
          <p:nvCxnSpPr>
            <p:cNvPr id="34" name="Straight Arrow Connector 33">
              <a:extLst>
                <a:ext uri="{FF2B5EF4-FFF2-40B4-BE49-F238E27FC236}">
                  <a16:creationId xmlns:a16="http://schemas.microsoft.com/office/drawing/2014/main" id="{988558AF-794E-5265-83E3-83177FF871DA}"/>
                </a:ext>
              </a:extLst>
            </p:cNvPr>
            <p:cNvCxnSpPr/>
            <p:nvPr/>
          </p:nvCxnSpPr>
          <p:spPr>
            <a:xfrm>
              <a:off x="304804" y="2529149"/>
              <a:ext cx="8533602" cy="45983"/>
            </a:xfrm>
            <a:prstGeom prst="straightConnector1">
              <a:avLst/>
            </a:prstGeom>
            <a:ln w="38100">
              <a:solidFill>
                <a:schemeClr val="accent2">
                  <a:lumMod val="75000"/>
                </a:schemeClr>
              </a:solidFill>
              <a:tailEnd type="triangle"/>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60442" name="TextBox 10">
              <a:extLst>
                <a:ext uri="{FF2B5EF4-FFF2-40B4-BE49-F238E27FC236}">
                  <a16:creationId xmlns:a16="http://schemas.microsoft.com/office/drawing/2014/main" id="{7197BCEF-8151-14CF-953C-22F257D4EA59}"/>
                </a:ext>
              </a:extLst>
            </p:cNvPr>
            <p:cNvSpPr txBox="1">
              <a:spLocks noChangeArrowheads="1"/>
            </p:cNvSpPr>
            <p:nvPr/>
          </p:nvSpPr>
          <p:spPr bwMode="auto">
            <a:xfrm>
              <a:off x="247649" y="2175549"/>
              <a:ext cx="2508482" cy="27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lv-LV" altLang="lv-LV" sz="1200">
                  <a:solidFill>
                    <a:srgbClr val="953735"/>
                  </a:solidFill>
                  <a:latin typeface="Verdana" panose="020B0604030504040204" pitchFamily="34" charset="0"/>
                </a:rPr>
                <a:t>Aizsardzības ministrija</a:t>
              </a:r>
            </a:p>
          </p:txBody>
        </p:sp>
        <p:sp>
          <p:nvSpPr>
            <p:cNvPr id="36" name="TextBox 11">
              <a:extLst>
                <a:ext uri="{FF2B5EF4-FFF2-40B4-BE49-F238E27FC236}">
                  <a16:creationId xmlns:a16="http://schemas.microsoft.com/office/drawing/2014/main" id="{671B8949-9E91-B682-FF6E-4738750B2721}"/>
                </a:ext>
              </a:extLst>
            </p:cNvPr>
            <p:cNvSpPr txBox="1">
              <a:spLocks noChangeArrowheads="1"/>
            </p:cNvSpPr>
            <p:nvPr/>
          </p:nvSpPr>
          <p:spPr bwMode="auto">
            <a:xfrm>
              <a:off x="247649" y="2594160"/>
              <a:ext cx="2830775" cy="277489"/>
            </a:xfrm>
            <a:prstGeom prst="rect">
              <a:avLst/>
            </a:prstGeom>
            <a:noFill/>
            <a:ln>
              <a:noFill/>
            </a:ln>
          </p:spPr>
          <p:txBody>
            <a:bodyPr>
              <a:spAutoFit/>
            </a:bodyPr>
            <a:lstStyle/>
            <a:p>
              <a:pPr>
                <a:defRPr/>
              </a:pPr>
              <a:r>
                <a:rPr lang="lv-LV" altLang="lv-LV" sz="1200" dirty="0">
                  <a:solidFill>
                    <a:schemeClr val="accent2">
                      <a:lumMod val="75000"/>
                    </a:schemeClr>
                  </a:solidFill>
                  <a:latin typeface="Verdana" panose="020B0604030504040204" pitchFamily="34" charset="0"/>
                  <a:ea typeface="Verdana" panose="020B0604030504040204" pitchFamily="34" charset="0"/>
                </a:rPr>
                <a:t>Partneri</a:t>
              </a:r>
            </a:p>
          </p:txBody>
        </p:sp>
      </p:grpSp>
      <p:grpSp>
        <p:nvGrpSpPr>
          <p:cNvPr id="60421" name="Group 1">
            <a:extLst>
              <a:ext uri="{FF2B5EF4-FFF2-40B4-BE49-F238E27FC236}">
                <a16:creationId xmlns:a16="http://schemas.microsoft.com/office/drawing/2014/main" id="{A8AA43B3-F16D-FF47-9A7E-54D3B8A1608A}"/>
              </a:ext>
            </a:extLst>
          </p:cNvPr>
          <p:cNvGrpSpPr>
            <a:grpSpLocks/>
          </p:cNvGrpSpPr>
          <p:nvPr/>
        </p:nvGrpSpPr>
        <p:grpSpPr bwMode="auto">
          <a:xfrm>
            <a:off x="5508625" y="2554288"/>
            <a:ext cx="1979613" cy="1476375"/>
            <a:chOff x="776043" y="2552213"/>
            <a:chExt cx="1979061" cy="1477314"/>
          </a:xfrm>
        </p:grpSpPr>
        <p:grpSp>
          <p:nvGrpSpPr>
            <p:cNvPr id="60437" name="Group 4">
              <a:extLst>
                <a:ext uri="{FF2B5EF4-FFF2-40B4-BE49-F238E27FC236}">
                  <a16:creationId xmlns:a16="http://schemas.microsoft.com/office/drawing/2014/main" id="{4BAF9FC9-DA28-EFC3-42F7-969AA550DCE1}"/>
                </a:ext>
              </a:extLst>
            </p:cNvPr>
            <p:cNvGrpSpPr>
              <a:grpSpLocks/>
            </p:cNvGrpSpPr>
            <p:nvPr/>
          </p:nvGrpSpPr>
          <p:grpSpPr bwMode="auto">
            <a:xfrm>
              <a:off x="776043" y="3312356"/>
              <a:ext cx="1979061" cy="717171"/>
              <a:chOff x="325989" y="3322602"/>
              <a:chExt cx="1979061" cy="717171"/>
            </a:xfrm>
          </p:grpSpPr>
          <p:sp>
            <p:nvSpPr>
              <p:cNvPr id="26" name="TextBox 25">
                <a:extLst>
                  <a:ext uri="{FF2B5EF4-FFF2-40B4-BE49-F238E27FC236}">
                    <a16:creationId xmlns:a16="http://schemas.microsoft.com/office/drawing/2014/main" id="{3A73CD12-4EEC-688B-DA97-BA60CC3BACFD}"/>
                  </a:ext>
                </a:extLst>
              </p:cNvPr>
              <p:cNvSpPr txBox="1"/>
              <p:nvPr/>
            </p:nvSpPr>
            <p:spPr>
              <a:xfrm>
                <a:off x="341860" y="3323354"/>
                <a:ext cx="1963190" cy="276401"/>
              </a:xfrm>
              <a:prstGeom prst="rect">
                <a:avLst/>
              </a:prstGeom>
              <a:solidFill>
                <a:schemeClr val="bg1"/>
              </a:solidFill>
              <a:ln>
                <a:solidFill>
                  <a:schemeClr val="accent2">
                    <a:lumMod val="75000"/>
                  </a:schemeClr>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lv-LV" altLang="lv-LV" sz="1200" b="1" dirty="0">
                    <a:solidFill>
                      <a:srgbClr val="953735"/>
                    </a:solidFill>
                    <a:latin typeface="Verdana" panose="020B0604030504040204" pitchFamily="34" charset="0"/>
                    <a:cs typeface="Arial" panose="020B0604020202020204" pitchFamily="34" charset="0"/>
                  </a:rPr>
                  <a:t>«Zaļais koridors»</a:t>
                </a:r>
              </a:p>
            </p:txBody>
          </p:sp>
          <p:sp>
            <p:nvSpPr>
              <p:cNvPr id="28" name="Rectangle 27">
                <a:extLst>
                  <a:ext uri="{FF2B5EF4-FFF2-40B4-BE49-F238E27FC236}">
                    <a16:creationId xmlns:a16="http://schemas.microsoft.com/office/drawing/2014/main" id="{5959D5FD-26F7-C408-D33A-34070EC1C705}"/>
                  </a:ext>
                </a:extLst>
              </p:cNvPr>
              <p:cNvSpPr/>
              <p:nvPr/>
            </p:nvSpPr>
            <p:spPr>
              <a:xfrm>
                <a:off x="325989" y="3639468"/>
                <a:ext cx="1963190" cy="400305"/>
              </a:xfrm>
              <a:prstGeom prst="rect">
                <a:avLst/>
              </a:prstGeom>
              <a:solidFill>
                <a:schemeClr val="accent2">
                  <a:lumMod val="75000"/>
                </a:schemeClr>
              </a:solidFill>
              <a:ln>
                <a:solidFill>
                  <a:schemeClr val="bg1"/>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lv-LV" altLang="lv-LV" sz="1000" dirty="0">
                    <a:solidFill>
                      <a:schemeClr val="bg1"/>
                    </a:solidFill>
                    <a:latin typeface="Verdana" panose="020B0604030504040204" pitchFamily="34" charset="0"/>
                    <a:cs typeface="Arial" panose="020B0604020202020204" pitchFamily="34" charset="0"/>
                  </a:rPr>
                  <a:t>Latvijas Investīciju un attīstības aģentūra (LIAA)</a:t>
                </a:r>
              </a:p>
            </p:txBody>
          </p:sp>
        </p:grpSp>
        <p:cxnSp>
          <p:nvCxnSpPr>
            <p:cNvPr id="37" name="Straight Connector 36">
              <a:extLst>
                <a:ext uri="{FF2B5EF4-FFF2-40B4-BE49-F238E27FC236}">
                  <a16:creationId xmlns:a16="http://schemas.microsoft.com/office/drawing/2014/main" id="{B74836D4-6125-B97D-3809-46A6E559332C}"/>
                </a:ext>
              </a:extLst>
            </p:cNvPr>
            <p:cNvCxnSpPr>
              <a:cxnSpLocks/>
            </p:cNvCxnSpPr>
            <p:nvPr/>
          </p:nvCxnSpPr>
          <p:spPr>
            <a:xfrm>
              <a:off x="1772715" y="2552213"/>
              <a:ext cx="0" cy="700532"/>
            </a:xfrm>
            <a:prstGeom prst="line">
              <a:avLst/>
            </a:prstGeom>
            <a:ln w="38100">
              <a:solidFill>
                <a:schemeClr val="accent2">
                  <a:lumMod val="75000"/>
                </a:schemeClr>
              </a:solidFill>
              <a:tailEnd type="triangle"/>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grpSp>
      <p:grpSp>
        <p:nvGrpSpPr>
          <p:cNvPr id="60422" name="Group 8">
            <a:extLst>
              <a:ext uri="{FF2B5EF4-FFF2-40B4-BE49-F238E27FC236}">
                <a16:creationId xmlns:a16="http://schemas.microsoft.com/office/drawing/2014/main" id="{7A2AE581-8EE3-A890-AB18-73C5CA70211F}"/>
              </a:ext>
            </a:extLst>
          </p:cNvPr>
          <p:cNvGrpSpPr>
            <a:grpSpLocks/>
          </p:cNvGrpSpPr>
          <p:nvPr/>
        </p:nvGrpSpPr>
        <p:grpSpPr bwMode="auto">
          <a:xfrm>
            <a:off x="1189038" y="2533650"/>
            <a:ext cx="1320800" cy="2289175"/>
            <a:chOff x="3458529" y="2568373"/>
            <a:chExt cx="1319712" cy="2289377"/>
          </a:xfrm>
        </p:grpSpPr>
        <p:cxnSp>
          <p:nvCxnSpPr>
            <p:cNvPr id="38" name="Straight Connector 37">
              <a:extLst>
                <a:ext uri="{FF2B5EF4-FFF2-40B4-BE49-F238E27FC236}">
                  <a16:creationId xmlns:a16="http://schemas.microsoft.com/office/drawing/2014/main" id="{E674CE3E-EB24-F663-797C-AB4CE1960E20}"/>
                </a:ext>
              </a:extLst>
            </p:cNvPr>
            <p:cNvCxnSpPr>
              <a:cxnSpLocks/>
            </p:cNvCxnSpPr>
            <p:nvPr/>
          </p:nvCxnSpPr>
          <p:spPr>
            <a:xfrm>
              <a:off x="4100936" y="2568373"/>
              <a:ext cx="0" cy="660458"/>
            </a:xfrm>
            <a:prstGeom prst="line">
              <a:avLst/>
            </a:prstGeom>
            <a:ln w="38100">
              <a:solidFill>
                <a:schemeClr val="accent2">
                  <a:lumMod val="75000"/>
                </a:schemeClr>
              </a:solidFill>
              <a:tailEnd type="triangle"/>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grpSp>
          <p:nvGrpSpPr>
            <p:cNvPr id="60434" name="Group 7">
              <a:extLst>
                <a:ext uri="{FF2B5EF4-FFF2-40B4-BE49-F238E27FC236}">
                  <a16:creationId xmlns:a16="http://schemas.microsoft.com/office/drawing/2014/main" id="{40A45C03-E8FC-0781-94E0-415F286A4C2D}"/>
                </a:ext>
              </a:extLst>
            </p:cNvPr>
            <p:cNvGrpSpPr>
              <a:grpSpLocks/>
            </p:cNvGrpSpPr>
            <p:nvPr/>
          </p:nvGrpSpPr>
          <p:grpSpPr bwMode="auto">
            <a:xfrm>
              <a:off x="3458529" y="3340560"/>
              <a:ext cx="1319712" cy="1517190"/>
              <a:chOff x="3458529" y="3340560"/>
              <a:chExt cx="1319712" cy="1517190"/>
            </a:xfrm>
          </p:grpSpPr>
          <p:sp>
            <p:nvSpPr>
              <p:cNvPr id="25" name="Rectangle 24">
                <a:extLst>
                  <a:ext uri="{FF2B5EF4-FFF2-40B4-BE49-F238E27FC236}">
                    <a16:creationId xmlns:a16="http://schemas.microsoft.com/office/drawing/2014/main" id="{769E1D45-7D99-C597-80F9-B9716E18925E}"/>
                  </a:ext>
                </a:extLst>
              </p:cNvPr>
              <p:cNvSpPr/>
              <p:nvPr/>
            </p:nvSpPr>
            <p:spPr>
              <a:xfrm>
                <a:off x="3458529" y="4611666"/>
                <a:ext cx="1319712" cy="246084"/>
              </a:xfrm>
              <a:prstGeom prst="rect">
                <a:avLst/>
              </a:prstGeom>
              <a:solidFill>
                <a:schemeClr val="accent2">
                  <a:lumMod val="75000"/>
                </a:schemeClr>
              </a:solidFill>
              <a:ln>
                <a:solidFill>
                  <a:schemeClr val="bg1"/>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lv-LV" altLang="lv-LV" sz="1000" dirty="0">
                    <a:solidFill>
                      <a:schemeClr val="bg1"/>
                    </a:solidFill>
                    <a:latin typeface="Verdana" panose="020B0604030504040204" pitchFamily="34" charset="0"/>
                    <a:cs typeface="Arial" panose="020B0604020202020204" pitchFamily="34" charset="0"/>
                  </a:rPr>
                  <a:t>ALTUM</a:t>
                </a:r>
              </a:p>
            </p:txBody>
          </p:sp>
          <p:sp>
            <p:nvSpPr>
              <p:cNvPr id="27" name="TextBox 26">
                <a:extLst>
                  <a:ext uri="{FF2B5EF4-FFF2-40B4-BE49-F238E27FC236}">
                    <a16:creationId xmlns:a16="http://schemas.microsoft.com/office/drawing/2014/main" id="{7B598A0F-4936-ED99-3DF6-F3FBF876213D}"/>
                  </a:ext>
                </a:extLst>
              </p:cNvPr>
              <p:cNvSpPr txBox="1"/>
              <p:nvPr/>
            </p:nvSpPr>
            <p:spPr>
              <a:xfrm>
                <a:off x="3490253" y="3339966"/>
                <a:ext cx="1287988" cy="1200256"/>
              </a:xfrm>
              <a:prstGeom prst="rect">
                <a:avLst/>
              </a:prstGeom>
              <a:solidFill>
                <a:schemeClr val="bg1"/>
              </a:solidFill>
              <a:ln>
                <a:solidFill>
                  <a:schemeClr val="accent2">
                    <a:lumMod val="75000"/>
                  </a:schemeClr>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lv-LV" altLang="lv-LV" sz="1200" b="1" dirty="0">
                    <a:solidFill>
                      <a:srgbClr val="953735"/>
                    </a:solidFill>
                    <a:latin typeface="Verdana" panose="020B0604030504040204" pitchFamily="34" charset="0"/>
                    <a:cs typeface="Arial" panose="020B0604020202020204" pitchFamily="34" charset="0"/>
                  </a:rPr>
                  <a:t>Aizdevums divējāda lietojuma inovatīvu produktu ražošanai</a:t>
                </a:r>
              </a:p>
            </p:txBody>
          </p:sp>
        </p:grpSp>
      </p:grpSp>
      <p:grpSp>
        <p:nvGrpSpPr>
          <p:cNvPr id="60423" name="Group 9">
            <a:extLst>
              <a:ext uri="{FF2B5EF4-FFF2-40B4-BE49-F238E27FC236}">
                <a16:creationId xmlns:a16="http://schemas.microsoft.com/office/drawing/2014/main" id="{BFEC33FD-A3F4-C677-96E9-342D02F87A8B}"/>
              </a:ext>
            </a:extLst>
          </p:cNvPr>
          <p:cNvGrpSpPr>
            <a:grpSpLocks/>
          </p:cNvGrpSpPr>
          <p:nvPr/>
        </p:nvGrpSpPr>
        <p:grpSpPr bwMode="auto">
          <a:xfrm>
            <a:off x="2627313" y="2554288"/>
            <a:ext cx="1319212" cy="1976437"/>
            <a:chOff x="4907863" y="2574925"/>
            <a:chExt cx="1319713" cy="1975656"/>
          </a:xfrm>
        </p:grpSpPr>
        <p:sp>
          <p:nvSpPr>
            <p:cNvPr id="6" name="TextBox 5">
              <a:extLst>
                <a:ext uri="{FF2B5EF4-FFF2-40B4-BE49-F238E27FC236}">
                  <a16:creationId xmlns:a16="http://schemas.microsoft.com/office/drawing/2014/main" id="{9645D3D2-2552-1F51-91B6-8B01C29F6046}"/>
                </a:ext>
              </a:extLst>
            </p:cNvPr>
            <p:cNvSpPr txBox="1"/>
            <p:nvPr/>
          </p:nvSpPr>
          <p:spPr>
            <a:xfrm>
              <a:off x="4907863" y="3327103"/>
              <a:ext cx="1319713" cy="647444"/>
            </a:xfrm>
            <a:prstGeom prst="rect">
              <a:avLst/>
            </a:prstGeom>
            <a:solidFill>
              <a:schemeClr val="bg1"/>
            </a:solidFill>
            <a:ln>
              <a:solidFill>
                <a:schemeClr val="accent2">
                  <a:lumMod val="75000"/>
                </a:schemeClr>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lv-LV" altLang="lv-LV" sz="1200" b="1" dirty="0">
                  <a:solidFill>
                    <a:srgbClr val="953735"/>
                  </a:solidFill>
                  <a:latin typeface="Verdana" panose="020B0604030504040204" pitchFamily="34" charset="0"/>
                  <a:cs typeface="Arial" panose="020B0604020202020204" pitchFamily="34" charset="0"/>
                </a:rPr>
                <a:t>Lielo investīciju aizdevumi</a:t>
              </a:r>
            </a:p>
          </p:txBody>
        </p:sp>
        <p:sp>
          <p:nvSpPr>
            <p:cNvPr id="29" name="Rectangle 28">
              <a:extLst>
                <a:ext uri="{FF2B5EF4-FFF2-40B4-BE49-F238E27FC236}">
                  <a16:creationId xmlns:a16="http://schemas.microsoft.com/office/drawing/2014/main" id="{308D7CDF-117C-26F8-6342-3D98B3F2491F}"/>
                </a:ext>
              </a:extLst>
            </p:cNvPr>
            <p:cNvSpPr/>
            <p:nvPr/>
          </p:nvSpPr>
          <p:spPr>
            <a:xfrm>
              <a:off x="4907863" y="4050717"/>
              <a:ext cx="1319713" cy="245965"/>
            </a:xfrm>
            <a:prstGeom prst="rect">
              <a:avLst/>
            </a:prstGeom>
            <a:solidFill>
              <a:schemeClr val="accent2">
                <a:lumMod val="75000"/>
              </a:schemeClr>
            </a:solidFill>
            <a:ln>
              <a:solidFill>
                <a:schemeClr val="bg1"/>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lv-LV" altLang="lv-LV" sz="1000" dirty="0">
                  <a:solidFill>
                    <a:schemeClr val="bg1"/>
                  </a:solidFill>
                  <a:latin typeface="Verdana" panose="020B0604030504040204" pitchFamily="34" charset="0"/>
                  <a:cs typeface="Arial" panose="020B0604020202020204" pitchFamily="34" charset="0"/>
                </a:rPr>
                <a:t>ALTUM</a:t>
              </a:r>
            </a:p>
          </p:txBody>
        </p:sp>
        <p:cxnSp>
          <p:nvCxnSpPr>
            <p:cNvPr id="30" name="Straight Connector 29">
              <a:extLst>
                <a:ext uri="{FF2B5EF4-FFF2-40B4-BE49-F238E27FC236}">
                  <a16:creationId xmlns:a16="http://schemas.microsoft.com/office/drawing/2014/main" id="{EF01DF89-D385-5C0C-78C7-B263FC8DFCC6}"/>
                </a:ext>
              </a:extLst>
            </p:cNvPr>
            <p:cNvCxnSpPr>
              <a:cxnSpLocks/>
            </p:cNvCxnSpPr>
            <p:nvPr/>
          </p:nvCxnSpPr>
          <p:spPr>
            <a:xfrm>
              <a:off x="5605040" y="2574925"/>
              <a:ext cx="0" cy="660139"/>
            </a:xfrm>
            <a:prstGeom prst="line">
              <a:avLst/>
            </a:prstGeom>
            <a:ln w="38100">
              <a:solidFill>
                <a:schemeClr val="accent2">
                  <a:lumMod val="75000"/>
                </a:schemeClr>
              </a:solidFill>
              <a:tailEnd type="triangle"/>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32" name="Rectangle 31">
              <a:extLst>
                <a:ext uri="{FF2B5EF4-FFF2-40B4-BE49-F238E27FC236}">
                  <a16:creationId xmlns:a16="http://schemas.microsoft.com/office/drawing/2014/main" id="{1BC36A3E-3C28-0DDF-D86C-E738D858848E}"/>
                </a:ext>
              </a:extLst>
            </p:cNvPr>
            <p:cNvSpPr/>
            <p:nvPr/>
          </p:nvSpPr>
          <p:spPr>
            <a:xfrm>
              <a:off x="4907863" y="4304616"/>
              <a:ext cx="1319713" cy="245965"/>
            </a:xfrm>
            <a:prstGeom prst="rect">
              <a:avLst/>
            </a:prstGeom>
            <a:solidFill>
              <a:schemeClr val="accent2">
                <a:lumMod val="75000"/>
              </a:schemeClr>
            </a:solidFill>
            <a:ln>
              <a:solidFill>
                <a:schemeClr val="bg1"/>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lv-LV" altLang="lv-LV" sz="1000" dirty="0">
                  <a:solidFill>
                    <a:schemeClr val="bg1"/>
                  </a:solidFill>
                  <a:latin typeface="Verdana" panose="020B0604030504040204" pitchFamily="34" charset="0"/>
                  <a:cs typeface="Arial" panose="020B0604020202020204" pitchFamily="34" charset="0"/>
                </a:rPr>
                <a:t>LIAA</a:t>
              </a:r>
            </a:p>
          </p:txBody>
        </p:sp>
      </p:grpSp>
      <p:grpSp>
        <p:nvGrpSpPr>
          <p:cNvPr id="60424" name="Group 10">
            <a:extLst>
              <a:ext uri="{FF2B5EF4-FFF2-40B4-BE49-F238E27FC236}">
                <a16:creationId xmlns:a16="http://schemas.microsoft.com/office/drawing/2014/main" id="{3E063DAB-0B82-5565-26AA-8351CC0E9CDA}"/>
              </a:ext>
            </a:extLst>
          </p:cNvPr>
          <p:cNvGrpSpPr>
            <a:grpSpLocks/>
          </p:cNvGrpSpPr>
          <p:nvPr/>
        </p:nvGrpSpPr>
        <p:grpSpPr bwMode="auto">
          <a:xfrm>
            <a:off x="4059238" y="2535238"/>
            <a:ext cx="1330325" cy="1528762"/>
            <a:chOff x="6346547" y="2568373"/>
            <a:chExt cx="1330363" cy="1530304"/>
          </a:xfrm>
        </p:grpSpPr>
        <p:sp>
          <p:nvSpPr>
            <p:cNvPr id="24" name="TextBox 23">
              <a:extLst>
                <a:ext uri="{FF2B5EF4-FFF2-40B4-BE49-F238E27FC236}">
                  <a16:creationId xmlns:a16="http://schemas.microsoft.com/office/drawing/2014/main" id="{85BBF352-935D-21F5-E3E2-3E9649E476A0}"/>
                </a:ext>
              </a:extLst>
            </p:cNvPr>
            <p:cNvSpPr txBox="1"/>
            <p:nvPr/>
          </p:nvSpPr>
          <p:spPr>
            <a:xfrm>
              <a:off x="6357659" y="3335908"/>
              <a:ext cx="1319251" cy="462429"/>
            </a:xfrm>
            <a:prstGeom prst="rect">
              <a:avLst/>
            </a:prstGeom>
            <a:solidFill>
              <a:schemeClr val="bg1"/>
            </a:solidFill>
            <a:ln>
              <a:solidFill>
                <a:schemeClr val="accent2">
                  <a:lumMod val="75000"/>
                </a:schemeClr>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lv-LV" altLang="lv-LV" sz="1200" b="1" dirty="0">
                  <a:solidFill>
                    <a:srgbClr val="953735"/>
                  </a:solidFill>
                  <a:latin typeface="Verdana" panose="020B0604030504040204" pitchFamily="34" charset="0"/>
                  <a:cs typeface="Arial" panose="020B0604020202020204" pitchFamily="34" charset="0"/>
                </a:rPr>
                <a:t>Kredīta garantijas</a:t>
              </a:r>
            </a:p>
          </p:txBody>
        </p:sp>
        <p:sp>
          <p:nvSpPr>
            <p:cNvPr id="31" name="Rectangle 30">
              <a:extLst>
                <a:ext uri="{FF2B5EF4-FFF2-40B4-BE49-F238E27FC236}">
                  <a16:creationId xmlns:a16="http://schemas.microsoft.com/office/drawing/2014/main" id="{D667CF81-37CF-A8A4-EEF6-B3ABC1FDC4ED}"/>
                </a:ext>
              </a:extLst>
            </p:cNvPr>
            <p:cNvSpPr/>
            <p:nvPr/>
          </p:nvSpPr>
          <p:spPr>
            <a:xfrm>
              <a:off x="6346547" y="3852367"/>
              <a:ext cx="1319250" cy="246310"/>
            </a:xfrm>
            <a:prstGeom prst="rect">
              <a:avLst/>
            </a:prstGeom>
            <a:solidFill>
              <a:schemeClr val="accent2">
                <a:lumMod val="75000"/>
              </a:schemeClr>
            </a:solidFill>
            <a:ln>
              <a:solidFill>
                <a:schemeClr val="bg1"/>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lv-LV" altLang="lv-LV" sz="1000" dirty="0">
                  <a:solidFill>
                    <a:schemeClr val="bg1"/>
                  </a:solidFill>
                  <a:latin typeface="Verdana" panose="020B0604030504040204" pitchFamily="34" charset="0"/>
                  <a:cs typeface="Arial" panose="020B0604020202020204" pitchFamily="34" charset="0"/>
                </a:rPr>
                <a:t>ALTUM</a:t>
              </a:r>
            </a:p>
          </p:txBody>
        </p:sp>
        <p:cxnSp>
          <p:nvCxnSpPr>
            <p:cNvPr id="33" name="Straight Connector 32">
              <a:extLst>
                <a:ext uri="{FF2B5EF4-FFF2-40B4-BE49-F238E27FC236}">
                  <a16:creationId xmlns:a16="http://schemas.microsoft.com/office/drawing/2014/main" id="{06F49B6A-2CC2-DB75-E213-4F2EC64687A1}"/>
                </a:ext>
              </a:extLst>
            </p:cNvPr>
            <p:cNvCxnSpPr>
              <a:cxnSpLocks/>
            </p:cNvCxnSpPr>
            <p:nvPr/>
          </p:nvCxnSpPr>
          <p:spPr>
            <a:xfrm>
              <a:off x="6948226" y="2568373"/>
              <a:ext cx="0" cy="661066"/>
            </a:xfrm>
            <a:prstGeom prst="line">
              <a:avLst/>
            </a:prstGeom>
            <a:ln w="38100">
              <a:solidFill>
                <a:schemeClr val="accent2">
                  <a:lumMod val="75000"/>
                </a:schemeClr>
              </a:solidFill>
              <a:tailEnd type="triangle"/>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grpSp>
      <p:sp>
        <p:nvSpPr>
          <p:cNvPr id="60425" name="Text Placeholder 2">
            <a:extLst>
              <a:ext uri="{FF2B5EF4-FFF2-40B4-BE49-F238E27FC236}">
                <a16:creationId xmlns:a16="http://schemas.microsoft.com/office/drawing/2014/main" id="{8F8A26E5-190E-13A9-1CC6-DAD382A66C86}"/>
              </a:ext>
            </a:extLst>
          </p:cNvPr>
          <p:cNvSpPr>
            <a:spLocks noGrp="1"/>
          </p:cNvSpPr>
          <p:nvPr>
            <p:ph type="body" idx="1"/>
          </p:nvPr>
        </p:nvSpPr>
        <p:spPr>
          <a:xfrm>
            <a:off x="2590800" y="285750"/>
            <a:ext cx="6553200" cy="915988"/>
          </a:xfrm>
        </p:spPr>
        <p:txBody>
          <a:bodyPr/>
          <a:lstStyle/>
          <a:p>
            <a:pPr>
              <a:lnSpc>
                <a:spcPct val="90000"/>
              </a:lnSpc>
            </a:pPr>
            <a:r>
              <a:rPr lang="lv-LV" altLang="lv-LV" sz="2800">
                <a:solidFill>
                  <a:schemeClr val="tx1"/>
                </a:solidFill>
              </a:rPr>
              <a:t>Stadija: </a:t>
            </a:r>
            <a:r>
              <a:rPr lang="lv-LV" altLang="lv-LV" sz="2400" b="1">
                <a:solidFill>
                  <a:srgbClr val="953735"/>
                </a:solidFill>
              </a:rPr>
              <a:t>Gatavs produkts un ražošana</a:t>
            </a:r>
            <a:endParaRPr lang="lv-LV" altLang="lv-LV" sz="2800" b="1">
              <a:solidFill>
                <a:srgbClr val="953735"/>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Graphic 4" descr="Daily calendar with solid fill">
            <a:extLst>
              <a:ext uri="{FF2B5EF4-FFF2-40B4-BE49-F238E27FC236}">
                <a16:creationId xmlns:a16="http://schemas.microsoft.com/office/drawing/2014/main" id="{BA488F12-5DB9-60A6-77FC-B245E8BAB0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825" y="3790950"/>
            <a:ext cx="9080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Title 6">
            <a:extLst>
              <a:ext uri="{FF2B5EF4-FFF2-40B4-BE49-F238E27FC236}">
                <a16:creationId xmlns:a16="http://schemas.microsoft.com/office/drawing/2014/main" id="{125722C7-4F82-DF5C-8F37-DA60E3FE7799}"/>
              </a:ext>
            </a:extLst>
          </p:cNvPr>
          <p:cNvSpPr>
            <a:spLocks noGrp="1"/>
          </p:cNvSpPr>
          <p:nvPr>
            <p:ph type="title"/>
          </p:nvPr>
        </p:nvSpPr>
        <p:spPr>
          <a:xfrm>
            <a:off x="2590800" y="204788"/>
            <a:ext cx="6248400" cy="1020762"/>
          </a:xfrm>
        </p:spPr>
        <p:txBody>
          <a:bodyPr anchor="ctr"/>
          <a:lstStyle/>
          <a:p>
            <a:r>
              <a:rPr lang="lv-LV" altLang="lv-LV" sz="2200">
                <a:solidFill>
                  <a:schemeClr val="accent2"/>
                </a:solidFill>
              </a:rPr>
              <a:t>Aizdevumi uzņēmumu inovācijām</a:t>
            </a:r>
          </a:p>
        </p:txBody>
      </p:sp>
      <p:sp>
        <p:nvSpPr>
          <p:cNvPr id="62468" name="Text Placeholder 8">
            <a:extLst>
              <a:ext uri="{FF2B5EF4-FFF2-40B4-BE49-F238E27FC236}">
                <a16:creationId xmlns:a16="http://schemas.microsoft.com/office/drawing/2014/main" id="{E8A59483-2AD2-618B-FF5F-50D4BEC6F7F4}"/>
              </a:ext>
            </a:extLst>
          </p:cNvPr>
          <p:cNvSpPr>
            <a:spLocks noGrp="1"/>
          </p:cNvSpPr>
          <p:nvPr>
            <p:ph type="body" sz="half" idx="2"/>
          </p:nvPr>
        </p:nvSpPr>
        <p:spPr>
          <a:xfrm>
            <a:off x="423863" y="1419225"/>
            <a:ext cx="8421687" cy="742950"/>
          </a:xfrm>
        </p:spPr>
        <p:txBody>
          <a:bodyPr/>
          <a:lstStyle/>
          <a:p>
            <a:pPr>
              <a:lnSpc>
                <a:spcPct val="90000"/>
              </a:lnSpc>
            </a:pPr>
            <a:r>
              <a:rPr lang="lv-LV" altLang="lv-LV" sz="1100" b="1"/>
              <a:t>Mērķis: </a:t>
            </a:r>
            <a:r>
              <a:rPr lang="lv-LV" altLang="lv-LV" sz="1100"/>
              <a:t>atbalstīt inovatīvu (tai skaitā divējāda lietojuma) produktu ieviešanu ražošanā, stimulējot privātā sektora ieguldījumus pētniecībā, attīstībā un inovācijās</a:t>
            </a:r>
          </a:p>
          <a:p>
            <a:pPr>
              <a:lnSpc>
                <a:spcPct val="90000"/>
              </a:lnSpc>
            </a:pPr>
            <a:r>
              <a:rPr lang="lv-LV" altLang="lv-LV" sz="1100" b="1"/>
              <a:t>Kam domāts? </a:t>
            </a:r>
            <a:r>
              <a:rPr lang="lv-LV" altLang="lv-LV" sz="1100"/>
              <a:t>sīkie (mikro), mazie un vidējie komersantiem un mazas vidējas un vidējas kapitalizācijas sabiedrības, kuru darbinieku skaits nepārsniedz 3 000, un ar izstrādātu produktu ar gatavības stadiju </a:t>
            </a:r>
            <a:r>
              <a:rPr lang="lv-LV" altLang="lv-LV" sz="1100" b="1"/>
              <a:t>TGL 7 - 9 </a:t>
            </a:r>
          </a:p>
        </p:txBody>
      </p:sp>
      <p:sp>
        <p:nvSpPr>
          <p:cNvPr id="62469" name="Slide Number Placeholder 5">
            <a:extLst>
              <a:ext uri="{FF2B5EF4-FFF2-40B4-BE49-F238E27FC236}">
                <a16:creationId xmlns:a16="http://schemas.microsoft.com/office/drawing/2014/main" id="{B526C97C-1BAB-401C-130A-D9C5E71A3DC2}"/>
              </a:ext>
            </a:extLst>
          </p:cNvPr>
          <p:cNvSpPr>
            <a:spLocks noGrp="1" noChangeArrowheads="1"/>
          </p:cNvSpPr>
          <p:nvPr>
            <p:ph type="sldNum" sz="quarter" idx="13"/>
          </p:nvPr>
        </p:nvSpPr>
        <p:spPr bwMode="auto">
          <a:xfrm>
            <a:off x="8399463" y="4743450"/>
            <a:ext cx="439737"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BCC5AD1-1131-48CE-973A-3A3B5E55CB3C}" type="slidenum">
              <a:rPr lang="en-US" altLang="lv-LV" smtClean="0"/>
              <a:pPr/>
              <a:t>22</a:t>
            </a:fld>
            <a:endParaRPr lang="en-US" altLang="lv-LV"/>
          </a:p>
        </p:txBody>
      </p:sp>
      <p:grpSp>
        <p:nvGrpSpPr>
          <p:cNvPr id="62470" name="Group 1">
            <a:extLst>
              <a:ext uri="{FF2B5EF4-FFF2-40B4-BE49-F238E27FC236}">
                <a16:creationId xmlns:a16="http://schemas.microsoft.com/office/drawing/2014/main" id="{C1B8B35E-9B09-24D3-D4D8-B5A70B30EC19}"/>
              </a:ext>
            </a:extLst>
          </p:cNvPr>
          <p:cNvGrpSpPr>
            <a:grpSpLocks/>
          </p:cNvGrpSpPr>
          <p:nvPr/>
        </p:nvGrpSpPr>
        <p:grpSpPr bwMode="auto">
          <a:xfrm>
            <a:off x="6264275" y="3679825"/>
            <a:ext cx="2590800" cy="1069975"/>
            <a:chOff x="6248400" y="3762816"/>
            <a:chExt cx="2590800" cy="1068757"/>
          </a:xfrm>
        </p:grpSpPr>
        <p:sp>
          <p:nvSpPr>
            <p:cNvPr id="9" name="TextBox 8">
              <a:extLst>
                <a:ext uri="{FF2B5EF4-FFF2-40B4-BE49-F238E27FC236}">
                  <a16:creationId xmlns:a16="http://schemas.microsoft.com/office/drawing/2014/main" id="{670BDA98-CDC0-54F5-647B-4DF860AC4A64}"/>
                </a:ext>
              </a:extLst>
            </p:cNvPr>
            <p:cNvSpPr txBox="1"/>
            <p:nvPr/>
          </p:nvSpPr>
          <p:spPr bwMode="auto">
            <a:xfrm>
              <a:off x="6248400" y="4032384"/>
              <a:ext cx="2590800" cy="799189"/>
            </a:xfrm>
            <a:prstGeom prst="rect">
              <a:avLst/>
            </a:prstGeom>
            <a:solidFill>
              <a:schemeClr val="bg1"/>
            </a:solidFill>
            <a:ln>
              <a:solidFill>
                <a:schemeClr val="accent2"/>
              </a:solidFill>
            </a:ln>
            <a:effectLst/>
          </p:spPr>
          <p:style>
            <a:lnRef idx="2">
              <a:schemeClr val="accent1"/>
            </a:lnRef>
            <a:fillRef idx="1">
              <a:schemeClr val="lt1"/>
            </a:fillRef>
            <a:effectRef idx="0">
              <a:schemeClr val="accent1"/>
            </a:effectRef>
            <a:fontRef idx="minor">
              <a:schemeClr val="dk1"/>
            </a:fontRef>
          </p:style>
          <p:txBody>
            <a:bodyPr anchor="ctr">
              <a:spAutoFit/>
            </a:bodyPr>
            <a:lstStyle>
              <a:defPPr>
                <a:defRPr lang="en-US"/>
              </a:defPPr>
              <a:lvl1pPr algn="ctr">
                <a:defRPr sz="1600" b="1">
                  <a:solidFill>
                    <a:schemeClr val="accent3">
                      <a:lumMod val="75000"/>
                    </a:schemeClr>
                  </a:solidFill>
                  <a:latin typeface="Verdana" panose="020B0604030504040204" pitchFamily="34" charset="0"/>
                  <a:ea typeface="Verdana" panose="020B0604030504040204" pitchFamily="34" charset="0"/>
                </a:defRPr>
              </a:lvl1pPr>
            </a:lstStyle>
            <a:p>
              <a:pPr algn="l">
                <a:defRPr/>
              </a:pPr>
              <a:r>
                <a:rPr lang="lv-LV" sz="1150" b="0" dirty="0">
                  <a:solidFill>
                    <a:schemeClr val="accent2"/>
                  </a:solidFill>
                </a:rPr>
                <a:t>raivis.supe@em.gov.lv indra.dedze@lzp.gov.lv ilze.zandberga@altum.lv </a:t>
              </a:r>
            </a:p>
            <a:p>
              <a:pPr algn="l">
                <a:defRPr/>
              </a:pPr>
              <a:r>
                <a:rPr lang="lv-LV" sz="1150" b="0" dirty="0" err="1">
                  <a:solidFill>
                    <a:schemeClr val="accent2"/>
                  </a:solidFill>
                </a:rPr>
                <a:t>ilze.baltmane@mod.gov.lv</a:t>
              </a:r>
              <a:r>
                <a:rPr lang="lv-LV" sz="1150" b="0" dirty="0">
                  <a:solidFill>
                    <a:schemeClr val="accent2"/>
                  </a:solidFill>
                </a:rPr>
                <a:t> </a:t>
              </a:r>
            </a:p>
          </p:txBody>
        </p:sp>
        <p:sp>
          <p:nvSpPr>
            <p:cNvPr id="10" name="Rectangle 9">
              <a:extLst>
                <a:ext uri="{FF2B5EF4-FFF2-40B4-BE49-F238E27FC236}">
                  <a16:creationId xmlns:a16="http://schemas.microsoft.com/office/drawing/2014/main" id="{00748F99-3C18-9CA0-5792-A160A25CA45A}"/>
                </a:ext>
              </a:extLst>
            </p:cNvPr>
            <p:cNvSpPr/>
            <p:nvPr/>
          </p:nvSpPr>
          <p:spPr bwMode="auto">
            <a:xfrm>
              <a:off x="6248400" y="3762816"/>
              <a:ext cx="2590800" cy="277497"/>
            </a:xfrm>
            <a:prstGeom prst="rect">
              <a:avLst/>
            </a:prstGeom>
            <a:solidFill>
              <a:schemeClr val="accent2"/>
            </a:solidFill>
            <a:ln>
              <a:solidFill>
                <a:schemeClr val="accent2"/>
              </a:solidFill>
            </a:ln>
            <a:effectLst/>
          </p:spPr>
          <p:style>
            <a:lnRef idx="2">
              <a:schemeClr val="accent1"/>
            </a:lnRef>
            <a:fillRef idx="1">
              <a:schemeClr val="lt1"/>
            </a:fillRef>
            <a:effectRef idx="0">
              <a:schemeClr val="accent1"/>
            </a:effectRef>
            <a:fontRef idx="minor">
              <a:schemeClr val="dk1"/>
            </a:fontRef>
          </p:style>
          <p:txBody>
            <a:bodyPr anchor="ctr">
              <a:spAutoFit/>
            </a:bodyPr>
            <a:lstStyle/>
            <a:p>
              <a:pPr algn="ctr">
                <a:defRPr/>
              </a:pPr>
              <a:r>
                <a:rPr lang="lv-LV" altLang="lv-LV" sz="1200" dirty="0">
                  <a:solidFill>
                    <a:schemeClr val="bg1"/>
                  </a:solidFill>
                  <a:latin typeface="Verdana" panose="020B0604030504040204" pitchFamily="34" charset="0"/>
                  <a:cs typeface="Arial" panose="020B0604020202020204" pitchFamily="34" charset="0"/>
                </a:rPr>
                <a:t>Kontakti jautājumiem</a:t>
              </a:r>
            </a:p>
          </p:txBody>
        </p:sp>
      </p:grpSp>
      <p:sp>
        <p:nvSpPr>
          <p:cNvPr id="11" name="TextBox 10">
            <a:extLst>
              <a:ext uri="{FF2B5EF4-FFF2-40B4-BE49-F238E27FC236}">
                <a16:creationId xmlns:a16="http://schemas.microsoft.com/office/drawing/2014/main" id="{0109EE2A-6B6B-84EC-CEC1-791BE108AE09}"/>
              </a:ext>
            </a:extLst>
          </p:cNvPr>
          <p:cNvSpPr txBox="1"/>
          <p:nvPr/>
        </p:nvSpPr>
        <p:spPr>
          <a:xfrm>
            <a:off x="3353658" y="3930279"/>
            <a:ext cx="2776497" cy="634404"/>
          </a:xfrm>
          <a:prstGeom prst="rect">
            <a:avLst/>
          </a:prstGeom>
          <a:noFill/>
          <a:ln>
            <a:noFill/>
          </a:ln>
        </p:spPr>
        <p:txBody>
          <a:bodyPr>
            <a:spAutoFit/>
          </a:bodyPr>
          <a:lstStyle/>
          <a:p>
            <a:pPr algn="ctr">
              <a:lnSpc>
                <a:spcPct val="110000"/>
              </a:lnSpc>
              <a:defRPr/>
            </a:pPr>
            <a:r>
              <a:rPr lang="lv-LV" altLang="lv-LV" sz="1200" b="1" dirty="0">
                <a:solidFill>
                  <a:schemeClr val="bg1"/>
                </a:solidFill>
                <a:highlight>
                  <a:srgbClr val="C0504D"/>
                </a:highlight>
                <a:latin typeface="Verdana" panose="020B0604030504040204" pitchFamily="34" charset="0"/>
                <a:ea typeface="Verdana" panose="020B0604030504040204" pitchFamily="34" charset="0"/>
              </a:rPr>
              <a:t>AM loma</a:t>
            </a:r>
            <a:r>
              <a:rPr lang="lv-LV" altLang="lv-LV" sz="1200" dirty="0">
                <a:solidFill>
                  <a:schemeClr val="bg1"/>
                </a:solidFill>
                <a:highlight>
                  <a:srgbClr val="C0504D"/>
                </a:highlight>
                <a:latin typeface="Verdana" panose="020B0604030504040204" pitchFamily="34" charset="0"/>
                <a:ea typeface="Verdana" panose="020B0604030504040204" pitchFamily="34" charset="0"/>
              </a:rPr>
              <a:t> </a:t>
            </a:r>
          </a:p>
          <a:p>
            <a:pPr algn="ctr">
              <a:lnSpc>
                <a:spcPct val="110000"/>
              </a:lnSpc>
              <a:defRPr/>
            </a:pPr>
            <a:r>
              <a:rPr lang="lv-LV" altLang="lv-LV" sz="800" dirty="0">
                <a:solidFill>
                  <a:srgbClr val="00B050"/>
                </a:solidFill>
                <a:latin typeface="Verdana" panose="020B0604030504040204" pitchFamily="34" charset="0"/>
                <a:ea typeface="Verdana" panose="020B0604030504040204" pitchFamily="34" charset="0"/>
              </a:rPr>
              <a:t>TIEŠA </a:t>
            </a:r>
            <a:r>
              <a:rPr lang="lv-LV" altLang="lv-LV" sz="1050" dirty="0">
                <a:latin typeface="Verdana" panose="020B0604030504040204" pitchFamily="34" charset="0"/>
                <a:ea typeface="Verdana" panose="020B0604030504040204" pitchFamily="34" charset="0"/>
              </a:rPr>
              <a:t>Divējāda lietojuma produktu vērtējuma sagatavošana</a:t>
            </a:r>
          </a:p>
        </p:txBody>
      </p:sp>
      <p:sp>
        <p:nvSpPr>
          <p:cNvPr id="62472" name="TextBox 12">
            <a:extLst>
              <a:ext uri="{FF2B5EF4-FFF2-40B4-BE49-F238E27FC236}">
                <a16:creationId xmlns:a16="http://schemas.microsoft.com/office/drawing/2014/main" id="{DE280F55-01D2-689A-042C-3036A2A08345}"/>
              </a:ext>
            </a:extLst>
          </p:cNvPr>
          <p:cNvSpPr txBox="1">
            <a:spLocks noChangeArrowheads="1"/>
          </p:cNvSpPr>
          <p:nvPr/>
        </p:nvSpPr>
        <p:spPr bwMode="auto">
          <a:xfrm>
            <a:off x="1141413" y="4105275"/>
            <a:ext cx="20129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lv-LV" altLang="lv-LV" sz="1200">
                <a:latin typeface="Verdana" panose="020B0604030504040204" pitchFamily="34" charset="0"/>
              </a:rPr>
              <a:t>Pieejams</a:t>
            </a:r>
            <a:endParaRPr lang="lv-LV" altLang="lv-LV" sz="1200" b="1">
              <a:latin typeface="Verdana" panose="020B0604030504040204" pitchFamily="34" charset="0"/>
            </a:endParaRPr>
          </a:p>
        </p:txBody>
      </p:sp>
      <p:sp>
        <p:nvSpPr>
          <p:cNvPr id="6" name="Rectangle 5">
            <a:extLst>
              <a:ext uri="{FF2B5EF4-FFF2-40B4-BE49-F238E27FC236}">
                <a16:creationId xmlns:a16="http://schemas.microsoft.com/office/drawing/2014/main" id="{907B8153-8DE1-5BF5-DE75-77CFD1B88FC0}"/>
              </a:ext>
            </a:extLst>
          </p:cNvPr>
          <p:cNvSpPr/>
          <p:nvPr/>
        </p:nvSpPr>
        <p:spPr>
          <a:xfrm>
            <a:off x="3354388" y="3763963"/>
            <a:ext cx="2814637" cy="977900"/>
          </a:xfrm>
          <a:prstGeom prst="rect">
            <a:avLst/>
          </a:prstGeom>
          <a:noFill/>
          <a:ln>
            <a:solidFill>
              <a:srgbClr val="C0504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sp>
        <p:nvSpPr>
          <p:cNvPr id="16" name="Rectangle 15">
            <a:extLst>
              <a:ext uri="{FF2B5EF4-FFF2-40B4-BE49-F238E27FC236}">
                <a16:creationId xmlns:a16="http://schemas.microsoft.com/office/drawing/2014/main" id="{656A78D6-B2CE-2C62-2978-D65A2FA9D1CB}"/>
              </a:ext>
            </a:extLst>
          </p:cNvPr>
          <p:cNvSpPr/>
          <p:nvPr/>
        </p:nvSpPr>
        <p:spPr>
          <a:xfrm>
            <a:off x="415925" y="3771900"/>
            <a:ext cx="2816225" cy="9779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grpSp>
        <p:nvGrpSpPr>
          <p:cNvPr id="62475" name="Group 1">
            <a:extLst>
              <a:ext uri="{FF2B5EF4-FFF2-40B4-BE49-F238E27FC236}">
                <a16:creationId xmlns:a16="http://schemas.microsoft.com/office/drawing/2014/main" id="{CCF4D20F-B2DE-BBD5-27A7-4C242F4FD363}"/>
              </a:ext>
            </a:extLst>
          </p:cNvPr>
          <p:cNvGrpSpPr>
            <a:grpSpLocks/>
          </p:cNvGrpSpPr>
          <p:nvPr/>
        </p:nvGrpSpPr>
        <p:grpSpPr bwMode="auto">
          <a:xfrm>
            <a:off x="6248400" y="2800350"/>
            <a:ext cx="2590800" cy="657225"/>
            <a:chOff x="6385559" y="1196455"/>
            <a:chExt cx="2590802" cy="490610"/>
          </a:xfrm>
        </p:grpSpPr>
        <p:sp>
          <p:nvSpPr>
            <p:cNvPr id="18" name="TextBox 17">
              <a:extLst>
                <a:ext uri="{FF2B5EF4-FFF2-40B4-BE49-F238E27FC236}">
                  <a16:creationId xmlns:a16="http://schemas.microsoft.com/office/drawing/2014/main" id="{374F8104-62F1-6ABD-ACC8-2F78E358F0E1}"/>
                </a:ext>
              </a:extLst>
            </p:cNvPr>
            <p:cNvSpPr txBox="1"/>
            <p:nvPr/>
          </p:nvSpPr>
          <p:spPr>
            <a:xfrm>
              <a:off x="6385559" y="1479682"/>
              <a:ext cx="2590802" cy="207383"/>
            </a:xfrm>
            <a:prstGeom prst="rect">
              <a:avLst/>
            </a:prstGeom>
            <a:solidFill>
              <a:schemeClr val="accent2"/>
            </a:solidFill>
            <a:ln>
              <a:solidFill>
                <a:schemeClr val="accent2"/>
              </a:solidFill>
            </a:ln>
            <a:effectLst/>
          </p:spPr>
          <p:style>
            <a:lnRef idx="2">
              <a:schemeClr val="accent1"/>
            </a:lnRef>
            <a:fillRef idx="1">
              <a:schemeClr val="lt1"/>
            </a:fillRef>
            <a:effectRef idx="0">
              <a:schemeClr val="accent1"/>
            </a:effectRef>
            <a:fontRef idx="minor">
              <a:schemeClr val="dk1"/>
            </a:fontRef>
          </p:style>
          <p:txBody>
            <a:bodyPr>
              <a:spAutoFit/>
            </a:bodyPr>
            <a:lstStyle>
              <a:defPPr>
                <a:defRPr lang="en-US"/>
              </a:defPPr>
              <a:lvl1pPr algn="ctr">
                <a:defRPr sz="1600" b="1">
                  <a:solidFill>
                    <a:schemeClr val="accent3">
                      <a:lumMod val="75000"/>
                    </a:schemeClr>
                  </a:solidFill>
                  <a:latin typeface="Verdana" panose="020B0604030504040204" pitchFamily="34" charset="0"/>
                  <a:ea typeface="Verdana" panose="020B0604030504040204" pitchFamily="34" charset="0"/>
                </a:defRPr>
              </a:lvl1pPr>
            </a:lstStyle>
            <a:p>
              <a:pPr algn="l">
                <a:defRPr/>
              </a:pPr>
              <a:r>
                <a:rPr lang="lv-LV" sz="1200" b="0" dirty="0" err="1">
                  <a:solidFill>
                    <a:schemeClr val="bg1"/>
                  </a:solidFill>
                </a:rPr>
                <a:t>www.mans.altum.lv</a:t>
              </a:r>
              <a:endParaRPr lang="lv-LV" sz="1200" b="0" dirty="0">
                <a:solidFill>
                  <a:schemeClr val="bg1"/>
                </a:solidFill>
              </a:endParaRPr>
            </a:p>
          </p:txBody>
        </p:sp>
        <p:sp>
          <p:nvSpPr>
            <p:cNvPr id="19" name="Rectangle 18">
              <a:extLst>
                <a:ext uri="{FF2B5EF4-FFF2-40B4-BE49-F238E27FC236}">
                  <a16:creationId xmlns:a16="http://schemas.microsoft.com/office/drawing/2014/main" id="{21B30833-3BC7-A64D-91A5-85082E5A3CF9}"/>
                </a:ext>
              </a:extLst>
            </p:cNvPr>
            <p:cNvSpPr/>
            <p:nvPr/>
          </p:nvSpPr>
          <p:spPr>
            <a:xfrm>
              <a:off x="6872922" y="1196455"/>
              <a:ext cx="2103439" cy="229899"/>
            </a:xfrm>
            <a:prstGeom prst="rect">
              <a:avLst/>
            </a:prstGeom>
            <a:noFill/>
            <a:ln>
              <a:solidFill>
                <a:schemeClr val="accent2"/>
              </a:solidFill>
            </a:ln>
            <a:effectLst/>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lv-LV" altLang="lv-LV" sz="1400" dirty="0">
                  <a:solidFill>
                    <a:schemeClr val="accent2"/>
                  </a:solidFill>
                  <a:latin typeface="Verdana" panose="020B0604030504040204" pitchFamily="34" charset="0"/>
                  <a:cs typeface="Arial" panose="020B0604020202020204" pitchFamily="34" charset="0"/>
                </a:rPr>
                <a:t>Kur var pieteikties?</a:t>
              </a:r>
            </a:p>
          </p:txBody>
        </p:sp>
      </p:grpSp>
      <p:sp>
        <p:nvSpPr>
          <p:cNvPr id="62476" name="TextBox 30">
            <a:extLst>
              <a:ext uri="{FF2B5EF4-FFF2-40B4-BE49-F238E27FC236}">
                <a16:creationId xmlns:a16="http://schemas.microsoft.com/office/drawing/2014/main" id="{9DE6E2A3-3BF6-C78B-99C4-E89B91938C75}"/>
              </a:ext>
            </a:extLst>
          </p:cNvPr>
          <p:cNvSpPr txBox="1">
            <a:spLocks noChangeArrowheads="1"/>
          </p:cNvSpPr>
          <p:nvPr/>
        </p:nvSpPr>
        <p:spPr bwMode="auto">
          <a:xfrm>
            <a:off x="433388" y="2263775"/>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lv-LV" altLang="lv-LV" sz="1800" b="1">
                <a:latin typeface="Verdana" panose="020B0604030504040204" pitchFamily="34" charset="0"/>
              </a:rPr>
              <a:t>Atbalsta veids </a:t>
            </a:r>
            <a:endParaRPr lang="lv-LV" altLang="lv-LV" sz="1800">
              <a:latin typeface="Verdana" panose="020B0604030504040204" pitchFamily="34" charset="0"/>
            </a:endParaRPr>
          </a:p>
        </p:txBody>
      </p:sp>
      <p:sp>
        <p:nvSpPr>
          <p:cNvPr id="62477" name="TextBox 23">
            <a:extLst>
              <a:ext uri="{FF2B5EF4-FFF2-40B4-BE49-F238E27FC236}">
                <a16:creationId xmlns:a16="http://schemas.microsoft.com/office/drawing/2014/main" id="{17ED3C0F-A907-CED2-AE39-1A09948022C6}"/>
              </a:ext>
            </a:extLst>
          </p:cNvPr>
          <p:cNvSpPr txBox="1">
            <a:spLocks noChangeArrowheads="1"/>
          </p:cNvSpPr>
          <p:nvPr/>
        </p:nvSpPr>
        <p:spPr bwMode="auto">
          <a:xfrm>
            <a:off x="915988" y="2735263"/>
            <a:ext cx="52800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lv-LV" altLang="lv-LV" sz="1200">
                <a:solidFill>
                  <a:schemeClr val="accent2"/>
                </a:solidFill>
                <a:latin typeface="Verdana" panose="020B0604030504040204" pitchFamily="34" charset="0"/>
              </a:rPr>
              <a:t>Finanšu:</a:t>
            </a:r>
            <a:r>
              <a:rPr lang="lv-LV" altLang="lv-LV" sz="1200">
                <a:latin typeface="Verdana" panose="020B0604030504040204" pitchFamily="34" charset="0"/>
              </a:rPr>
              <a:t> </a:t>
            </a:r>
            <a:r>
              <a:rPr lang="lv-LV" altLang="lv-LV" sz="1200" b="1">
                <a:latin typeface="Verdana" panose="020B0604030504040204" pitchFamily="34" charset="0"/>
              </a:rPr>
              <a:t>aizdevums </a:t>
            </a:r>
            <a:r>
              <a:rPr lang="es-ES" altLang="lv-LV" sz="1200">
                <a:latin typeface="Verdana" panose="020B0604030504040204" pitchFamily="34" charset="0"/>
              </a:rPr>
              <a:t>no 300 000 EUR līdz </a:t>
            </a:r>
            <a:r>
              <a:rPr lang="lv-LV" altLang="lv-LV" sz="1200">
                <a:latin typeface="Verdana" panose="020B0604030504040204" pitchFamily="34" charset="0"/>
              </a:rPr>
              <a:t>5m </a:t>
            </a:r>
            <a:r>
              <a:rPr lang="es-ES" altLang="lv-LV" sz="1200">
                <a:latin typeface="Verdana" panose="020B0604030504040204" pitchFamily="34" charset="0"/>
              </a:rPr>
              <a:t>EUR</a:t>
            </a:r>
            <a:r>
              <a:rPr lang="lv-LV" altLang="lv-LV" sz="1200">
                <a:latin typeface="Verdana" panose="020B0604030504040204" pitchFamily="34" charset="0"/>
              </a:rPr>
              <a:t> ar iespēju saņemt </a:t>
            </a:r>
            <a:r>
              <a:rPr lang="lv-LV" altLang="lv-LV" sz="1200" b="1">
                <a:latin typeface="Verdana" panose="020B0604030504040204" pitchFamily="34" charset="0"/>
              </a:rPr>
              <a:t>kapitāla atlaidi līdz 30% no </a:t>
            </a:r>
            <a:r>
              <a:rPr lang="lv-LV" altLang="lv-LV" sz="1200">
                <a:latin typeface="Verdana" panose="020B0604030504040204" pitchFamily="34" charset="0"/>
              </a:rPr>
              <a:t>Altum aizdevuma pamatsummu, bet ne vairāk kā 1,5m EUR. Kapitāla atlaides tiek piemērota </a:t>
            </a:r>
            <a:r>
              <a:rPr lang="lv-LV" altLang="lv-LV" sz="1200" b="1">
                <a:latin typeface="Verdana" panose="020B0604030504040204" pitchFamily="34" charset="0"/>
              </a:rPr>
              <a:t>pēc pēcuzraudzības kritēriju izpildes</a:t>
            </a:r>
          </a:p>
        </p:txBody>
      </p:sp>
      <p:sp>
        <p:nvSpPr>
          <p:cNvPr id="25" name="Rectangle 24">
            <a:extLst>
              <a:ext uri="{FF2B5EF4-FFF2-40B4-BE49-F238E27FC236}">
                <a16:creationId xmlns:a16="http://schemas.microsoft.com/office/drawing/2014/main" id="{17C19E48-4E70-D423-DD76-515178A4B748}"/>
              </a:ext>
            </a:extLst>
          </p:cNvPr>
          <p:cNvSpPr/>
          <p:nvPr/>
        </p:nvSpPr>
        <p:spPr bwMode="auto">
          <a:xfrm>
            <a:off x="2601913" y="893763"/>
            <a:ext cx="3794125" cy="254000"/>
          </a:xfrm>
          <a:prstGeom prst="rect">
            <a:avLst/>
          </a:prstGeom>
          <a:noFill/>
          <a:ln>
            <a:noFill/>
          </a:ln>
          <a:effectLst/>
        </p:spPr>
        <p:style>
          <a:lnRef idx="2">
            <a:schemeClr val="accent1"/>
          </a:lnRef>
          <a:fillRef idx="1">
            <a:schemeClr val="lt1"/>
          </a:fillRef>
          <a:effectRef idx="0">
            <a:schemeClr val="accent1"/>
          </a:effectRef>
          <a:fontRef idx="minor">
            <a:schemeClr val="dk1"/>
          </a:fontRef>
        </p:style>
        <p:txBody>
          <a:bodyPr>
            <a:spAutoFit/>
          </a:bodyPr>
          <a:lstStyle/>
          <a:p>
            <a:pPr>
              <a:defRPr/>
            </a:pPr>
            <a:r>
              <a:rPr lang="lv-LV" altLang="lv-LV" sz="1050" dirty="0">
                <a:solidFill>
                  <a:schemeClr val="accent2"/>
                </a:solidFill>
                <a:latin typeface="Verdana" panose="020B0604030504040204" pitchFamily="34" charset="0"/>
                <a:cs typeface="Arial" panose="020B0604020202020204" pitchFamily="34" charset="0"/>
              </a:rPr>
              <a:t>Attīstības finanšu institūcija ALTUM</a:t>
            </a:r>
          </a:p>
        </p:txBody>
      </p:sp>
      <p:pic>
        <p:nvPicPr>
          <p:cNvPr id="62479" name="Graphic 2" descr="Piggy Bank with solid fill">
            <a:extLst>
              <a:ext uri="{FF2B5EF4-FFF2-40B4-BE49-F238E27FC236}">
                <a16:creationId xmlns:a16="http://schemas.microsoft.com/office/drawing/2014/main" id="{50421B50-41DE-3458-9B39-664B9A9234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863" y="2633663"/>
            <a:ext cx="5810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80" name="Graphic 7" descr="Pin with solid fill">
            <a:extLst>
              <a:ext uri="{FF2B5EF4-FFF2-40B4-BE49-F238E27FC236}">
                <a16:creationId xmlns:a16="http://schemas.microsoft.com/office/drawing/2014/main" id="{03431379-9FA8-8F46-FAFB-5FC224BDA6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4275" y="2713038"/>
            <a:ext cx="44450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Graphic 4" descr="Daily calendar with solid fill">
            <a:extLst>
              <a:ext uri="{FF2B5EF4-FFF2-40B4-BE49-F238E27FC236}">
                <a16:creationId xmlns:a16="http://schemas.microsoft.com/office/drawing/2014/main" id="{E62AECE1-43B6-6B7C-5E0A-287EB7A312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825" y="3790950"/>
            <a:ext cx="9080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Title 6">
            <a:extLst>
              <a:ext uri="{FF2B5EF4-FFF2-40B4-BE49-F238E27FC236}">
                <a16:creationId xmlns:a16="http://schemas.microsoft.com/office/drawing/2014/main" id="{9085F559-7C76-FF6C-E713-1A95D0386AA3}"/>
              </a:ext>
            </a:extLst>
          </p:cNvPr>
          <p:cNvSpPr>
            <a:spLocks noGrp="1"/>
          </p:cNvSpPr>
          <p:nvPr>
            <p:ph type="title"/>
          </p:nvPr>
        </p:nvSpPr>
        <p:spPr>
          <a:xfrm>
            <a:off x="2590800" y="204788"/>
            <a:ext cx="6442075" cy="1020762"/>
          </a:xfrm>
        </p:spPr>
        <p:txBody>
          <a:bodyPr anchor="ctr"/>
          <a:lstStyle/>
          <a:p>
            <a:r>
              <a:rPr lang="lv-LV" altLang="lv-LV" sz="1900">
                <a:solidFill>
                  <a:schemeClr val="accent2"/>
                </a:solidFill>
              </a:rPr>
              <a:t>Lielo investīciju aizdevums ar kapitāla atlaidi</a:t>
            </a:r>
          </a:p>
        </p:txBody>
      </p:sp>
      <p:sp>
        <p:nvSpPr>
          <p:cNvPr id="64516" name="Text Placeholder 8">
            <a:extLst>
              <a:ext uri="{FF2B5EF4-FFF2-40B4-BE49-F238E27FC236}">
                <a16:creationId xmlns:a16="http://schemas.microsoft.com/office/drawing/2014/main" id="{07420586-E679-8A42-2304-B6AF66469785}"/>
              </a:ext>
            </a:extLst>
          </p:cNvPr>
          <p:cNvSpPr>
            <a:spLocks noGrp="1"/>
          </p:cNvSpPr>
          <p:nvPr>
            <p:ph type="body" sz="half" idx="2"/>
          </p:nvPr>
        </p:nvSpPr>
        <p:spPr>
          <a:xfrm>
            <a:off x="423863" y="1327150"/>
            <a:ext cx="8421687" cy="893763"/>
          </a:xfrm>
        </p:spPr>
        <p:txBody>
          <a:bodyPr/>
          <a:lstStyle/>
          <a:p>
            <a:pPr>
              <a:lnSpc>
                <a:spcPct val="90000"/>
              </a:lnSpc>
            </a:pPr>
            <a:r>
              <a:rPr lang="lv-LV" altLang="lv-LV" sz="1100" b="1"/>
              <a:t>Mērķis: </a:t>
            </a:r>
            <a:r>
              <a:rPr lang="lv-LV" altLang="lv-LV" sz="1100"/>
              <a:t>sniegt komersantiem atbalstu dzīvotspējīgu uzņēmējdarbības projektu īstenošanai, veicinot komersantu attīstību un konkurētspēju un nodrošinot finansējumu tādu investīciju projektu īstenošanai, kuri vērsti uz jaunu iekārtu un tehnoloģisko procesu ieviešanu. Projektiem</a:t>
            </a:r>
            <a:r>
              <a:rPr lang="lv-LV" altLang="lv-LV" sz="1100" b="1"/>
              <a:t> ar </a:t>
            </a:r>
            <a:r>
              <a:rPr lang="lv-LV" altLang="lv-LV" sz="1100"/>
              <a:t>AM atzinumu, </a:t>
            </a:r>
            <a:r>
              <a:rPr lang="lv-LV" altLang="lv-LV" sz="1100" b="1"/>
              <a:t>prioritāte vērtēšanā + netiek vērtēti valsts atbalsta nosacījumi</a:t>
            </a:r>
            <a:endParaRPr lang="lv-LV" altLang="lv-LV" sz="1100"/>
          </a:p>
          <a:p>
            <a:pPr>
              <a:lnSpc>
                <a:spcPct val="90000"/>
              </a:lnSpc>
            </a:pPr>
            <a:r>
              <a:rPr lang="lv-LV" altLang="lv-LV" sz="1100" b="1"/>
              <a:t>Kam domāts? </a:t>
            </a:r>
            <a:r>
              <a:rPr lang="lv-LV" altLang="lv-LV" sz="1100"/>
              <a:t>vidējiem un lieliem komersantiem, kuri plāno veikt investīciju projektus vismaz 10m EUR apmērā</a:t>
            </a:r>
            <a:endParaRPr lang="lv-LV" altLang="lv-LV" sz="1100" b="1"/>
          </a:p>
        </p:txBody>
      </p:sp>
      <p:sp>
        <p:nvSpPr>
          <p:cNvPr id="64517" name="Slide Number Placeholder 5">
            <a:extLst>
              <a:ext uri="{FF2B5EF4-FFF2-40B4-BE49-F238E27FC236}">
                <a16:creationId xmlns:a16="http://schemas.microsoft.com/office/drawing/2014/main" id="{090E7290-AD90-8B85-36CC-41BDC0CE1680}"/>
              </a:ext>
            </a:extLst>
          </p:cNvPr>
          <p:cNvSpPr>
            <a:spLocks noGrp="1" noChangeArrowheads="1"/>
          </p:cNvSpPr>
          <p:nvPr>
            <p:ph type="sldNum" sz="quarter" idx="13"/>
          </p:nvPr>
        </p:nvSpPr>
        <p:spPr bwMode="auto">
          <a:xfrm>
            <a:off x="8399463" y="4743450"/>
            <a:ext cx="439737"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AE4EA95-D4CB-43B5-9DD1-19BFE989FBD2}" type="slidenum">
              <a:rPr lang="en-US" altLang="lv-LV" smtClean="0"/>
              <a:pPr/>
              <a:t>23</a:t>
            </a:fld>
            <a:endParaRPr lang="en-US" altLang="lv-LV"/>
          </a:p>
        </p:txBody>
      </p:sp>
      <p:grpSp>
        <p:nvGrpSpPr>
          <p:cNvPr id="64518" name="Group 1">
            <a:extLst>
              <a:ext uri="{FF2B5EF4-FFF2-40B4-BE49-F238E27FC236}">
                <a16:creationId xmlns:a16="http://schemas.microsoft.com/office/drawing/2014/main" id="{C2178240-29E1-94AF-4022-CAA03F49E332}"/>
              </a:ext>
            </a:extLst>
          </p:cNvPr>
          <p:cNvGrpSpPr>
            <a:grpSpLocks/>
          </p:cNvGrpSpPr>
          <p:nvPr/>
        </p:nvGrpSpPr>
        <p:grpSpPr bwMode="auto">
          <a:xfrm>
            <a:off x="6264275" y="3349625"/>
            <a:ext cx="2590800" cy="1385888"/>
            <a:chOff x="6248400" y="3433059"/>
            <a:chExt cx="2590800" cy="1384549"/>
          </a:xfrm>
        </p:grpSpPr>
        <p:sp>
          <p:nvSpPr>
            <p:cNvPr id="9" name="TextBox 8">
              <a:extLst>
                <a:ext uri="{FF2B5EF4-FFF2-40B4-BE49-F238E27FC236}">
                  <a16:creationId xmlns:a16="http://schemas.microsoft.com/office/drawing/2014/main" id="{70888576-82FD-E08A-AC81-1D3ED8F1DEFF}"/>
                </a:ext>
              </a:extLst>
            </p:cNvPr>
            <p:cNvSpPr txBox="1"/>
            <p:nvPr/>
          </p:nvSpPr>
          <p:spPr bwMode="auto">
            <a:xfrm>
              <a:off x="6248400" y="3804175"/>
              <a:ext cx="2590800" cy="1013433"/>
            </a:xfrm>
            <a:prstGeom prst="rect">
              <a:avLst/>
            </a:prstGeom>
            <a:solidFill>
              <a:schemeClr val="bg1"/>
            </a:solidFill>
            <a:ln>
              <a:solidFill>
                <a:schemeClr val="accent2"/>
              </a:solidFill>
            </a:ln>
            <a:effectLst/>
          </p:spPr>
          <p:style>
            <a:lnRef idx="2">
              <a:schemeClr val="accent1"/>
            </a:lnRef>
            <a:fillRef idx="1">
              <a:schemeClr val="lt1"/>
            </a:fillRef>
            <a:effectRef idx="0">
              <a:schemeClr val="accent1"/>
            </a:effectRef>
            <a:fontRef idx="minor">
              <a:schemeClr val="dk1"/>
            </a:fontRef>
          </p:style>
          <p:txBody>
            <a:bodyPr anchor="ctr">
              <a:spAutoFit/>
            </a:bodyPr>
            <a:lstStyle>
              <a:defPPr>
                <a:defRPr lang="en-US"/>
              </a:defPPr>
              <a:lvl1pPr algn="ctr">
                <a:defRPr sz="1600" b="1">
                  <a:solidFill>
                    <a:schemeClr val="accent3">
                      <a:lumMod val="75000"/>
                    </a:schemeClr>
                  </a:solidFill>
                  <a:latin typeface="Verdana" panose="020B0604030504040204" pitchFamily="34" charset="0"/>
                  <a:ea typeface="Verdana" panose="020B0604030504040204" pitchFamily="34" charset="0"/>
                </a:defRPr>
              </a:lvl1pPr>
            </a:lstStyle>
            <a:p>
              <a:pPr algn="l">
                <a:defRPr/>
              </a:pPr>
              <a:r>
                <a:rPr lang="lv-LV" sz="1200" b="0" dirty="0">
                  <a:solidFill>
                    <a:schemeClr val="accent2"/>
                  </a:solidFill>
                </a:rPr>
                <a:t>matiss.saukants@em.gov.lv</a:t>
              </a:r>
            </a:p>
            <a:p>
              <a:pPr algn="l">
                <a:defRPr/>
              </a:pPr>
              <a:r>
                <a:rPr lang="lv-LV" sz="1200" b="0" dirty="0">
                  <a:solidFill>
                    <a:schemeClr val="accent2"/>
                  </a:solidFill>
                </a:rPr>
                <a:t>amanda.versune@em.gov.lv</a:t>
              </a:r>
            </a:p>
            <a:p>
              <a:pPr algn="l">
                <a:defRPr/>
              </a:pPr>
              <a:r>
                <a:rPr lang="lv-LV" sz="1200" b="0" dirty="0">
                  <a:solidFill>
                    <a:schemeClr val="accent2"/>
                  </a:solidFill>
                </a:rPr>
                <a:t>irina.nozkina@altum.lv</a:t>
              </a:r>
            </a:p>
            <a:p>
              <a:pPr algn="l">
                <a:defRPr/>
              </a:pPr>
              <a:r>
                <a:rPr lang="lv-LV" sz="1200" b="0" dirty="0">
                  <a:solidFill>
                    <a:schemeClr val="accent2"/>
                  </a:solidFill>
                </a:rPr>
                <a:t>jautajumi@liaa.gov.lv</a:t>
              </a:r>
            </a:p>
            <a:p>
              <a:pPr algn="l">
                <a:defRPr/>
              </a:pPr>
              <a:r>
                <a:rPr lang="lv-LV" sz="1200" b="0" dirty="0">
                  <a:solidFill>
                    <a:schemeClr val="accent2"/>
                  </a:solidFill>
                </a:rPr>
                <a:t>varis.prudnikovs@mod.gov.lv</a:t>
              </a:r>
            </a:p>
          </p:txBody>
        </p:sp>
        <p:sp>
          <p:nvSpPr>
            <p:cNvPr id="10" name="Rectangle 9">
              <a:extLst>
                <a:ext uri="{FF2B5EF4-FFF2-40B4-BE49-F238E27FC236}">
                  <a16:creationId xmlns:a16="http://schemas.microsoft.com/office/drawing/2014/main" id="{2A6C4161-564B-B53A-6208-DC1B2843297C}"/>
                </a:ext>
              </a:extLst>
            </p:cNvPr>
            <p:cNvSpPr/>
            <p:nvPr/>
          </p:nvSpPr>
          <p:spPr bwMode="auto">
            <a:xfrm>
              <a:off x="6248400" y="3433059"/>
              <a:ext cx="2590800" cy="277545"/>
            </a:xfrm>
            <a:prstGeom prst="rect">
              <a:avLst/>
            </a:prstGeom>
            <a:solidFill>
              <a:schemeClr val="accent2"/>
            </a:solidFill>
            <a:ln>
              <a:solidFill>
                <a:schemeClr val="accent2"/>
              </a:solidFill>
            </a:ln>
            <a:effectLst/>
          </p:spPr>
          <p:style>
            <a:lnRef idx="2">
              <a:schemeClr val="accent1"/>
            </a:lnRef>
            <a:fillRef idx="1">
              <a:schemeClr val="lt1"/>
            </a:fillRef>
            <a:effectRef idx="0">
              <a:schemeClr val="accent1"/>
            </a:effectRef>
            <a:fontRef idx="minor">
              <a:schemeClr val="dk1"/>
            </a:fontRef>
          </p:style>
          <p:txBody>
            <a:bodyPr anchor="ctr">
              <a:spAutoFit/>
            </a:bodyPr>
            <a:lstStyle/>
            <a:p>
              <a:pPr algn="ctr">
                <a:defRPr/>
              </a:pPr>
              <a:r>
                <a:rPr lang="lv-LV" altLang="lv-LV" sz="1200" dirty="0">
                  <a:solidFill>
                    <a:schemeClr val="bg1"/>
                  </a:solidFill>
                  <a:latin typeface="Verdana" panose="020B0604030504040204" pitchFamily="34" charset="0"/>
                  <a:cs typeface="Arial" panose="020B0604020202020204" pitchFamily="34" charset="0"/>
                </a:rPr>
                <a:t>Kontakti jautājumiem</a:t>
              </a:r>
            </a:p>
          </p:txBody>
        </p:sp>
      </p:grpSp>
      <p:sp>
        <p:nvSpPr>
          <p:cNvPr id="11" name="TextBox 10">
            <a:extLst>
              <a:ext uri="{FF2B5EF4-FFF2-40B4-BE49-F238E27FC236}">
                <a16:creationId xmlns:a16="http://schemas.microsoft.com/office/drawing/2014/main" id="{F6557893-BC9B-C46B-6DD6-05B49A44FD6F}"/>
              </a:ext>
            </a:extLst>
          </p:cNvPr>
          <p:cNvSpPr txBox="1"/>
          <p:nvPr/>
        </p:nvSpPr>
        <p:spPr>
          <a:xfrm>
            <a:off x="3373457" y="3772936"/>
            <a:ext cx="2776497" cy="989886"/>
          </a:xfrm>
          <a:prstGeom prst="rect">
            <a:avLst/>
          </a:prstGeom>
          <a:noFill/>
          <a:ln>
            <a:noFill/>
          </a:ln>
        </p:spPr>
        <p:txBody>
          <a:bodyPr>
            <a:spAutoFit/>
          </a:bodyPr>
          <a:lstStyle/>
          <a:p>
            <a:pPr algn="ctr">
              <a:lnSpc>
                <a:spcPct val="110000"/>
              </a:lnSpc>
              <a:defRPr/>
            </a:pPr>
            <a:r>
              <a:rPr lang="lv-LV" altLang="lv-LV" sz="1200" b="1" dirty="0">
                <a:solidFill>
                  <a:schemeClr val="bg1"/>
                </a:solidFill>
                <a:highlight>
                  <a:srgbClr val="C0504D"/>
                </a:highlight>
                <a:latin typeface="Verdana" panose="020B0604030504040204" pitchFamily="34" charset="0"/>
                <a:ea typeface="Verdana" panose="020B0604030504040204" pitchFamily="34" charset="0"/>
              </a:rPr>
              <a:t>AM loma</a:t>
            </a:r>
            <a:r>
              <a:rPr lang="lv-LV" altLang="lv-LV" sz="1200" dirty="0">
                <a:solidFill>
                  <a:schemeClr val="bg1"/>
                </a:solidFill>
                <a:highlight>
                  <a:srgbClr val="C0504D"/>
                </a:highlight>
                <a:latin typeface="Verdana" panose="020B0604030504040204" pitchFamily="34" charset="0"/>
                <a:ea typeface="Verdana" panose="020B0604030504040204" pitchFamily="34" charset="0"/>
              </a:rPr>
              <a:t> </a:t>
            </a:r>
          </a:p>
          <a:p>
            <a:pPr algn="ctr">
              <a:lnSpc>
                <a:spcPct val="110000"/>
              </a:lnSpc>
              <a:defRPr/>
            </a:pPr>
            <a:r>
              <a:rPr lang="lv-LV" altLang="lv-LV" sz="800" dirty="0">
                <a:solidFill>
                  <a:srgbClr val="00B050"/>
                </a:solidFill>
                <a:latin typeface="Verdana" panose="020B0604030504040204" pitchFamily="34" charset="0"/>
                <a:ea typeface="Verdana" panose="020B0604030504040204" pitchFamily="34" charset="0"/>
              </a:rPr>
              <a:t>TIEŠA </a:t>
            </a:r>
            <a:r>
              <a:rPr lang="lv-LV" altLang="lv-LV" sz="1050" dirty="0">
                <a:latin typeface="Verdana" panose="020B0604030504040204" pitchFamily="34" charset="0"/>
                <a:ea typeface="Verdana" panose="020B0604030504040204" pitchFamily="34" charset="0"/>
              </a:rPr>
              <a:t>Atzinums par atbilstību būtiskām drošības interesēm, kas saistītas ar ieroču, munīcijas un militārā aprīkojuma ražošanu</a:t>
            </a:r>
          </a:p>
        </p:txBody>
      </p:sp>
      <p:sp>
        <p:nvSpPr>
          <p:cNvPr id="64520" name="TextBox 12">
            <a:extLst>
              <a:ext uri="{FF2B5EF4-FFF2-40B4-BE49-F238E27FC236}">
                <a16:creationId xmlns:a16="http://schemas.microsoft.com/office/drawing/2014/main" id="{722E0A0C-36ED-B4C0-FAB9-DC063F5CA959}"/>
              </a:ext>
            </a:extLst>
          </p:cNvPr>
          <p:cNvSpPr txBox="1">
            <a:spLocks noChangeArrowheads="1"/>
          </p:cNvSpPr>
          <p:nvPr/>
        </p:nvSpPr>
        <p:spPr bwMode="auto">
          <a:xfrm>
            <a:off x="1149350" y="3925888"/>
            <a:ext cx="20129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lv-LV" altLang="lv-LV" sz="1200">
                <a:latin typeface="Verdana" panose="020B0604030504040204" pitchFamily="34" charset="0"/>
              </a:rPr>
              <a:t>Ceturtās kārtas atlase no 20. novembra </a:t>
            </a:r>
            <a:r>
              <a:rPr lang="lv-LV" altLang="lv-LV" sz="1200" b="1">
                <a:latin typeface="Verdana" panose="020B0604030504040204" pitchFamily="34" charset="0"/>
              </a:rPr>
              <a:t>līdz 20. februārim</a:t>
            </a:r>
          </a:p>
        </p:txBody>
      </p:sp>
      <p:sp>
        <p:nvSpPr>
          <p:cNvPr id="6" name="Rectangle 5">
            <a:extLst>
              <a:ext uri="{FF2B5EF4-FFF2-40B4-BE49-F238E27FC236}">
                <a16:creationId xmlns:a16="http://schemas.microsoft.com/office/drawing/2014/main" id="{CF3FDED6-C39A-582E-A28B-A92213E8276F}"/>
              </a:ext>
            </a:extLst>
          </p:cNvPr>
          <p:cNvSpPr/>
          <p:nvPr/>
        </p:nvSpPr>
        <p:spPr>
          <a:xfrm>
            <a:off x="3354388" y="3763963"/>
            <a:ext cx="2814637" cy="977900"/>
          </a:xfrm>
          <a:prstGeom prst="rect">
            <a:avLst/>
          </a:prstGeom>
          <a:noFill/>
          <a:ln>
            <a:solidFill>
              <a:srgbClr val="C0504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sp>
        <p:nvSpPr>
          <p:cNvPr id="16" name="Rectangle 15">
            <a:extLst>
              <a:ext uri="{FF2B5EF4-FFF2-40B4-BE49-F238E27FC236}">
                <a16:creationId xmlns:a16="http://schemas.microsoft.com/office/drawing/2014/main" id="{9E48B903-3FD2-48AD-E929-0BFE55B318D4}"/>
              </a:ext>
            </a:extLst>
          </p:cNvPr>
          <p:cNvSpPr/>
          <p:nvPr/>
        </p:nvSpPr>
        <p:spPr>
          <a:xfrm>
            <a:off x="415925" y="3771900"/>
            <a:ext cx="2816225" cy="9779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grpSp>
        <p:nvGrpSpPr>
          <p:cNvPr id="64523" name="Group 1">
            <a:extLst>
              <a:ext uri="{FF2B5EF4-FFF2-40B4-BE49-F238E27FC236}">
                <a16:creationId xmlns:a16="http://schemas.microsoft.com/office/drawing/2014/main" id="{A58CF9B9-A3FB-49FA-A241-D6D2217ABF22}"/>
              </a:ext>
            </a:extLst>
          </p:cNvPr>
          <p:cNvGrpSpPr>
            <a:grpSpLocks/>
          </p:cNvGrpSpPr>
          <p:nvPr/>
        </p:nvGrpSpPr>
        <p:grpSpPr bwMode="auto">
          <a:xfrm>
            <a:off x="6254750" y="2386013"/>
            <a:ext cx="2590800" cy="841375"/>
            <a:chOff x="6385559" y="1196455"/>
            <a:chExt cx="2590802" cy="627854"/>
          </a:xfrm>
        </p:grpSpPr>
        <p:sp>
          <p:nvSpPr>
            <p:cNvPr id="18" name="TextBox 17">
              <a:extLst>
                <a:ext uri="{FF2B5EF4-FFF2-40B4-BE49-F238E27FC236}">
                  <a16:creationId xmlns:a16="http://schemas.microsoft.com/office/drawing/2014/main" id="{6A48A7F9-E396-DFAC-1C0F-12632D039891}"/>
                </a:ext>
              </a:extLst>
            </p:cNvPr>
            <p:cNvSpPr txBox="1"/>
            <p:nvPr/>
          </p:nvSpPr>
          <p:spPr>
            <a:xfrm>
              <a:off x="6385559" y="1479581"/>
              <a:ext cx="2590802" cy="344728"/>
            </a:xfrm>
            <a:prstGeom prst="rect">
              <a:avLst/>
            </a:prstGeom>
            <a:solidFill>
              <a:schemeClr val="accent2"/>
            </a:solidFill>
            <a:ln>
              <a:solidFill>
                <a:schemeClr val="accent2"/>
              </a:solidFill>
            </a:ln>
            <a:effectLst/>
          </p:spPr>
          <p:style>
            <a:lnRef idx="2">
              <a:schemeClr val="accent1"/>
            </a:lnRef>
            <a:fillRef idx="1">
              <a:schemeClr val="lt1"/>
            </a:fillRef>
            <a:effectRef idx="0">
              <a:schemeClr val="accent1"/>
            </a:effectRef>
            <a:fontRef idx="minor">
              <a:schemeClr val="dk1"/>
            </a:fontRef>
          </p:style>
          <p:txBody>
            <a:bodyPr>
              <a:spAutoFit/>
            </a:bodyPr>
            <a:lstStyle>
              <a:defPPr>
                <a:defRPr lang="en-US"/>
              </a:defPPr>
              <a:lvl1pPr algn="ctr">
                <a:defRPr sz="1600" b="1">
                  <a:solidFill>
                    <a:schemeClr val="accent3">
                      <a:lumMod val="75000"/>
                    </a:schemeClr>
                  </a:solidFill>
                  <a:latin typeface="Verdana" panose="020B0604030504040204" pitchFamily="34" charset="0"/>
                  <a:ea typeface="Verdana" panose="020B0604030504040204" pitchFamily="34" charset="0"/>
                </a:defRPr>
              </a:lvl1pPr>
            </a:lstStyle>
            <a:p>
              <a:pPr algn="l">
                <a:defRPr/>
              </a:pPr>
              <a:r>
                <a:rPr lang="lv-LV" sz="1200" b="0" dirty="0" err="1">
                  <a:solidFill>
                    <a:schemeClr val="bg1"/>
                  </a:solidFill>
                </a:rPr>
                <a:t>www.business.gov.lv</a:t>
              </a:r>
              <a:endParaRPr lang="lv-LV" sz="1200" b="0" dirty="0">
                <a:solidFill>
                  <a:schemeClr val="bg1"/>
                </a:solidFill>
              </a:endParaRPr>
            </a:p>
            <a:p>
              <a:pPr algn="l">
                <a:defRPr/>
              </a:pPr>
              <a:r>
                <a:rPr lang="lv-LV" sz="1200" b="0" dirty="0" err="1">
                  <a:solidFill>
                    <a:schemeClr val="bg1"/>
                  </a:solidFill>
                </a:rPr>
                <a:t>www.altum.lv</a:t>
              </a:r>
              <a:endParaRPr lang="lv-LV" sz="1200" b="0" dirty="0">
                <a:solidFill>
                  <a:schemeClr val="bg1"/>
                </a:solidFill>
              </a:endParaRPr>
            </a:p>
          </p:txBody>
        </p:sp>
        <p:sp>
          <p:nvSpPr>
            <p:cNvPr id="19" name="Rectangle 18">
              <a:extLst>
                <a:ext uri="{FF2B5EF4-FFF2-40B4-BE49-F238E27FC236}">
                  <a16:creationId xmlns:a16="http://schemas.microsoft.com/office/drawing/2014/main" id="{09FAA744-FEB0-33C2-0555-ED0FCD6B2CB7}"/>
                </a:ext>
              </a:extLst>
            </p:cNvPr>
            <p:cNvSpPr/>
            <p:nvPr/>
          </p:nvSpPr>
          <p:spPr>
            <a:xfrm>
              <a:off x="6872922" y="1196455"/>
              <a:ext cx="2103439" cy="229818"/>
            </a:xfrm>
            <a:prstGeom prst="rect">
              <a:avLst/>
            </a:prstGeom>
            <a:noFill/>
            <a:ln>
              <a:solidFill>
                <a:schemeClr val="accent2"/>
              </a:solidFill>
            </a:ln>
            <a:effectLst/>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lv-LV" altLang="lv-LV" sz="1400" dirty="0">
                  <a:solidFill>
                    <a:schemeClr val="accent2"/>
                  </a:solidFill>
                  <a:latin typeface="Verdana" panose="020B0604030504040204" pitchFamily="34" charset="0"/>
                  <a:cs typeface="Arial" panose="020B0604020202020204" pitchFamily="34" charset="0"/>
                </a:rPr>
                <a:t>Kur var pieteikties?</a:t>
              </a:r>
            </a:p>
          </p:txBody>
        </p:sp>
      </p:grpSp>
      <p:sp>
        <p:nvSpPr>
          <p:cNvPr id="64524" name="TextBox 30">
            <a:extLst>
              <a:ext uri="{FF2B5EF4-FFF2-40B4-BE49-F238E27FC236}">
                <a16:creationId xmlns:a16="http://schemas.microsoft.com/office/drawing/2014/main" id="{279F8F1D-AE09-7A04-3DF0-A0D58C10862D}"/>
              </a:ext>
            </a:extLst>
          </p:cNvPr>
          <p:cNvSpPr txBox="1">
            <a:spLocks noChangeArrowheads="1"/>
          </p:cNvSpPr>
          <p:nvPr/>
        </p:nvSpPr>
        <p:spPr bwMode="auto">
          <a:xfrm>
            <a:off x="433388" y="2201863"/>
            <a:ext cx="4572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lv-LV" altLang="lv-LV" sz="1800" b="1">
                <a:latin typeface="Verdana" panose="020B0604030504040204" pitchFamily="34" charset="0"/>
              </a:rPr>
              <a:t>Atbalsta veids </a:t>
            </a:r>
            <a:endParaRPr lang="lv-LV" altLang="lv-LV" sz="1800">
              <a:latin typeface="Verdana" panose="020B0604030504040204" pitchFamily="34" charset="0"/>
            </a:endParaRPr>
          </a:p>
        </p:txBody>
      </p:sp>
      <p:sp>
        <p:nvSpPr>
          <p:cNvPr id="64525" name="TextBox 23">
            <a:extLst>
              <a:ext uri="{FF2B5EF4-FFF2-40B4-BE49-F238E27FC236}">
                <a16:creationId xmlns:a16="http://schemas.microsoft.com/office/drawing/2014/main" id="{02A780C9-A92A-17B3-C077-2E5E0A6DD31D}"/>
              </a:ext>
            </a:extLst>
          </p:cNvPr>
          <p:cNvSpPr txBox="1">
            <a:spLocks noChangeArrowheads="1"/>
          </p:cNvSpPr>
          <p:nvPr/>
        </p:nvSpPr>
        <p:spPr bwMode="auto">
          <a:xfrm>
            <a:off x="957263" y="2505075"/>
            <a:ext cx="53609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lv-LV" altLang="lv-LV" sz="1200">
                <a:solidFill>
                  <a:schemeClr val="accent2"/>
                </a:solidFill>
                <a:latin typeface="Verdana" panose="020B0604030504040204" pitchFamily="34" charset="0"/>
              </a:rPr>
              <a:t>Finanšu:</a:t>
            </a:r>
            <a:r>
              <a:rPr lang="lv-LV" altLang="lv-LV" sz="1200">
                <a:latin typeface="Verdana" panose="020B0604030504040204" pitchFamily="34" charset="0"/>
              </a:rPr>
              <a:t> </a:t>
            </a:r>
            <a:r>
              <a:rPr lang="lv-LV" altLang="lv-LV" sz="1200" b="1">
                <a:latin typeface="Verdana" panose="020B0604030504040204" pitchFamily="34" charset="0"/>
              </a:rPr>
              <a:t>aizdevums </a:t>
            </a:r>
            <a:r>
              <a:rPr lang="es-ES" altLang="lv-LV" sz="1200">
                <a:latin typeface="Verdana" panose="020B0604030504040204" pitchFamily="34" charset="0"/>
              </a:rPr>
              <a:t>līdz </a:t>
            </a:r>
            <a:r>
              <a:rPr lang="lv-LV" altLang="lv-LV" sz="1200">
                <a:latin typeface="Verdana" panose="020B0604030504040204" pitchFamily="34" charset="0"/>
              </a:rPr>
              <a:t>10m </a:t>
            </a:r>
            <a:r>
              <a:rPr lang="es-ES" altLang="lv-LV" sz="1200">
                <a:latin typeface="Verdana" panose="020B0604030504040204" pitchFamily="34" charset="0"/>
              </a:rPr>
              <a:t>EUR</a:t>
            </a:r>
            <a:r>
              <a:rPr lang="lv-LV" altLang="lv-LV" sz="1200">
                <a:latin typeface="Verdana" panose="020B0604030504040204" pitchFamily="34" charset="0"/>
              </a:rPr>
              <a:t> ar iespēju saņemt </a:t>
            </a:r>
            <a:r>
              <a:rPr lang="lv-LV" altLang="lv-LV" sz="1200" b="1">
                <a:latin typeface="Verdana" panose="020B0604030504040204" pitchFamily="34" charset="0"/>
              </a:rPr>
              <a:t>kapitāla atlaidi līdz 10m EUR </a:t>
            </a:r>
            <a:r>
              <a:rPr lang="lv-LV" altLang="lv-LV" sz="1200">
                <a:latin typeface="Verdana" panose="020B0604030504040204" pitchFamily="34" charset="0"/>
              </a:rPr>
              <a:t>(bet ne vairāk kā 30% no projekta attiecināmām izmaksām), daļēji vai pilnībā dzēšot Altum aizdevuma pamatsummu. Kapitāla atlaides tiek piemērota </a:t>
            </a:r>
            <a:r>
              <a:rPr lang="lv-LV" altLang="lv-LV" sz="1200" b="1">
                <a:latin typeface="Verdana" panose="020B0604030504040204" pitchFamily="34" charset="0"/>
              </a:rPr>
              <a:t>pēc pēcuzraudzības kritēriju izpildes </a:t>
            </a:r>
            <a:r>
              <a:rPr lang="lv-LV" altLang="lv-LV" sz="1200">
                <a:latin typeface="Verdana" panose="020B0604030504040204" pitchFamily="34" charset="0"/>
              </a:rPr>
              <a:t>(militāriem projektiem pēcuzraudzība ir 1 – 3 gadi)</a:t>
            </a:r>
          </a:p>
        </p:txBody>
      </p:sp>
      <p:sp>
        <p:nvSpPr>
          <p:cNvPr id="25" name="Rectangle 24">
            <a:extLst>
              <a:ext uri="{FF2B5EF4-FFF2-40B4-BE49-F238E27FC236}">
                <a16:creationId xmlns:a16="http://schemas.microsoft.com/office/drawing/2014/main" id="{9B332693-A8F1-1453-B8C5-BA3EF6C51F0E}"/>
              </a:ext>
            </a:extLst>
          </p:cNvPr>
          <p:cNvSpPr/>
          <p:nvPr/>
        </p:nvSpPr>
        <p:spPr bwMode="auto">
          <a:xfrm>
            <a:off x="2601913" y="893763"/>
            <a:ext cx="6078537" cy="254000"/>
          </a:xfrm>
          <a:prstGeom prst="rect">
            <a:avLst/>
          </a:prstGeom>
          <a:noFill/>
          <a:ln>
            <a:noFill/>
          </a:ln>
          <a:effectLst/>
        </p:spPr>
        <p:style>
          <a:lnRef idx="2">
            <a:schemeClr val="accent1"/>
          </a:lnRef>
          <a:fillRef idx="1">
            <a:schemeClr val="lt1"/>
          </a:fillRef>
          <a:effectRef idx="0">
            <a:schemeClr val="accent1"/>
          </a:effectRef>
          <a:fontRef idx="minor">
            <a:schemeClr val="dk1"/>
          </a:fontRef>
        </p:style>
        <p:txBody>
          <a:bodyPr>
            <a:spAutoFit/>
          </a:bodyPr>
          <a:lstStyle/>
          <a:p>
            <a:pPr>
              <a:defRPr/>
            </a:pPr>
            <a:r>
              <a:rPr lang="lv-LV" altLang="lv-LV" sz="1050" dirty="0">
                <a:solidFill>
                  <a:schemeClr val="accent2"/>
                </a:solidFill>
                <a:latin typeface="Verdana" panose="020B0604030504040204" pitchFamily="34" charset="0"/>
                <a:cs typeface="Arial" panose="020B0604020202020204" pitchFamily="34" charset="0"/>
              </a:rPr>
              <a:t>Attīstības finanšu institūcija ALTUM un Latvijas Investīciju un attīstības aģentūra (LIAA)</a:t>
            </a:r>
          </a:p>
        </p:txBody>
      </p:sp>
      <p:pic>
        <p:nvPicPr>
          <p:cNvPr id="64527" name="Graphic 2" descr="Piggy Bank with solid fill">
            <a:extLst>
              <a:ext uri="{FF2B5EF4-FFF2-40B4-BE49-F238E27FC236}">
                <a16:creationId xmlns:a16="http://schemas.microsoft.com/office/drawing/2014/main" id="{CCA726BC-95BB-5E5D-2A21-CFD6637D68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388" y="2447925"/>
            <a:ext cx="5810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8" name="Graphic 7" descr="Pin with solid fill">
            <a:extLst>
              <a:ext uri="{FF2B5EF4-FFF2-40B4-BE49-F238E27FC236}">
                <a16:creationId xmlns:a16="http://schemas.microsoft.com/office/drawing/2014/main" id="{946BF734-B58E-BF9D-B98D-9D8520C846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4275" y="2312988"/>
            <a:ext cx="44450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Graphic 4" descr="Daily calendar with solid fill">
            <a:extLst>
              <a:ext uri="{FF2B5EF4-FFF2-40B4-BE49-F238E27FC236}">
                <a16:creationId xmlns:a16="http://schemas.microsoft.com/office/drawing/2014/main" id="{F2C3532B-3499-FC9B-962A-1DFF08BF75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825" y="3790950"/>
            <a:ext cx="9080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3" name="Title 6">
            <a:extLst>
              <a:ext uri="{FF2B5EF4-FFF2-40B4-BE49-F238E27FC236}">
                <a16:creationId xmlns:a16="http://schemas.microsoft.com/office/drawing/2014/main" id="{43997152-7E36-C10E-BA85-62BE265D74A6}"/>
              </a:ext>
            </a:extLst>
          </p:cNvPr>
          <p:cNvSpPr>
            <a:spLocks noGrp="1"/>
          </p:cNvSpPr>
          <p:nvPr>
            <p:ph type="title"/>
          </p:nvPr>
        </p:nvSpPr>
        <p:spPr>
          <a:xfrm>
            <a:off x="2590800" y="204788"/>
            <a:ext cx="6442075" cy="1020762"/>
          </a:xfrm>
        </p:spPr>
        <p:txBody>
          <a:bodyPr anchor="ctr"/>
          <a:lstStyle/>
          <a:p>
            <a:r>
              <a:rPr lang="lv-LV" altLang="lv-LV">
                <a:solidFill>
                  <a:schemeClr val="accent2"/>
                </a:solidFill>
              </a:rPr>
              <a:t>Kredīta garantijas</a:t>
            </a:r>
          </a:p>
        </p:txBody>
      </p:sp>
      <p:sp>
        <p:nvSpPr>
          <p:cNvPr id="66564" name="Text Placeholder 8">
            <a:extLst>
              <a:ext uri="{FF2B5EF4-FFF2-40B4-BE49-F238E27FC236}">
                <a16:creationId xmlns:a16="http://schemas.microsoft.com/office/drawing/2014/main" id="{33BB804F-19F4-376A-DE0F-8B531BCFB305}"/>
              </a:ext>
            </a:extLst>
          </p:cNvPr>
          <p:cNvSpPr>
            <a:spLocks noGrp="1"/>
          </p:cNvSpPr>
          <p:nvPr>
            <p:ph type="body" sz="half" idx="2"/>
          </p:nvPr>
        </p:nvSpPr>
        <p:spPr>
          <a:xfrm>
            <a:off x="423863" y="1327150"/>
            <a:ext cx="8421687" cy="1020763"/>
          </a:xfrm>
        </p:spPr>
        <p:txBody>
          <a:bodyPr/>
          <a:lstStyle/>
          <a:p>
            <a:pPr>
              <a:lnSpc>
                <a:spcPct val="90000"/>
              </a:lnSpc>
            </a:pPr>
            <a:r>
              <a:rPr lang="lv-LV" altLang="lv-LV" sz="1200" b="1"/>
              <a:t>Mērķis: </a:t>
            </a:r>
            <a:r>
              <a:rPr lang="lv-LV" altLang="lv-LV" sz="1200"/>
              <a:t>garantija kalpo kā </a:t>
            </a:r>
            <a:r>
              <a:rPr lang="lv-LV" altLang="lv-LV" sz="1200" b="1"/>
              <a:t>papildus nodrošinājums uzņēmuma saistībām bankā</a:t>
            </a:r>
            <a:r>
              <a:rPr lang="lv-LV" altLang="lv-LV" sz="1200"/>
              <a:t>; to izsniedz komersantiem, kuriem ir nepietiekošs nodrošinājums, lai saņemtu aizdevumu vai lai saņemtu aizdevumu nepieciešamajā apmērā, bet ir caurspīdīga finanšu vēsture un pozitīva kredītspēja. Projektiem </a:t>
            </a:r>
            <a:r>
              <a:rPr lang="lv-LV" altLang="lv-LV" sz="1200" b="1"/>
              <a:t>ar AM atzinumu netiek vērtēti valsts atbalsta nosacījumi</a:t>
            </a:r>
          </a:p>
          <a:p>
            <a:pPr>
              <a:lnSpc>
                <a:spcPct val="90000"/>
              </a:lnSpc>
            </a:pPr>
            <a:r>
              <a:rPr lang="lv-LV" altLang="lv-LV" sz="1200" b="1"/>
              <a:t>Kam domāts? </a:t>
            </a:r>
            <a:r>
              <a:rPr lang="lv-LV" altLang="lv-LV" sz="1200"/>
              <a:t>Latvijā reģistrēti komersanti – gan MVU, gan lielie komersanti</a:t>
            </a:r>
            <a:endParaRPr lang="lv-LV" altLang="lv-LV" sz="1200" b="1"/>
          </a:p>
        </p:txBody>
      </p:sp>
      <p:sp>
        <p:nvSpPr>
          <p:cNvPr id="66565" name="Slide Number Placeholder 5">
            <a:extLst>
              <a:ext uri="{FF2B5EF4-FFF2-40B4-BE49-F238E27FC236}">
                <a16:creationId xmlns:a16="http://schemas.microsoft.com/office/drawing/2014/main" id="{ED6AFAC1-B035-5C56-57DF-2D9B29D5C63C}"/>
              </a:ext>
            </a:extLst>
          </p:cNvPr>
          <p:cNvSpPr>
            <a:spLocks noGrp="1" noChangeArrowheads="1"/>
          </p:cNvSpPr>
          <p:nvPr>
            <p:ph type="sldNum" sz="quarter" idx="13"/>
          </p:nvPr>
        </p:nvSpPr>
        <p:spPr bwMode="auto">
          <a:xfrm>
            <a:off x="8399463" y="4743450"/>
            <a:ext cx="439737"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7851D2C-FA67-43D8-8808-16893974EAB8}" type="slidenum">
              <a:rPr lang="en-US" altLang="lv-LV" smtClean="0"/>
              <a:pPr/>
              <a:t>24</a:t>
            </a:fld>
            <a:endParaRPr lang="en-US" altLang="lv-LV"/>
          </a:p>
        </p:txBody>
      </p:sp>
      <p:grpSp>
        <p:nvGrpSpPr>
          <p:cNvPr id="66566" name="Group 1">
            <a:extLst>
              <a:ext uri="{FF2B5EF4-FFF2-40B4-BE49-F238E27FC236}">
                <a16:creationId xmlns:a16="http://schemas.microsoft.com/office/drawing/2014/main" id="{D0FCB729-3596-879F-29ED-65218775BC8A}"/>
              </a:ext>
            </a:extLst>
          </p:cNvPr>
          <p:cNvGrpSpPr>
            <a:grpSpLocks/>
          </p:cNvGrpSpPr>
          <p:nvPr/>
        </p:nvGrpSpPr>
        <p:grpSpPr bwMode="auto">
          <a:xfrm>
            <a:off x="6264275" y="3757613"/>
            <a:ext cx="2590800" cy="819150"/>
            <a:chOff x="6248400" y="3840242"/>
            <a:chExt cx="2590800" cy="817265"/>
          </a:xfrm>
        </p:grpSpPr>
        <p:sp>
          <p:nvSpPr>
            <p:cNvPr id="9" name="TextBox 8">
              <a:extLst>
                <a:ext uri="{FF2B5EF4-FFF2-40B4-BE49-F238E27FC236}">
                  <a16:creationId xmlns:a16="http://schemas.microsoft.com/office/drawing/2014/main" id="{A2AB7068-C5B1-B87E-A102-6D9904727C73}"/>
                </a:ext>
              </a:extLst>
            </p:cNvPr>
            <p:cNvSpPr txBox="1"/>
            <p:nvPr/>
          </p:nvSpPr>
          <p:spPr bwMode="auto">
            <a:xfrm>
              <a:off x="6248400" y="4196607"/>
              <a:ext cx="2590800" cy="460900"/>
            </a:xfrm>
            <a:prstGeom prst="rect">
              <a:avLst/>
            </a:prstGeom>
            <a:solidFill>
              <a:schemeClr val="bg1"/>
            </a:solidFill>
            <a:ln>
              <a:solidFill>
                <a:schemeClr val="accent2"/>
              </a:solidFill>
            </a:ln>
            <a:effectLst/>
          </p:spPr>
          <p:style>
            <a:lnRef idx="2">
              <a:schemeClr val="accent1"/>
            </a:lnRef>
            <a:fillRef idx="1">
              <a:schemeClr val="lt1"/>
            </a:fillRef>
            <a:effectRef idx="0">
              <a:schemeClr val="accent1"/>
            </a:effectRef>
            <a:fontRef idx="minor">
              <a:schemeClr val="dk1"/>
            </a:fontRef>
          </p:style>
          <p:txBody>
            <a:bodyPr anchor="ctr">
              <a:spAutoFit/>
            </a:bodyPr>
            <a:lstStyle>
              <a:defPPr>
                <a:defRPr lang="en-US"/>
              </a:defPPr>
              <a:lvl1pPr algn="ctr">
                <a:defRPr sz="1600" b="1">
                  <a:solidFill>
                    <a:schemeClr val="accent3">
                      <a:lumMod val="75000"/>
                    </a:schemeClr>
                  </a:solidFill>
                  <a:latin typeface="Verdana" panose="020B0604030504040204" pitchFamily="34" charset="0"/>
                  <a:ea typeface="Verdana" panose="020B0604030504040204" pitchFamily="34" charset="0"/>
                </a:defRPr>
              </a:lvl1pPr>
            </a:lstStyle>
            <a:p>
              <a:pPr algn="l">
                <a:defRPr/>
              </a:pPr>
              <a:r>
                <a:rPr lang="lv-LV" sz="1200" b="0" dirty="0">
                  <a:solidFill>
                    <a:schemeClr val="accent2"/>
                  </a:solidFill>
                </a:rPr>
                <a:t>garantija@altum.lv</a:t>
              </a:r>
            </a:p>
            <a:p>
              <a:pPr algn="l">
                <a:defRPr/>
              </a:pPr>
              <a:r>
                <a:rPr lang="lv-LV" sz="1200" b="0" dirty="0">
                  <a:solidFill>
                    <a:schemeClr val="accent2"/>
                  </a:solidFill>
                </a:rPr>
                <a:t>varis.prudnikovs@mod.gov.lv</a:t>
              </a:r>
            </a:p>
          </p:txBody>
        </p:sp>
        <p:sp>
          <p:nvSpPr>
            <p:cNvPr id="10" name="Rectangle 9">
              <a:extLst>
                <a:ext uri="{FF2B5EF4-FFF2-40B4-BE49-F238E27FC236}">
                  <a16:creationId xmlns:a16="http://schemas.microsoft.com/office/drawing/2014/main" id="{A6390F56-F466-603D-4324-49E040A37ABB}"/>
                </a:ext>
              </a:extLst>
            </p:cNvPr>
            <p:cNvSpPr/>
            <p:nvPr/>
          </p:nvSpPr>
          <p:spPr bwMode="auto">
            <a:xfrm>
              <a:off x="6248400" y="3840242"/>
              <a:ext cx="2590800" cy="277173"/>
            </a:xfrm>
            <a:prstGeom prst="rect">
              <a:avLst/>
            </a:prstGeom>
            <a:solidFill>
              <a:schemeClr val="accent2"/>
            </a:solidFill>
            <a:ln>
              <a:solidFill>
                <a:schemeClr val="accent2"/>
              </a:solidFill>
            </a:ln>
            <a:effectLst/>
          </p:spPr>
          <p:style>
            <a:lnRef idx="2">
              <a:schemeClr val="accent1"/>
            </a:lnRef>
            <a:fillRef idx="1">
              <a:schemeClr val="lt1"/>
            </a:fillRef>
            <a:effectRef idx="0">
              <a:schemeClr val="accent1"/>
            </a:effectRef>
            <a:fontRef idx="minor">
              <a:schemeClr val="dk1"/>
            </a:fontRef>
          </p:style>
          <p:txBody>
            <a:bodyPr anchor="ctr">
              <a:spAutoFit/>
            </a:bodyPr>
            <a:lstStyle/>
            <a:p>
              <a:pPr algn="ctr">
                <a:defRPr/>
              </a:pPr>
              <a:r>
                <a:rPr lang="lv-LV" altLang="lv-LV" sz="1200" dirty="0">
                  <a:solidFill>
                    <a:schemeClr val="bg1"/>
                  </a:solidFill>
                  <a:latin typeface="Verdana" panose="020B0604030504040204" pitchFamily="34" charset="0"/>
                  <a:cs typeface="Arial" panose="020B0604020202020204" pitchFamily="34" charset="0"/>
                </a:rPr>
                <a:t>Kontakti jautājumiem</a:t>
              </a:r>
            </a:p>
          </p:txBody>
        </p:sp>
      </p:grpSp>
      <p:sp>
        <p:nvSpPr>
          <p:cNvPr id="11" name="TextBox 10">
            <a:extLst>
              <a:ext uri="{FF2B5EF4-FFF2-40B4-BE49-F238E27FC236}">
                <a16:creationId xmlns:a16="http://schemas.microsoft.com/office/drawing/2014/main" id="{E9D10704-8859-1C1F-8F4D-9295E57CD29A}"/>
              </a:ext>
            </a:extLst>
          </p:cNvPr>
          <p:cNvSpPr txBox="1"/>
          <p:nvPr/>
        </p:nvSpPr>
        <p:spPr>
          <a:xfrm>
            <a:off x="3373457" y="3772936"/>
            <a:ext cx="2776497" cy="989886"/>
          </a:xfrm>
          <a:prstGeom prst="rect">
            <a:avLst/>
          </a:prstGeom>
          <a:noFill/>
          <a:ln>
            <a:noFill/>
          </a:ln>
        </p:spPr>
        <p:txBody>
          <a:bodyPr>
            <a:spAutoFit/>
          </a:bodyPr>
          <a:lstStyle/>
          <a:p>
            <a:pPr algn="ctr">
              <a:lnSpc>
                <a:spcPct val="110000"/>
              </a:lnSpc>
              <a:defRPr/>
            </a:pPr>
            <a:r>
              <a:rPr lang="lv-LV" altLang="lv-LV" sz="1200" b="1" dirty="0">
                <a:solidFill>
                  <a:schemeClr val="bg1"/>
                </a:solidFill>
                <a:highlight>
                  <a:srgbClr val="C0504D"/>
                </a:highlight>
                <a:latin typeface="Verdana" panose="020B0604030504040204" pitchFamily="34" charset="0"/>
                <a:ea typeface="Verdana" panose="020B0604030504040204" pitchFamily="34" charset="0"/>
              </a:rPr>
              <a:t>AM loma</a:t>
            </a:r>
            <a:r>
              <a:rPr lang="lv-LV" altLang="lv-LV" sz="1200" dirty="0">
                <a:solidFill>
                  <a:schemeClr val="bg1"/>
                </a:solidFill>
                <a:highlight>
                  <a:srgbClr val="C0504D"/>
                </a:highlight>
                <a:latin typeface="Verdana" panose="020B0604030504040204" pitchFamily="34" charset="0"/>
                <a:ea typeface="Verdana" panose="020B0604030504040204" pitchFamily="34" charset="0"/>
              </a:rPr>
              <a:t> </a:t>
            </a:r>
          </a:p>
          <a:p>
            <a:pPr algn="ctr">
              <a:lnSpc>
                <a:spcPct val="110000"/>
              </a:lnSpc>
              <a:defRPr/>
            </a:pPr>
            <a:r>
              <a:rPr lang="lv-LV" altLang="lv-LV" sz="800" dirty="0">
                <a:solidFill>
                  <a:srgbClr val="00B050"/>
                </a:solidFill>
                <a:latin typeface="Verdana" panose="020B0604030504040204" pitchFamily="34" charset="0"/>
                <a:ea typeface="Verdana" panose="020B0604030504040204" pitchFamily="34" charset="0"/>
              </a:rPr>
              <a:t>TIEŠA </a:t>
            </a:r>
            <a:r>
              <a:rPr lang="lv-LV" altLang="lv-LV" sz="1050" dirty="0">
                <a:latin typeface="Verdana" panose="020B0604030504040204" pitchFamily="34" charset="0"/>
                <a:ea typeface="Verdana" panose="020B0604030504040204" pitchFamily="34" charset="0"/>
              </a:rPr>
              <a:t>Atzinums par atbilstību būtiskām drošības interesēm, kas saistītas ar ieroču, munīcijas un militārā aprīkojuma ražošanu</a:t>
            </a:r>
          </a:p>
        </p:txBody>
      </p:sp>
      <p:sp>
        <p:nvSpPr>
          <p:cNvPr id="66568" name="TextBox 12">
            <a:extLst>
              <a:ext uri="{FF2B5EF4-FFF2-40B4-BE49-F238E27FC236}">
                <a16:creationId xmlns:a16="http://schemas.microsoft.com/office/drawing/2014/main" id="{6CD4953F-E2C2-B40C-B686-B82F214E72C5}"/>
              </a:ext>
            </a:extLst>
          </p:cNvPr>
          <p:cNvSpPr txBox="1">
            <a:spLocks noChangeArrowheads="1"/>
          </p:cNvSpPr>
          <p:nvPr/>
        </p:nvSpPr>
        <p:spPr bwMode="auto">
          <a:xfrm>
            <a:off x="1149350" y="4129088"/>
            <a:ext cx="20129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lv-LV" altLang="lv-LV" sz="1200">
                <a:latin typeface="Verdana" panose="020B0604030504040204" pitchFamily="34" charset="0"/>
              </a:rPr>
              <a:t>Pieejama</a:t>
            </a:r>
            <a:endParaRPr lang="lv-LV" altLang="lv-LV" sz="1200" b="1">
              <a:latin typeface="Verdana" panose="020B0604030504040204" pitchFamily="34" charset="0"/>
            </a:endParaRPr>
          </a:p>
        </p:txBody>
      </p:sp>
      <p:sp>
        <p:nvSpPr>
          <p:cNvPr id="6" name="Rectangle 5">
            <a:extLst>
              <a:ext uri="{FF2B5EF4-FFF2-40B4-BE49-F238E27FC236}">
                <a16:creationId xmlns:a16="http://schemas.microsoft.com/office/drawing/2014/main" id="{7CFF4D9E-0410-92DE-267D-16BE47AA32E2}"/>
              </a:ext>
            </a:extLst>
          </p:cNvPr>
          <p:cNvSpPr/>
          <p:nvPr/>
        </p:nvSpPr>
        <p:spPr>
          <a:xfrm>
            <a:off x="3354388" y="3763963"/>
            <a:ext cx="2814637" cy="977900"/>
          </a:xfrm>
          <a:prstGeom prst="rect">
            <a:avLst/>
          </a:prstGeom>
          <a:noFill/>
          <a:ln>
            <a:solidFill>
              <a:srgbClr val="C0504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sp>
        <p:nvSpPr>
          <p:cNvPr id="16" name="Rectangle 15">
            <a:extLst>
              <a:ext uri="{FF2B5EF4-FFF2-40B4-BE49-F238E27FC236}">
                <a16:creationId xmlns:a16="http://schemas.microsoft.com/office/drawing/2014/main" id="{EF644AB0-E943-6B32-4E1C-241B507342A9}"/>
              </a:ext>
            </a:extLst>
          </p:cNvPr>
          <p:cNvSpPr/>
          <p:nvPr/>
        </p:nvSpPr>
        <p:spPr>
          <a:xfrm>
            <a:off x="415925" y="3771900"/>
            <a:ext cx="2816225" cy="9779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grpSp>
        <p:nvGrpSpPr>
          <p:cNvPr id="66571" name="Group 1">
            <a:extLst>
              <a:ext uri="{FF2B5EF4-FFF2-40B4-BE49-F238E27FC236}">
                <a16:creationId xmlns:a16="http://schemas.microsoft.com/office/drawing/2014/main" id="{5CE9C2BD-E19A-5ED5-AC18-7FEDC0839405}"/>
              </a:ext>
            </a:extLst>
          </p:cNvPr>
          <p:cNvGrpSpPr>
            <a:grpSpLocks/>
          </p:cNvGrpSpPr>
          <p:nvPr/>
        </p:nvGrpSpPr>
        <p:grpSpPr bwMode="auto">
          <a:xfrm>
            <a:off x="6248400" y="2738438"/>
            <a:ext cx="2590800" cy="841375"/>
            <a:chOff x="6385559" y="1196455"/>
            <a:chExt cx="2590802" cy="627854"/>
          </a:xfrm>
        </p:grpSpPr>
        <p:sp>
          <p:nvSpPr>
            <p:cNvPr id="18" name="TextBox 17">
              <a:extLst>
                <a:ext uri="{FF2B5EF4-FFF2-40B4-BE49-F238E27FC236}">
                  <a16:creationId xmlns:a16="http://schemas.microsoft.com/office/drawing/2014/main" id="{A7D21C3D-154C-1D5D-653B-5CC8046E2D06}"/>
                </a:ext>
              </a:extLst>
            </p:cNvPr>
            <p:cNvSpPr txBox="1"/>
            <p:nvPr/>
          </p:nvSpPr>
          <p:spPr>
            <a:xfrm>
              <a:off x="6385559" y="1479581"/>
              <a:ext cx="2590802" cy="344728"/>
            </a:xfrm>
            <a:prstGeom prst="rect">
              <a:avLst/>
            </a:prstGeom>
            <a:solidFill>
              <a:schemeClr val="accent2"/>
            </a:solidFill>
            <a:ln>
              <a:solidFill>
                <a:schemeClr val="accent2"/>
              </a:solidFill>
            </a:ln>
            <a:effectLst/>
          </p:spPr>
          <p:style>
            <a:lnRef idx="2">
              <a:schemeClr val="accent1"/>
            </a:lnRef>
            <a:fillRef idx="1">
              <a:schemeClr val="lt1"/>
            </a:fillRef>
            <a:effectRef idx="0">
              <a:schemeClr val="accent1"/>
            </a:effectRef>
            <a:fontRef idx="minor">
              <a:schemeClr val="dk1"/>
            </a:fontRef>
          </p:style>
          <p:txBody>
            <a:bodyPr>
              <a:spAutoFit/>
            </a:bodyPr>
            <a:lstStyle/>
            <a:p>
              <a:pPr>
                <a:defRPr/>
              </a:pPr>
              <a:r>
                <a:rPr lang="lv-LV" altLang="lv-LV" sz="1200">
                  <a:solidFill>
                    <a:schemeClr val="bg1"/>
                  </a:solidFill>
                  <a:latin typeface="Verdana" panose="020B0604030504040204" pitchFamily="34" charset="0"/>
                  <a:cs typeface="Arial" panose="020B0604020202020204" pitchFamily="34" charset="0"/>
                </a:rPr>
                <a:t>Komersanta bankā</a:t>
              </a:r>
            </a:p>
            <a:p>
              <a:pPr>
                <a:defRPr/>
              </a:pPr>
              <a:r>
                <a:rPr lang="lv-LV" altLang="lv-LV" sz="1200">
                  <a:solidFill>
                    <a:schemeClr val="bg1"/>
                  </a:solidFill>
                  <a:latin typeface="Verdana" panose="020B0604030504040204" pitchFamily="34" charset="0"/>
                  <a:cs typeface="Arial" panose="020B0604020202020204" pitchFamily="34" charset="0"/>
                </a:rPr>
                <a:t>www.altum.lv</a:t>
              </a:r>
            </a:p>
          </p:txBody>
        </p:sp>
        <p:sp>
          <p:nvSpPr>
            <p:cNvPr id="19" name="Rectangle 18">
              <a:extLst>
                <a:ext uri="{FF2B5EF4-FFF2-40B4-BE49-F238E27FC236}">
                  <a16:creationId xmlns:a16="http://schemas.microsoft.com/office/drawing/2014/main" id="{64154830-7362-3C7B-FB15-D9DE087E9844}"/>
                </a:ext>
              </a:extLst>
            </p:cNvPr>
            <p:cNvSpPr/>
            <p:nvPr/>
          </p:nvSpPr>
          <p:spPr>
            <a:xfrm>
              <a:off x="6872922" y="1196455"/>
              <a:ext cx="2103439" cy="229818"/>
            </a:xfrm>
            <a:prstGeom prst="rect">
              <a:avLst/>
            </a:prstGeom>
            <a:noFill/>
            <a:ln>
              <a:solidFill>
                <a:schemeClr val="accent2"/>
              </a:solidFill>
            </a:ln>
            <a:effectLst/>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lv-LV" altLang="lv-LV" sz="1400" dirty="0">
                  <a:solidFill>
                    <a:schemeClr val="accent2"/>
                  </a:solidFill>
                  <a:latin typeface="Verdana" panose="020B0604030504040204" pitchFamily="34" charset="0"/>
                  <a:cs typeface="Arial" panose="020B0604020202020204" pitchFamily="34" charset="0"/>
                </a:rPr>
                <a:t>Kur var pieteikties?</a:t>
              </a:r>
            </a:p>
          </p:txBody>
        </p:sp>
      </p:grpSp>
      <p:sp>
        <p:nvSpPr>
          <p:cNvPr id="66572" name="TextBox 30">
            <a:extLst>
              <a:ext uri="{FF2B5EF4-FFF2-40B4-BE49-F238E27FC236}">
                <a16:creationId xmlns:a16="http://schemas.microsoft.com/office/drawing/2014/main" id="{31944CDB-FEBD-32DD-552D-432C73D119B2}"/>
              </a:ext>
            </a:extLst>
          </p:cNvPr>
          <p:cNvSpPr txBox="1">
            <a:spLocks noChangeArrowheads="1"/>
          </p:cNvSpPr>
          <p:nvPr/>
        </p:nvSpPr>
        <p:spPr bwMode="auto">
          <a:xfrm>
            <a:off x="423863" y="2270125"/>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lv-LV" altLang="lv-LV" sz="1800" b="1">
                <a:latin typeface="Verdana" panose="020B0604030504040204" pitchFamily="34" charset="0"/>
              </a:rPr>
              <a:t>Atbalsta veids </a:t>
            </a:r>
            <a:endParaRPr lang="lv-LV" altLang="lv-LV" sz="1800">
              <a:latin typeface="Verdana" panose="020B0604030504040204" pitchFamily="34" charset="0"/>
            </a:endParaRPr>
          </a:p>
        </p:txBody>
      </p:sp>
      <p:sp>
        <p:nvSpPr>
          <p:cNvPr id="66573" name="TextBox 23">
            <a:extLst>
              <a:ext uri="{FF2B5EF4-FFF2-40B4-BE49-F238E27FC236}">
                <a16:creationId xmlns:a16="http://schemas.microsoft.com/office/drawing/2014/main" id="{963A6873-C89E-E9FF-7C03-C14DB302D62D}"/>
              </a:ext>
            </a:extLst>
          </p:cNvPr>
          <p:cNvSpPr txBox="1">
            <a:spLocks noChangeArrowheads="1"/>
          </p:cNvSpPr>
          <p:nvPr/>
        </p:nvSpPr>
        <p:spPr bwMode="auto">
          <a:xfrm>
            <a:off x="958850" y="2609850"/>
            <a:ext cx="528955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lv-LV" altLang="lv-LV" sz="1200">
                <a:solidFill>
                  <a:schemeClr val="accent2"/>
                </a:solidFill>
                <a:latin typeface="Verdana" panose="020B0604030504040204" pitchFamily="34" charset="0"/>
              </a:rPr>
              <a:t>(Ne)finanšu:</a:t>
            </a:r>
            <a:r>
              <a:rPr lang="lv-LV" altLang="lv-LV" sz="1200">
                <a:latin typeface="Verdana" panose="020B0604030504040204" pitchFamily="34" charset="0"/>
              </a:rPr>
              <a:t> garantija </a:t>
            </a:r>
            <a:r>
              <a:rPr lang="lv-LV" altLang="lv-LV" sz="1200" b="1">
                <a:latin typeface="Verdana" panose="020B0604030504040204" pitchFamily="34" charset="0"/>
              </a:rPr>
              <a:t>līdz 80% no finansējuma pamatsummas</a:t>
            </a:r>
            <a:r>
              <a:rPr lang="lv-LV" altLang="lv-LV" sz="1200">
                <a:latin typeface="Verdana" panose="020B0604030504040204" pitchFamily="34" charset="0"/>
              </a:rPr>
              <a:t>, apmērā </a:t>
            </a:r>
            <a:r>
              <a:rPr lang="lv-LV" altLang="lv-LV" sz="1200" b="1">
                <a:latin typeface="Verdana" panose="020B0604030504040204" pitchFamily="34" charset="0"/>
              </a:rPr>
              <a:t>līdz 25m EUR</a:t>
            </a:r>
            <a:r>
              <a:rPr lang="lv-LV" altLang="lv-LV" sz="1200">
                <a:latin typeface="Verdana" panose="020B0604030504040204" pitchFamily="34" charset="0"/>
              </a:rPr>
              <a:t>. Ar garantiju nodrošina investīciju aizdevumu, apgrozāmo līdzekļu aizdevumu, finanšu līzingu un faktoringu, konkursu, avansa maksājumu, izpildes vai garantijas laika garantijas u.c. </a:t>
            </a:r>
          </a:p>
        </p:txBody>
      </p:sp>
      <p:sp>
        <p:nvSpPr>
          <p:cNvPr id="25" name="Rectangle 24">
            <a:extLst>
              <a:ext uri="{FF2B5EF4-FFF2-40B4-BE49-F238E27FC236}">
                <a16:creationId xmlns:a16="http://schemas.microsoft.com/office/drawing/2014/main" id="{0B7B65D4-110D-B8FE-368A-7227A56A66D2}"/>
              </a:ext>
            </a:extLst>
          </p:cNvPr>
          <p:cNvSpPr/>
          <p:nvPr/>
        </p:nvSpPr>
        <p:spPr bwMode="auto">
          <a:xfrm>
            <a:off x="2601913" y="893763"/>
            <a:ext cx="6078537" cy="254000"/>
          </a:xfrm>
          <a:prstGeom prst="rect">
            <a:avLst/>
          </a:prstGeom>
          <a:noFill/>
          <a:ln>
            <a:noFill/>
          </a:ln>
          <a:effectLst/>
        </p:spPr>
        <p:style>
          <a:lnRef idx="2">
            <a:schemeClr val="accent1"/>
          </a:lnRef>
          <a:fillRef idx="1">
            <a:schemeClr val="lt1"/>
          </a:fillRef>
          <a:effectRef idx="0">
            <a:schemeClr val="accent1"/>
          </a:effectRef>
          <a:fontRef idx="minor">
            <a:schemeClr val="dk1"/>
          </a:fontRef>
        </p:style>
        <p:txBody>
          <a:bodyPr>
            <a:spAutoFit/>
          </a:bodyPr>
          <a:lstStyle/>
          <a:p>
            <a:pPr>
              <a:defRPr/>
            </a:pPr>
            <a:r>
              <a:rPr lang="lv-LV" altLang="lv-LV" sz="1050" dirty="0">
                <a:solidFill>
                  <a:schemeClr val="accent2"/>
                </a:solidFill>
                <a:latin typeface="Verdana" panose="020B0604030504040204" pitchFamily="34" charset="0"/>
                <a:cs typeface="Arial" panose="020B0604020202020204" pitchFamily="34" charset="0"/>
              </a:rPr>
              <a:t>Attīstības finanšu institūcija ALTUM sadarbībā ar komersanta banku</a:t>
            </a:r>
          </a:p>
        </p:txBody>
      </p:sp>
      <p:pic>
        <p:nvPicPr>
          <p:cNvPr id="66575" name="Graphic 2" descr="Piggy Bank with solid fill">
            <a:extLst>
              <a:ext uri="{FF2B5EF4-FFF2-40B4-BE49-F238E27FC236}">
                <a16:creationId xmlns:a16="http://schemas.microsoft.com/office/drawing/2014/main" id="{20ABBA6A-E83F-7E40-8FDC-9D161F03CD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950" y="2517775"/>
            <a:ext cx="57943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76" name="Graphic 7" descr="Pin with solid fill">
            <a:extLst>
              <a:ext uri="{FF2B5EF4-FFF2-40B4-BE49-F238E27FC236}">
                <a16:creationId xmlns:a16="http://schemas.microsoft.com/office/drawing/2014/main" id="{3DB2EE1B-323F-26CA-A74A-7CB698D88E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4275" y="2636838"/>
            <a:ext cx="44450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Graphic 4" descr="Daily calendar with solid fill">
            <a:extLst>
              <a:ext uri="{FF2B5EF4-FFF2-40B4-BE49-F238E27FC236}">
                <a16:creationId xmlns:a16="http://schemas.microsoft.com/office/drawing/2014/main" id="{AF9F9FEA-C513-AFEA-CCFE-6F01E8D9A1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825" y="3790950"/>
            <a:ext cx="9080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Title 6">
            <a:extLst>
              <a:ext uri="{FF2B5EF4-FFF2-40B4-BE49-F238E27FC236}">
                <a16:creationId xmlns:a16="http://schemas.microsoft.com/office/drawing/2014/main" id="{EA22B8A5-63F2-7DEE-6414-44C7333B1ABA}"/>
              </a:ext>
            </a:extLst>
          </p:cNvPr>
          <p:cNvSpPr>
            <a:spLocks noGrp="1"/>
          </p:cNvSpPr>
          <p:nvPr>
            <p:ph type="title"/>
          </p:nvPr>
        </p:nvSpPr>
        <p:spPr>
          <a:xfrm>
            <a:off x="2590800" y="204788"/>
            <a:ext cx="6442075" cy="1020762"/>
          </a:xfrm>
        </p:spPr>
        <p:txBody>
          <a:bodyPr anchor="ctr"/>
          <a:lstStyle/>
          <a:p>
            <a:r>
              <a:rPr lang="lv-LV" altLang="lv-LV">
                <a:solidFill>
                  <a:schemeClr val="accent2"/>
                </a:solidFill>
              </a:rPr>
              <a:t>Iniciatīva «Zaļais koridors»</a:t>
            </a:r>
          </a:p>
        </p:txBody>
      </p:sp>
      <p:sp>
        <p:nvSpPr>
          <p:cNvPr id="68612" name="Text Placeholder 8">
            <a:extLst>
              <a:ext uri="{FF2B5EF4-FFF2-40B4-BE49-F238E27FC236}">
                <a16:creationId xmlns:a16="http://schemas.microsoft.com/office/drawing/2014/main" id="{D5819A56-1C16-6E55-E072-855CCC4045BA}"/>
              </a:ext>
            </a:extLst>
          </p:cNvPr>
          <p:cNvSpPr>
            <a:spLocks noGrp="1"/>
          </p:cNvSpPr>
          <p:nvPr>
            <p:ph type="body" sz="half" idx="2"/>
          </p:nvPr>
        </p:nvSpPr>
        <p:spPr>
          <a:xfrm>
            <a:off x="433388" y="1419225"/>
            <a:ext cx="8421687" cy="1074738"/>
          </a:xfrm>
        </p:spPr>
        <p:txBody>
          <a:bodyPr/>
          <a:lstStyle/>
          <a:p>
            <a:r>
              <a:rPr lang="lv-LV" altLang="lv-LV" sz="1200" b="1"/>
              <a:t>Mērķis: </a:t>
            </a:r>
            <a:r>
              <a:rPr lang="lv-LV" altLang="lv-LV" sz="1200"/>
              <a:t>Veicināt eksporta pieaugumu, investīciju piesaisti un drošības industrijas izaugsmi, mazinot administratīvo slogu un paātrinot administratīvos saskaņošanas procesus. Militārās ražošanas projekti ir prioritāri, ņemot vērā to stratēģisko nozīmi un saistību ar valsts drošības interesēm</a:t>
            </a:r>
          </a:p>
          <a:p>
            <a:r>
              <a:rPr lang="lv-LV" altLang="lv-LV" sz="1200" b="1"/>
              <a:t>Kam domāts? </a:t>
            </a:r>
            <a:r>
              <a:rPr lang="lv-LV" altLang="lv-LV" sz="1200"/>
              <a:t>Komersantiem, kas plāno investīciju projektu vispārējā tautsaimniecībā (ar noteiktiem kritērijiem) vai militārās ražošanas projektu (ar AM atzinumu)</a:t>
            </a:r>
            <a:endParaRPr lang="lv-LV" altLang="lv-LV" sz="1200" b="1"/>
          </a:p>
        </p:txBody>
      </p:sp>
      <p:sp>
        <p:nvSpPr>
          <p:cNvPr id="68613" name="Slide Number Placeholder 5">
            <a:extLst>
              <a:ext uri="{FF2B5EF4-FFF2-40B4-BE49-F238E27FC236}">
                <a16:creationId xmlns:a16="http://schemas.microsoft.com/office/drawing/2014/main" id="{8CA1C3DD-9515-0821-A438-B3108F48BAD7}"/>
              </a:ext>
            </a:extLst>
          </p:cNvPr>
          <p:cNvSpPr>
            <a:spLocks noGrp="1" noChangeArrowheads="1"/>
          </p:cNvSpPr>
          <p:nvPr>
            <p:ph type="sldNum" sz="quarter" idx="13"/>
          </p:nvPr>
        </p:nvSpPr>
        <p:spPr bwMode="auto">
          <a:xfrm>
            <a:off x="8399463" y="4743450"/>
            <a:ext cx="439737"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F69E8F0-CE60-4B9C-BBE0-97F8E10FCF0C}" type="slidenum">
              <a:rPr lang="en-US" altLang="lv-LV" smtClean="0"/>
              <a:pPr/>
              <a:t>25</a:t>
            </a:fld>
            <a:endParaRPr lang="en-US" altLang="lv-LV"/>
          </a:p>
        </p:txBody>
      </p:sp>
      <p:grpSp>
        <p:nvGrpSpPr>
          <p:cNvPr id="68614" name="Group 1">
            <a:extLst>
              <a:ext uri="{FF2B5EF4-FFF2-40B4-BE49-F238E27FC236}">
                <a16:creationId xmlns:a16="http://schemas.microsoft.com/office/drawing/2014/main" id="{A61B4C9E-7578-D81E-8533-C7C3DD428AFE}"/>
              </a:ext>
            </a:extLst>
          </p:cNvPr>
          <p:cNvGrpSpPr>
            <a:grpSpLocks/>
          </p:cNvGrpSpPr>
          <p:nvPr/>
        </p:nvGrpSpPr>
        <p:grpSpPr bwMode="auto">
          <a:xfrm>
            <a:off x="6264275" y="3744913"/>
            <a:ext cx="2590800" cy="1006475"/>
            <a:chOff x="6264275" y="3653729"/>
            <a:chExt cx="2590800" cy="1005551"/>
          </a:xfrm>
        </p:grpSpPr>
        <p:sp>
          <p:nvSpPr>
            <p:cNvPr id="9" name="TextBox 8">
              <a:extLst>
                <a:ext uri="{FF2B5EF4-FFF2-40B4-BE49-F238E27FC236}">
                  <a16:creationId xmlns:a16="http://schemas.microsoft.com/office/drawing/2014/main" id="{7577FF9B-7501-F489-3103-2868E0C31B52}"/>
                </a:ext>
              </a:extLst>
            </p:cNvPr>
            <p:cNvSpPr txBox="1"/>
            <p:nvPr/>
          </p:nvSpPr>
          <p:spPr bwMode="auto">
            <a:xfrm>
              <a:off x="6264275" y="4013760"/>
              <a:ext cx="2590800" cy="645520"/>
            </a:xfrm>
            <a:prstGeom prst="rect">
              <a:avLst/>
            </a:prstGeom>
            <a:solidFill>
              <a:schemeClr val="bg1"/>
            </a:solidFill>
            <a:ln>
              <a:solidFill>
                <a:schemeClr val="accent2"/>
              </a:solidFill>
            </a:ln>
            <a:effectLst/>
          </p:spPr>
          <p:style>
            <a:lnRef idx="2">
              <a:schemeClr val="accent1"/>
            </a:lnRef>
            <a:fillRef idx="1">
              <a:schemeClr val="lt1"/>
            </a:fillRef>
            <a:effectRef idx="0">
              <a:schemeClr val="accent1"/>
            </a:effectRef>
            <a:fontRef idx="minor">
              <a:schemeClr val="dk1"/>
            </a:fontRef>
          </p:style>
          <p:txBody>
            <a:bodyPr anchor="ctr">
              <a:spAutoFit/>
            </a:bodyPr>
            <a:lstStyle>
              <a:defPPr>
                <a:defRPr lang="en-US"/>
              </a:defPPr>
              <a:lvl1pPr algn="ctr">
                <a:defRPr sz="1600" b="1">
                  <a:solidFill>
                    <a:schemeClr val="accent3">
                      <a:lumMod val="75000"/>
                    </a:schemeClr>
                  </a:solidFill>
                  <a:latin typeface="Verdana" panose="020B0604030504040204" pitchFamily="34" charset="0"/>
                  <a:ea typeface="Verdana" panose="020B0604030504040204" pitchFamily="34" charset="0"/>
                </a:defRPr>
              </a:lvl1pPr>
            </a:lstStyle>
            <a:p>
              <a:pPr algn="l">
                <a:defRPr/>
              </a:pPr>
              <a:r>
                <a:rPr lang="lv-LV" sz="1200" b="0" dirty="0">
                  <a:solidFill>
                    <a:schemeClr val="accent2"/>
                  </a:solidFill>
                </a:rPr>
                <a:t>zalaiskoridors@liaa.gov.lv </a:t>
              </a:r>
            </a:p>
            <a:p>
              <a:pPr algn="l">
                <a:defRPr/>
              </a:pPr>
              <a:r>
                <a:rPr lang="lv-LV" sz="1200" b="0" dirty="0">
                  <a:solidFill>
                    <a:schemeClr val="accent2"/>
                  </a:solidFill>
                </a:rPr>
                <a:t>selina.stepsone@liaa.gov.lv</a:t>
              </a:r>
            </a:p>
            <a:p>
              <a:pPr algn="l">
                <a:defRPr/>
              </a:pPr>
              <a:r>
                <a:rPr lang="lv-LV" sz="1200" b="0" dirty="0">
                  <a:solidFill>
                    <a:schemeClr val="accent2"/>
                  </a:solidFill>
                </a:rPr>
                <a:t>maris.ozolins@mod.gov.lv</a:t>
              </a:r>
            </a:p>
          </p:txBody>
        </p:sp>
        <p:sp>
          <p:nvSpPr>
            <p:cNvPr id="10" name="Rectangle 9">
              <a:extLst>
                <a:ext uri="{FF2B5EF4-FFF2-40B4-BE49-F238E27FC236}">
                  <a16:creationId xmlns:a16="http://schemas.microsoft.com/office/drawing/2014/main" id="{FA4F26D9-F98E-180C-8AA4-551423D6C4AF}"/>
                </a:ext>
              </a:extLst>
            </p:cNvPr>
            <p:cNvSpPr/>
            <p:nvPr/>
          </p:nvSpPr>
          <p:spPr bwMode="auto">
            <a:xfrm>
              <a:off x="6264275" y="3653729"/>
              <a:ext cx="2590800" cy="277557"/>
            </a:xfrm>
            <a:prstGeom prst="rect">
              <a:avLst/>
            </a:prstGeom>
            <a:solidFill>
              <a:schemeClr val="accent2"/>
            </a:solidFill>
            <a:ln>
              <a:solidFill>
                <a:schemeClr val="accent2"/>
              </a:solidFill>
            </a:ln>
            <a:effectLst/>
          </p:spPr>
          <p:style>
            <a:lnRef idx="2">
              <a:schemeClr val="accent1"/>
            </a:lnRef>
            <a:fillRef idx="1">
              <a:schemeClr val="lt1"/>
            </a:fillRef>
            <a:effectRef idx="0">
              <a:schemeClr val="accent1"/>
            </a:effectRef>
            <a:fontRef idx="minor">
              <a:schemeClr val="dk1"/>
            </a:fontRef>
          </p:style>
          <p:txBody>
            <a:bodyPr anchor="ctr">
              <a:spAutoFit/>
            </a:bodyPr>
            <a:lstStyle/>
            <a:p>
              <a:pPr algn="ctr">
                <a:defRPr/>
              </a:pPr>
              <a:r>
                <a:rPr lang="lv-LV" altLang="lv-LV" sz="1200" dirty="0">
                  <a:solidFill>
                    <a:schemeClr val="bg1"/>
                  </a:solidFill>
                  <a:latin typeface="Verdana" panose="020B0604030504040204" pitchFamily="34" charset="0"/>
                  <a:cs typeface="Arial" panose="020B0604020202020204" pitchFamily="34" charset="0"/>
                </a:rPr>
                <a:t>Kontakti jautājumiem</a:t>
              </a:r>
            </a:p>
          </p:txBody>
        </p:sp>
      </p:grpSp>
      <p:sp>
        <p:nvSpPr>
          <p:cNvPr id="11" name="TextBox 10">
            <a:extLst>
              <a:ext uri="{FF2B5EF4-FFF2-40B4-BE49-F238E27FC236}">
                <a16:creationId xmlns:a16="http://schemas.microsoft.com/office/drawing/2014/main" id="{33A0C8E6-4232-4CFA-AEC5-44328F8AE463}"/>
              </a:ext>
            </a:extLst>
          </p:cNvPr>
          <p:cNvSpPr txBox="1"/>
          <p:nvPr/>
        </p:nvSpPr>
        <p:spPr>
          <a:xfrm>
            <a:off x="3373457" y="3772936"/>
            <a:ext cx="2776497" cy="989886"/>
          </a:xfrm>
          <a:prstGeom prst="rect">
            <a:avLst/>
          </a:prstGeom>
          <a:noFill/>
          <a:ln>
            <a:noFill/>
          </a:ln>
        </p:spPr>
        <p:txBody>
          <a:bodyPr>
            <a:spAutoFit/>
          </a:bodyPr>
          <a:lstStyle/>
          <a:p>
            <a:pPr algn="ctr">
              <a:lnSpc>
                <a:spcPct val="110000"/>
              </a:lnSpc>
              <a:defRPr/>
            </a:pPr>
            <a:r>
              <a:rPr lang="lv-LV" altLang="lv-LV" sz="1200" b="1" dirty="0">
                <a:solidFill>
                  <a:schemeClr val="bg1"/>
                </a:solidFill>
                <a:highlight>
                  <a:srgbClr val="C0504D"/>
                </a:highlight>
                <a:latin typeface="Verdana" panose="020B0604030504040204" pitchFamily="34" charset="0"/>
                <a:ea typeface="Verdana" panose="020B0604030504040204" pitchFamily="34" charset="0"/>
              </a:rPr>
              <a:t>AM loma</a:t>
            </a:r>
            <a:r>
              <a:rPr lang="lv-LV" altLang="lv-LV" sz="1200" dirty="0">
                <a:solidFill>
                  <a:schemeClr val="bg1"/>
                </a:solidFill>
                <a:highlight>
                  <a:srgbClr val="C0504D"/>
                </a:highlight>
                <a:latin typeface="Verdana" panose="020B0604030504040204" pitchFamily="34" charset="0"/>
                <a:ea typeface="Verdana" panose="020B0604030504040204" pitchFamily="34" charset="0"/>
              </a:rPr>
              <a:t> </a:t>
            </a:r>
          </a:p>
          <a:p>
            <a:pPr algn="ctr">
              <a:lnSpc>
                <a:spcPct val="110000"/>
              </a:lnSpc>
              <a:defRPr/>
            </a:pPr>
            <a:r>
              <a:rPr lang="lv-LV" altLang="lv-LV" sz="800" dirty="0">
                <a:solidFill>
                  <a:srgbClr val="00B050"/>
                </a:solidFill>
                <a:latin typeface="Verdana" panose="020B0604030504040204" pitchFamily="34" charset="0"/>
                <a:ea typeface="Verdana" panose="020B0604030504040204" pitchFamily="34" charset="0"/>
              </a:rPr>
              <a:t>TIEŠA </a:t>
            </a:r>
            <a:r>
              <a:rPr lang="lv-LV" altLang="lv-LV" sz="1050" dirty="0">
                <a:latin typeface="Verdana" panose="020B0604030504040204" pitchFamily="34" charset="0"/>
                <a:ea typeface="Verdana" panose="020B0604030504040204" pitchFamily="34" charset="0"/>
              </a:rPr>
              <a:t>Atzinums par atbilstību būtiskām drošības interesēm, kas saistītas ar ieroču, munīcijas un militārā aprīkojuma ražošanu</a:t>
            </a:r>
          </a:p>
        </p:txBody>
      </p:sp>
      <p:sp>
        <p:nvSpPr>
          <p:cNvPr id="68616" name="TextBox 12">
            <a:extLst>
              <a:ext uri="{FF2B5EF4-FFF2-40B4-BE49-F238E27FC236}">
                <a16:creationId xmlns:a16="http://schemas.microsoft.com/office/drawing/2014/main" id="{8E554FA8-5DF6-65CA-1A52-A01942FC19A7}"/>
              </a:ext>
            </a:extLst>
          </p:cNvPr>
          <p:cNvSpPr txBox="1">
            <a:spLocks noChangeArrowheads="1"/>
          </p:cNvSpPr>
          <p:nvPr/>
        </p:nvSpPr>
        <p:spPr bwMode="auto">
          <a:xfrm>
            <a:off x="1149350" y="4129088"/>
            <a:ext cx="20129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lv-LV" altLang="lv-LV" sz="1200">
                <a:latin typeface="Verdana" panose="020B0604030504040204" pitchFamily="34" charset="0"/>
              </a:rPr>
              <a:t>Pieejama</a:t>
            </a:r>
            <a:endParaRPr lang="lv-LV" altLang="lv-LV" sz="1200" b="1">
              <a:latin typeface="Verdana" panose="020B0604030504040204" pitchFamily="34" charset="0"/>
            </a:endParaRPr>
          </a:p>
        </p:txBody>
      </p:sp>
      <p:sp>
        <p:nvSpPr>
          <p:cNvPr id="6" name="Rectangle 5">
            <a:extLst>
              <a:ext uri="{FF2B5EF4-FFF2-40B4-BE49-F238E27FC236}">
                <a16:creationId xmlns:a16="http://schemas.microsoft.com/office/drawing/2014/main" id="{B62EA1DA-CFB1-EBAB-C3D4-E394F6BEB1D6}"/>
              </a:ext>
            </a:extLst>
          </p:cNvPr>
          <p:cNvSpPr/>
          <p:nvPr/>
        </p:nvSpPr>
        <p:spPr>
          <a:xfrm>
            <a:off x="3354388" y="3763963"/>
            <a:ext cx="2814637" cy="977900"/>
          </a:xfrm>
          <a:prstGeom prst="rect">
            <a:avLst/>
          </a:prstGeom>
          <a:noFill/>
          <a:ln>
            <a:solidFill>
              <a:srgbClr val="C0504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sp>
        <p:nvSpPr>
          <p:cNvPr id="16" name="Rectangle 15">
            <a:extLst>
              <a:ext uri="{FF2B5EF4-FFF2-40B4-BE49-F238E27FC236}">
                <a16:creationId xmlns:a16="http://schemas.microsoft.com/office/drawing/2014/main" id="{EE90822F-E696-DD21-F717-7E114FB8876A}"/>
              </a:ext>
            </a:extLst>
          </p:cNvPr>
          <p:cNvSpPr/>
          <p:nvPr/>
        </p:nvSpPr>
        <p:spPr>
          <a:xfrm>
            <a:off x="415925" y="3771900"/>
            <a:ext cx="2816225" cy="9779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grpSp>
        <p:nvGrpSpPr>
          <p:cNvPr id="68619" name="Group 1">
            <a:extLst>
              <a:ext uri="{FF2B5EF4-FFF2-40B4-BE49-F238E27FC236}">
                <a16:creationId xmlns:a16="http://schemas.microsoft.com/office/drawing/2014/main" id="{63ACF394-5470-73E8-2F20-C6B20A5650F7}"/>
              </a:ext>
            </a:extLst>
          </p:cNvPr>
          <p:cNvGrpSpPr>
            <a:grpSpLocks/>
          </p:cNvGrpSpPr>
          <p:nvPr/>
        </p:nvGrpSpPr>
        <p:grpSpPr bwMode="auto">
          <a:xfrm>
            <a:off x="6264275" y="2814638"/>
            <a:ext cx="2590800" cy="841375"/>
            <a:chOff x="6385559" y="1196455"/>
            <a:chExt cx="2590802" cy="627854"/>
          </a:xfrm>
        </p:grpSpPr>
        <p:sp>
          <p:nvSpPr>
            <p:cNvPr id="18" name="TextBox 17">
              <a:extLst>
                <a:ext uri="{FF2B5EF4-FFF2-40B4-BE49-F238E27FC236}">
                  <a16:creationId xmlns:a16="http://schemas.microsoft.com/office/drawing/2014/main" id="{5AF3ED0B-1936-7584-82B5-306E98F30AFA}"/>
                </a:ext>
              </a:extLst>
            </p:cNvPr>
            <p:cNvSpPr txBox="1"/>
            <p:nvPr/>
          </p:nvSpPr>
          <p:spPr>
            <a:xfrm>
              <a:off x="6385559" y="1479581"/>
              <a:ext cx="2590802" cy="344728"/>
            </a:xfrm>
            <a:prstGeom prst="rect">
              <a:avLst/>
            </a:prstGeom>
            <a:solidFill>
              <a:schemeClr val="accent2"/>
            </a:solidFill>
            <a:ln>
              <a:solidFill>
                <a:schemeClr val="accent2"/>
              </a:solidFill>
            </a:ln>
            <a:effectLst/>
          </p:spPr>
          <p:style>
            <a:lnRef idx="2">
              <a:schemeClr val="accent1"/>
            </a:lnRef>
            <a:fillRef idx="1">
              <a:schemeClr val="lt1"/>
            </a:fillRef>
            <a:effectRef idx="0">
              <a:schemeClr val="accent1"/>
            </a:effectRef>
            <a:fontRef idx="minor">
              <a:schemeClr val="dk1"/>
            </a:fontRef>
          </p:style>
          <p:txBody>
            <a:bodyPr>
              <a:spAutoFit/>
            </a:bodyPr>
            <a:lstStyle/>
            <a:p>
              <a:pPr>
                <a:defRPr/>
              </a:pPr>
              <a:r>
                <a:rPr lang="lv-LV" altLang="lv-LV" sz="1200">
                  <a:solidFill>
                    <a:schemeClr val="bg1"/>
                  </a:solidFill>
                  <a:latin typeface="Verdana" panose="020B0604030504040204" pitchFamily="34" charset="0"/>
                  <a:cs typeface="Arial" panose="020B0604020202020204" pitchFamily="34" charset="0"/>
                </a:rPr>
                <a:t>Aizpildot pieteikumu un adresējot to LIAA</a:t>
              </a:r>
            </a:p>
          </p:txBody>
        </p:sp>
        <p:sp>
          <p:nvSpPr>
            <p:cNvPr id="19" name="Rectangle 18">
              <a:extLst>
                <a:ext uri="{FF2B5EF4-FFF2-40B4-BE49-F238E27FC236}">
                  <a16:creationId xmlns:a16="http://schemas.microsoft.com/office/drawing/2014/main" id="{E37C47AC-85DA-D6C4-4C2A-A522BD2BA133}"/>
                </a:ext>
              </a:extLst>
            </p:cNvPr>
            <p:cNvSpPr/>
            <p:nvPr/>
          </p:nvSpPr>
          <p:spPr>
            <a:xfrm>
              <a:off x="6872922" y="1196455"/>
              <a:ext cx="2103439" cy="229818"/>
            </a:xfrm>
            <a:prstGeom prst="rect">
              <a:avLst/>
            </a:prstGeom>
            <a:noFill/>
            <a:ln>
              <a:solidFill>
                <a:schemeClr val="accent2"/>
              </a:solidFill>
            </a:ln>
            <a:effectLst/>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lv-LV" altLang="lv-LV" sz="1400" dirty="0">
                  <a:solidFill>
                    <a:schemeClr val="accent2"/>
                  </a:solidFill>
                  <a:latin typeface="Verdana" panose="020B0604030504040204" pitchFamily="34" charset="0"/>
                  <a:cs typeface="Arial" panose="020B0604020202020204" pitchFamily="34" charset="0"/>
                </a:rPr>
                <a:t>Kur var pieteikties?</a:t>
              </a:r>
            </a:p>
          </p:txBody>
        </p:sp>
      </p:grpSp>
      <p:sp>
        <p:nvSpPr>
          <p:cNvPr id="68620" name="TextBox 30">
            <a:extLst>
              <a:ext uri="{FF2B5EF4-FFF2-40B4-BE49-F238E27FC236}">
                <a16:creationId xmlns:a16="http://schemas.microsoft.com/office/drawing/2014/main" id="{2DB5BE51-40BD-4DED-DBB0-7C6033F9CE54}"/>
              </a:ext>
            </a:extLst>
          </p:cNvPr>
          <p:cNvSpPr txBox="1">
            <a:spLocks noChangeArrowheads="1"/>
          </p:cNvSpPr>
          <p:nvPr/>
        </p:nvSpPr>
        <p:spPr bwMode="auto">
          <a:xfrm>
            <a:off x="433388" y="2482850"/>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lv-LV" altLang="lv-LV" sz="1800" b="1">
                <a:latin typeface="Verdana" panose="020B0604030504040204" pitchFamily="34" charset="0"/>
              </a:rPr>
              <a:t>Atbalsta veids </a:t>
            </a:r>
            <a:endParaRPr lang="lv-LV" altLang="lv-LV" sz="1800">
              <a:latin typeface="Verdana" panose="020B0604030504040204" pitchFamily="34" charset="0"/>
            </a:endParaRPr>
          </a:p>
        </p:txBody>
      </p:sp>
      <p:sp>
        <p:nvSpPr>
          <p:cNvPr id="68621" name="TextBox 23">
            <a:extLst>
              <a:ext uri="{FF2B5EF4-FFF2-40B4-BE49-F238E27FC236}">
                <a16:creationId xmlns:a16="http://schemas.microsoft.com/office/drawing/2014/main" id="{42E30246-6FF1-24D4-27C0-DBA59889C590}"/>
              </a:ext>
            </a:extLst>
          </p:cNvPr>
          <p:cNvSpPr txBox="1">
            <a:spLocks noChangeArrowheads="1"/>
          </p:cNvSpPr>
          <p:nvPr/>
        </p:nvSpPr>
        <p:spPr bwMode="auto">
          <a:xfrm>
            <a:off x="958850" y="2870200"/>
            <a:ext cx="52895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lv-LV" altLang="lv-LV" sz="1200">
                <a:solidFill>
                  <a:schemeClr val="accent2"/>
                </a:solidFill>
                <a:latin typeface="Verdana" panose="020B0604030504040204" pitchFamily="34" charset="0"/>
              </a:rPr>
              <a:t>Nefinanšu:</a:t>
            </a:r>
            <a:r>
              <a:rPr lang="lv-LV" altLang="lv-LV" sz="1200">
                <a:latin typeface="Verdana" panose="020B0604030504040204" pitchFamily="34" charset="0"/>
              </a:rPr>
              <a:t> Sniedz iespēju saņemt valsts un pašvaldību publiskos pakalpojumus prioritārā kārtībā un termiņos (būvniecība, teritorijas plānošana, zemes uzmērīšana, ietekmes uz vidi novērtējums, nekustamā īpašuma pārvaldība u.c.)</a:t>
            </a:r>
          </a:p>
        </p:txBody>
      </p:sp>
      <p:sp>
        <p:nvSpPr>
          <p:cNvPr id="25" name="Rectangle 24">
            <a:extLst>
              <a:ext uri="{FF2B5EF4-FFF2-40B4-BE49-F238E27FC236}">
                <a16:creationId xmlns:a16="http://schemas.microsoft.com/office/drawing/2014/main" id="{B65A77D1-68EF-B5F0-3BAC-7F1576F967CF}"/>
              </a:ext>
            </a:extLst>
          </p:cNvPr>
          <p:cNvSpPr/>
          <p:nvPr/>
        </p:nvSpPr>
        <p:spPr bwMode="auto">
          <a:xfrm>
            <a:off x="2601913" y="893763"/>
            <a:ext cx="6078537" cy="254000"/>
          </a:xfrm>
          <a:prstGeom prst="rect">
            <a:avLst/>
          </a:prstGeom>
          <a:noFill/>
          <a:ln>
            <a:noFill/>
          </a:ln>
          <a:effectLst/>
        </p:spPr>
        <p:style>
          <a:lnRef idx="2">
            <a:schemeClr val="accent1"/>
          </a:lnRef>
          <a:fillRef idx="1">
            <a:schemeClr val="lt1"/>
          </a:fillRef>
          <a:effectRef idx="0">
            <a:schemeClr val="accent1"/>
          </a:effectRef>
          <a:fontRef idx="minor">
            <a:schemeClr val="dk1"/>
          </a:fontRef>
        </p:style>
        <p:txBody>
          <a:bodyPr>
            <a:spAutoFit/>
          </a:bodyPr>
          <a:lstStyle/>
          <a:p>
            <a:pPr>
              <a:defRPr/>
            </a:pPr>
            <a:r>
              <a:rPr lang="lv-LV" altLang="lv-LV" sz="1050" dirty="0">
                <a:solidFill>
                  <a:schemeClr val="accent2"/>
                </a:solidFill>
                <a:latin typeface="Verdana" panose="020B0604030504040204" pitchFamily="34" charset="0"/>
                <a:cs typeface="Arial" panose="020B0604020202020204" pitchFamily="34" charset="0"/>
              </a:rPr>
              <a:t>Latvijas Investīciju un attīstības aģentūra (LIAA)</a:t>
            </a:r>
          </a:p>
        </p:txBody>
      </p:sp>
      <p:pic>
        <p:nvPicPr>
          <p:cNvPr id="68623" name="Graphic 7" descr="Pin with solid fill">
            <a:extLst>
              <a:ext uri="{FF2B5EF4-FFF2-40B4-BE49-F238E27FC236}">
                <a16:creationId xmlns:a16="http://schemas.microsoft.com/office/drawing/2014/main" id="{8280AD06-86E3-5250-E7F2-5CBBA2CC63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2720975"/>
            <a:ext cx="446088"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24" name="Graphic 3" descr="Network with solid fill">
            <a:extLst>
              <a:ext uri="{FF2B5EF4-FFF2-40B4-BE49-F238E27FC236}">
                <a16:creationId xmlns:a16="http://schemas.microsoft.com/office/drawing/2014/main" id="{6A147F57-26F2-695D-1AF5-9794A3C7D2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925" y="2809875"/>
            <a:ext cx="6096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Box 29">
            <a:extLst>
              <a:ext uri="{FF2B5EF4-FFF2-40B4-BE49-F238E27FC236}">
                <a16:creationId xmlns:a16="http://schemas.microsoft.com/office/drawing/2014/main" id="{3E9CCF55-190D-2E8B-A91A-37AB2C0AE413}"/>
              </a:ext>
            </a:extLst>
          </p:cNvPr>
          <p:cNvSpPr txBox="1">
            <a:spLocks noChangeArrowheads="1"/>
          </p:cNvSpPr>
          <p:nvPr/>
        </p:nvSpPr>
        <p:spPr bwMode="auto">
          <a:xfrm>
            <a:off x="5761038" y="2463800"/>
            <a:ext cx="3078162" cy="257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57" tIns="46979" rIns="93957" bIns="46979"/>
          <a:lstStyle>
            <a:lvl1pPr marL="285750" indent="-285750">
              <a:spcBef>
                <a:spcPct val="20000"/>
              </a:spcBef>
              <a:buFont typeface="Arial" panose="020B0604020202020204" pitchFamily="34" charset="0"/>
              <a:buChar char="•"/>
              <a:defRPr sz="3300">
                <a:solidFill>
                  <a:schemeClr val="tx1"/>
                </a:solidFill>
                <a:latin typeface="Times New Roman" panose="02020603050405020304" pitchFamily="18" charset="0"/>
              </a:defRPr>
            </a:lvl1pPr>
            <a:lvl2pPr marL="762000" indent="-292100">
              <a:spcBef>
                <a:spcPct val="20000"/>
              </a:spcBef>
              <a:buFont typeface="Arial" panose="020B0604020202020204" pitchFamily="34" charset="0"/>
              <a:buChar char="–"/>
              <a:defRPr sz="2900">
                <a:solidFill>
                  <a:schemeClr val="tx1"/>
                </a:solidFill>
                <a:latin typeface="Times New Roman" panose="02020603050405020304" pitchFamily="18" charset="0"/>
              </a:defRPr>
            </a:lvl2pPr>
            <a:lvl3pPr marL="1173163" indent="-233363">
              <a:spcBef>
                <a:spcPct val="20000"/>
              </a:spcBef>
              <a:buFont typeface="Arial" panose="020B0604020202020204" pitchFamily="34" charset="0"/>
              <a:buChar char="•"/>
              <a:defRPr sz="2500">
                <a:solidFill>
                  <a:schemeClr val="tx1"/>
                </a:solidFill>
                <a:latin typeface="Times New Roman" panose="02020603050405020304" pitchFamily="18" charset="0"/>
              </a:defRPr>
            </a:lvl3pPr>
            <a:lvl4pPr marL="1643063" indent="-233363">
              <a:spcBef>
                <a:spcPct val="20000"/>
              </a:spcBef>
              <a:buFont typeface="Arial" panose="020B0604020202020204" pitchFamily="34" charset="0"/>
              <a:buChar char="–"/>
              <a:defRPr sz="1900">
                <a:solidFill>
                  <a:schemeClr val="tx1"/>
                </a:solidFill>
                <a:latin typeface="Times New Roman" panose="02020603050405020304" pitchFamily="18" charset="0"/>
              </a:defRPr>
            </a:lvl4pPr>
            <a:lvl5pPr marL="2112963" indent="-233363">
              <a:spcBef>
                <a:spcPct val="20000"/>
              </a:spcBef>
              <a:buFont typeface="Arial" panose="020B0604020202020204" pitchFamily="34" charset="0"/>
              <a:buChar char="»"/>
              <a:defRPr sz="1900">
                <a:solidFill>
                  <a:schemeClr val="tx1"/>
                </a:solidFill>
                <a:latin typeface="Times New Roman" panose="02020603050405020304" pitchFamily="18" charset="0"/>
              </a:defRPr>
            </a:lvl5pPr>
            <a:lvl6pPr marL="25701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6pPr>
            <a:lvl7pPr marL="30273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7pPr>
            <a:lvl8pPr marL="34845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8pPr>
            <a:lvl9pPr marL="39417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9pPr>
          </a:lstStyle>
          <a:p>
            <a:pPr>
              <a:spcBef>
                <a:spcPct val="0"/>
              </a:spcBef>
              <a:buFont typeface="Wingdings" panose="05000000000000000000" pitchFamily="2" charset="2"/>
              <a:buChar char="§"/>
            </a:pPr>
            <a:r>
              <a:rPr lang="lv-LV" altLang="lv-LV" sz="900">
                <a:latin typeface="Verdana" panose="020B0604030504040204" pitchFamily="34" charset="0"/>
                <a:ea typeface="Verdana" panose="020B0604030504040204" pitchFamily="34" charset="0"/>
                <a:cs typeface="Verdana" panose="020B0604030504040204" pitchFamily="34" charset="0"/>
              </a:rPr>
              <a:t>Izvērtējuma dienā piešķirts Valsts ieņēmuma dienesta </a:t>
            </a:r>
            <a:r>
              <a:rPr lang="lv-LV" altLang="lv-LV" sz="900" b="1">
                <a:latin typeface="Verdana" panose="020B0604030504040204" pitchFamily="34" charset="0"/>
                <a:ea typeface="Verdana" panose="020B0604030504040204" pitchFamily="34" charset="0"/>
                <a:cs typeface="Verdana" panose="020B0604030504040204" pitchFamily="34" charset="0"/>
              </a:rPr>
              <a:t>C, N vai J</a:t>
            </a:r>
            <a:r>
              <a:rPr lang="lv-LV" altLang="lv-LV" sz="900">
                <a:latin typeface="Verdana" panose="020B0604030504040204" pitchFamily="34" charset="0"/>
                <a:ea typeface="Verdana" panose="020B0604030504040204" pitchFamily="34" charset="0"/>
                <a:cs typeface="Verdana" panose="020B0604030504040204" pitchFamily="34" charset="0"/>
              </a:rPr>
              <a:t> uzņēmuma nodokļu maksātāja reitings</a:t>
            </a:r>
          </a:p>
          <a:p>
            <a:pPr>
              <a:spcBef>
                <a:spcPct val="0"/>
              </a:spcBef>
              <a:buFont typeface="Wingdings" panose="05000000000000000000" pitchFamily="2" charset="2"/>
              <a:buChar char="§"/>
            </a:pPr>
            <a:r>
              <a:rPr lang="lv-LV" altLang="lv-LV" sz="900">
                <a:latin typeface="Verdana" panose="020B0604030504040204" pitchFamily="34" charset="0"/>
                <a:ea typeface="Verdana" panose="020B0604030504040204" pitchFamily="34" charset="0"/>
                <a:cs typeface="Verdana" panose="020B0604030504040204" pitchFamily="34" charset="0"/>
              </a:rPr>
              <a:t>komersanti, kuriem piemēro starptautiskās vai nacionālās </a:t>
            </a:r>
            <a:r>
              <a:rPr lang="lv-LV" altLang="lv-LV" sz="900" b="1">
                <a:latin typeface="Verdana" panose="020B0604030504040204" pitchFamily="34" charset="0"/>
                <a:ea typeface="Verdana" panose="020B0604030504040204" pitchFamily="34" charset="0"/>
                <a:cs typeface="Verdana" panose="020B0604030504040204" pitchFamily="34" charset="0"/>
              </a:rPr>
              <a:t>sankcijas</a:t>
            </a:r>
            <a:r>
              <a:rPr lang="lv-LV" altLang="lv-LV" sz="900">
                <a:latin typeface="Verdana" panose="020B0604030504040204" pitchFamily="34" charset="0"/>
                <a:ea typeface="Verdana" panose="020B0604030504040204" pitchFamily="34" charset="0"/>
                <a:cs typeface="Verdana" panose="020B0604030504040204" pitchFamily="34" charset="0"/>
              </a:rPr>
              <a:t>;</a:t>
            </a:r>
          </a:p>
          <a:p>
            <a:pPr>
              <a:spcBef>
                <a:spcPct val="0"/>
              </a:spcBef>
              <a:buFont typeface="Wingdings" panose="05000000000000000000" pitchFamily="2" charset="2"/>
              <a:buChar char="§"/>
            </a:pPr>
            <a:r>
              <a:rPr lang="lv-LV" altLang="lv-LV" sz="900">
                <a:latin typeface="Verdana" panose="020B0604030504040204" pitchFamily="34" charset="0"/>
                <a:ea typeface="Verdana" panose="020B0604030504040204" pitchFamily="34" charset="0"/>
                <a:cs typeface="Verdana" panose="020B0604030504040204" pitchFamily="34" charset="0"/>
              </a:rPr>
              <a:t>kapitālsabiedrības, kurās </a:t>
            </a:r>
            <a:r>
              <a:rPr lang="lv-LV" altLang="lv-LV" sz="900" b="1">
                <a:latin typeface="Verdana" panose="020B0604030504040204" pitchFamily="34" charset="0"/>
                <a:ea typeface="Verdana" panose="020B0604030504040204" pitchFamily="34" charset="0"/>
                <a:cs typeface="Verdana" panose="020B0604030504040204" pitchFamily="34" charset="0"/>
              </a:rPr>
              <a:t>tieša vai netieša izšķiroša ietekme</a:t>
            </a:r>
            <a:r>
              <a:rPr lang="lv-LV" altLang="lv-LV" sz="900">
                <a:latin typeface="Verdana" panose="020B0604030504040204" pitchFamily="34" charset="0"/>
                <a:ea typeface="Verdana" panose="020B0604030504040204" pitchFamily="34" charset="0"/>
                <a:cs typeface="Verdana" panose="020B0604030504040204" pitchFamily="34" charset="0"/>
              </a:rPr>
              <a:t> ir Krievijas Federācijai vai Baltkrievijas Republikai, to pilsoņiem vai juridiskajām personām, kas reģistrētas Krievijas Federācijā vai Baltkrievijas Republikā</a:t>
            </a:r>
          </a:p>
          <a:p>
            <a:pPr>
              <a:spcBef>
                <a:spcPct val="0"/>
              </a:spcBef>
              <a:buFont typeface="Wingdings" panose="05000000000000000000" pitchFamily="2" charset="2"/>
              <a:buChar char="§"/>
            </a:pPr>
            <a:r>
              <a:rPr lang="lv-LV" altLang="lv-LV" sz="900">
                <a:latin typeface="Verdana" panose="020B0604030504040204" pitchFamily="34" charset="0"/>
                <a:ea typeface="Verdana" panose="020B0604030504040204" pitchFamily="34" charset="0"/>
                <a:cs typeface="Verdana" panose="020B0604030504040204" pitchFamily="34" charset="0"/>
              </a:rPr>
              <a:t>personālsabiedrības, kuru </a:t>
            </a:r>
            <a:r>
              <a:rPr lang="lv-LV" altLang="lv-LV" sz="900" b="1">
                <a:latin typeface="Verdana" panose="020B0604030504040204" pitchFamily="34" charset="0"/>
                <a:ea typeface="Verdana" panose="020B0604030504040204" pitchFamily="34" charset="0"/>
                <a:cs typeface="Verdana" panose="020B0604030504040204" pitchFamily="34" charset="0"/>
              </a:rPr>
              <a:t>biedri</a:t>
            </a:r>
            <a:r>
              <a:rPr lang="lv-LV" altLang="lv-LV" sz="900">
                <a:latin typeface="Verdana" panose="020B0604030504040204" pitchFamily="34" charset="0"/>
                <a:ea typeface="Verdana" panose="020B0604030504040204" pitchFamily="34" charset="0"/>
                <a:cs typeface="Verdana" panose="020B0604030504040204" pitchFamily="34" charset="0"/>
              </a:rPr>
              <a:t> ir Krievijai vai Baltkrievijai piederīgās personas vai kurās šīm personām ir izšķiroša ietekme </a:t>
            </a:r>
          </a:p>
          <a:p>
            <a:pPr>
              <a:spcBef>
                <a:spcPct val="0"/>
              </a:spcBef>
              <a:buFont typeface="Wingdings" panose="05000000000000000000" pitchFamily="2" charset="2"/>
              <a:buChar char="§"/>
            </a:pPr>
            <a:r>
              <a:rPr lang="lv-LV" altLang="lv-LV" sz="900">
                <a:latin typeface="Verdana" panose="020B0604030504040204" pitchFamily="34" charset="0"/>
                <a:ea typeface="Verdana" panose="020B0604030504040204" pitchFamily="34" charset="0"/>
                <a:cs typeface="Verdana" panose="020B0604030504040204" pitchFamily="34" charset="0"/>
              </a:rPr>
              <a:t>komersanti, kuri pēdējo triju gadu laikā </a:t>
            </a:r>
            <a:r>
              <a:rPr lang="lv-LV" altLang="lv-LV" sz="900" b="1">
                <a:latin typeface="Verdana" panose="020B0604030504040204" pitchFamily="34" charset="0"/>
                <a:ea typeface="Verdana" panose="020B0604030504040204" pitchFamily="34" charset="0"/>
                <a:cs typeface="Verdana" panose="020B0604030504040204" pitchFamily="34" charset="0"/>
              </a:rPr>
              <a:t>ir izslēgti </a:t>
            </a:r>
            <a:r>
              <a:rPr lang="lv-LV" altLang="lv-LV" sz="900">
                <a:latin typeface="Verdana" panose="020B0604030504040204" pitchFamily="34" charset="0"/>
                <a:ea typeface="Verdana" panose="020B0604030504040204" pitchFamily="34" charset="0"/>
                <a:cs typeface="Verdana" panose="020B0604030504040204" pitchFamily="34" charset="0"/>
              </a:rPr>
              <a:t>no to komersantu saraksta, kuri tiesīgi saņemt prioritārā kārtībā sniedzamos pakalpojumus</a:t>
            </a:r>
          </a:p>
        </p:txBody>
      </p:sp>
      <p:sp>
        <p:nvSpPr>
          <p:cNvPr id="70659" name="Title 6">
            <a:extLst>
              <a:ext uri="{FF2B5EF4-FFF2-40B4-BE49-F238E27FC236}">
                <a16:creationId xmlns:a16="http://schemas.microsoft.com/office/drawing/2014/main" id="{6329138E-2B58-EC7E-BAE7-50AEA6BD439D}"/>
              </a:ext>
            </a:extLst>
          </p:cNvPr>
          <p:cNvSpPr>
            <a:spLocks noGrp="1"/>
          </p:cNvSpPr>
          <p:nvPr>
            <p:ph type="title"/>
          </p:nvPr>
        </p:nvSpPr>
        <p:spPr>
          <a:xfrm>
            <a:off x="2590800" y="204788"/>
            <a:ext cx="6442075" cy="1020762"/>
          </a:xfrm>
        </p:spPr>
        <p:txBody>
          <a:bodyPr anchor="ctr"/>
          <a:lstStyle/>
          <a:p>
            <a:r>
              <a:rPr lang="lv-LV" altLang="lv-LV">
                <a:solidFill>
                  <a:schemeClr val="accent2"/>
                </a:solidFill>
              </a:rPr>
              <a:t>Iniciatīva «Zaļais koridors»</a:t>
            </a:r>
          </a:p>
        </p:txBody>
      </p:sp>
      <p:sp>
        <p:nvSpPr>
          <p:cNvPr id="70660" name="Slide Number Placeholder 5">
            <a:extLst>
              <a:ext uri="{FF2B5EF4-FFF2-40B4-BE49-F238E27FC236}">
                <a16:creationId xmlns:a16="http://schemas.microsoft.com/office/drawing/2014/main" id="{CF1ECDD3-9124-28DD-482D-440529913497}"/>
              </a:ext>
            </a:extLst>
          </p:cNvPr>
          <p:cNvSpPr>
            <a:spLocks noGrp="1" noChangeArrowheads="1"/>
          </p:cNvSpPr>
          <p:nvPr>
            <p:ph type="sldNum" sz="quarter" idx="13"/>
          </p:nvPr>
        </p:nvSpPr>
        <p:spPr bwMode="auto">
          <a:xfrm>
            <a:off x="8577263" y="4797425"/>
            <a:ext cx="439737"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CC8896D-FDC7-4918-A0FD-B6D4AB9E9C08}" type="slidenum">
              <a:rPr lang="en-US" altLang="lv-LV" smtClean="0"/>
              <a:pPr/>
              <a:t>26</a:t>
            </a:fld>
            <a:endParaRPr lang="en-US" altLang="lv-LV"/>
          </a:p>
        </p:txBody>
      </p:sp>
      <p:sp>
        <p:nvSpPr>
          <p:cNvPr id="70661" name="TextBox 12">
            <a:extLst>
              <a:ext uri="{FF2B5EF4-FFF2-40B4-BE49-F238E27FC236}">
                <a16:creationId xmlns:a16="http://schemas.microsoft.com/office/drawing/2014/main" id="{D21D24B6-5C2C-9266-DFBF-D0C6D0C010DA}"/>
              </a:ext>
            </a:extLst>
          </p:cNvPr>
          <p:cNvSpPr txBox="1">
            <a:spLocks noChangeArrowheads="1"/>
          </p:cNvSpPr>
          <p:nvPr/>
        </p:nvSpPr>
        <p:spPr bwMode="auto">
          <a:xfrm>
            <a:off x="722313" y="4284663"/>
            <a:ext cx="49466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lv-LV" altLang="lv-LV" sz="900" b="1">
                <a:solidFill>
                  <a:schemeClr val="accent2"/>
                </a:solidFill>
                <a:latin typeface="Verdana" panose="020B0604030504040204" pitchFamily="34" charset="0"/>
              </a:rPr>
              <a:t>*</a:t>
            </a:r>
            <a:r>
              <a:rPr lang="lv-LV" altLang="lv-LV" sz="900" b="1">
                <a:latin typeface="Verdana" panose="020B0604030504040204" pitchFamily="34" charset="0"/>
              </a:rPr>
              <a:t> </a:t>
            </a:r>
            <a:r>
              <a:rPr lang="lv-LV" altLang="lv-LV" sz="900">
                <a:latin typeface="Verdana" panose="020B0604030504040204" pitchFamily="34" charset="0"/>
              </a:rPr>
              <a:t>pakalpojumi, ko sniedz attiecīgo pašvaldību būvvaldes, SIA Elektroniskie sakari, valsts un pašvaldību institūcijas, plānošanas reģioni, Valsts vides dienests, Vides pārraudzības valsts birojs, Pilsonības un migrācijas lietu pārvalde, Valsts zemes dienests, Zemesgrāmatu nodaļa, mērnieki u.c.</a:t>
            </a:r>
          </a:p>
        </p:txBody>
      </p:sp>
      <p:sp>
        <p:nvSpPr>
          <p:cNvPr id="25" name="Rectangle 24">
            <a:extLst>
              <a:ext uri="{FF2B5EF4-FFF2-40B4-BE49-F238E27FC236}">
                <a16:creationId xmlns:a16="http://schemas.microsoft.com/office/drawing/2014/main" id="{4CAD4C3D-1B57-7B5A-6940-87BAD6FB3F12}"/>
              </a:ext>
            </a:extLst>
          </p:cNvPr>
          <p:cNvSpPr/>
          <p:nvPr/>
        </p:nvSpPr>
        <p:spPr bwMode="auto">
          <a:xfrm>
            <a:off x="2601913" y="893763"/>
            <a:ext cx="6078537" cy="254000"/>
          </a:xfrm>
          <a:prstGeom prst="rect">
            <a:avLst/>
          </a:prstGeom>
          <a:noFill/>
          <a:ln>
            <a:noFill/>
          </a:ln>
          <a:effectLst/>
        </p:spPr>
        <p:style>
          <a:lnRef idx="2">
            <a:schemeClr val="accent1"/>
          </a:lnRef>
          <a:fillRef idx="1">
            <a:schemeClr val="lt1"/>
          </a:fillRef>
          <a:effectRef idx="0">
            <a:schemeClr val="accent1"/>
          </a:effectRef>
          <a:fontRef idx="minor">
            <a:schemeClr val="dk1"/>
          </a:fontRef>
        </p:style>
        <p:txBody>
          <a:bodyPr>
            <a:spAutoFit/>
          </a:bodyPr>
          <a:lstStyle/>
          <a:p>
            <a:pPr>
              <a:defRPr/>
            </a:pPr>
            <a:r>
              <a:rPr lang="lv-LV" altLang="lv-LV" sz="1050" dirty="0">
                <a:solidFill>
                  <a:schemeClr val="accent2"/>
                </a:solidFill>
                <a:latin typeface="Verdana" panose="020B0604030504040204" pitchFamily="34" charset="0"/>
                <a:cs typeface="Arial" panose="020B0604020202020204" pitchFamily="34" charset="0"/>
              </a:rPr>
              <a:t>Latvijas Investīciju un attīstības aģentūra (LIAA)</a:t>
            </a:r>
          </a:p>
        </p:txBody>
      </p:sp>
      <p:sp>
        <p:nvSpPr>
          <p:cNvPr id="70663" name="Text Placeholder 1">
            <a:extLst>
              <a:ext uri="{FF2B5EF4-FFF2-40B4-BE49-F238E27FC236}">
                <a16:creationId xmlns:a16="http://schemas.microsoft.com/office/drawing/2014/main" id="{A047770A-81A4-ADC6-F963-2DBFACC7D577}"/>
              </a:ext>
            </a:extLst>
          </p:cNvPr>
          <p:cNvSpPr>
            <a:spLocks noGrp="1"/>
          </p:cNvSpPr>
          <p:nvPr>
            <p:ph type="body" sz="half" idx="2"/>
          </p:nvPr>
        </p:nvSpPr>
        <p:spPr>
          <a:xfrm>
            <a:off x="722313" y="2159000"/>
            <a:ext cx="3384550" cy="365125"/>
          </a:xfrm>
        </p:spPr>
        <p:txBody>
          <a:bodyPr/>
          <a:lstStyle/>
          <a:p>
            <a:r>
              <a:rPr lang="lv-LV" altLang="lv-LV" sz="1600" b="1">
                <a:solidFill>
                  <a:schemeClr val="accent2"/>
                </a:solidFill>
              </a:rPr>
              <a:t>PRIEKŠROCĪBAS</a:t>
            </a:r>
          </a:p>
          <a:p>
            <a:endParaRPr lang="lv-LV" altLang="lv-LV" sz="1600" b="1"/>
          </a:p>
        </p:txBody>
      </p:sp>
      <p:sp>
        <p:nvSpPr>
          <p:cNvPr id="70664" name="Text Placeholder 1">
            <a:extLst>
              <a:ext uri="{FF2B5EF4-FFF2-40B4-BE49-F238E27FC236}">
                <a16:creationId xmlns:a16="http://schemas.microsoft.com/office/drawing/2014/main" id="{5E357695-0F6B-1596-D0B7-30176671F354}"/>
              </a:ext>
            </a:extLst>
          </p:cNvPr>
          <p:cNvSpPr txBox="1">
            <a:spLocks/>
          </p:cNvSpPr>
          <p:nvPr/>
        </p:nvSpPr>
        <p:spPr bwMode="auto">
          <a:xfrm>
            <a:off x="569913" y="2463800"/>
            <a:ext cx="5099050"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57" tIns="46979" rIns="93957" bIns="46979"/>
          <a:lstStyle>
            <a:lvl1pPr marL="285750" indent="-285750">
              <a:spcBef>
                <a:spcPct val="20000"/>
              </a:spcBef>
              <a:buFont typeface="Arial" panose="020B0604020202020204" pitchFamily="34" charset="0"/>
              <a:buChar char="•"/>
              <a:defRPr sz="3300">
                <a:solidFill>
                  <a:schemeClr val="tx1"/>
                </a:solidFill>
                <a:latin typeface="Times New Roman" panose="02020603050405020304" pitchFamily="18" charset="0"/>
              </a:defRPr>
            </a:lvl1pPr>
            <a:lvl2pPr marL="762000" indent="-292100">
              <a:spcBef>
                <a:spcPct val="20000"/>
              </a:spcBef>
              <a:buFont typeface="Arial" panose="020B0604020202020204" pitchFamily="34" charset="0"/>
              <a:buChar char="–"/>
              <a:defRPr sz="2900">
                <a:solidFill>
                  <a:schemeClr val="tx1"/>
                </a:solidFill>
                <a:latin typeface="Times New Roman" panose="02020603050405020304" pitchFamily="18" charset="0"/>
              </a:defRPr>
            </a:lvl2pPr>
            <a:lvl3pPr marL="1173163" indent="-233363">
              <a:spcBef>
                <a:spcPct val="20000"/>
              </a:spcBef>
              <a:buFont typeface="Arial" panose="020B0604020202020204" pitchFamily="34" charset="0"/>
              <a:buChar char="•"/>
              <a:defRPr sz="2500">
                <a:solidFill>
                  <a:schemeClr val="tx1"/>
                </a:solidFill>
                <a:latin typeface="Times New Roman" panose="02020603050405020304" pitchFamily="18" charset="0"/>
              </a:defRPr>
            </a:lvl3pPr>
            <a:lvl4pPr marL="1643063" indent="-233363">
              <a:spcBef>
                <a:spcPct val="20000"/>
              </a:spcBef>
              <a:buFont typeface="Arial" panose="020B0604020202020204" pitchFamily="34" charset="0"/>
              <a:buChar char="–"/>
              <a:defRPr sz="1900">
                <a:solidFill>
                  <a:schemeClr val="tx1"/>
                </a:solidFill>
                <a:latin typeface="Times New Roman" panose="02020603050405020304" pitchFamily="18" charset="0"/>
              </a:defRPr>
            </a:lvl4pPr>
            <a:lvl5pPr marL="2112963" indent="-233363">
              <a:spcBef>
                <a:spcPct val="20000"/>
              </a:spcBef>
              <a:buFont typeface="Arial" panose="020B0604020202020204" pitchFamily="34" charset="0"/>
              <a:buChar char="»"/>
              <a:defRPr sz="1900">
                <a:solidFill>
                  <a:schemeClr val="tx1"/>
                </a:solidFill>
                <a:latin typeface="Times New Roman" panose="02020603050405020304" pitchFamily="18" charset="0"/>
              </a:defRPr>
            </a:lvl5pPr>
            <a:lvl6pPr marL="25701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6pPr>
            <a:lvl7pPr marL="30273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7pPr>
            <a:lvl8pPr marL="34845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8pPr>
            <a:lvl9pPr marL="39417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9pPr>
          </a:lstStyle>
          <a:p>
            <a:pPr>
              <a:spcBef>
                <a:spcPct val="0"/>
              </a:spcBef>
              <a:buFont typeface="Wingdings" panose="05000000000000000000" pitchFamily="2" charset="2"/>
              <a:buChar char="§"/>
            </a:pPr>
            <a:r>
              <a:rPr lang="lv-LV" altLang="lv-LV" sz="1100">
                <a:latin typeface="Verdana" panose="020B0604030504040204" pitchFamily="34" charset="0"/>
                <a:ea typeface="Verdana" panose="020B0604030504040204" pitchFamily="34" charset="0"/>
                <a:cs typeface="Verdana" panose="020B0604030504040204" pitchFamily="34" charset="0"/>
              </a:rPr>
              <a:t>tiesības saņemt </a:t>
            </a:r>
            <a:r>
              <a:rPr lang="lv-LV" altLang="lv-LV" sz="1100" b="1">
                <a:latin typeface="Verdana" panose="020B0604030504040204" pitchFamily="34" charset="0"/>
                <a:ea typeface="Verdana" panose="020B0604030504040204" pitchFamily="34" charset="0"/>
                <a:cs typeface="Verdana" panose="020B0604030504040204" pitchFamily="34" charset="0"/>
              </a:rPr>
              <a:t>prioritārā kārtībā </a:t>
            </a:r>
            <a:r>
              <a:rPr lang="lv-LV" altLang="lv-LV" sz="1100">
                <a:latin typeface="Verdana" panose="020B0604030504040204" pitchFamily="34" charset="0"/>
                <a:ea typeface="Verdana" panose="020B0604030504040204" pitchFamily="34" charset="0"/>
                <a:cs typeface="Verdana" panose="020B0604030504040204" pitchFamily="34" charset="0"/>
              </a:rPr>
              <a:t>sniedzamos </a:t>
            </a:r>
            <a:r>
              <a:rPr lang="lv-LV" altLang="lv-LV" sz="1100">
                <a:solidFill>
                  <a:schemeClr val="accent2"/>
                </a:solidFill>
                <a:latin typeface="Verdana" panose="020B0604030504040204" pitchFamily="34" charset="0"/>
                <a:ea typeface="Verdana" panose="020B0604030504040204" pitchFamily="34" charset="0"/>
                <a:cs typeface="Verdana" panose="020B0604030504040204" pitchFamily="34" charset="0"/>
              </a:rPr>
              <a:t>pakalpojumus</a:t>
            </a:r>
            <a:r>
              <a:rPr lang="lv-LV" altLang="lv-LV" sz="1100" b="1">
                <a:solidFill>
                  <a:schemeClr val="accent2"/>
                </a:solidFill>
                <a:latin typeface="Verdana" panose="020B0604030504040204" pitchFamily="34" charset="0"/>
                <a:ea typeface="Verdana" panose="020B0604030504040204" pitchFamily="34" charset="0"/>
                <a:cs typeface="Verdana" panose="020B0604030504040204" pitchFamily="34" charset="0"/>
              </a:rPr>
              <a:t>* </a:t>
            </a:r>
            <a:r>
              <a:rPr lang="lv-LV" altLang="lv-LV" sz="1100">
                <a:latin typeface="Verdana" panose="020B0604030504040204" pitchFamily="34" charset="0"/>
                <a:ea typeface="Verdana" panose="020B0604030504040204" pitchFamily="34" charset="0"/>
                <a:cs typeface="Verdana" panose="020B0604030504040204" pitchFamily="34" charset="0"/>
              </a:rPr>
              <a:t>divas reizes </a:t>
            </a:r>
            <a:r>
              <a:rPr lang="lv-LV" altLang="lv-LV" sz="1100" b="1">
                <a:latin typeface="Verdana" panose="020B0604030504040204" pitchFamily="34" charset="0"/>
                <a:ea typeface="Verdana" panose="020B0604030504040204" pitchFamily="34" charset="0"/>
                <a:cs typeface="Verdana" panose="020B0604030504040204" pitchFamily="34" charset="0"/>
              </a:rPr>
              <a:t>īsākā</a:t>
            </a:r>
            <a:r>
              <a:rPr lang="lv-LV" altLang="lv-LV" sz="1100">
                <a:latin typeface="Verdana" panose="020B0604030504040204" pitchFamily="34" charset="0"/>
                <a:ea typeface="Verdana" panose="020B0604030504040204" pitchFamily="34" charset="0"/>
                <a:cs typeface="Verdana" panose="020B0604030504040204" pitchFamily="34" charset="0"/>
              </a:rPr>
              <a:t> </a:t>
            </a:r>
            <a:r>
              <a:rPr lang="lv-LV" altLang="lv-LV" sz="1100" b="1">
                <a:latin typeface="Verdana" panose="020B0604030504040204" pitchFamily="34" charset="0"/>
                <a:ea typeface="Verdana" panose="020B0604030504040204" pitchFamily="34" charset="0"/>
                <a:cs typeface="Verdana" panose="020B0604030504040204" pitchFamily="34" charset="0"/>
              </a:rPr>
              <a:t>termiņā</a:t>
            </a:r>
          </a:p>
          <a:p>
            <a:pPr>
              <a:spcBef>
                <a:spcPct val="0"/>
              </a:spcBef>
              <a:buFont typeface="Wingdings" panose="05000000000000000000" pitchFamily="2" charset="2"/>
              <a:buChar char="§"/>
            </a:pPr>
            <a:r>
              <a:rPr lang="lv-LV" altLang="lv-LV" sz="1100">
                <a:latin typeface="Verdana" panose="020B0604030504040204" pitchFamily="34" charset="0"/>
                <a:ea typeface="Verdana" panose="020B0604030504040204" pitchFamily="34" charset="0"/>
                <a:cs typeface="Verdana" panose="020B0604030504040204" pitchFamily="34" charset="0"/>
              </a:rPr>
              <a:t>tiesīgi saņemt prioritārā kārtībā sniedzamos pakalpojumus </a:t>
            </a:r>
            <a:r>
              <a:rPr lang="lv-LV" altLang="lv-LV" sz="1100" b="1">
                <a:latin typeface="Verdana" panose="020B0604030504040204" pitchFamily="34" charset="0"/>
                <a:ea typeface="Verdana" panose="020B0604030504040204" pitchFamily="34" charset="0"/>
                <a:cs typeface="Verdana" panose="020B0604030504040204" pitchFamily="34" charset="0"/>
              </a:rPr>
              <a:t>36</a:t>
            </a:r>
            <a:r>
              <a:rPr lang="lv-LV" altLang="lv-LV" sz="1100">
                <a:latin typeface="Verdana" panose="020B0604030504040204" pitchFamily="34" charset="0"/>
                <a:ea typeface="Verdana" panose="020B0604030504040204" pitchFamily="34" charset="0"/>
                <a:cs typeface="Verdana" panose="020B0604030504040204" pitchFamily="34" charset="0"/>
              </a:rPr>
              <a:t> </a:t>
            </a:r>
            <a:r>
              <a:rPr lang="lv-LV" altLang="lv-LV" sz="1100" b="1">
                <a:latin typeface="Verdana" panose="020B0604030504040204" pitchFamily="34" charset="0"/>
                <a:ea typeface="Verdana" panose="020B0604030504040204" pitchFamily="34" charset="0"/>
                <a:cs typeface="Verdana" panose="020B0604030504040204" pitchFamily="34" charset="0"/>
              </a:rPr>
              <a:t>mēnešus</a:t>
            </a:r>
          </a:p>
          <a:p>
            <a:pPr>
              <a:spcBef>
                <a:spcPct val="0"/>
              </a:spcBef>
              <a:buFont typeface="Wingdings" panose="05000000000000000000" pitchFamily="2" charset="2"/>
              <a:buChar char="§"/>
            </a:pPr>
            <a:r>
              <a:rPr lang="lv-LV" altLang="lv-LV" sz="1100">
                <a:latin typeface="Verdana" panose="020B0604030504040204" pitchFamily="34" charset="0"/>
                <a:ea typeface="Verdana" panose="020B0604030504040204" pitchFamily="34" charset="0"/>
                <a:cs typeface="Verdana" panose="020B0604030504040204" pitchFamily="34" charset="0"/>
              </a:rPr>
              <a:t>Komersants ir tiesīgs pieprasīt prioritārā projekta atzīmi Būvniecības informācijas sistēmā </a:t>
            </a:r>
            <a:r>
              <a:rPr lang="lv-LV" altLang="lv-LV" sz="1100" b="1">
                <a:latin typeface="Verdana" panose="020B0604030504040204" pitchFamily="34" charset="0"/>
                <a:ea typeface="Verdana" panose="020B0604030504040204" pitchFamily="34" charset="0"/>
                <a:cs typeface="Verdana" panose="020B0604030504040204" pitchFamily="34" charset="0"/>
              </a:rPr>
              <a:t>par ierosinātu būvniecības lietu</a:t>
            </a:r>
          </a:p>
        </p:txBody>
      </p:sp>
      <p:pic>
        <p:nvPicPr>
          <p:cNvPr id="70665" name="Picture 23">
            <a:extLst>
              <a:ext uri="{FF2B5EF4-FFF2-40B4-BE49-F238E27FC236}">
                <a16:creationId xmlns:a16="http://schemas.microsoft.com/office/drawing/2014/main" id="{D7E56363-F1CD-E65E-068F-7BEF2A7D89E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71688" y="3670300"/>
            <a:ext cx="2784475" cy="4333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0666" name="Picture 3">
            <a:extLst>
              <a:ext uri="{FF2B5EF4-FFF2-40B4-BE49-F238E27FC236}">
                <a16:creationId xmlns:a16="http://schemas.microsoft.com/office/drawing/2014/main" id="{5DCD4C56-6E69-468C-DEB3-64C2776884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33852" b="37943"/>
          <a:stretch>
            <a:fillRect/>
          </a:stretch>
        </p:blipFill>
        <p:spPr bwMode="auto">
          <a:xfrm>
            <a:off x="428625" y="1538288"/>
            <a:ext cx="1519238"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7" name="TextBox 27">
            <a:extLst>
              <a:ext uri="{FF2B5EF4-FFF2-40B4-BE49-F238E27FC236}">
                <a16:creationId xmlns:a16="http://schemas.microsoft.com/office/drawing/2014/main" id="{D3F60D58-16E3-7120-E163-22EB4F042719}"/>
              </a:ext>
            </a:extLst>
          </p:cNvPr>
          <p:cNvSpPr txBox="1">
            <a:spLocks noChangeArrowheads="1"/>
          </p:cNvSpPr>
          <p:nvPr/>
        </p:nvSpPr>
        <p:spPr bwMode="auto">
          <a:xfrm>
            <a:off x="2590800" y="1319213"/>
            <a:ext cx="61658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lv-LV" altLang="lv-LV" sz="1200">
                <a:latin typeface="Verdana" panose="020B0604030504040204" pitchFamily="34" charset="0"/>
              </a:rPr>
              <a:t>Prioritārā projekta statusu iegūst Latvijā reģistrēts </a:t>
            </a:r>
            <a:r>
              <a:rPr lang="lv-LV" altLang="lv-LV" sz="1200" b="1" u="sng">
                <a:latin typeface="Verdana" panose="020B0604030504040204" pitchFamily="34" charset="0"/>
              </a:rPr>
              <a:t>komersants</a:t>
            </a:r>
            <a:r>
              <a:rPr lang="lv-LV" altLang="lv-LV" sz="1200">
                <a:latin typeface="Verdana" panose="020B0604030504040204" pitchFamily="34" charset="0"/>
              </a:rPr>
              <a:t>, reģistrēts ārvalsts komersants vai dalībvalsts komercsabiedrība</a:t>
            </a:r>
            <a:r>
              <a:rPr lang="lv-LV" altLang="lv-LV" sz="1200" b="1">
                <a:latin typeface="Verdana" panose="020B0604030504040204" pitchFamily="34" charset="0"/>
              </a:rPr>
              <a:t>, </a:t>
            </a:r>
            <a:r>
              <a:rPr lang="lv-LV" altLang="lv-LV" sz="1200" b="1" u="sng">
                <a:latin typeface="Verdana" panose="020B0604030504040204" pitchFamily="34" charset="0"/>
              </a:rPr>
              <a:t>kam Latvijā ir reģistrēta filiāle</a:t>
            </a:r>
            <a:r>
              <a:rPr lang="lv-LV" altLang="lv-LV" sz="1200" b="1">
                <a:latin typeface="Verdana" panose="020B0604030504040204" pitchFamily="34" charset="0"/>
              </a:rPr>
              <a:t> </a:t>
            </a:r>
            <a:r>
              <a:rPr lang="lv-LV" altLang="lv-LV" sz="1200">
                <a:latin typeface="Verdana" panose="020B0604030504040204" pitchFamily="34" charset="0"/>
              </a:rPr>
              <a:t>Komerclikuma izpratnē</a:t>
            </a:r>
          </a:p>
        </p:txBody>
      </p:sp>
      <p:sp>
        <p:nvSpPr>
          <p:cNvPr id="70668" name="TextBox 31">
            <a:extLst>
              <a:ext uri="{FF2B5EF4-FFF2-40B4-BE49-F238E27FC236}">
                <a16:creationId xmlns:a16="http://schemas.microsoft.com/office/drawing/2014/main" id="{0CAF60A9-008B-FB47-89FA-2B7BF327FB44}"/>
              </a:ext>
            </a:extLst>
          </p:cNvPr>
          <p:cNvSpPr txBox="1">
            <a:spLocks noChangeArrowheads="1"/>
          </p:cNvSpPr>
          <p:nvPr/>
        </p:nvSpPr>
        <p:spPr bwMode="auto">
          <a:xfrm>
            <a:off x="5821363" y="2201863"/>
            <a:ext cx="32210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57" tIns="46979" rIns="93957" bIns="46979"/>
          <a:lstStyle>
            <a:lvl1pPr>
              <a:spcBef>
                <a:spcPct val="20000"/>
              </a:spcBef>
              <a:buFont typeface="Arial" panose="020B0604020202020204" pitchFamily="34" charset="0"/>
              <a:buChar char="•"/>
              <a:defRPr sz="3300">
                <a:solidFill>
                  <a:schemeClr val="tx1"/>
                </a:solidFill>
                <a:latin typeface="Times New Roman" panose="02020603050405020304" pitchFamily="18" charset="0"/>
              </a:defRPr>
            </a:lvl1pPr>
            <a:lvl2pPr marL="762000" indent="-292100">
              <a:spcBef>
                <a:spcPct val="20000"/>
              </a:spcBef>
              <a:buFont typeface="Arial" panose="020B0604020202020204" pitchFamily="34" charset="0"/>
              <a:buChar char="–"/>
              <a:defRPr sz="2900">
                <a:solidFill>
                  <a:schemeClr val="tx1"/>
                </a:solidFill>
                <a:latin typeface="Times New Roman" panose="02020603050405020304" pitchFamily="18" charset="0"/>
              </a:defRPr>
            </a:lvl2pPr>
            <a:lvl3pPr marL="1173163" indent="-233363">
              <a:spcBef>
                <a:spcPct val="20000"/>
              </a:spcBef>
              <a:buFont typeface="Arial" panose="020B0604020202020204" pitchFamily="34" charset="0"/>
              <a:buChar char="•"/>
              <a:defRPr sz="2500">
                <a:solidFill>
                  <a:schemeClr val="tx1"/>
                </a:solidFill>
                <a:latin typeface="Times New Roman" panose="02020603050405020304" pitchFamily="18" charset="0"/>
              </a:defRPr>
            </a:lvl3pPr>
            <a:lvl4pPr marL="1643063" indent="-233363">
              <a:spcBef>
                <a:spcPct val="20000"/>
              </a:spcBef>
              <a:buFont typeface="Arial" panose="020B0604020202020204" pitchFamily="34" charset="0"/>
              <a:buChar char="–"/>
              <a:defRPr sz="1900">
                <a:solidFill>
                  <a:schemeClr val="tx1"/>
                </a:solidFill>
                <a:latin typeface="Times New Roman" panose="02020603050405020304" pitchFamily="18" charset="0"/>
              </a:defRPr>
            </a:lvl4pPr>
            <a:lvl5pPr marL="2112963" indent="-233363">
              <a:spcBef>
                <a:spcPct val="20000"/>
              </a:spcBef>
              <a:buFont typeface="Arial" panose="020B0604020202020204" pitchFamily="34" charset="0"/>
              <a:buChar char="»"/>
              <a:defRPr sz="1900">
                <a:solidFill>
                  <a:schemeClr val="tx1"/>
                </a:solidFill>
                <a:latin typeface="Times New Roman" panose="02020603050405020304" pitchFamily="18" charset="0"/>
              </a:defRPr>
            </a:lvl5pPr>
            <a:lvl6pPr marL="25701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6pPr>
            <a:lvl7pPr marL="30273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7pPr>
            <a:lvl8pPr marL="34845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8pPr>
            <a:lvl9pPr marL="39417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9pPr>
          </a:lstStyle>
          <a:p>
            <a:pPr>
              <a:buFont typeface="Arial" panose="020B0604020202020204" pitchFamily="34" charset="0"/>
              <a:buNone/>
            </a:pPr>
            <a:r>
              <a:rPr lang="lv-LV" altLang="lv-LV" sz="1100" b="1">
                <a:latin typeface="Verdana" panose="020B0604030504040204" pitchFamily="34" charset="0"/>
                <a:ea typeface="Verdana" panose="020B0604030504040204" pitchFamily="34" charset="0"/>
                <a:cs typeface="Verdana" panose="020B0604030504040204" pitchFamily="34" charset="0"/>
              </a:rPr>
              <a:t>NAV TIESĪGI SAŅEMT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6">
            <a:extLst>
              <a:ext uri="{FF2B5EF4-FFF2-40B4-BE49-F238E27FC236}">
                <a16:creationId xmlns:a16="http://schemas.microsoft.com/office/drawing/2014/main" id="{D11A7EAB-C9D2-5CA4-9144-30695F591301}"/>
              </a:ext>
            </a:extLst>
          </p:cNvPr>
          <p:cNvSpPr>
            <a:spLocks noGrp="1"/>
          </p:cNvSpPr>
          <p:nvPr>
            <p:ph type="title"/>
          </p:nvPr>
        </p:nvSpPr>
        <p:spPr>
          <a:xfrm>
            <a:off x="2590800" y="204788"/>
            <a:ext cx="6442075" cy="1020762"/>
          </a:xfrm>
        </p:spPr>
        <p:txBody>
          <a:bodyPr anchor="ctr"/>
          <a:lstStyle/>
          <a:p>
            <a:r>
              <a:rPr lang="lv-LV" altLang="lv-LV">
                <a:solidFill>
                  <a:schemeClr val="accent2"/>
                </a:solidFill>
              </a:rPr>
              <a:t>Iniciatīva «Zaļais koridors»</a:t>
            </a:r>
          </a:p>
        </p:txBody>
      </p:sp>
      <p:sp>
        <p:nvSpPr>
          <p:cNvPr id="72707" name="Slide Number Placeholder 5">
            <a:extLst>
              <a:ext uri="{FF2B5EF4-FFF2-40B4-BE49-F238E27FC236}">
                <a16:creationId xmlns:a16="http://schemas.microsoft.com/office/drawing/2014/main" id="{D791E9EB-766F-FCAB-49FB-5FBCB25E3EDF}"/>
              </a:ext>
            </a:extLst>
          </p:cNvPr>
          <p:cNvSpPr>
            <a:spLocks noGrp="1" noChangeArrowheads="1"/>
          </p:cNvSpPr>
          <p:nvPr>
            <p:ph type="sldNum" sz="quarter" idx="13"/>
          </p:nvPr>
        </p:nvSpPr>
        <p:spPr bwMode="auto">
          <a:xfrm>
            <a:off x="8399463" y="4743450"/>
            <a:ext cx="439737"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17D0C2C-EC12-4685-A4CF-5EB3E0687E30}" type="slidenum">
              <a:rPr lang="en-US" altLang="lv-LV" smtClean="0"/>
              <a:pPr/>
              <a:t>27</a:t>
            </a:fld>
            <a:endParaRPr lang="en-US" altLang="lv-LV"/>
          </a:p>
        </p:txBody>
      </p:sp>
      <p:sp>
        <p:nvSpPr>
          <p:cNvPr id="25" name="Rectangle 24">
            <a:extLst>
              <a:ext uri="{FF2B5EF4-FFF2-40B4-BE49-F238E27FC236}">
                <a16:creationId xmlns:a16="http://schemas.microsoft.com/office/drawing/2014/main" id="{92FE7283-6E06-6D20-3307-B49BDA823298}"/>
              </a:ext>
            </a:extLst>
          </p:cNvPr>
          <p:cNvSpPr/>
          <p:nvPr/>
        </p:nvSpPr>
        <p:spPr bwMode="auto">
          <a:xfrm>
            <a:off x="2601913" y="893763"/>
            <a:ext cx="6078537" cy="254000"/>
          </a:xfrm>
          <a:prstGeom prst="rect">
            <a:avLst/>
          </a:prstGeom>
          <a:noFill/>
          <a:ln>
            <a:noFill/>
          </a:ln>
          <a:effectLst/>
        </p:spPr>
        <p:style>
          <a:lnRef idx="2">
            <a:schemeClr val="accent1"/>
          </a:lnRef>
          <a:fillRef idx="1">
            <a:schemeClr val="lt1"/>
          </a:fillRef>
          <a:effectRef idx="0">
            <a:schemeClr val="accent1"/>
          </a:effectRef>
          <a:fontRef idx="minor">
            <a:schemeClr val="dk1"/>
          </a:fontRef>
        </p:style>
        <p:txBody>
          <a:bodyPr>
            <a:spAutoFit/>
          </a:bodyPr>
          <a:lstStyle/>
          <a:p>
            <a:pPr>
              <a:defRPr/>
            </a:pPr>
            <a:r>
              <a:rPr lang="lv-LV" altLang="lv-LV" sz="1050" dirty="0">
                <a:solidFill>
                  <a:schemeClr val="accent2"/>
                </a:solidFill>
                <a:latin typeface="Verdana" panose="020B0604030504040204" pitchFamily="34" charset="0"/>
                <a:cs typeface="Arial" panose="020B0604020202020204" pitchFamily="34" charset="0"/>
              </a:rPr>
              <a:t>Latvijas Investīciju un attīstības aģentūra (LIAA)</a:t>
            </a:r>
          </a:p>
        </p:txBody>
      </p:sp>
      <p:sp>
        <p:nvSpPr>
          <p:cNvPr id="72709" name="Text Placeholder 1">
            <a:extLst>
              <a:ext uri="{FF2B5EF4-FFF2-40B4-BE49-F238E27FC236}">
                <a16:creationId xmlns:a16="http://schemas.microsoft.com/office/drawing/2014/main" id="{3B4C4866-96DD-2CA4-BC31-96E169C9A907}"/>
              </a:ext>
            </a:extLst>
          </p:cNvPr>
          <p:cNvSpPr>
            <a:spLocks noGrp="1"/>
          </p:cNvSpPr>
          <p:nvPr>
            <p:ph type="body" sz="half" idx="2"/>
          </p:nvPr>
        </p:nvSpPr>
        <p:spPr>
          <a:xfrm>
            <a:off x="722313" y="2098675"/>
            <a:ext cx="3849687" cy="365125"/>
          </a:xfrm>
        </p:spPr>
        <p:txBody>
          <a:bodyPr/>
          <a:lstStyle/>
          <a:p>
            <a:r>
              <a:rPr lang="lv-LV" altLang="lv-LV" sz="1600" b="1">
                <a:solidFill>
                  <a:schemeClr val="accent2"/>
                </a:solidFill>
              </a:rPr>
              <a:t>SAŅEMŠANA UN IZMANTOŠANA</a:t>
            </a:r>
          </a:p>
        </p:txBody>
      </p:sp>
      <p:sp>
        <p:nvSpPr>
          <p:cNvPr id="72710" name="Text Placeholder 1">
            <a:extLst>
              <a:ext uri="{FF2B5EF4-FFF2-40B4-BE49-F238E27FC236}">
                <a16:creationId xmlns:a16="http://schemas.microsoft.com/office/drawing/2014/main" id="{CF6F6D80-66B4-92C2-BD19-4C93F68D3AE7}"/>
              </a:ext>
            </a:extLst>
          </p:cNvPr>
          <p:cNvSpPr txBox="1">
            <a:spLocks/>
          </p:cNvSpPr>
          <p:nvPr/>
        </p:nvSpPr>
        <p:spPr bwMode="auto">
          <a:xfrm>
            <a:off x="569913" y="2463800"/>
            <a:ext cx="8269287"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57" tIns="46979" rIns="93957" bIns="46979"/>
          <a:lstStyle>
            <a:lvl1pPr marL="285750" indent="-285750">
              <a:spcBef>
                <a:spcPct val="20000"/>
              </a:spcBef>
              <a:buFont typeface="Arial" panose="020B0604020202020204" pitchFamily="34" charset="0"/>
              <a:buChar char="•"/>
              <a:defRPr sz="3300">
                <a:solidFill>
                  <a:schemeClr val="tx1"/>
                </a:solidFill>
                <a:latin typeface="Times New Roman" panose="02020603050405020304" pitchFamily="18" charset="0"/>
              </a:defRPr>
            </a:lvl1pPr>
            <a:lvl2pPr marL="762000" indent="-292100">
              <a:spcBef>
                <a:spcPct val="20000"/>
              </a:spcBef>
              <a:buFont typeface="Arial" panose="020B0604020202020204" pitchFamily="34" charset="0"/>
              <a:buChar char="–"/>
              <a:defRPr sz="2900">
                <a:solidFill>
                  <a:schemeClr val="tx1"/>
                </a:solidFill>
                <a:latin typeface="Times New Roman" panose="02020603050405020304" pitchFamily="18" charset="0"/>
              </a:defRPr>
            </a:lvl2pPr>
            <a:lvl3pPr marL="1173163" indent="-233363">
              <a:spcBef>
                <a:spcPct val="20000"/>
              </a:spcBef>
              <a:buFont typeface="Arial" panose="020B0604020202020204" pitchFamily="34" charset="0"/>
              <a:buChar char="•"/>
              <a:defRPr sz="2500">
                <a:solidFill>
                  <a:schemeClr val="tx1"/>
                </a:solidFill>
                <a:latin typeface="Times New Roman" panose="02020603050405020304" pitchFamily="18" charset="0"/>
              </a:defRPr>
            </a:lvl3pPr>
            <a:lvl4pPr marL="1643063" indent="-233363">
              <a:spcBef>
                <a:spcPct val="20000"/>
              </a:spcBef>
              <a:buFont typeface="Arial" panose="020B0604020202020204" pitchFamily="34" charset="0"/>
              <a:buChar char="–"/>
              <a:defRPr sz="1900">
                <a:solidFill>
                  <a:schemeClr val="tx1"/>
                </a:solidFill>
                <a:latin typeface="Times New Roman" panose="02020603050405020304" pitchFamily="18" charset="0"/>
              </a:defRPr>
            </a:lvl4pPr>
            <a:lvl5pPr marL="2112963" indent="-233363">
              <a:spcBef>
                <a:spcPct val="20000"/>
              </a:spcBef>
              <a:buFont typeface="Arial" panose="020B0604020202020204" pitchFamily="34" charset="0"/>
              <a:buChar char="»"/>
              <a:defRPr sz="1900">
                <a:solidFill>
                  <a:schemeClr val="tx1"/>
                </a:solidFill>
                <a:latin typeface="Times New Roman" panose="02020603050405020304" pitchFamily="18" charset="0"/>
              </a:defRPr>
            </a:lvl5pPr>
            <a:lvl6pPr marL="25701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6pPr>
            <a:lvl7pPr marL="30273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7pPr>
            <a:lvl8pPr marL="34845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8pPr>
            <a:lvl9pPr marL="39417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9pPr>
          </a:lstStyle>
          <a:p>
            <a:pPr>
              <a:spcBef>
                <a:spcPct val="0"/>
              </a:spcBef>
              <a:buFont typeface="Wingdings" panose="05000000000000000000" pitchFamily="2" charset="2"/>
              <a:buChar char="§"/>
            </a:pPr>
            <a:r>
              <a:rPr lang="lv-LV" altLang="lv-LV" sz="1400">
                <a:latin typeface="Verdana" panose="020B0604030504040204" pitchFamily="34" charset="0"/>
                <a:ea typeface="Verdana" panose="020B0604030504040204" pitchFamily="34" charset="0"/>
                <a:cs typeface="Verdana" panose="020B0604030504040204" pitchFamily="34" charset="0"/>
              </a:rPr>
              <a:t>Iesniedz pieteikumu LIAA caur </a:t>
            </a:r>
            <a:r>
              <a:rPr lang="lv-LV" altLang="lv-LV" sz="1400">
                <a:solidFill>
                  <a:schemeClr val="accent2"/>
                </a:solidFill>
                <a:latin typeface="Verdana" panose="020B0604030504040204" pitchFamily="34" charset="0"/>
                <a:ea typeface="Verdana" panose="020B0604030504040204" pitchFamily="34" charset="0"/>
                <a:cs typeface="Verdana" panose="020B0604030504040204" pitchFamily="34" charset="0"/>
              </a:rPr>
              <a:t>www.business.gov.lv </a:t>
            </a:r>
            <a:r>
              <a:rPr lang="lv-LV" altLang="lv-LV" sz="1400">
                <a:latin typeface="Verdana" panose="020B0604030504040204" pitchFamily="34" charset="0"/>
                <a:ea typeface="Verdana" panose="020B0604030504040204" pitchFamily="34" charset="0"/>
                <a:cs typeface="Verdana" panose="020B0604030504040204" pitchFamily="34" charset="0"/>
              </a:rPr>
              <a:t>vai </a:t>
            </a:r>
            <a:r>
              <a:rPr lang="lv-LV" altLang="lv-LV" sz="1400">
                <a:solidFill>
                  <a:schemeClr val="accent2"/>
                </a:solidFill>
                <a:latin typeface="Verdana" panose="020B0604030504040204" pitchFamily="34" charset="0"/>
                <a:ea typeface="Verdana" panose="020B0604030504040204" pitchFamily="34" charset="0"/>
                <a:cs typeface="Verdana" panose="020B0604030504040204" pitchFamily="34" charset="0"/>
              </a:rPr>
              <a:t>pasts@liaa.gov.lv</a:t>
            </a:r>
          </a:p>
          <a:p>
            <a:pPr>
              <a:spcBef>
                <a:spcPct val="0"/>
              </a:spcBef>
              <a:buFont typeface="Wingdings" panose="05000000000000000000" pitchFamily="2" charset="2"/>
              <a:buChar char="§"/>
            </a:pPr>
            <a:r>
              <a:rPr lang="lv-LV" altLang="lv-LV" sz="1400">
                <a:latin typeface="Verdana" panose="020B0604030504040204" pitchFamily="34" charset="0"/>
                <a:ea typeface="Verdana" panose="020B0604030504040204" pitchFamily="34" charset="0"/>
                <a:cs typeface="Verdana" panose="020B0604030504040204" pitchFamily="34" charset="0"/>
              </a:rPr>
              <a:t>LIAA </a:t>
            </a:r>
            <a:r>
              <a:rPr lang="lv-LV" altLang="lv-LV" sz="1400" b="1">
                <a:latin typeface="Verdana" panose="020B0604030504040204" pitchFamily="34" charset="0"/>
                <a:ea typeface="Verdana" panose="020B0604030504040204" pitchFamily="34" charset="0"/>
                <a:cs typeface="Verdana" panose="020B0604030504040204" pitchFamily="34" charset="0"/>
              </a:rPr>
              <a:t>10 darbdienu </a:t>
            </a:r>
            <a:r>
              <a:rPr lang="lv-LV" altLang="lv-LV" sz="1400">
                <a:latin typeface="Verdana" panose="020B0604030504040204" pitchFamily="34" charset="0"/>
                <a:ea typeface="Verdana" panose="020B0604030504040204" pitchFamily="34" charset="0"/>
                <a:cs typeface="Verdana" panose="020B0604030504040204" pitchFamily="34" charset="0"/>
              </a:rPr>
              <a:t>laikā pieņem lēmumu par iekļaušanu sarakstā</a:t>
            </a:r>
          </a:p>
          <a:p>
            <a:pPr>
              <a:spcBef>
                <a:spcPct val="0"/>
              </a:spcBef>
              <a:buFont typeface="Wingdings" panose="05000000000000000000" pitchFamily="2" charset="2"/>
              <a:buChar char="§"/>
            </a:pPr>
            <a:r>
              <a:rPr lang="lv-LV" altLang="lv-LV" sz="1400">
                <a:latin typeface="Verdana" panose="020B0604030504040204" pitchFamily="34" charset="0"/>
                <a:ea typeface="Verdana" panose="020B0604030504040204" pitchFamily="34" charset="0"/>
                <a:cs typeface="Verdana" panose="020B0604030504040204" pitchFamily="34" charset="0"/>
              </a:rPr>
              <a:t>LIAA par lēmumu iekļaut komersantu sarakstā </a:t>
            </a:r>
            <a:r>
              <a:rPr lang="lv-LV" altLang="lv-LV" sz="1400" b="1">
                <a:latin typeface="Verdana" panose="020B0604030504040204" pitchFamily="34" charset="0"/>
                <a:ea typeface="Verdana" panose="020B0604030504040204" pitchFamily="34" charset="0"/>
                <a:cs typeface="Verdana" panose="020B0604030504040204" pitchFamily="34" charset="0"/>
              </a:rPr>
              <a:t>trīs darbdienu </a:t>
            </a:r>
            <a:r>
              <a:rPr lang="lv-LV" altLang="lv-LV" sz="1400">
                <a:latin typeface="Verdana" panose="020B0604030504040204" pitchFamily="34" charset="0"/>
                <a:ea typeface="Verdana" panose="020B0604030504040204" pitchFamily="34" charset="0"/>
                <a:cs typeface="Verdana" panose="020B0604030504040204" pitchFamily="34" charset="0"/>
              </a:rPr>
              <a:t>laikā rakstiski paziņo komersantam un pieteikumā norādītajām iestādēm, kuru pakalpojumus komersants plāno izmantot</a:t>
            </a:r>
          </a:p>
        </p:txBody>
      </p:sp>
      <p:pic>
        <p:nvPicPr>
          <p:cNvPr id="72711" name="Picture 3">
            <a:extLst>
              <a:ext uri="{FF2B5EF4-FFF2-40B4-BE49-F238E27FC236}">
                <a16:creationId xmlns:a16="http://schemas.microsoft.com/office/drawing/2014/main" id="{694A8313-2420-B9A8-B616-ED15D80AAA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3852" b="37943"/>
          <a:stretch>
            <a:fillRect/>
          </a:stretch>
        </p:blipFill>
        <p:spPr bwMode="auto">
          <a:xfrm>
            <a:off x="428625" y="1538288"/>
            <a:ext cx="1519238"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2" name="TextBox 13">
            <a:extLst>
              <a:ext uri="{FF2B5EF4-FFF2-40B4-BE49-F238E27FC236}">
                <a16:creationId xmlns:a16="http://schemas.microsoft.com/office/drawing/2014/main" id="{577E7A67-9752-4BF3-9618-6CC23BF360E6}"/>
              </a:ext>
            </a:extLst>
          </p:cNvPr>
          <p:cNvSpPr txBox="1">
            <a:spLocks noChangeArrowheads="1"/>
          </p:cNvSpPr>
          <p:nvPr/>
        </p:nvSpPr>
        <p:spPr bwMode="auto">
          <a:xfrm>
            <a:off x="1524000" y="3832225"/>
            <a:ext cx="68421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lv-LV" altLang="lv-LV" sz="1400">
                <a:latin typeface="Verdana" panose="020B0604030504040204" pitchFamily="34" charset="0"/>
              </a:rPr>
              <a:t>Ja prioritārā kārtībā sniedzamā pakalpojuma saņemšanai iestādē veidojas ZK statusam minētajiem kritērijiem atbilstošu komersantu rinda, tad pakalpojuma saņemšanu </a:t>
            </a:r>
            <a:r>
              <a:rPr lang="lv-LV" altLang="lv-LV" sz="1400" b="1">
                <a:latin typeface="Verdana" panose="020B0604030504040204" pitchFamily="34" charset="0"/>
              </a:rPr>
              <a:t>ārpus kārtas pirmajiem nodrošina komersantiem, kas plāno īstenot militārās ražošanas projektu</a:t>
            </a:r>
            <a:endParaRPr lang="lv-LV" altLang="lv-LV" sz="1400">
              <a:latin typeface="Verdana" panose="020B0604030504040204" pitchFamily="34" charset="0"/>
            </a:endParaRPr>
          </a:p>
        </p:txBody>
      </p:sp>
      <p:pic>
        <p:nvPicPr>
          <p:cNvPr id="72713" name="Graphic 9" descr="Shooting star with solid fill">
            <a:extLst>
              <a:ext uri="{FF2B5EF4-FFF2-40B4-BE49-F238E27FC236}">
                <a16:creationId xmlns:a16="http://schemas.microsoft.com/office/drawing/2014/main" id="{3FFFF150-D3BD-C88A-D3DC-C208B40CE9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3832225"/>
            <a:ext cx="839787"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4" name="object 7" descr="object 7">
            <a:extLst>
              <a:ext uri="{FF2B5EF4-FFF2-40B4-BE49-F238E27FC236}">
                <a16:creationId xmlns:a16="http://schemas.microsoft.com/office/drawing/2014/main" id="{EC09F664-E822-2AB3-4380-27BD4645A6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7563" y="869950"/>
            <a:ext cx="1671637"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F2EA27D4-E955-F14B-D827-7E741AACCC87}"/>
              </a:ext>
            </a:extLst>
          </p:cNvPr>
          <p:cNvSpPr txBox="1">
            <a:spLocks noChangeArrowheads="1"/>
          </p:cNvSpPr>
          <p:nvPr/>
        </p:nvSpPr>
        <p:spPr bwMode="auto">
          <a:xfrm>
            <a:off x="614363" y="1484313"/>
            <a:ext cx="8102600" cy="288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defTabSz="685800">
              <a:lnSpc>
                <a:spcPct val="90000"/>
              </a:lnSpc>
              <a:spcBef>
                <a:spcPts val="750"/>
              </a:spcBef>
              <a:buFont typeface="Arial" panose="020B0604020202020204" pitchFamily="34" charset="0"/>
              <a:buChar char="•"/>
              <a:defRPr sz="21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514350" indent="-171450" defTabSz="685800">
              <a:lnSpc>
                <a:spcPct val="90000"/>
              </a:lnSpc>
              <a:spcBef>
                <a:spcPts val="375"/>
              </a:spcBef>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eaLnBrk="1" hangingPunct="1">
              <a:lnSpc>
                <a:spcPct val="100000"/>
              </a:lnSpc>
              <a:spcBef>
                <a:spcPts val="450"/>
              </a:spcBef>
              <a:spcAft>
                <a:spcPts val="450"/>
              </a:spcAft>
              <a:buFontTx/>
              <a:buNone/>
            </a:pPr>
            <a:r>
              <a:rPr lang="lv-LV" altLang="lv-LV" sz="1500">
                <a:solidFill>
                  <a:srgbClr val="000000"/>
                </a:solidFill>
                <a:cs typeface="Arial" panose="020B0604020202020204" pitchFamily="34" charset="0"/>
              </a:rPr>
              <a:t>Standarta algoritms un provizoriskais laika rāmis</a:t>
            </a:r>
          </a:p>
        </p:txBody>
      </p:sp>
      <p:graphicFrame>
        <p:nvGraphicFramePr>
          <p:cNvPr id="3" name="Diagram 2">
            <a:extLst>
              <a:ext uri="{FF2B5EF4-FFF2-40B4-BE49-F238E27FC236}">
                <a16:creationId xmlns:a16="http://schemas.microsoft.com/office/drawing/2014/main" id="{F3B71C81-B203-1ECE-A072-FDD984C1E617}"/>
              </a:ext>
            </a:extLst>
          </p:cNvPr>
          <p:cNvGraphicFramePr/>
          <p:nvPr/>
        </p:nvGraphicFramePr>
        <p:xfrm>
          <a:off x="180109" y="2080157"/>
          <a:ext cx="8349185" cy="28846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4756" name="Title 6">
            <a:extLst>
              <a:ext uri="{FF2B5EF4-FFF2-40B4-BE49-F238E27FC236}">
                <a16:creationId xmlns:a16="http://schemas.microsoft.com/office/drawing/2014/main" id="{75308521-C7BC-EB3A-413E-F4D652458EAC}"/>
              </a:ext>
            </a:extLst>
          </p:cNvPr>
          <p:cNvSpPr txBox="1">
            <a:spLocks noChangeArrowheads="1"/>
          </p:cNvSpPr>
          <p:nvPr/>
        </p:nvSpPr>
        <p:spPr bwMode="auto">
          <a:xfrm>
            <a:off x="2022475" y="280988"/>
            <a:ext cx="6442075" cy="1019175"/>
          </a:xfrm>
          <a:prstGeom prst="rect">
            <a:avLst/>
          </a:prstGeom>
          <a:solidFill>
            <a:srgbClr val="F2DBD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685800">
              <a:lnSpc>
                <a:spcPct val="90000"/>
              </a:lnSpc>
              <a:spcBef>
                <a:spcPts val="750"/>
              </a:spcBef>
              <a:buFont typeface="Arial" panose="020B0604020202020204" pitchFamily="34" charset="0"/>
              <a:buChar char="•"/>
              <a:defRPr sz="21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514350" indent="-171450" defTabSz="685800">
              <a:lnSpc>
                <a:spcPct val="90000"/>
              </a:lnSpc>
              <a:spcBef>
                <a:spcPts val="375"/>
              </a:spcBef>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eaLnBrk="1" hangingPunct="1">
              <a:spcBef>
                <a:spcPct val="0"/>
              </a:spcBef>
              <a:buFontTx/>
              <a:buNone/>
            </a:pPr>
            <a:r>
              <a:rPr lang="lv-LV" altLang="lv-LV" sz="2400" b="1">
                <a:solidFill>
                  <a:srgbClr val="C0504D"/>
                </a:solidFill>
                <a:cs typeface="Arial" panose="020B0604020202020204" pitchFamily="34" charset="0"/>
              </a:rPr>
              <a:t>Komercpiedāvājumu izskatīšana </a:t>
            </a:r>
          </a:p>
        </p:txBody>
      </p:sp>
      <p:sp>
        <p:nvSpPr>
          <p:cNvPr id="74757" name="Slide Number Placeholder 3">
            <a:extLst>
              <a:ext uri="{FF2B5EF4-FFF2-40B4-BE49-F238E27FC236}">
                <a16:creationId xmlns:a16="http://schemas.microsoft.com/office/drawing/2014/main" id="{585C5A31-29F8-4AD6-90B5-960CA7F76434}"/>
              </a:ext>
            </a:extLst>
          </p:cNvPr>
          <p:cNvSpPr>
            <a:spLocks noGrp="1"/>
          </p:cNvSpPr>
          <p:nvPr>
            <p:ph type="sldNum" sz="quarter" idx="12"/>
          </p:nvPr>
        </p:nvSpPr>
        <p:spPr bwMode="auto">
          <a:xfrm>
            <a:off x="8027988" y="4767263"/>
            <a:ext cx="487362"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bodyPr>
          <a:lstStyle/>
          <a:p>
            <a:pPr algn="r" eaLnBrk="1" hangingPunct="1"/>
            <a:fld id="{D4399195-EBBB-4FA5-BC85-DB03D8C7C11B}" type="slidenum">
              <a:rPr lang="LID4096" altLang="lv-LV" sz="1000" smtClean="0">
                <a:solidFill>
                  <a:srgbClr val="898989"/>
                </a:solidFill>
                <a:latin typeface="Verdana" panose="020B0604030504040204" pitchFamily="34" charset="0"/>
              </a:rPr>
              <a:pPr algn="r" eaLnBrk="1" hangingPunct="1"/>
              <a:t>28</a:t>
            </a:fld>
            <a:endParaRPr lang="LID4096" altLang="lv-LV" sz="1000">
              <a:solidFill>
                <a:srgbClr val="898989"/>
              </a:solidFill>
              <a:latin typeface="Verdana" panose="020B060403050404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1">
            <a:extLst>
              <a:ext uri="{FF2B5EF4-FFF2-40B4-BE49-F238E27FC236}">
                <a16:creationId xmlns:a16="http://schemas.microsoft.com/office/drawing/2014/main" id="{26E35D2C-354A-8151-E8EB-43F1BD49001C}"/>
              </a:ext>
            </a:extLst>
          </p:cNvPr>
          <p:cNvSpPr>
            <a:spLocks noChangeArrowheads="1"/>
          </p:cNvSpPr>
          <p:nvPr/>
        </p:nvSpPr>
        <p:spPr bwMode="auto">
          <a:xfrm>
            <a:off x="0" y="33338"/>
            <a:ext cx="138113" cy="276225"/>
          </a:xfrm>
          <a:prstGeom prst="rect">
            <a:avLst/>
          </a:prstGeom>
          <a:noFill/>
          <a:ln>
            <a:noFill/>
          </a:ln>
          <a:effectLst/>
        </p:spPr>
        <p:txBody>
          <a:bodyPr wrap="none" lIns="68580" tIns="34290" rIns="68580" bIns="34290" anchor="ctr">
            <a:spAutoFit/>
          </a:bodyPr>
          <a:lstStyle/>
          <a:p>
            <a:pPr defTabSz="685800" eaLnBrk="1" fontAlgn="auto" hangingPunct="1">
              <a:spcBef>
                <a:spcPts val="0"/>
              </a:spcBef>
              <a:spcAft>
                <a:spcPts val="0"/>
              </a:spcAft>
              <a:defRPr/>
            </a:pPr>
            <a:endParaRPr lang="lv-LV" sz="1350">
              <a:solidFill>
                <a:prstClr val="black"/>
              </a:solidFill>
              <a:latin typeface="Calibri" panose="020F0502020204030204"/>
              <a:cs typeface="+mn-cs"/>
            </a:endParaRPr>
          </a:p>
        </p:txBody>
      </p:sp>
      <p:sp>
        <p:nvSpPr>
          <p:cNvPr id="17" name="Rectangle 12">
            <a:extLst>
              <a:ext uri="{FF2B5EF4-FFF2-40B4-BE49-F238E27FC236}">
                <a16:creationId xmlns:a16="http://schemas.microsoft.com/office/drawing/2014/main" id="{B0090891-CCE6-1382-AF0D-16B179D98E73}"/>
              </a:ext>
            </a:extLst>
          </p:cNvPr>
          <p:cNvSpPr>
            <a:spLocks noChangeArrowheads="1"/>
          </p:cNvSpPr>
          <p:nvPr/>
        </p:nvSpPr>
        <p:spPr bwMode="auto">
          <a:xfrm>
            <a:off x="1771650" y="398463"/>
            <a:ext cx="6543675" cy="285750"/>
          </a:xfrm>
          <a:prstGeom prst="rect">
            <a:avLst/>
          </a:prstGeom>
          <a:noFill/>
          <a:ln>
            <a:noFill/>
          </a:ln>
          <a:effectLst/>
        </p:spPr>
        <p:txBody>
          <a:bodyPr lIns="68580" tIns="34290" rIns="68580" bIns="34290" anchor="ctr">
            <a:spAutoFit/>
          </a:bodyPr>
          <a:lstStyle/>
          <a:p>
            <a:pPr algn="ctr" defTabSz="685800">
              <a:defRPr/>
            </a:pPr>
            <a:r>
              <a:rPr lang="lv-LV" altLang="lv-LV" sz="1400" b="1" dirty="0">
                <a:solidFill>
                  <a:srgbClr val="C0504D"/>
                </a:solidFill>
                <a:latin typeface="Verdana" panose="020B0604030504040204" pitchFamily="34" charset="0"/>
                <a:ea typeface="Verdana" panose="020B0604030504040204" pitchFamily="34" charset="0"/>
                <a:cs typeface="Times New Roman" panose="02020603050405020304" pitchFamily="18" charset="0"/>
              </a:rPr>
              <a:t>TIKŠANĀS PIETEIKUMA VEIDLAPA</a:t>
            </a:r>
            <a:endParaRPr lang="lv-LV" altLang="lv-LV" sz="900" dirty="0">
              <a:solidFill>
                <a:srgbClr val="C0504D"/>
              </a:solidFill>
              <a:latin typeface="Verdana" panose="020B0604030504040204" pitchFamily="34" charset="0"/>
              <a:ea typeface="Verdana" panose="020B0604030504040204" pitchFamily="34" charset="0"/>
              <a:cs typeface="+mn-cs"/>
            </a:endParaRPr>
          </a:p>
        </p:txBody>
      </p:sp>
      <p:graphicFrame>
        <p:nvGraphicFramePr>
          <p:cNvPr id="18" name="Table 17">
            <a:extLst>
              <a:ext uri="{FF2B5EF4-FFF2-40B4-BE49-F238E27FC236}">
                <a16:creationId xmlns:a16="http://schemas.microsoft.com/office/drawing/2014/main" id="{23324C2A-E18A-541D-32CD-3C16D1D9B9AB}"/>
              </a:ext>
            </a:extLst>
          </p:cNvPr>
          <p:cNvGraphicFramePr>
            <a:graphicFrameLocks noGrp="1"/>
          </p:cNvGraphicFramePr>
          <p:nvPr/>
        </p:nvGraphicFramePr>
        <p:xfrm>
          <a:off x="4695825" y="1350963"/>
          <a:ext cx="3038475" cy="3667125"/>
        </p:xfrm>
        <a:graphic>
          <a:graphicData uri="http://schemas.openxmlformats.org/drawingml/2006/table">
            <a:tbl>
              <a:tblPr firstRow="1" firstCol="1" bandRow="1"/>
              <a:tblGrid>
                <a:gridCol w="165040">
                  <a:extLst>
                    <a:ext uri="{9D8B030D-6E8A-4147-A177-3AD203B41FA5}">
                      <a16:colId xmlns:a16="http://schemas.microsoft.com/office/drawing/2014/main" val="20000"/>
                    </a:ext>
                  </a:extLst>
                </a:gridCol>
                <a:gridCol w="1026434">
                  <a:extLst>
                    <a:ext uri="{9D8B030D-6E8A-4147-A177-3AD203B41FA5}">
                      <a16:colId xmlns:a16="http://schemas.microsoft.com/office/drawing/2014/main" val="20001"/>
                    </a:ext>
                  </a:extLst>
                </a:gridCol>
                <a:gridCol w="1847001">
                  <a:extLst>
                    <a:ext uri="{9D8B030D-6E8A-4147-A177-3AD203B41FA5}">
                      <a16:colId xmlns:a16="http://schemas.microsoft.com/office/drawing/2014/main" val="20002"/>
                    </a:ext>
                  </a:extLst>
                </a:gridCol>
              </a:tblGrid>
              <a:tr h="490022">
                <a:tc>
                  <a:txBody>
                    <a:bodyPr/>
                    <a:lstStyle/>
                    <a:p>
                      <a:pPr algn="ctr">
                        <a:lnSpc>
                          <a:spcPct val="107000"/>
                        </a:lnSpc>
                        <a:spcAft>
                          <a:spcPts val="800"/>
                        </a:spcAft>
                      </a:pPr>
                      <a:r>
                        <a:rPr lang="lv-LV" sz="500">
                          <a:effectLst/>
                          <a:latin typeface="Times New Roman" panose="02020603050405020304" pitchFamily="18" charset="0"/>
                          <a:ea typeface="Calibri" panose="020F0502020204030204" pitchFamily="34" charset="0"/>
                          <a:cs typeface="Times New Roman" panose="02020603050405020304" pitchFamily="18" charset="0"/>
                        </a:rPr>
                        <a:t>10.</a:t>
                      </a:r>
                      <a:endParaRPr lang="lv-LV" sz="500">
                        <a:effectLst/>
                        <a:latin typeface="Calibri" panose="020F0502020204030204" pitchFamily="34" charset="0"/>
                        <a:ea typeface="Calibri" panose="020F0502020204030204" pitchFamily="34" charset="0"/>
                        <a:cs typeface="Times New Roman" panose="02020603050405020304" pitchFamily="18" charset="0"/>
                      </a:endParaRPr>
                    </a:p>
                  </a:txBody>
                  <a:tcPr marL="31279" marR="31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lnSpc>
                          <a:spcPct val="107000"/>
                        </a:lnSpc>
                        <a:spcAft>
                          <a:spcPts val="800"/>
                        </a:spcAft>
                      </a:pPr>
                      <a:r>
                        <a:rPr lang="lv-LV" sz="5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Vai risinājums ir iepriekš prezentēts NBS vai testēts NBS klātbūtnē? Ja jā, tad kad?</a:t>
                      </a:r>
                      <a:endParaRPr lang="lv-LV" sz="500">
                        <a:effectLst/>
                        <a:latin typeface="Calibri" panose="020F0502020204030204" pitchFamily="34" charset="0"/>
                        <a:ea typeface="Calibri" panose="020F0502020204030204" pitchFamily="34" charset="0"/>
                        <a:cs typeface="Times New Roman" panose="02020603050405020304" pitchFamily="18" charset="0"/>
                      </a:endParaRPr>
                    </a:p>
                  </a:txBody>
                  <a:tcPr marL="31279" marR="31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lnSpc>
                          <a:spcPct val="107000"/>
                        </a:lnSpc>
                        <a:spcAft>
                          <a:spcPts val="800"/>
                        </a:spcAft>
                      </a:pPr>
                      <a:r>
                        <a:rPr lang="lv-LV" sz="5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lv-LV" sz="500" dirty="0">
                        <a:effectLst/>
                        <a:latin typeface="Calibri" panose="020F0502020204030204" pitchFamily="34" charset="0"/>
                        <a:ea typeface="Calibri" panose="020F0502020204030204" pitchFamily="34" charset="0"/>
                        <a:cs typeface="Times New Roman" panose="02020603050405020304" pitchFamily="18" charset="0"/>
                      </a:endParaRPr>
                    </a:p>
                  </a:txBody>
                  <a:tcPr marL="31279" marR="31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74589">
                <a:tc>
                  <a:txBody>
                    <a:bodyPr/>
                    <a:lstStyle/>
                    <a:p>
                      <a:pPr algn="ctr">
                        <a:lnSpc>
                          <a:spcPct val="107000"/>
                        </a:lnSpc>
                        <a:spcAft>
                          <a:spcPts val="800"/>
                        </a:spcAft>
                      </a:pPr>
                      <a:r>
                        <a:rPr lang="lv-LV" sz="5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11.</a:t>
                      </a:r>
                      <a:endParaRPr lang="lv-LV" sz="500">
                        <a:effectLst/>
                        <a:latin typeface="Calibri" panose="020F0502020204030204" pitchFamily="34" charset="0"/>
                        <a:ea typeface="Calibri" panose="020F0502020204030204" pitchFamily="34" charset="0"/>
                        <a:cs typeface="Times New Roman" panose="02020603050405020304" pitchFamily="18" charset="0"/>
                      </a:endParaRPr>
                    </a:p>
                  </a:txBody>
                  <a:tcPr marL="31279" marR="31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lnSpc>
                          <a:spcPct val="107000"/>
                        </a:lnSpc>
                        <a:spcAft>
                          <a:spcPts val="800"/>
                        </a:spcAft>
                      </a:pPr>
                      <a:r>
                        <a:rPr lang="lv-LV" sz="5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Risinājuma izmaksas un piegādes laiki, piegādes ceļi</a:t>
                      </a:r>
                      <a:endParaRPr lang="lv-LV" sz="500" dirty="0">
                        <a:effectLst/>
                        <a:latin typeface="Calibri" panose="020F0502020204030204" pitchFamily="34" charset="0"/>
                        <a:ea typeface="Calibri" panose="020F0502020204030204" pitchFamily="34" charset="0"/>
                        <a:cs typeface="Times New Roman" panose="02020603050405020304" pitchFamily="18" charset="0"/>
                      </a:endParaRPr>
                    </a:p>
                  </a:txBody>
                  <a:tcPr marL="31279" marR="31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lnSpc>
                          <a:spcPct val="107000"/>
                        </a:lnSpc>
                        <a:spcAft>
                          <a:spcPts val="800"/>
                        </a:spcAft>
                      </a:pPr>
                      <a:r>
                        <a:rPr lang="lv-LV" sz="500">
                          <a:effectLst/>
                          <a:latin typeface="Times New Roman" panose="02020603050405020304" pitchFamily="18" charset="0"/>
                          <a:ea typeface="Calibri" panose="020F0502020204030204" pitchFamily="34" charset="0"/>
                          <a:cs typeface="Times New Roman" panose="02020603050405020304" pitchFamily="18" charset="0"/>
                        </a:rPr>
                        <a:t> </a:t>
                      </a:r>
                      <a:endParaRPr lang="lv-LV" sz="500">
                        <a:effectLst/>
                        <a:latin typeface="Calibri" panose="020F0502020204030204" pitchFamily="34" charset="0"/>
                        <a:ea typeface="Calibri" panose="020F0502020204030204" pitchFamily="34" charset="0"/>
                        <a:cs typeface="Times New Roman" panose="02020603050405020304" pitchFamily="18" charset="0"/>
                      </a:endParaRPr>
                    </a:p>
                  </a:txBody>
                  <a:tcPr marL="31279" marR="31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24075">
                <a:tc>
                  <a:txBody>
                    <a:bodyPr/>
                    <a:lstStyle/>
                    <a:p>
                      <a:pPr algn="ctr">
                        <a:lnSpc>
                          <a:spcPct val="107000"/>
                        </a:lnSpc>
                        <a:spcAft>
                          <a:spcPts val="800"/>
                        </a:spcAft>
                      </a:pPr>
                      <a:r>
                        <a:rPr lang="lv-LV" sz="5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12.</a:t>
                      </a:r>
                      <a:endParaRPr lang="lv-LV" sz="500">
                        <a:effectLst/>
                        <a:latin typeface="Calibri" panose="020F0502020204030204" pitchFamily="34" charset="0"/>
                        <a:ea typeface="Calibri" panose="020F0502020204030204" pitchFamily="34" charset="0"/>
                        <a:cs typeface="Times New Roman" panose="02020603050405020304" pitchFamily="18" charset="0"/>
                      </a:endParaRPr>
                    </a:p>
                  </a:txBody>
                  <a:tcPr marL="31279" marR="31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lnSpc>
                          <a:spcPct val="107000"/>
                        </a:lnSpc>
                        <a:spcAft>
                          <a:spcPts val="800"/>
                        </a:spcAft>
                      </a:pPr>
                      <a:r>
                        <a:rPr lang="lv-LV" sz="5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Tikšanās mērķis un nepieciešamība</a:t>
                      </a:r>
                      <a:endParaRPr lang="lv-LV" sz="500">
                        <a:effectLst/>
                        <a:latin typeface="Calibri" panose="020F0502020204030204" pitchFamily="34" charset="0"/>
                        <a:ea typeface="Calibri" panose="020F0502020204030204" pitchFamily="34" charset="0"/>
                        <a:cs typeface="Times New Roman" panose="02020603050405020304" pitchFamily="18" charset="0"/>
                      </a:endParaRPr>
                    </a:p>
                  </a:txBody>
                  <a:tcPr marL="31279" marR="31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lnSpc>
                          <a:spcPct val="107000"/>
                        </a:lnSpc>
                        <a:spcAft>
                          <a:spcPts val="800"/>
                        </a:spcAft>
                      </a:pPr>
                      <a:r>
                        <a:rPr lang="lv-LV" sz="500">
                          <a:effectLst/>
                          <a:latin typeface="Times New Roman" panose="02020603050405020304" pitchFamily="18" charset="0"/>
                          <a:ea typeface="Calibri" panose="020F0502020204030204" pitchFamily="34" charset="0"/>
                          <a:cs typeface="Times New Roman" panose="02020603050405020304" pitchFamily="18" charset="0"/>
                        </a:rPr>
                        <a:t> </a:t>
                      </a:r>
                      <a:endParaRPr lang="lv-LV" sz="500">
                        <a:effectLst/>
                        <a:latin typeface="Calibri" panose="020F0502020204030204" pitchFamily="34" charset="0"/>
                        <a:ea typeface="Calibri" panose="020F0502020204030204" pitchFamily="34" charset="0"/>
                        <a:cs typeface="Times New Roman" panose="02020603050405020304" pitchFamily="18" charset="0"/>
                      </a:endParaRPr>
                    </a:p>
                  </a:txBody>
                  <a:tcPr marL="31279" marR="31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27752">
                <a:tc>
                  <a:txBody>
                    <a:bodyPr/>
                    <a:lstStyle/>
                    <a:p>
                      <a:pPr algn="ctr">
                        <a:lnSpc>
                          <a:spcPct val="107000"/>
                        </a:lnSpc>
                        <a:spcAft>
                          <a:spcPts val="800"/>
                        </a:spcAft>
                      </a:pPr>
                      <a:r>
                        <a:rPr lang="lv-LV" sz="5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13.</a:t>
                      </a:r>
                      <a:endParaRPr lang="lv-LV" sz="500">
                        <a:effectLst/>
                        <a:latin typeface="Calibri" panose="020F0502020204030204" pitchFamily="34" charset="0"/>
                        <a:ea typeface="Calibri" panose="020F0502020204030204" pitchFamily="34" charset="0"/>
                        <a:cs typeface="Times New Roman" panose="02020603050405020304" pitchFamily="18" charset="0"/>
                      </a:endParaRPr>
                    </a:p>
                  </a:txBody>
                  <a:tcPr marL="31279" marR="31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lnSpc>
                          <a:spcPct val="107000"/>
                        </a:lnSpc>
                        <a:spcAft>
                          <a:spcPts val="800"/>
                        </a:spcAft>
                      </a:pPr>
                      <a:r>
                        <a:rPr lang="lv-LV" sz="5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Kādai militārajai jomai atbilst piedāvātais produkts/pakalpojums? (Pretgaisa spējas, kaujas spējas, nodrošinājums, utt.)</a:t>
                      </a:r>
                      <a:endParaRPr lang="lv-LV" sz="5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lv-LV" sz="500">
                          <a:effectLst/>
                          <a:latin typeface="Times New Roman" panose="02020603050405020304" pitchFamily="18" charset="0"/>
                          <a:ea typeface="Calibri" panose="020F0502020204030204" pitchFamily="34" charset="0"/>
                          <a:cs typeface="Times New Roman" panose="02020603050405020304" pitchFamily="18" charset="0"/>
                        </a:rPr>
                        <a:t> </a:t>
                      </a:r>
                      <a:endParaRPr lang="lv-LV" sz="500">
                        <a:effectLst/>
                        <a:latin typeface="Calibri" panose="020F0502020204030204" pitchFamily="34" charset="0"/>
                        <a:ea typeface="Calibri" panose="020F0502020204030204" pitchFamily="34" charset="0"/>
                        <a:cs typeface="Times New Roman" panose="02020603050405020304" pitchFamily="18" charset="0"/>
                      </a:endParaRPr>
                    </a:p>
                  </a:txBody>
                  <a:tcPr marL="31279" marR="31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lnSpc>
                          <a:spcPct val="107000"/>
                        </a:lnSpc>
                        <a:spcAft>
                          <a:spcPts val="800"/>
                        </a:spcAft>
                      </a:pPr>
                      <a:r>
                        <a:rPr lang="lv-LV" sz="5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lv-LV" sz="500" dirty="0">
                        <a:effectLst/>
                        <a:latin typeface="Calibri" panose="020F0502020204030204" pitchFamily="34" charset="0"/>
                        <a:ea typeface="Calibri" panose="020F0502020204030204" pitchFamily="34" charset="0"/>
                        <a:cs typeface="Times New Roman" panose="02020603050405020304" pitchFamily="18" charset="0"/>
                      </a:endParaRPr>
                    </a:p>
                  </a:txBody>
                  <a:tcPr marL="31279" marR="31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41918">
                <a:tc>
                  <a:txBody>
                    <a:bodyPr/>
                    <a:lstStyle/>
                    <a:p>
                      <a:pPr algn="ctr">
                        <a:lnSpc>
                          <a:spcPct val="107000"/>
                        </a:lnSpc>
                        <a:spcAft>
                          <a:spcPts val="800"/>
                        </a:spcAft>
                      </a:pPr>
                      <a:r>
                        <a:rPr lang="lv-LV" sz="5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14.</a:t>
                      </a:r>
                      <a:endParaRPr lang="lv-LV" sz="500">
                        <a:effectLst/>
                        <a:latin typeface="Calibri" panose="020F0502020204030204" pitchFamily="34" charset="0"/>
                        <a:ea typeface="Calibri" panose="020F0502020204030204" pitchFamily="34" charset="0"/>
                        <a:cs typeface="Times New Roman" panose="02020603050405020304" pitchFamily="18" charset="0"/>
                      </a:endParaRPr>
                    </a:p>
                  </a:txBody>
                  <a:tcPr marL="31279" marR="31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lnSpc>
                          <a:spcPct val="107000"/>
                        </a:lnSpc>
                        <a:spcAft>
                          <a:spcPts val="800"/>
                        </a:spcAft>
                      </a:pPr>
                      <a:r>
                        <a:rPr lang="lv-LV" sz="5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Vai piedāvātais risinājums ir saistīts ar pētniecību un izstrādi un vai komersantam ir nepieciešams kāds atbalsts no AM vai NBS?</a:t>
                      </a:r>
                      <a:endParaRPr lang="lv-LV" sz="500">
                        <a:effectLst/>
                        <a:latin typeface="Calibri" panose="020F0502020204030204" pitchFamily="34" charset="0"/>
                        <a:ea typeface="Calibri" panose="020F0502020204030204" pitchFamily="34" charset="0"/>
                        <a:cs typeface="Times New Roman" panose="02020603050405020304" pitchFamily="18" charset="0"/>
                      </a:endParaRPr>
                    </a:p>
                  </a:txBody>
                  <a:tcPr marL="31279" marR="31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lnSpc>
                          <a:spcPct val="107000"/>
                        </a:lnSpc>
                        <a:spcAft>
                          <a:spcPts val="800"/>
                        </a:spcAft>
                      </a:pPr>
                      <a:r>
                        <a:rPr lang="lv-LV" sz="500">
                          <a:effectLst/>
                          <a:latin typeface="Times New Roman" panose="02020603050405020304" pitchFamily="18" charset="0"/>
                          <a:ea typeface="Calibri" panose="020F0502020204030204" pitchFamily="34" charset="0"/>
                          <a:cs typeface="Times New Roman" panose="02020603050405020304" pitchFamily="18" charset="0"/>
                        </a:rPr>
                        <a:t> </a:t>
                      </a:r>
                      <a:endParaRPr lang="lv-LV" sz="500">
                        <a:effectLst/>
                        <a:latin typeface="Calibri" panose="020F0502020204030204" pitchFamily="34" charset="0"/>
                        <a:ea typeface="Calibri" panose="020F0502020204030204" pitchFamily="34" charset="0"/>
                        <a:cs typeface="Times New Roman" panose="02020603050405020304" pitchFamily="18" charset="0"/>
                      </a:endParaRPr>
                    </a:p>
                  </a:txBody>
                  <a:tcPr marL="31279" marR="31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77365">
                <a:tc>
                  <a:txBody>
                    <a:bodyPr/>
                    <a:lstStyle/>
                    <a:p>
                      <a:pPr algn="ctr">
                        <a:lnSpc>
                          <a:spcPct val="107000"/>
                        </a:lnSpc>
                        <a:spcAft>
                          <a:spcPts val="800"/>
                        </a:spcAft>
                      </a:pPr>
                      <a:r>
                        <a:rPr lang="lv-LV" sz="5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15.</a:t>
                      </a:r>
                      <a:endParaRPr lang="lv-LV" sz="500">
                        <a:effectLst/>
                        <a:latin typeface="Calibri" panose="020F0502020204030204" pitchFamily="34" charset="0"/>
                        <a:ea typeface="Calibri" panose="020F0502020204030204" pitchFamily="34" charset="0"/>
                        <a:cs typeface="Times New Roman" panose="02020603050405020304" pitchFamily="18" charset="0"/>
                      </a:endParaRPr>
                    </a:p>
                  </a:txBody>
                  <a:tcPr marL="31279" marR="31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lnSpc>
                          <a:spcPct val="107000"/>
                        </a:lnSpc>
                        <a:spcAft>
                          <a:spcPts val="800"/>
                        </a:spcAft>
                      </a:pPr>
                      <a:r>
                        <a:rPr lang="lv-LV" sz="5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Ar kādām personām no AM vai NBS komersants ir sazinājies vai ticies?</a:t>
                      </a:r>
                      <a:endParaRPr lang="lv-LV" sz="500">
                        <a:effectLst/>
                        <a:latin typeface="Calibri" panose="020F0502020204030204" pitchFamily="34" charset="0"/>
                        <a:ea typeface="Calibri" panose="020F0502020204030204" pitchFamily="34" charset="0"/>
                        <a:cs typeface="Times New Roman" panose="02020603050405020304" pitchFamily="18" charset="0"/>
                      </a:endParaRPr>
                    </a:p>
                  </a:txBody>
                  <a:tcPr marL="31279" marR="31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lnSpc>
                          <a:spcPct val="107000"/>
                        </a:lnSpc>
                        <a:spcAft>
                          <a:spcPts val="800"/>
                        </a:spcAft>
                      </a:pPr>
                      <a:r>
                        <a:rPr lang="lv-LV" sz="500">
                          <a:effectLst/>
                          <a:latin typeface="Times New Roman" panose="02020603050405020304" pitchFamily="18" charset="0"/>
                          <a:ea typeface="Calibri" panose="020F0502020204030204" pitchFamily="34" charset="0"/>
                          <a:cs typeface="Times New Roman" panose="02020603050405020304" pitchFamily="18" charset="0"/>
                        </a:rPr>
                        <a:t> </a:t>
                      </a:r>
                      <a:endParaRPr lang="lv-LV" sz="500">
                        <a:effectLst/>
                        <a:latin typeface="Calibri" panose="020F0502020204030204" pitchFamily="34" charset="0"/>
                        <a:ea typeface="Calibri" panose="020F0502020204030204" pitchFamily="34" charset="0"/>
                        <a:cs typeface="Times New Roman" panose="02020603050405020304" pitchFamily="18" charset="0"/>
                      </a:endParaRPr>
                    </a:p>
                  </a:txBody>
                  <a:tcPr marL="31279" marR="31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831406">
                <a:tc>
                  <a:txBody>
                    <a:bodyPr/>
                    <a:lstStyle/>
                    <a:p>
                      <a:pPr algn="ctr">
                        <a:lnSpc>
                          <a:spcPct val="107000"/>
                        </a:lnSpc>
                        <a:spcAft>
                          <a:spcPts val="800"/>
                        </a:spcAft>
                      </a:pPr>
                      <a:r>
                        <a:rPr lang="lv-LV" sz="5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16.</a:t>
                      </a:r>
                      <a:endParaRPr lang="lv-LV" sz="500">
                        <a:effectLst/>
                        <a:latin typeface="Calibri" panose="020F0502020204030204" pitchFamily="34" charset="0"/>
                        <a:ea typeface="Calibri" panose="020F0502020204030204" pitchFamily="34" charset="0"/>
                        <a:cs typeface="Times New Roman" panose="02020603050405020304" pitchFamily="18" charset="0"/>
                      </a:endParaRPr>
                    </a:p>
                  </a:txBody>
                  <a:tcPr marL="31279" marR="31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lnSpc>
                          <a:spcPct val="107000"/>
                        </a:lnSpc>
                        <a:spcAft>
                          <a:spcPts val="800"/>
                        </a:spcAft>
                      </a:pPr>
                      <a:r>
                        <a:rPr lang="lv-LV" sz="5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Cita informācija, kas varētu ministrijai noderēt izvērtējot tikšanās nepieciešamību, piemēram:</a:t>
                      </a:r>
                      <a:endParaRPr lang="lv-LV" sz="5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SzPts val="1100"/>
                        <a:buFont typeface="Symbol" panose="05050102010706020507" pitchFamily="18" charset="2"/>
                        <a:buChar char=""/>
                      </a:pPr>
                      <a:r>
                        <a:rPr lang="lv-LV" sz="5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Ar kādām personām no AM vai NBS esiet tikušies?</a:t>
                      </a:r>
                      <a:endParaRPr lang="lv-LV" sz="5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100"/>
                        <a:buFont typeface="Symbol" panose="05050102010706020507" pitchFamily="18" charset="2"/>
                        <a:buChar char=""/>
                      </a:pPr>
                      <a:r>
                        <a:rPr lang="lv-LV" sz="5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Vai piedalāties kādā AM vai NBS iepirkumā?</a:t>
                      </a:r>
                      <a:endParaRPr lang="lv-LV" sz="500" dirty="0">
                        <a:effectLst/>
                        <a:latin typeface="Calibri" panose="020F0502020204030204" pitchFamily="34" charset="0"/>
                        <a:ea typeface="Calibri" panose="020F0502020204030204" pitchFamily="34" charset="0"/>
                        <a:cs typeface="Times New Roman" panose="02020603050405020304" pitchFamily="18" charset="0"/>
                      </a:endParaRPr>
                    </a:p>
                  </a:txBody>
                  <a:tcPr marL="31279" marR="31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lnSpc>
                          <a:spcPct val="107000"/>
                        </a:lnSpc>
                        <a:spcAft>
                          <a:spcPts val="800"/>
                        </a:spcAft>
                      </a:pPr>
                      <a:r>
                        <a:rPr lang="lv-LV" sz="5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lv-LV" sz="500" dirty="0">
                        <a:effectLst/>
                        <a:latin typeface="Calibri" panose="020F0502020204030204" pitchFamily="34" charset="0"/>
                        <a:ea typeface="Calibri" panose="020F0502020204030204" pitchFamily="34" charset="0"/>
                        <a:cs typeface="Times New Roman" panose="02020603050405020304" pitchFamily="18" charset="0"/>
                      </a:endParaRPr>
                    </a:p>
                  </a:txBody>
                  <a:tcPr marL="31279" marR="31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graphicFrame>
        <p:nvGraphicFramePr>
          <p:cNvPr id="21" name="Content Placeholder 20">
            <a:extLst>
              <a:ext uri="{FF2B5EF4-FFF2-40B4-BE49-F238E27FC236}">
                <a16:creationId xmlns:a16="http://schemas.microsoft.com/office/drawing/2014/main" id="{EE7F669F-9321-37F5-44DA-37B0D8B5E2B8}"/>
              </a:ext>
            </a:extLst>
          </p:cNvPr>
          <p:cNvGraphicFramePr>
            <a:graphicFrameLocks noGrp="1"/>
          </p:cNvGraphicFramePr>
          <p:nvPr>
            <p:ph idx="1"/>
          </p:nvPr>
        </p:nvGraphicFramePr>
        <p:xfrm>
          <a:off x="1203325" y="1365250"/>
          <a:ext cx="3244850" cy="3659188"/>
        </p:xfrm>
        <a:graphic>
          <a:graphicData uri="http://schemas.openxmlformats.org/drawingml/2006/table">
            <a:tbl>
              <a:tblPr firstRow="1" firstCol="1" bandRow="1"/>
              <a:tblGrid>
                <a:gridCol w="176250">
                  <a:extLst>
                    <a:ext uri="{9D8B030D-6E8A-4147-A177-3AD203B41FA5}">
                      <a16:colId xmlns:a16="http://schemas.microsoft.com/office/drawing/2014/main" val="20000"/>
                    </a:ext>
                  </a:extLst>
                </a:gridCol>
                <a:gridCol w="1096149">
                  <a:extLst>
                    <a:ext uri="{9D8B030D-6E8A-4147-A177-3AD203B41FA5}">
                      <a16:colId xmlns:a16="http://schemas.microsoft.com/office/drawing/2014/main" val="20001"/>
                    </a:ext>
                  </a:extLst>
                </a:gridCol>
                <a:gridCol w="1972451">
                  <a:extLst>
                    <a:ext uri="{9D8B030D-6E8A-4147-A177-3AD203B41FA5}">
                      <a16:colId xmlns:a16="http://schemas.microsoft.com/office/drawing/2014/main" val="20002"/>
                    </a:ext>
                  </a:extLst>
                </a:gridCol>
              </a:tblGrid>
              <a:tr h="90638">
                <a:tc>
                  <a:txBody>
                    <a:bodyPr/>
                    <a:lstStyle/>
                    <a:p>
                      <a:pPr algn="ctr">
                        <a:lnSpc>
                          <a:spcPct val="107000"/>
                        </a:lnSpc>
                        <a:spcAft>
                          <a:spcPts val="800"/>
                        </a:spcAft>
                      </a:pPr>
                      <a:r>
                        <a:rPr lang="lv-LV" sz="500">
                          <a:effectLst/>
                          <a:latin typeface="Times New Roman" panose="02020603050405020304" pitchFamily="18" charset="0"/>
                          <a:ea typeface="Calibri" panose="020F0502020204030204" pitchFamily="34" charset="0"/>
                          <a:cs typeface="Times New Roman" panose="02020603050405020304" pitchFamily="18" charset="0"/>
                        </a:rPr>
                        <a:t>1.</a:t>
                      </a:r>
                      <a:endParaRPr lang="lv-LV" sz="500">
                        <a:effectLst/>
                        <a:latin typeface="Calibri" panose="020F0502020204030204" pitchFamily="34" charset="0"/>
                        <a:ea typeface="Calibri" panose="020F0502020204030204" pitchFamily="34" charset="0"/>
                        <a:cs typeface="Times New Roman" panose="02020603050405020304" pitchFamily="18" charset="0"/>
                      </a:endParaRPr>
                    </a:p>
                  </a:txBody>
                  <a:tcPr marL="33405" marR="33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lnSpc>
                          <a:spcPct val="107000"/>
                        </a:lnSpc>
                        <a:spcAft>
                          <a:spcPts val="800"/>
                        </a:spcAft>
                      </a:pPr>
                      <a:r>
                        <a:rPr lang="lv-LV" sz="5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Kapitālsabiedrības nosaukums </a:t>
                      </a:r>
                      <a:endParaRPr lang="lv-LV" sz="500">
                        <a:effectLst/>
                        <a:latin typeface="Calibri" panose="020F0502020204030204" pitchFamily="34" charset="0"/>
                        <a:ea typeface="Calibri" panose="020F0502020204030204" pitchFamily="34" charset="0"/>
                        <a:cs typeface="Times New Roman" panose="02020603050405020304" pitchFamily="18" charset="0"/>
                      </a:endParaRPr>
                    </a:p>
                  </a:txBody>
                  <a:tcPr marL="33405" marR="33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lnSpc>
                          <a:spcPct val="107000"/>
                        </a:lnSpc>
                        <a:spcAft>
                          <a:spcPts val="800"/>
                        </a:spcAft>
                      </a:pPr>
                      <a:r>
                        <a:rPr lang="lv-LV" sz="500">
                          <a:effectLst/>
                          <a:latin typeface="Times New Roman" panose="02020603050405020304" pitchFamily="18" charset="0"/>
                          <a:ea typeface="Calibri" panose="020F0502020204030204" pitchFamily="34" charset="0"/>
                          <a:cs typeface="Times New Roman" panose="02020603050405020304" pitchFamily="18" charset="0"/>
                        </a:rPr>
                        <a:t> </a:t>
                      </a:r>
                      <a:endParaRPr lang="lv-LV" sz="500">
                        <a:effectLst/>
                        <a:latin typeface="Calibri" panose="020F0502020204030204" pitchFamily="34" charset="0"/>
                        <a:ea typeface="Calibri" panose="020F0502020204030204" pitchFamily="34" charset="0"/>
                        <a:cs typeface="Times New Roman" panose="02020603050405020304" pitchFamily="18" charset="0"/>
                      </a:endParaRPr>
                    </a:p>
                  </a:txBody>
                  <a:tcPr marL="33405" marR="33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0638">
                <a:tc>
                  <a:txBody>
                    <a:bodyPr/>
                    <a:lstStyle/>
                    <a:p>
                      <a:pPr algn="ctr">
                        <a:lnSpc>
                          <a:spcPct val="107000"/>
                        </a:lnSpc>
                        <a:spcAft>
                          <a:spcPts val="800"/>
                        </a:spcAft>
                      </a:pPr>
                      <a:r>
                        <a:rPr lang="lv-LV" sz="5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endParaRPr lang="lv-LV" sz="500">
                        <a:effectLst/>
                        <a:latin typeface="Calibri" panose="020F0502020204030204" pitchFamily="34" charset="0"/>
                        <a:ea typeface="Calibri" panose="020F0502020204030204" pitchFamily="34" charset="0"/>
                        <a:cs typeface="Times New Roman" panose="02020603050405020304" pitchFamily="18" charset="0"/>
                      </a:endParaRPr>
                    </a:p>
                  </a:txBody>
                  <a:tcPr marL="33405" marR="33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lnSpc>
                          <a:spcPct val="107000"/>
                        </a:lnSpc>
                        <a:spcAft>
                          <a:spcPts val="800"/>
                        </a:spcAft>
                      </a:pPr>
                      <a:r>
                        <a:rPr lang="lv-LV" sz="5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Reģistrācijas numurs</a:t>
                      </a:r>
                      <a:endParaRPr lang="lv-LV" sz="500">
                        <a:effectLst/>
                        <a:latin typeface="Calibri" panose="020F0502020204030204" pitchFamily="34" charset="0"/>
                        <a:ea typeface="Calibri" panose="020F0502020204030204" pitchFamily="34" charset="0"/>
                        <a:cs typeface="Times New Roman" panose="02020603050405020304" pitchFamily="18" charset="0"/>
                      </a:endParaRPr>
                    </a:p>
                  </a:txBody>
                  <a:tcPr marL="33405" marR="33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lnSpc>
                          <a:spcPct val="107000"/>
                        </a:lnSpc>
                        <a:spcAft>
                          <a:spcPts val="800"/>
                        </a:spcAft>
                      </a:pPr>
                      <a:r>
                        <a:rPr lang="lv-LV" sz="500">
                          <a:effectLst/>
                          <a:latin typeface="Times New Roman" panose="02020603050405020304" pitchFamily="18" charset="0"/>
                          <a:ea typeface="Calibri" panose="020F0502020204030204" pitchFamily="34" charset="0"/>
                          <a:cs typeface="Times New Roman" panose="02020603050405020304" pitchFamily="18" charset="0"/>
                        </a:rPr>
                        <a:t> </a:t>
                      </a:r>
                      <a:endParaRPr lang="lv-LV" sz="500">
                        <a:effectLst/>
                        <a:latin typeface="Calibri" panose="020F0502020204030204" pitchFamily="34" charset="0"/>
                        <a:ea typeface="Calibri" panose="020F0502020204030204" pitchFamily="34" charset="0"/>
                        <a:cs typeface="Times New Roman" panose="02020603050405020304" pitchFamily="18" charset="0"/>
                      </a:endParaRPr>
                    </a:p>
                  </a:txBody>
                  <a:tcPr marL="33405" marR="33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90638">
                <a:tc>
                  <a:txBody>
                    <a:bodyPr/>
                    <a:lstStyle/>
                    <a:p>
                      <a:pPr algn="ctr">
                        <a:lnSpc>
                          <a:spcPct val="107000"/>
                        </a:lnSpc>
                        <a:spcAft>
                          <a:spcPts val="800"/>
                        </a:spcAft>
                      </a:pPr>
                      <a:r>
                        <a:rPr lang="lv-LV" sz="5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a:t>
                      </a:r>
                      <a:endParaRPr lang="lv-LV" sz="500">
                        <a:effectLst/>
                        <a:latin typeface="Calibri" panose="020F0502020204030204" pitchFamily="34" charset="0"/>
                        <a:ea typeface="Calibri" panose="020F0502020204030204" pitchFamily="34" charset="0"/>
                        <a:cs typeface="Times New Roman" panose="02020603050405020304" pitchFamily="18" charset="0"/>
                      </a:endParaRPr>
                    </a:p>
                  </a:txBody>
                  <a:tcPr marL="33405" marR="33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lnSpc>
                          <a:spcPct val="107000"/>
                        </a:lnSpc>
                        <a:spcAft>
                          <a:spcPts val="800"/>
                        </a:spcAft>
                      </a:pPr>
                      <a:r>
                        <a:rPr lang="lv-LV" sz="5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Juridiskā adrese</a:t>
                      </a:r>
                      <a:endParaRPr lang="lv-LV" sz="500">
                        <a:effectLst/>
                        <a:latin typeface="Calibri" panose="020F0502020204030204" pitchFamily="34" charset="0"/>
                        <a:ea typeface="Calibri" panose="020F0502020204030204" pitchFamily="34" charset="0"/>
                        <a:cs typeface="Times New Roman" panose="02020603050405020304" pitchFamily="18" charset="0"/>
                      </a:endParaRPr>
                    </a:p>
                  </a:txBody>
                  <a:tcPr marL="33405" marR="33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lnSpc>
                          <a:spcPct val="107000"/>
                        </a:lnSpc>
                        <a:spcAft>
                          <a:spcPts val="800"/>
                        </a:spcAft>
                      </a:pPr>
                      <a:r>
                        <a:rPr lang="lv-LV" sz="500">
                          <a:effectLst/>
                          <a:latin typeface="Times New Roman" panose="02020603050405020304" pitchFamily="18" charset="0"/>
                          <a:ea typeface="Calibri" panose="020F0502020204030204" pitchFamily="34" charset="0"/>
                          <a:cs typeface="Times New Roman" panose="02020603050405020304" pitchFamily="18" charset="0"/>
                        </a:rPr>
                        <a:t> </a:t>
                      </a:r>
                      <a:endParaRPr lang="lv-LV" sz="500">
                        <a:effectLst/>
                        <a:latin typeface="Calibri" panose="020F0502020204030204" pitchFamily="34" charset="0"/>
                        <a:ea typeface="Calibri" panose="020F0502020204030204" pitchFamily="34" charset="0"/>
                        <a:cs typeface="Times New Roman" panose="02020603050405020304" pitchFamily="18" charset="0"/>
                      </a:endParaRPr>
                    </a:p>
                  </a:txBody>
                  <a:tcPr marL="33405" marR="33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0638">
                <a:tc>
                  <a:txBody>
                    <a:bodyPr/>
                    <a:lstStyle/>
                    <a:p>
                      <a:pPr algn="ctr">
                        <a:lnSpc>
                          <a:spcPct val="107000"/>
                        </a:lnSpc>
                        <a:spcAft>
                          <a:spcPts val="800"/>
                        </a:spcAft>
                      </a:pPr>
                      <a:r>
                        <a:rPr lang="lv-LV" sz="5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a:t>
                      </a:r>
                      <a:endParaRPr lang="lv-LV" sz="500">
                        <a:effectLst/>
                        <a:latin typeface="Calibri" panose="020F0502020204030204" pitchFamily="34" charset="0"/>
                        <a:ea typeface="Calibri" panose="020F0502020204030204" pitchFamily="34" charset="0"/>
                        <a:cs typeface="Times New Roman" panose="02020603050405020304" pitchFamily="18" charset="0"/>
                      </a:endParaRPr>
                    </a:p>
                  </a:txBody>
                  <a:tcPr marL="33405" marR="33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lnSpc>
                          <a:spcPct val="107000"/>
                        </a:lnSpc>
                        <a:spcAft>
                          <a:spcPts val="800"/>
                        </a:spcAft>
                      </a:pPr>
                      <a:r>
                        <a:rPr lang="lv-LV" sz="5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Valsts</a:t>
                      </a:r>
                      <a:endParaRPr lang="lv-LV" sz="500">
                        <a:effectLst/>
                        <a:latin typeface="Calibri" panose="020F0502020204030204" pitchFamily="34" charset="0"/>
                        <a:ea typeface="Calibri" panose="020F0502020204030204" pitchFamily="34" charset="0"/>
                        <a:cs typeface="Times New Roman" panose="02020603050405020304" pitchFamily="18" charset="0"/>
                      </a:endParaRPr>
                    </a:p>
                  </a:txBody>
                  <a:tcPr marL="33405" marR="33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lnSpc>
                          <a:spcPct val="107000"/>
                        </a:lnSpc>
                        <a:spcAft>
                          <a:spcPts val="800"/>
                        </a:spcAft>
                      </a:pPr>
                      <a:r>
                        <a:rPr lang="lv-LV" sz="500">
                          <a:effectLst/>
                          <a:latin typeface="Times New Roman" panose="02020603050405020304" pitchFamily="18" charset="0"/>
                          <a:ea typeface="Calibri" panose="020F0502020204030204" pitchFamily="34" charset="0"/>
                          <a:cs typeface="Times New Roman" panose="02020603050405020304" pitchFamily="18" charset="0"/>
                        </a:rPr>
                        <a:t> </a:t>
                      </a:r>
                      <a:endParaRPr lang="lv-LV" sz="500">
                        <a:effectLst/>
                        <a:latin typeface="Calibri" panose="020F0502020204030204" pitchFamily="34" charset="0"/>
                        <a:ea typeface="Calibri" panose="020F0502020204030204" pitchFamily="34" charset="0"/>
                        <a:cs typeface="Times New Roman" panose="02020603050405020304" pitchFamily="18" charset="0"/>
                      </a:endParaRPr>
                    </a:p>
                  </a:txBody>
                  <a:tcPr marL="33405" marR="33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55430">
                <a:tc>
                  <a:txBody>
                    <a:bodyPr/>
                    <a:lstStyle/>
                    <a:p>
                      <a:pPr algn="ctr">
                        <a:lnSpc>
                          <a:spcPct val="107000"/>
                        </a:lnSpc>
                        <a:spcAft>
                          <a:spcPts val="800"/>
                        </a:spcAft>
                      </a:pPr>
                      <a:r>
                        <a:rPr lang="lv-LV" sz="5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a:t>
                      </a:r>
                      <a:endParaRPr lang="lv-LV" sz="500">
                        <a:effectLst/>
                        <a:latin typeface="Calibri" panose="020F0502020204030204" pitchFamily="34" charset="0"/>
                        <a:ea typeface="Calibri" panose="020F0502020204030204" pitchFamily="34" charset="0"/>
                        <a:cs typeface="Times New Roman" panose="02020603050405020304" pitchFamily="18" charset="0"/>
                      </a:endParaRPr>
                    </a:p>
                  </a:txBody>
                  <a:tcPr marL="33405" marR="33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lnSpc>
                          <a:spcPct val="107000"/>
                        </a:lnSpc>
                        <a:spcAft>
                          <a:spcPts val="800"/>
                        </a:spcAft>
                      </a:pPr>
                      <a:r>
                        <a:rPr lang="lv-LV" sz="5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Kontakti turpmākai saziņai (e-pasts, tel.nr)</a:t>
                      </a:r>
                      <a:endParaRPr lang="lv-LV" sz="500">
                        <a:effectLst/>
                        <a:latin typeface="Calibri" panose="020F0502020204030204" pitchFamily="34" charset="0"/>
                        <a:ea typeface="Calibri" panose="020F0502020204030204" pitchFamily="34" charset="0"/>
                        <a:cs typeface="Times New Roman" panose="02020603050405020304" pitchFamily="18" charset="0"/>
                      </a:endParaRPr>
                    </a:p>
                  </a:txBody>
                  <a:tcPr marL="33405" marR="33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lnSpc>
                          <a:spcPct val="107000"/>
                        </a:lnSpc>
                        <a:spcAft>
                          <a:spcPts val="800"/>
                        </a:spcAft>
                      </a:pPr>
                      <a:r>
                        <a:rPr lang="lv-LV" sz="500">
                          <a:solidFill>
                            <a:srgbClr val="A5A5A5"/>
                          </a:solidFill>
                          <a:effectLst/>
                          <a:latin typeface="Times New Roman" panose="02020603050405020304" pitchFamily="18" charset="0"/>
                          <a:ea typeface="Calibri" panose="020F0502020204030204" pitchFamily="34" charset="0"/>
                          <a:cs typeface="Times New Roman" panose="02020603050405020304" pitchFamily="18" charset="0"/>
                        </a:rPr>
                        <a:t>(Šeit vēlams iekļaut personas kontaktus ar kuru notiktu tālāka saziņa) </a:t>
                      </a:r>
                      <a:endParaRPr lang="lv-LV" sz="500">
                        <a:effectLst/>
                        <a:latin typeface="Calibri" panose="020F0502020204030204" pitchFamily="34" charset="0"/>
                        <a:ea typeface="Calibri" panose="020F0502020204030204" pitchFamily="34" charset="0"/>
                        <a:cs typeface="Times New Roman" panose="02020603050405020304" pitchFamily="18" charset="0"/>
                      </a:endParaRPr>
                    </a:p>
                  </a:txBody>
                  <a:tcPr marL="33405" marR="33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37571">
                <a:tc>
                  <a:txBody>
                    <a:bodyPr/>
                    <a:lstStyle/>
                    <a:p>
                      <a:pPr algn="ctr">
                        <a:lnSpc>
                          <a:spcPct val="107000"/>
                        </a:lnSpc>
                        <a:spcAft>
                          <a:spcPts val="800"/>
                        </a:spcAft>
                      </a:pPr>
                      <a:r>
                        <a:rPr lang="lv-LV" sz="5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a:t>
                      </a:r>
                      <a:endParaRPr lang="lv-LV" sz="500">
                        <a:effectLst/>
                        <a:latin typeface="Calibri" panose="020F0502020204030204" pitchFamily="34" charset="0"/>
                        <a:ea typeface="Calibri" panose="020F0502020204030204" pitchFamily="34" charset="0"/>
                        <a:cs typeface="Times New Roman" panose="02020603050405020304" pitchFamily="18" charset="0"/>
                      </a:endParaRPr>
                    </a:p>
                  </a:txBody>
                  <a:tcPr marL="33405" marR="33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lnSpc>
                          <a:spcPct val="107000"/>
                        </a:lnSpc>
                        <a:spcAft>
                          <a:spcPts val="800"/>
                        </a:spcAft>
                      </a:pPr>
                      <a:r>
                        <a:rPr lang="lv-LV" sz="5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Uzņēmuma saimnieciskās darbības veids un izvērsts darbības apraksts</a:t>
                      </a:r>
                      <a:endParaRPr lang="lv-LV" sz="500">
                        <a:effectLst/>
                        <a:latin typeface="Calibri" panose="020F0502020204030204" pitchFamily="34" charset="0"/>
                        <a:ea typeface="Calibri" panose="020F0502020204030204" pitchFamily="34" charset="0"/>
                        <a:cs typeface="Times New Roman" panose="02020603050405020304" pitchFamily="18" charset="0"/>
                      </a:endParaRPr>
                    </a:p>
                  </a:txBody>
                  <a:tcPr marL="33405" marR="33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lnSpc>
                          <a:spcPct val="107000"/>
                        </a:lnSpc>
                        <a:spcAft>
                          <a:spcPts val="800"/>
                        </a:spcAft>
                      </a:pPr>
                      <a:r>
                        <a:rPr lang="lv-LV" sz="500">
                          <a:solidFill>
                            <a:srgbClr val="A5A5A5"/>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lv-LV" sz="500">
                        <a:effectLst/>
                        <a:latin typeface="Calibri" panose="020F0502020204030204" pitchFamily="34" charset="0"/>
                        <a:ea typeface="Calibri" panose="020F0502020204030204" pitchFamily="34" charset="0"/>
                        <a:cs typeface="Times New Roman" panose="02020603050405020304" pitchFamily="18" charset="0"/>
                      </a:endParaRPr>
                    </a:p>
                  </a:txBody>
                  <a:tcPr marL="33405" marR="33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735058">
                <a:tc>
                  <a:txBody>
                    <a:bodyPr/>
                    <a:lstStyle/>
                    <a:p>
                      <a:pPr algn="ctr">
                        <a:lnSpc>
                          <a:spcPct val="107000"/>
                        </a:lnSpc>
                        <a:spcAft>
                          <a:spcPts val="800"/>
                        </a:spcAft>
                      </a:pPr>
                      <a:r>
                        <a:rPr lang="lv-LV" sz="5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a:t>
                      </a:r>
                      <a:endParaRPr lang="lv-LV" sz="500">
                        <a:effectLst/>
                        <a:latin typeface="Calibri" panose="020F0502020204030204" pitchFamily="34" charset="0"/>
                        <a:ea typeface="Calibri" panose="020F0502020204030204" pitchFamily="34" charset="0"/>
                        <a:cs typeface="Times New Roman" panose="02020603050405020304" pitchFamily="18" charset="0"/>
                      </a:endParaRPr>
                    </a:p>
                  </a:txBody>
                  <a:tcPr marL="33405" marR="33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lnSpc>
                          <a:spcPct val="107000"/>
                        </a:lnSpc>
                        <a:spcAft>
                          <a:spcPts val="800"/>
                        </a:spcAft>
                      </a:pPr>
                      <a:r>
                        <a:rPr lang="lv-LV" sz="5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Kāds risinājums (produkts vai pakalpojums) tiek piedāvāts? (Var iesniegt arī pielikumus prezentāciju, risinājuma apraksta u.c. formā)</a:t>
                      </a:r>
                      <a:endParaRPr lang="lv-LV" sz="500">
                        <a:effectLst/>
                        <a:latin typeface="Calibri" panose="020F0502020204030204" pitchFamily="34" charset="0"/>
                        <a:ea typeface="Calibri" panose="020F0502020204030204" pitchFamily="34" charset="0"/>
                        <a:cs typeface="Times New Roman" panose="02020603050405020304" pitchFamily="18" charset="0"/>
                      </a:endParaRPr>
                    </a:p>
                  </a:txBody>
                  <a:tcPr marL="33405" marR="33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lnSpc>
                          <a:spcPct val="107000"/>
                        </a:lnSpc>
                        <a:spcAft>
                          <a:spcPts val="800"/>
                        </a:spcAft>
                      </a:pPr>
                      <a:r>
                        <a:rPr lang="lv-LV" sz="5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lv-LV" sz="500" dirty="0">
                        <a:effectLst/>
                        <a:latin typeface="Calibri" panose="020F0502020204030204" pitchFamily="34" charset="0"/>
                        <a:ea typeface="Calibri" panose="020F0502020204030204" pitchFamily="34" charset="0"/>
                        <a:cs typeface="Times New Roman" panose="02020603050405020304" pitchFamily="18" charset="0"/>
                      </a:endParaRPr>
                    </a:p>
                  </a:txBody>
                  <a:tcPr marL="33405" marR="33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778969">
                <a:tc>
                  <a:txBody>
                    <a:bodyPr/>
                    <a:lstStyle/>
                    <a:p>
                      <a:pPr algn="ctr">
                        <a:lnSpc>
                          <a:spcPct val="107000"/>
                        </a:lnSpc>
                        <a:spcAft>
                          <a:spcPts val="800"/>
                        </a:spcAft>
                      </a:pPr>
                      <a:r>
                        <a:rPr lang="lv-LV" sz="5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8.</a:t>
                      </a:r>
                      <a:endParaRPr lang="lv-LV" sz="500">
                        <a:effectLst/>
                        <a:latin typeface="Calibri" panose="020F0502020204030204" pitchFamily="34" charset="0"/>
                        <a:ea typeface="Calibri" panose="020F0502020204030204" pitchFamily="34" charset="0"/>
                        <a:cs typeface="Times New Roman" panose="02020603050405020304" pitchFamily="18" charset="0"/>
                      </a:endParaRPr>
                    </a:p>
                  </a:txBody>
                  <a:tcPr marL="33405" marR="33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lnSpc>
                          <a:spcPct val="107000"/>
                        </a:lnSpc>
                        <a:spcAft>
                          <a:spcPts val="800"/>
                        </a:spcAft>
                      </a:pPr>
                      <a:r>
                        <a:rPr lang="lv-LV" sz="5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Izvērsts risinājuma apraksts (tehniskie dati, parametri)</a:t>
                      </a:r>
                      <a:endParaRPr lang="lv-LV" sz="500" dirty="0">
                        <a:effectLst/>
                        <a:latin typeface="Calibri" panose="020F0502020204030204" pitchFamily="34" charset="0"/>
                        <a:ea typeface="Calibri" panose="020F0502020204030204" pitchFamily="34" charset="0"/>
                        <a:cs typeface="Times New Roman" panose="02020603050405020304" pitchFamily="18" charset="0"/>
                      </a:endParaRPr>
                    </a:p>
                  </a:txBody>
                  <a:tcPr marL="33405" marR="33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lnSpc>
                          <a:spcPct val="107000"/>
                        </a:lnSpc>
                        <a:spcAft>
                          <a:spcPts val="800"/>
                        </a:spcAft>
                      </a:pPr>
                      <a:r>
                        <a:rPr lang="lv-LV" sz="500">
                          <a:effectLst/>
                          <a:latin typeface="Times New Roman" panose="02020603050405020304" pitchFamily="18" charset="0"/>
                          <a:ea typeface="Calibri" panose="020F0502020204030204" pitchFamily="34" charset="0"/>
                          <a:cs typeface="Times New Roman" panose="02020603050405020304" pitchFamily="18" charset="0"/>
                        </a:rPr>
                        <a:t> </a:t>
                      </a:r>
                      <a:endParaRPr lang="lv-LV" sz="500">
                        <a:effectLst/>
                        <a:latin typeface="Calibri" panose="020F0502020204030204" pitchFamily="34" charset="0"/>
                        <a:ea typeface="Calibri" panose="020F0502020204030204" pitchFamily="34" charset="0"/>
                        <a:cs typeface="Times New Roman" panose="02020603050405020304" pitchFamily="18" charset="0"/>
                      </a:endParaRPr>
                    </a:p>
                  </a:txBody>
                  <a:tcPr marL="33405" marR="33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089607">
                <a:tc>
                  <a:txBody>
                    <a:bodyPr/>
                    <a:lstStyle/>
                    <a:p>
                      <a:pPr algn="ctr">
                        <a:lnSpc>
                          <a:spcPct val="107000"/>
                        </a:lnSpc>
                        <a:spcAft>
                          <a:spcPts val="800"/>
                        </a:spcAft>
                      </a:pPr>
                      <a:r>
                        <a:rPr lang="lv-LV" sz="5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9.</a:t>
                      </a:r>
                      <a:endParaRPr lang="lv-LV" sz="500">
                        <a:effectLst/>
                        <a:latin typeface="Calibri" panose="020F0502020204030204" pitchFamily="34" charset="0"/>
                        <a:ea typeface="Calibri" panose="020F0502020204030204" pitchFamily="34" charset="0"/>
                        <a:cs typeface="Times New Roman" panose="02020603050405020304" pitchFamily="18" charset="0"/>
                      </a:endParaRPr>
                    </a:p>
                  </a:txBody>
                  <a:tcPr marL="33405" marR="33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lnSpc>
                          <a:spcPct val="107000"/>
                        </a:lnSpc>
                        <a:spcAft>
                          <a:spcPts val="800"/>
                        </a:spcAft>
                      </a:pPr>
                      <a:r>
                        <a:rPr lang="lv-LV" sz="5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Kur tiek ražots risinājums?</a:t>
                      </a:r>
                      <a:endParaRPr lang="lv-LV" sz="5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lv-LV" sz="500">
                          <a:effectLst/>
                          <a:latin typeface="Times New Roman" panose="02020603050405020304" pitchFamily="18" charset="0"/>
                          <a:ea typeface="Calibri" panose="020F0502020204030204" pitchFamily="34" charset="0"/>
                          <a:cs typeface="Times New Roman" panose="02020603050405020304" pitchFamily="18" charset="0"/>
                        </a:rPr>
                        <a:t> </a:t>
                      </a:r>
                      <a:endParaRPr lang="lv-LV" sz="5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lv-LV" sz="500">
                          <a:effectLst/>
                          <a:latin typeface="Times New Roman" panose="02020603050405020304" pitchFamily="18" charset="0"/>
                          <a:ea typeface="Calibri" panose="020F0502020204030204" pitchFamily="34" charset="0"/>
                          <a:cs typeface="Times New Roman" panose="02020603050405020304" pitchFamily="18" charset="0"/>
                        </a:rPr>
                        <a:t> </a:t>
                      </a:r>
                      <a:endParaRPr lang="lv-LV" sz="5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lv-LV" sz="5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Vai Jūsu risinājumu jau lieto citu valstu bruņotie spēki?</a:t>
                      </a:r>
                      <a:endParaRPr lang="lv-LV" sz="5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lv-LV" sz="500">
                          <a:effectLst/>
                          <a:latin typeface="Times New Roman" panose="02020603050405020304" pitchFamily="18" charset="0"/>
                          <a:ea typeface="Calibri" panose="020F0502020204030204" pitchFamily="34" charset="0"/>
                          <a:cs typeface="Times New Roman" panose="02020603050405020304" pitchFamily="18" charset="0"/>
                        </a:rPr>
                        <a:t> </a:t>
                      </a:r>
                      <a:endParaRPr lang="lv-LV" sz="5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lv-LV" sz="5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Vai risinājums ir jauns?</a:t>
                      </a:r>
                      <a:endParaRPr lang="lv-LV" sz="500">
                        <a:effectLst/>
                        <a:latin typeface="Calibri" panose="020F0502020204030204" pitchFamily="34" charset="0"/>
                        <a:ea typeface="Calibri" panose="020F0502020204030204" pitchFamily="34" charset="0"/>
                        <a:cs typeface="Times New Roman" panose="02020603050405020304" pitchFamily="18" charset="0"/>
                      </a:endParaRPr>
                    </a:p>
                  </a:txBody>
                  <a:tcPr marL="33405" marR="33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lnSpc>
                          <a:spcPct val="107000"/>
                        </a:lnSpc>
                        <a:spcAft>
                          <a:spcPts val="800"/>
                        </a:spcAft>
                      </a:pPr>
                      <a:r>
                        <a:rPr lang="lv-LV" sz="5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lv-LV" sz="500" dirty="0">
                        <a:effectLst/>
                        <a:latin typeface="Calibri" panose="020F0502020204030204" pitchFamily="34" charset="0"/>
                        <a:ea typeface="Calibri" panose="020F0502020204030204" pitchFamily="34" charset="0"/>
                        <a:cs typeface="Times New Roman" panose="02020603050405020304" pitchFamily="18" charset="0"/>
                      </a:endParaRPr>
                    </a:p>
                  </a:txBody>
                  <a:tcPr marL="33405" marR="33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7" name="TextBox 6">
            <a:extLst>
              <a:ext uri="{FF2B5EF4-FFF2-40B4-BE49-F238E27FC236}">
                <a16:creationId xmlns:a16="http://schemas.microsoft.com/office/drawing/2014/main" id="{803FCBF6-C42C-D214-03F4-8AC06C8ABFAB}"/>
              </a:ext>
            </a:extLst>
          </p:cNvPr>
          <p:cNvSpPr txBox="1"/>
          <p:nvPr/>
        </p:nvSpPr>
        <p:spPr>
          <a:xfrm>
            <a:off x="1581150" y="714375"/>
            <a:ext cx="7112000" cy="523875"/>
          </a:xfrm>
          <a:prstGeom prst="rect">
            <a:avLst/>
          </a:prstGeom>
          <a:noFill/>
        </p:spPr>
        <p:txBody>
          <a:bodyPr>
            <a:spAutoFit/>
          </a:bodyPr>
          <a:lstStyle/>
          <a:p>
            <a:pPr algn="ctr" defTabSz="685800">
              <a:defRPr/>
            </a:pPr>
            <a:r>
              <a:rPr lang="lv-LV" altLang="lv-LV" sz="1400" dirty="0">
                <a:solidFill>
                  <a:prstClr val="black"/>
                </a:solidFill>
                <a:latin typeface="Verdana" panose="020B0604030504040204" pitchFamily="34" charset="0"/>
                <a:ea typeface="Verdana" panose="020B0604030504040204" pitchFamily="34" charset="0"/>
                <a:cs typeface="Times New Roman" panose="02020603050405020304" pitchFamily="18" charset="0"/>
              </a:rPr>
              <a:t>Par informāciju, kas jāiesniedz, lai Aizsardzības ministrija varētu izvērtēt tikšanās nepieciešamību ar komersantiem par piedāvātajiem risinājumiem</a:t>
            </a:r>
            <a:endParaRPr lang="lv-LV" altLang="lv-LV" sz="2400" dirty="0">
              <a:solidFill>
                <a:prstClr val="black"/>
              </a:solidFill>
              <a:latin typeface="Verdana" panose="020B0604030504040204" pitchFamily="34" charset="0"/>
              <a:ea typeface="Verdana" panose="020B0604030504040204" pitchFamily="34" charset="0"/>
              <a:cs typeface="+mn-cs"/>
            </a:endParaRPr>
          </a:p>
        </p:txBody>
      </p:sp>
      <p:sp>
        <p:nvSpPr>
          <p:cNvPr id="76881" name="Slide Number Placeholder 2">
            <a:extLst>
              <a:ext uri="{FF2B5EF4-FFF2-40B4-BE49-F238E27FC236}">
                <a16:creationId xmlns:a16="http://schemas.microsoft.com/office/drawing/2014/main" id="{4972AAC4-5D6D-8FBE-A26F-18316AD27F76}"/>
              </a:ext>
            </a:extLst>
          </p:cNvPr>
          <p:cNvSpPr>
            <a:spLocks noGrp="1"/>
          </p:cNvSpPr>
          <p:nvPr>
            <p:ph type="sldNum" sz="quarter" idx="12"/>
          </p:nvPr>
        </p:nvSpPr>
        <p:spPr bwMode="auto">
          <a:xfrm>
            <a:off x="8129588" y="4767263"/>
            <a:ext cx="385762"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bodyPr>
          <a:lstStyle/>
          <a:p>
            <a:pPr algn="r" eaLnBrk="1" hangingPunct="1"/>
            <a:fld id="{44B169F3-987D-4131-9FCF-F6C6AC83B0A3}" type="slidenum">
              <a:rPr lang="LID4096" altLang="lv-LV" sz="1000" smtClean="0">
                <a:solidFill>
                  <a:srgbClr val="898989"/>
                </a:solidFill>
                <a:latin typeface="Verdana" panose="020B0604030504040204" pitchFamily="34" charset="0"/>
              </a:rPr>
              <a:pPr algn="r" eaLnBrk="1" hangingPunct="1"/>
              <a:t>29</a:t>
            </a:fld>
            <a:endParaRPr lang="LID4096" altLang="lv-LV" sz="1000">
              <a:solidFill>
                <a:srgbClr val="898989"/>
              </a:solidFill>
              <a:latin typeface="Verdana" panose="020B060403050404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CC3AA646-3D07-E825-AEBB-5EC5A4BAFC43}"/>
              </a:ext>
            </a:extLst>
          </p:cNvPr>
          <p:cNvSpPr>
            <a:spLocks noGrp="1"/>
          </p:cNvSpPr>
          <p:nvPr>
            <p:ph type="title"/>
          </p:nvPr>
        </p:nvSpPr>
        <p:spPr>
          <a:xfrm>
            <a:off x="2590800" y="228600"/>
            <a:ext cx="6096000" cy="800100"/>
          </a:xfrm>
        </p:spPr>
        <p:txBody>
          <a:bodyPr anchor="ctr"/>
          <a:lstStyle/>
          <a:p>
            <a:r>
              <a:rPr lang="lv-LV" altLang="lv-LV"/>
              <a:t>Par ceļa karti</a:t>
            </a:r>
          </a:p>
        </p:txBody>
      </p:sp>
      <p:sp>
        <p:nvSpPr>
          <p:cNvPr id="25603" name="Content Placeholder 2">
            <a:extLst>
              <a:ext uri="{FF2B5EF4-FFF2-40B4-BE49-F238E27FC236}">
                <a16:creationId xmlns:a16="http://schemas.microsoft.com/office/drawing/2014/main" id="{15AB624E-BFB3-6B52-4029-08EA9BCA7133}"/>
              </a:ext>
            </a:extLst>
          </p:cNvPr>
          <p:cNvSpPr>
            <a:spLocks noGrp="1"/>
          </p:cNvSpPr>
          <p:nvPr>
            <p:ph sz="half" idx="1"/>
          </p:nvPr>
        </p:nvSpPr>
        <p:spPr>
          <a:xfrm>
            <a:off x="1087438" y="1460500"/>
            <a:ext cx="7966075" cy="3133725"/>
          </a:xfrm>
        </p:spPr>
        <p:txBody>
          <a:bodyPr/>
          <a:lstStyle/>
          <a:p>
            <a:pPr>
              <a:buFont typeface="Wingdings" panose="05000000000000000000" pitchFamily="2" charset="2"/>
              <a:buChar char="§"/>
            </a:pPr>
            <a:r>
              <a:rPr lang="lv-LV" altLang="lv-LV" sz="1900" b="1"/>
              <a:t>Vispārējs</a:t>
            </a:r>
            <a:r>
              <a:rPr lang="lv-LV" altLang="lv-LV" sz="1900"/>
              <a:t> pārskats par atbalsta iespējām</a:t>
            </a:r>
          </a:p>
          <a:p>
            <a:pPr>
              <a:buFont typeface="Wingdings" panose="05000000000000000000" pitchFamily="2" charset="2"/>
              <a:buChar char="§"/>
            </a:pPr>
            <a:r>
              <a:rPr lang="lv-LV" altLang="lv-LV" sz="1900"/>
              <a:t>Atbalsta mehānismi, kas ir </a:t>
            </a:r>
            <a:r>
              <a:rPr lang="lv-LV" altLang="lv-LV" sz="1900" b="1"/>
              <a:t>specializēti vai sniedz priekšrocības</a:t>
            </a:r>
            <a:r>
              <a:rPr lang="lv-LV" altLang="lv-LV" sz="1900"/>
              <a:t> aizsardzības industrijai</a:t>
            </a:r>
          </a:p>
          <a:p>
            <a:pPr>
              <a:buFont typeface="Arial" panose="020B0604020202020204" pitchFamily="34" charset="0"/>
              <a:buNone/>
            </a:pPr>
            <a:r>
              <a:rPr lang="lv-LV" altLang="lv-LV" sz="1500">
                <a:solidFill>
                  <a:srgbClr val="FF0000"/>
                </a:solidFill>
              </a:rPr>
              <a:t>!</a:t>
            </a:r>
            <a:r>
              <a:rPr lang="lv-LV" altLang="lv-LV" sz="1500"/>
              <a:t> Šie nav vienīgie mehānismi, kas ir pieejami aizsardzības industrijai</a:t>
            </a:r>
          </a:p>
          <a:p>
            <a:pPr>
              <a:buFont typeface="Wingdings" panose="05000000000000000000" pitchFamily="2" charset="2"/>
              <a:buChar char="§"/>
            </a:pPr>
            <a:r>
              <a:rPr lang="lv-LV" altLang="lv-LV" sz="1900"/>
              <a:t>Drošības pārbaudes vai pielaides </a:t>
            </a:r>
            <a:r>
              <a:rPr lang="lv-LV" altLang="lv-LV" sz="1900" b="1"/>
              <a:t>nav priekšnosacījums </a:t>
            </a:r>
            <a:r>
              <a:rPr lang="lv-LV" altLang="lv-LV" sz="1900"/>
              <a:t>atbalsta saņemšanai vai potenciālai sadarbībai</a:t>
            </a:r>
          </a:p>
          <a:p>
            <a:pPr>
              <a:buFont typeface="Wingdings" panose="05000000000000000000" pitchFamily="2" charset="2"/>
              <a:buChar char="§"/>
            </a:pPr>
            <a:endParaRPr lang="lv-LV" altLang="lv-LV" sz="1900"/>
          </a:p>
          <a:p>
            <a:pPr>
              <a:buFont typeface="Wingdings" panose="05000000000000000000" pitchFamily="2" charset="2"/>
              <a:buChar char="§"/>
            </a:pPr>
            <a:r>
              <a:rPr lang="lv-LV" altLang="lv-LV" sz="1900"/>
              <a:t>Iepirkumi </a:t>
            </a:r>
            <a:r>
              <a:rPr lang="lv-LV" altLang="lv-LV" sz="1900">
                <a:solidFill>
                  <a:srgbClr val="1F1F1F"/>
                </a:solidFill>
              </a:rPr>
              <a:t>≠ atbalsts industrijai</a:t>
            </a:r>
          </a:p>
          <a:p>
            <a:pPr>
              <a:buFont typeface="Wingdings" panose="05000000000000000000" pitchFamily="2" charset="2"/>
              <a:buChar char="§"/>
            </a:pPr>
            <a:r>
              <a:rPr lang="lv-LV" altLang="lv-LV" sz="1900">
                <a:solidFill>
                  <a:srgbClr val="1F1F1F"/>
                </a:solidFill>
              </a:rPr>
              <a:t>Licencēšana, sertifikācija = regulatīvs kontroles instruments</a:t>
            </a:r>
            <a:endParaRPr lang="lv-LV" altLang="lv-LV" sz="1900"/>
          </a:p>
        </p:txBody>
      </p:sp>
      <p:sp>
        <p:nvSpPr>
          <p:cNvPr id="7" name="Text Placeholder 6">
            <a:extLst>
              <a:ext uri="{FF2B5EF4-FFF2-40B4-BE49-F238E27FC236}">
                <a16:creationId xmlns:a16="http://schemas.microsoft.com/office/drawing/2014/main" id="{44340661-45BF-A8C6-1DB4-CE42CE14231C}"/>
              </a:ext>
            </a:extLst>
          </p:cNvPr>
          <p:cNvSpPr>
            <a:spLocks noGrp="1"/>
          </p:cNvSpPr>
          <p:nvPr>
            <p:ph type="body" sz="quarter" idx="10"/>
          </p:nvPr>
        </p:nvSpPr>
        <p:spPr/>
        <p:txBody>
          <a:bodyPr>
            <a:normAutofit fontScale="92500" lnSpcReduction="10000"/>
          </a:bodyPr>
          <a:lstStyle/>
          <a:p>
            <a:pPr>
              <a:defRPr/>
            </a:pPr>
            <a:endParaRPr lang="lv-LV"/>
          </a:p>
        </p:txBody>
      </p:sp>
      <p:sp>
        <p:nvSpPr>
          <p:cNvPr id="8" name="Text Placeholder 7">
            <a:extLst>
              <a:ext uri="{FF2B5EF4-FFF2-40B4-BE49-F238E27FC236}">
                <a16:creationId xmlns:a16="http://schemas.microsoft.com/office/drawing/2014/main" id="{962C2B04-DFF5-F0A8-34EC-50B1AA29091A}"/>
              </a:ext>
            </a:extLst>
          </p:cNvPr>
          <p:cNvSpPr>
            <a:spLocks noGrp="1"/>
          </p:cNvSpPr>
          <p:nvPr>
            <p:ph type="body" sz="quarter" idx="12"/>
          </p:nvPr>
        </p:nvSpPr>
        <p:spPr/>
        <p:txBody>
          <a:bodyPr>
            <a:normAutofit fontScale="92500" lnSpcReduction="10000"/>
          </a:bodyPr>
          <a:lstStyle/>
          <a:p>
            <a:pPr>
              <a:defRPr/>
            </a:pPr>
            <a:endParaRPr lang="lv-LV"/>
          </a:p>
        </p:txBody>
      </p:sp>
      <p:sp>
        <p:nvSpPr>
          <p:cNvPr id="25606" name="Slide Number Placeholder 8">
            <a:extLst>
              <a:ext uri="{FF2B5EF4-FFF2-40B4-BE49-F238E27FC236}">
                <a16:creationId xmlns:a16="http://schemas.microsoft.com/office/drawing/2014/main" id="{54198308-A842-7CA2-F8AD-015240444232}"/>
              </a:ext>
            </a:extLst>
          </p:cNvPr>
          <p:cNvSpPr>
            <a:spLocks noGrp="1" noChangeArrowheads="1"/>
          </p:cNvSpPr>
          <p:nvPr>
            <p:ph type="sldNum"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1E81AC8-D271-4353-AE1F-DC34737F9742}" type="slidenum">
              <a:rPr lang="en-US" altLang="lv-LV" smtClean="0"/>
              <a:pPr/>
              <a:t>3</a:t>
            </a:fld>
            <a:endParaRPr lang="en-US" altLang="lv-LV"/>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a:extLst>
              <a:ext uri="{FF2B5EF4-FFF2-40B4-BE49-F238E27FC236}">
                <a16:creationId xmlns:a16="http://schemas.microsoft.com/office/drawing/2014/main" id="{ABBD48EE-FAF9-99BF-46F6-A66C4A048DBF}"/>
              </a:ext>
            </a:extLst>
          </p:cNvPr>
          <p:cNvSpPr>
            <a:spLocks noGrp="1" noChangeArrowheads="1"/>
          </p:cNvSpPr>
          <p:nvPr>
            <p:ph type="title"/>
          </p:nvPr>
        </p:nvSpPr>
        <p:spPr>
          <a:xfrm>
            <a:off x="1739900" y="274638"/>
            <a:ext cx="6775450" cy="709612"/>
          </a:xfrm>
        </p:spPr>
        <p:txBody>
          <a:bodyPr/>
          <a:lstStyle/>
          <a:p>
            <a:pPr eaLnBrk="1" hangingPunct="1"/>
            <a:r>
              <a:rPr lang="lv-LV" altLang="lv-LV" sz="2700"/>
              <a:t>Saziņas iespējas komersantiem</a:t>
            </a:r>
          </a:p>
        </p:txBody>
      </p:sp>
      <p:grpSp>
        <p:nvGrpSpPr>
          <p:cNvPr id="77827" name="Group 9">
            <a:extLst>
              <a:ext uri="{FF2B5EF4-FFF2-40B4-BE49-F238E27FC236}">
                <a16:creationId xmlns:a16="http://schemas.microsoft.com/office/drawing/2014/main" id="{23AFE40C-F08A-3AE9-2E25-4138963B91CB}"/>
              </a:ext>
            </a:extLst>
          </p:cNvPr>
          <p:cNvGrpSpPr>
            <a:grpSpLocks/>
          </p:cNvGrpSpPr>
          <p:nvPr/>
        </p:nvGrpSpPr>
        <p:grpSpPr bwMode="auto">
          <a:xfrm>
            <a:off x="828675" y="1331913"/>
            <a:ext cx="7486650" cy="414337"/>
            <a:chOff x="1104405" y="1759263"/>
            <a:chExt cx="9983189" cy="552523"/>
          </a:xfrm>
        </p:grpSpPr>
        <p:sp>
          <p:nvSpPr>
            <p:cNvPr id="4" name="Rectangle 3">
              <a:extLst>
                <a:ext uri="{FF2B5EF4-FFF2-40B4-BE49-F238E27FC236}">
                  <a16:creationId xmlns:a16="http://schemas.microsoft.com/office/drawing/2014/main" id="{DE23034D-1AEC-9805-60DD-DE54DA4A3014}"/>
                </a:ext>
              </a:extLst>
            </p:cNvPr>
            <p:cNvSpPr/>
            <p:nvPr/>
          </p:nvSpPr>
          <p:spPr>
            <a:xfrm>
              <a:off x="1104405" y="1759263"/>
              <a:ext cx="2430174" cy="552523"/>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r>
                <a:rPr lang="lv-LV" sz="1050" dirty="0">
                  <a:solidFill>
                    <a:prstClr val="white"/>
                  </a:solidFill>
                  <a:latin typeface="Verdana" panose="020B0604030504040204" pitchFamily="34" charset="0"/>
                  <a:ea typeface="Verdana" panose="020B0604030504040204" pitchFamily="34" charset="0"/>
                </a:rPr>
                <a:t>industrija@mod.gov.lv</a:t>
              </a:r>
            </a:p>
          </p:txBody>
        </p:sp>
        <p:sp>
          <p:nvSpPr>
            <p:cNvPr id="6" name="TextBox 5">
              <a:extLst>
                <a:ext uri="{FF2B5EF4-FFF2-40B4-BE49-F238E27FC236}">
                  <a16:creationId xmlns:a16="http://schemas.microsoft.com/office/drawing/2014/main" id="{8B7083A1-78DE-1C69-EA19-63FA493489FD}"/>
                </a:ext>
              </a:extLst>
            </p:cNvPr>
            <p:cNvSpPr txBox="1"/>
            <p:nvPr/>
          </p:nvSpPr>
          <p:spPr>
            <a:xfrm>
              <a:off x="3602319" y="1814304"/>
              <a:ext cx="7485275" cy="410688"/>
            </a:xfrm>
            <a:prstGeom prst="rect">
              <a:avLst/>
            </a:prstGeom>
            <a:noFill/>
          </p:spPr>
          <p:txBody>
            <a:bodyPr>
              <a:spAutoFit/>
            </a:bodyPr>
            <a:lstStyle/>
            <a:p>
              <a:pPr marL="0" lvl="1" indent="0" defTabSz="685800" eaLnBrk="1" fontAlgn="auto" hangingPunct="1">
                <a:spcBef>
                  <a:spcPts val="0"/>
                </a:spcBef>
                <a:spcAft>
                  <a:spcPts val="0"/>
                </a:spcAft>
                <a:defRPr/>
              </a:pPr>
              <a:r>
                <a:rPr lang="lv-LV" sz="1400" b="1" dirty="0">
                  <a:solidFill>
                    <a:prstClr val="black"/>
                  </a:solidFill>
                  <a:latin typeface="Verdana" panose="020B0604030504040204" pitchFamily="34" charset="0"/>
                  <a:ea typeface="Verdana" panose="020B0604030504040204" pitchFamily="34" charset="0"/>
                  <a:cs typeface="+mn-cs"/>
                </a:rPr>
                <a:t>AM vienotais kontaktpunkts</a:t>
              </a:r>
              <a:r>
                <a:rPr lang="lv-LV" sz="1400" dirty="0">
                  <a:solidFill>
                    <a:prstClr val="black"/>
                  </a:solidFill>
                  <a:latin typeface="Verdana" panose="020B0604030504040204" pitchFamily="34" charset="0"/>
                  <a:ea typeface="Verdana" panose="020B0604030504040204" pitchFamily="34" charset="0"/>
                  <a:cs typeface="+mn-cs"/>
                </a:rPr>
                <a:t> </a:t>
              </a:r>
            </a:p>
          </p:txBody>
        </p:sp>
      </p:grpSp>
      <p:grpSp>
        <p:nvGrpSpPr>
          <p:cNvPr id="77828" name="Group 24">
            <a:extLst>
              <a:ext uri="{FF2B5EF4-FFF2-40B4-BE49-F238E27FC236}">
                <a16:creationId xmlns:a16="http://schemas.microsoft.com/office/drawing/2014/main" id="{A7A0FA45-8203-FCEA-6738-1BA84F3070FD}"/>
              </a:ext>
            </a:extLst>
          </p:cNvPr>
          <p:cNvGrpSpPr>
            <a:grpSpLocks/>
          </p:cNvGrpSpPr>
          <p:nvPr/>
        </p:nvGrpSpPr>
        <p:grpSpPr bwMode="auto">
          <a:xfrm>
            <a:off x="833438" y="1736725"/>
            <a:ext cx="7275512" cy="576263"/>
            <a:chOff x="1104404" y="2346133"/>
            <a:chExt cx="9700386" cy="769441"/>
          </a:xfrm>
        </p:grpSpPr>
        <p:sp>
          <p:nvSpPr>
            <p:cNvPr id="12" name="Rectangle 11">
              <a:extLst>
                <a:ext uri="{FF2B5EF4-FFF2-40B4-BE49-F238E27FC236}">
                  <a16:creationId xmlns:a16="http://schemas.microsoft.com/office/drawing/2014/main" id="{4CB94EB8-2EF1-2DAA-1B3C-6C44277B2DA3}"/>
                </a:ext>
              </a:extLst>
            </p:cNvPr>
            <p:cNvSpPr/>
            <p:nvPr/>
          </p:nvSpPr>
          <p:spPr>
            <a:xfrm>
              <a:off x="1104404" y="2458476"/>
              <a:ext cx="2429859" cy="553233"/>
            </a:xfrm>
            <a:prstGeom prst="rect">
              <a:avLst/>
            </a:prstGeom>
            <a:solidFill>
              <a:srgbClr val="595B3C"/>
            </a:solidFill>
            <a:ln>
              <a:solidFill>
                <a:srgbClr val="595B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r>
                <a:rPr lang="lv-LV" sz="1050" dirty="0">
                  <a:solidFill>
                    <a:prstClr val="white"/>
                  </a:solidFill>
                  <a:latin typeface="Verdana" panose="020B0604030504040204" pitchFamily="34" charset="0"/>
                  <a:ea typeface="Verdana" panose="020B0604030504040204" pitchFamily="34" charset="0"/>
                </a:rPr>
                <a:t>licences@mod.gov.lv</a:t>
              </a:r>
            </a:p>
          </p:txBody>
        </p:sp>
        <p:sp>
          <p:nvSpPr>
            <p:cNvPr id="77852" name="TextBox 12">
              <a:extLst>
                <a:ext uri="{FF2B5EF4-FFF2-40B4-BE49-F238E27FC236}">
                  <a16:creationId xmlns:a16="http://schemas.microsoft.com/office/drawing/2014/main" id="{CBF8311F-1806-82CA-1FAB-4200AC892FCD}"/>
                </a:ext>
              </a:extLst>
            </p:cNvPr>
            <p:cNvSpPr txBox="1">
              <a:spLocks noChangeArrowheads="1"/>
            </p:cNvSpPr>
            <p:nvPr/>
          </p:nvSpPr>
          <p:spPr bwMode="auto">
            <a:xfrm>
              <a:off x="3604111" y="2346133"/>
              <a:ext cx="720067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defTabSz="685800">
                <a:lnSpc>
                  <a:spcPct val="90000"/>
                </a:lnSpc>
                <a:spcBef>
                  <a:spcPts val="750"/>
                </a:spcBef>
                <a:buFont typeface="Arial" panose="020B0604020202020204" pitchFamily="34" charset="0"/>
                <a:buChar char="•"/>
                <a:defRPr sz="21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defTabSz="685800">
                <a:lnSpc>
                  <a:spcPct val="90000"/>
                </a:lnSpc>
                <a:spcBef>
                  <a:spcPts val="375"/>
                </a:spcBef>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marL="0" lvl="1" indent="0" eaLnBrk="1" hangingPunct="1">
                <a:lnSpc>
                  <a:spcPct val="100000"/>
                </a:lnSpc>
                <a:spcBef>
                  <a:spcPct val="0"/>
                </a:spcBef>
                <a:buFontTx/>
                <a:buNone/>
              </a:pPr>
              <a:r>
                <a:rPr lang="lv-LV" altLang="lv-LV" sz="1000" b="1">
                  <a:solidFill>
                    <a:srgbClr val="000000"/>
                  </a:solidFill>
                  <a:cs typeface="Arial" panose="020B0604020202020204" pitchFamily="34" charset="0"/>
                </a:rPr>
                <a:t>Par speciālo atļauju (licenci) </a:t>
              </a:r>
              <a:r>
                <a:rPr lang="lv-LV" altLang="lv-LV" sz="1000">
                  <a:solidFill>
                    <a:srgbClr val="000000"/>
                  </a:solidFill>
                  <a:cs typeface="Arial" panose="020B0604020202020204" pitchFamily="34" charset="0"/>
                </a:rPr>
                <a:t>komercdarbībai ar Eiropas Savienības Kopējā militāro preču sarakstā minētajām precēm un Militārā ražotāja sertifikātiem</a:t>
              </a:r>
            </a:p>
          </p:txBody>
        </p:sp>
      </p:grpSp>
      <p:grpSp>
        <p:nvGrpSpPr>
          <p:cNvPr id="77829" name="Group 25">
            <a:extLst>
              <a:ext uri="{FF2B5EF4-FFF2-40B4-BE49-F238E27FC236}">
                <a16:creationId xmlns:a16="http://schemas.microsoft.com/office/drawing/2014/main" id="{C9E002F6-195E-0409-5BA4-0D4491A2EA16}"/>
              </a:ext>
            </a:extLst>
          </p:cNvPr>
          <p:cNvGrpSpPr>
            <a:grpSpLocks/>
          </p:cNvGrpSpPr>
          <p:nvPr/>
        </p:nvGrpSpPr>
        <p:grpSpPr bwMode="auto">
          <a:xfrm>
            <a:off x="833438" y="2292350"/>
            <a:ext cx="7594600" cy="430213"/>
            <a:chOff x="1104405" y="3331704"/>
            <a:chExt cx="10126812" cy="574145"/>
          </a:xfrm>
        </p:grpSpPr>
        <p:sp>
          <p:nvSpPr>
            <p:cNvPr id="14" name="Rectangle 13">
              <a:extLst>
                <a:ext uri="{FF2B5EF4-FFF2-40B4-BE49-F238E27FC236}">
                  <a16:creationId xmlns:a16="http://schemas.microsoft.com/office/drawing/2014/main" id="{1ACD45FF-2B9F-EBC6-2D15-5B17D899D593}"/>
                </a:ext>
              </a:extLst>
            </p:cNvPr>
            <p:cNvSpPr/>
            <p:nvPr/>
          </p:nvSpPr>
          <p:spPr>
            <a:xfrm>
              <a:off x="1104405" y="3361365"/>
              <a:ext cx="2430096" cy="544484"/>
            </a:xfrm>
            <a:prstGeom prst="rect">
              <a:avLst/>
            </a:prstGeom>
            <a:solidFill>
              <a:srgbClr val="595B3C"/>
            </a:solidFill>
            <a:ln>
              <a:solidFill>
                <a:srgbClr val="595B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r>
                <a:rPr lang="lv-LV" sz="1050" dirty="0">
                  <a:solidFill>
                    <a:prstClr val="white"/>
                  </a:solidFill>
                  <a:latin typeface="Verdana" panose="020B0604030504040204" pitchFamily="34" charset="0"/>
                  <a:ea typeface="Verdana" panose="020B0604030504040204" pitchFamily="34" charset="0"/>
                </a:rPr>
                <a:t>granti@mod.gov.lv</a:t>
              </a:r>
            </a:p>
          </p:txBody>
        </p:sp>
        <p:sp>
          <p:nvSpPr>
            <p:cNvPr id="77841" name="TextBox 16">
              <a:extLst>
                <a:ext uri="{FF2B5EF4-FFF2-40B4-BE49-F238E27FC236}">
                  <a16:creationId xmlns:a16="http://schemas.microsoft.com/office/drawing/2014/main" id="{4F91FEFE-A518-FD44-8F5B-D68BFD3E3EE7}"/>
                </a:ext>
              </a:extLst>
            </p:cNvPr>
            <p:cNvSpPr txBox="1">
              <a:spLocks noChangeArrowheads="1"/>
            </p:cNvSpPr>
            <p:nvPr/>
          </p:nvSpPr>
          <p:spPr bwMode="auto">
            <a:xfrm>
              <a:off x="3602239" y="3331704"/>
              <a:ext cx="7628978" cy="574145"/>
            </a:xfrm>
            <a:prstGeom prst="rect">
              <a:avLst/>
            </a:prstGeom>
            <a:noFill/>
            <a:ln>
              <a:noFill/>
            </a:ln>
          </p:spPr>
          <p:txBody>
            <a:bodyPr>
              <a:spAutoFit/>
            </a:bodyPr>
            <a:lstStyle>
              <a:lvl1pPr marL="342900" indent="-342900" defTabSz="685800">
                <a:lnSpc>
                  <a:spcPct val="90000"/>
                </a:lnSpc>
                <a:spcBef>
                  <a:spcPts val="750"/>
                </a:spcBef>
                <a:buFont typeface="Arial" panose="020B0604020202020204" pitchFamily="34" charset="0"/>
                <a:buChar char="•"/>
                <a:defRPr sz="21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defTabSz="685800">
                <a:lnSpc>
                  <a:spcPct val="90000"/>
                </a:lnSpc>
                <a:spcBef>
                  <a:spcPts val="375"/>
                </a:spcBef>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marL="0" lvl="1" indent="0" eaLnBrk="1" hangingPunct="1">
                <a:lnSpc>
                  <a:spcPct val="100000"/>
                </a:lnSpc>
                <a:spcBef>
                  <a:spcPct val="0"/>
                </a:spcBef>
                <a:buFontTx/>
                <a:buNone/>
              </a:pPr>
              <a:r>
                <a:rPr lang="lv-LV" altLang="lv-LV" sz="1000">
                  <a:solidFill>
                    <a:srgbClr val="000000"/>
                  </a:solidFill>
                  <a:cs typeface="Arial" panose="020B0604020202020204" pitchFamily="34" charset="0"/>
                </a:rPr>
                <a:t>Par Aizsardzības ministrijas </a:t>
              </a:r>
              <a:r>
                <a:rPr lang="lv-LV" altLang="lv-LV" sz="1000" b="1">
                  <a:solidFill>
                    <a:srgbClr val="000000"/>
                  </a:solidFill>
                  <a:cs typeface="Arial" panose="020B0604020202020204" pitchFamily="34" charset="0"/>
                </a:rPr>
                <a:t>grantu projektu </a:t>
              </a:r>
              <a:r>
                <a:rPr lang="lv-LV" altLang="lv-LV" sz="1000">
                  <a:solidFill>
                    <a:srgbClr val="000000"/>
                  </a:solidFill>
                  <a:cs typeface="Arial" panose="020B0604020202020204" pitchFamily="34" charset="0"/>
                </a:rPr>
                <a:t>konkursā militāra vai divejādā pielietojuma projektu attīstības atbalstam</a:t>
              </a:r>
            </a:p>
          </p:txBody>
        </p:sp>
      </p:grpSp>
      <p:grpSp>
        <p:nvGrpSpPr>
          <p:cNvPr id="77830" name="Group 26">
            <a:extLst>
              <a:ext uri="{FF2B5EF4-FFF2-40B4-BE49-F238E27FC236}">
                <a16:creationId xmlns:a16="http://schemas.microsoft.com/office/drawing/2014/main" id="{E335FCF6-FEE6-1846-0B3D-41BF61B7C8DF}"/>
              </a:ext>
            </a:extLst>
          </p:cNvPr>
          <p:cNvGrpSpPr>
            <a:grpSpLocks/>
          </p:cNvGrpSpPr>
          <p:nvPr/>
        </p:nvGrpSpPr>
        <p:grpSpPr bwMode="auto">
          <a:xfrm>
            <a:off x="828675" y="2805113"/>
            <a:ext cx="7275513" cy="300037"/>
            <a:chOff x="1104404" y="3945571"/>
            <a:chExt cx="9700386" cy="400109"/>
          </a:xfrm>
        </p:grpSpPr>
        <p:sp>
          <p:nvSpPr>
            <p:cNvPr id="18" name="Rectangle 17">
              <a:extLst>
                <a:ext uri="{FF2B5EF4-FFF2-40B4-BE49-F238E27FC236}">
                  <a16:creationId xmlns:a16="http://schemas.microsoft.com/office/drawing/2014/main" id="{4A94D99D-D2FD-5281-2A7A-99058666AE08}"/>
                </a:ext>
              </a:extLst>
            </p:cNvPr>
            <p:cNvSpPr/>
            <p:nvPr/>
          </p:nvSpPr>
          <p:spPr>
            <a:xfrm>
              <a:off x="1104404" y="3947687"/>
              <a:ext cx="2429859" cy="381057"/>
            </a:xfrm>
            <a:prstGeom prst="rect">
              <a:avLst/>
            </a:prstGeom>
            <a:solidFill>
              <a:srgbClr val="595B3C"/>
            </a:solidFill>
            <a:ln>
              <a:solidFill>
                <a:srgbClr val="595B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r>
                <a:rPr lang="lv-LV" sz="1050" dirty="0">
                  <a:solidFill>
                    <a:prstClr val="white"/>
                  </a:solidFill>
                  <a:latin typeface="Verdana" panose="020B0604030504040204" pitchFamily="34" charset="0"/>
                  <a:ea typeface="Verdana" panose="020B0604030504040204" pitchFamily="34" charset="0"/>
                </a:rPr>
                <a:t>droni@mod.gov.lv</a:t>
              </a:r>
            </a:p>
          </p:txBody>
        </p:sp>
        <p:sp>
          <p:nvSpPr>
            <p:cNvPr id="77848" name="TextBox 18">
              <a:extLst>
                <a:ext uri="{FF2B5EF4-FFF2-40B4-BE49-F238E27FC236}">
                  <a16:creationId xmlns:a16="http://schemas.microsoft.com/office/drawing/2014/main" id="{F0CEAF41-9338-08C2-933C-401FC803853A}"/>
                </a:ext>
              </a:extLst>
            </p:cNvPr>
            <p:cNvSpPr txBox="1">
              <a:spLocks noChangeArrowheads="1"/>
            </p:cNvSpPr>
            <p:nvPr/>
          </p:nvSpPr>
          <p:spPr bwMode="auto">
            <a:xfrm>
              <a:off x="3604111" y="3945571"/>
              <a:ext cx="7200679" cy="400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685800">
                <a:lnSpc>
                  <a:spcPct val="90000"/>
                </a:lnSpc>
                <a:spcBef>
                  <a:spcPts val="750"/>
                </a:spcBef>
                <a:buFont typeface="Arial" panose="020B0604020202020204" pitchFamily="34" charset="0"/>
                <a:buChar char="•"/>
                <a:defRPr sz="21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defTabSz="685800">
                <a:lnSpc>
                  <a:spcPct val="90000"/>
                </a:lnSpc>
                <a:spcBef>
                  <a:spcPts val="375"/>
                </a:spcBef>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marL="0" lvl="1" indent="0" eaLnBrk="1" hangingPunct="1">
                <a:lnSpc>
                  <a:spcPct val="100000"/>
                </a:lnSpc>
                <a:spcBef>
                  <a:spcPct val="0"/>
                </a:spcBef>
                <a:buFontTx/>
                <a:buNone/>
              </a:pPr>
              <a:r>
                <a:rPr lang="lv-LV" altLang="lv-LV" sz="1300">
                  <a:solidFill>
                    <a:srgbClr val="000000"/>
                  </a:solidFill>
                  <a:cs typeface="Arial" panose="020B0604020202020204" pitchFamily="34" charset="0"/>
                </a:rPr>
                <a:t>Par </a:t>
              </a:r>
              <a:r>
                <a:rPr lang="lv-LV" altLang="lv-LV" sz="1300" b="1">
                  <a:solidFill>
                    <a:srgbClr val="000000"/>
                  </a:solidFill>
                  <a:cs typeface="Arial" panose="020B0604020202020204" pitchFamily="34" charset="0"/>
                </a:rPr>
                <a:t>dronu</a:t>
              </a:r>
              <a:r>
                <a:rPr lang="lv-LV" altLang="lv-LV" sz="1300">
                  <a:solidFill>
                    <a:srgbClr val="000000"/>
                  </a:solidFill>
                  <a:cs typeface="Arial" panose="020B0604020202020204" pitchFamily="34" charset="0"/>
                </a:rPr>
                <a:t> koalīciju</a:t>
              </a:r>
            </a:p>
          </p:txBody>
        </p:sp>
      </p:grpSp>
      <p:grpSp>
        <p:nvGrpSpPr>
          <p:cNvPr id="77831" name="Group 27">
            <a:extLst>
              <a:ext uri="{FF2B5EF4-FFF2-40B4-BE49-F238E27FC236}">
                <a16:creationId xmlns:a16="http://schemas.microsoft.com/office/drawing/2014/main" id="{F52C5643-F9CA-E657-54FC-2E0563181E81}"/>
              </a:ext>
            </a:extLst>
          </p:cNvPr>
          <p:cNvGrpSpPr>
            <a:grpSpLocks/>
          </p:cNvGrpSpPr>
          <p:nvPr/>
        </p:nvGrpSpPr>
        <p:grpSpPr bwMode="auto">
          <a:xfrm>
            <a:off x="828675" y="3516313"/>
            <a:ext cx="7686675" cy="279400"/>
            <a:chOff x="1104404" y="4454408"/>
            <a:chExt cx="10249396" cy="371942"/>
          </a:xfrm>
        </p:grpSpPr>
        <p:sp>
          <p:nvSpPr>
            <p:cNvPr id="20" name="Rectangle 19">
              <a:extLst>
                <a:ext uri="{FF2B5EF4-FFF2-40B4-BE49-F238E27FC236}">
                  <a16:creationId xmlns:a16="http://schemas.microsoft.com/office/drawing/2014/main" id="{BBFB600E-41FA-AFDC-5A8C-9B753BCB5592}"/>
                </a:ext>
              </a:extLst>
            </p:cNvPr>
            <p:cNvSpPr/>
            <p:nvPr/>
          </p:nvSpPr>
          <p:spPr>
            <a:xfrm>
              <a:off x="1104404" y="4454408"/>
              <a:ext cx="2430051" cy="346582"/>
            </a:xfrm>
            <a:prstGeom prst="rect">
              <a:avLst/>
            </a:prstGeom>
            <a:solidFill>
              <a:srgbClr val="595B3C"/>
            </a:solidFill>
            <a:ln>
              <a:solidFill>
                <a:srgbClr val="595B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r>
                <a:rPr lang="lv-LV" sz="1050" dirty="0">
                  <a:solidFill>
                    <a:prstClr val="white"/>
                  </a:solidFill>
                  <a:latin typeface="Verdana" panose="020B0604030504040204" pitchFamily="34" charset="0"/>
                  <a:ea typeface="Verdana" panose="020B0604030504040204" pitchFamily="34" charset="0"/>
                </a:rPr>
                <a:t>edf@mod.gov.lv</a:t>
              </a:r>
            </a:p>
          </p:txBody>
        </p:sp>
        <p:sp>
          <p:nvSpPr>
            <p:cNvPr id="77846" name="TextBox 20">
              <a:extLst>
                <a:ext uri="{FF2B5EF4-FFF2-40B4-BE49-F238E27FC236}">
                  <a16:creationId xmlns:a16="http://schemas.microsoft.com/office/drawing/2014/main" id="{282610D3-089E-BD45-46F5-CADD1F93D44F}"/>
                </a:ext>
              </a:extLst>
            </p:cNvPr>
            <p:cNvSpPr txBox="1">
              <a:spLocks noChangeArrowheads="1"/>
            </p:cNvSpPr>
            <p:nvPr/>
          </p:nvSpPr>
          <p:spPr bwMode="auto">
            <a:xfrm>
              <a:off x="3604309" y="4457018"/>
              <a:ext cx="77494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685800">
                <a:lnSpc>
                  <a:spcPct val="90000"/>
                </a:lnSpc>
                <a:spcBef>
                  <a:spcPts val="750"/>
                </a:spcBef>
                <a:buFont typeface="Arial" panose="020B0604020202020204" pitchFamily="34" charset="0"/>
                <a:buChar char="•"/>
                <a:defRPr sz="21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defTabSz="685800">
                <a:lnSpc>
                  <a:spcPct val="90000"/>
                </a:lnSpc>
                <a:spcBef>
                  <a:spcPts val="375"/>
                </a:spcBef>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marL="0" lvl="1" indent="0" eaLnBrk="1" hangingPunct="1">
                <a:lnSpc>
                  <a:spcPct val="100000"/>
                </a:lnSpc>
                <a:spcBef>
                  <a:spcPct val="0"/>
                </a:spcBef>
                <a:buFontTx/>
                <a:buNone/>
              </a:pPr>
              <a:r>
                <a:rPr lang="lv-LV" altLang="lv-LV" sz="1200">
                  <a:solidFill>
                    <a:srgbClr val="000000"/>
                  </a:solidFill>
                  <a:cs typeface="Arial" panose="020B0604020202020204" pitchFamily="34" charset="0"/>
                </a:rPr>
                <a:t>Par jautājumiem saistībā ar </a:t>
              </a:r>
              <a:r>
                <a:rPr lang="lv-LV" altLang="lv-LV" sz="1200" b="1">
                  <a:solidFill>
                    <a:srgbClr val="000000"/>
                  </a:solidFill>
                  <a:cs typeface="Arial" panose="020B0604020202020204" pitchFamily="34" charset="0"/>
                </a:rPr>
                <a:t>Eiropas Aizsardzības fondu</a:t>
              </a:r>
              <a:r>
                <a:rPr lang="lv-LV" altLang="lv-LV" sz="1200">
                  <a:solidFill>
                    <a:srgbClr val="000000"/>
                  </a:solidFill>
                  <a:cs typeface="Arial" panose="020B0604020202020204" pitchFamily="34" charset="0"/>
                </a:rPr>
                <a:t> (EDF)</a:t>
              </a:r>
              <a:endParaRPr lang="lv-LV" altLang="lv-LV" sz="1200" i="1">
                <a:solidFill>
                  <a:srgbClr val="000000"/>
                </a:solidFill>
                <a:cs typeface="Arial" panose="020B0604020202020204" pitchFamily="34" charset="0"/>
              </a:endParaRPr>
            </a:p>
          </p:txBody>
        </p:sp>
      </p:grpSp>
      <p:grpSp>
        <p:nvGrpSpPr>
          <p:cNvPr id="77832" name="Group 28">
            <a:extLst>
              <a:ext uri="{FF2B5EF4-FFF2-40B4-BE49-F238E27FC236}">
                <a16:creationId xmlns:a16="http://schemas.microsoft.com/office/drawing/2014/main" id="{0E1EC03D-1356-4A82-0939-5ABD5F869914}"/>
              </a:ext>
            </a:extLst>
          </p:cNvPr>
          <p:cNvGrpSpPr>
            <a:grpSpLocks/>
          </p:cNvGrpSpPr>
          <p:nvPr/>
        </p:nvGrpSpPr>
        <p:grpSpPr bwMode="auto">
          <a:xfrm>
            <a:off x="833438" y="4195763"/>
            <a:ext cx="7702550" cy="349250"/>
            <a:chOff x="1104404" y="4966735"/>
            <a:chExt cx="10271544" cy="466287"/>
          </a:xfrm>
        </p:grpSpPr>
        <p:sp>
          <p:nvSpPr>
            <p:cNvPr id="22" name="Rectangle 21">
              <a:extLst>
                <a:ext uri="{FF2B5EF4-FFF2-40B4-BE49-F238E27FC236}">
                  <a16:creationId xmlns:a16="http://schemas.microsoft.com/office/drawing/2014/main" id="{44FAC39C-96E9-4B0A-7C68-74E6312DBB7A}"/>
                </a:ext>
              </a:extLst>
            </p:cNvPr>
            <p:cNvSpPr/>
            <p:nvPr/>
          </p:nvSpPr>
          <p:spPr>
            <a:xfrm>
              <a:off x="1104404" y="4966735"/>
              <a:ext cx="2430283" cy="466287"/>
            </a:xfrm>
            <a:prstGeom prst="rect">
              <a:avLst/>
            </a:prstGeom>
            <a:solidFill>
              <a:srgbClr val="595B3C"/>
            </a:solidFill>
            <a:ln>
              <a:solidFill>
                <a:srgbClr val="595B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r>
                <a:rPr lang="lv-LV" sz="1050" dirty="0">
                  <a:solidFill>
                    <a:prstClr val="white"/>
                  </a:solidFill>
                  <a:latin typeface="Verdana" panose="020B0604030504040204" pitchFamily="34" charset="0"/>
                  <a:ea typeface="Verdana" panose="020B0604030504040204" pitchFamily="34" charset="0"/>
                </a:rPr>
                <a:t>testi@mod.gov.lv</a:t>
              </a:r>
            </a:p>
          </p:txBody>
        </p:sp>
        <p:sp>
          <p:nvSpPr>
            <p:cNvPr id="77844" name="TextBox 22">
              <a:extLst>
                <a:ext uri="{FF2B5EF4-FFF2-40B4-BE49-F238E27FC236}">
                  <a16:creationId xmlns:a16="http://schemas.microsoft.com/office/drawing/2014/main" id="{767EA51F-2DA0-729F-6CF3-01CD4B71D99E}"/>
                </a:ext>
              </a:extLst>
            </p:cNvPr>
            <p:cNvSpPr txBox="1">
              <a:spLocks noChangeArrowheads="1"/>
            </p:cNvSpPr>
            <p:nvPr/>
          </p:nvSpPr>
          <p:spPr bwMode="auto">
            <a:xfrm>
              <a:off x="3625717" y="4966735"/>
              <a:ext cx="7750231" cy="370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685800">
                <a:lnSpc>
                  <a:spcPct val="90000"/>
                </a:lnSpc>
                <a:spcBef>
                  <a:spcPts val="750"/>
                </a:spcBef>
                <a:buFont typeface="Arial" panose="020B0604020202020204" pitchFamily="34" charset="0"/>
                <a:buChar char="•"/>
                <a:defRPr sz="21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defTabSz="685800">
                <a:lnSpc>
                  <a:spcPct val="90000"/>
                </a:lnSpc>
                <a:spcBef>
                  <a:spcPts val="375"/>
                </a:spcBef>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marL="0" lvl="1" indent="0" eaLnBrk="1" hangingPunct="1">
                <a:lnSpc>
                  <a:spcPct val="100000"/>
                </a:lnSpc>
                <a:spcBef>
                  <a:spcPct val="0"/>
                </a:spcBef>
                <a:buFontTx/>
                <a:buNone/>
              </a:pPr>
              <a:r>
                <a:rPr lang="lv-LV" altLang="lv-LV" sz="1200">
                  <a:solidFill>
                    <a:srgbClr val="000000"/>
                  </a:solidFill>
                  <a:cs typeface="Arial" panose="020B0604020202020204" pitchFamily="34" charset="0"/>
                </a:rPr>
                <a:t>Par atbalsta saņemšanu izstrādātā risinājuma vai produkta </a:t>
              </a:r>
              <a:r>
                <a:rPr lang="lv-LV" altLang="lv-LV" sz="1200" b="1">
                  <a:solidFill>
                    <a:srgbClr val="000000"/>
                  </a:solidFill>
                  <a:cs typeface="Arial" panose="020B0604020202020204" pitchFamily="34" charset="0"/>
                </a:rPr>
                <a:t>testēšanai</a:t>
              </a:r>
            </a:p>
          </p:txBody>
        </p:sp>
      </p:grpSp>
      <p:sp>
        <p:nvSpPr>
          <p:cNvPr id="77833" name="Slide Number Placeholder 2">
            <a:extLst>
              <a:ext uri="{FF2B5EF4-FFF2-40B4-BE49-F238E27FC236}">
                <a16:creationId xmlns:a16="http://schemas.microsoft.com/office/drawing/2014/main" id="{DBD60253-E9CB-DC60-7ACD-E79D57972EC7}"/>
              </a:ext>
            </a:extLst>
          </p:cNvPr>
          <p:cNvSpPr>
            <a:spLocks noGrp="1"/>
          </p:cNvSpPr>
          <p:nvPr>
            <p:ph type="sldNum" sz="quarter" idx="12"/>
          </p:nvPr>
        </p:nvSpPr>
        <p:spPr bwMode="auto">
          <a:xfrm>
            <a:off x="8023225" y="4767263"/>
            <a:ext cx="492125"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bodyPr>
          <a:lstStyle/>
          <a:p>
            <a:pPr algn="r" eaLnBrk="1" hangingPunct="1"/>
            <a:fld id="{26C0F558-56D6-44C6-8850-BCD0BABB52E4}" type="slidenum">
              <a:rPr lang="LID4096" altLang="lv-LV" sz="1000" smtClean="0">
                <a:solidFill>
                  <a:srgbClr val="898989"/>
                </a:solidFill>
                <a:latin typeface="Verdana" panose="020B0604030504040204" pitchFamily="34" charset="0"/>
              </a:rPr>
              <a:pPr algn="r" eaLnBrk="1" hangingPunct="1"/>
              <a:t>30</a:t>
            </a:fld>
            <a:endParaRPr lang="LID4096" altLang="lv-LV" sz="1000">
              <a:solidFill>
                <a:srgbClr val="898989"/>
              </a:solidFill>
              <a:latin typeface="Verdana" panose="020B0604030504040204" pitchFamily="34" charset="0"/>
            </a:endParaRPr>
          </a:p>
        </p:txBody>
      </p:sp>
      <p:grpSp>
        <p:nvGrpSpPr>
          <p:cNvPr id="77834" name="Group 9">
            <a:extLst>
              <a:ext uri="{FF2B5EF4-FFF2-40B4-BE49-F238E27FC236}">
                <a16:creationId xmlns:a16="http://schemas.microsoft.com/office/drawing/2014/main" id="{26F4881A-B408-77F6-0C46-C0F24D734A8C}"/>
              </a:ext>
            </a:extLst>
          </p:cNvPr>
          <p:cNvGrpSpPr>
            <a:grpSpLocks/>
          </p:cNvGrpSpPr>
          <p:nvPr/>
        </p:nvGrpSpPr>
        <p:grpSpPr bwMode="auto">
          <a:xfrm>
            <a:off x="833438" y="4579938"/>
            <a:ext cx="7504112" cy="461962"/>
            <a:chOff x="1104405" y="1734596"/>
            <a:chExt cx="10006475" cy="615635"/>
          </a:xfrm>
        </p:grpSpPr>
        <p:sp>
          <p:nvSpPr>
            <p:cNvPr id="25" name="Rectangle 24">
              <a:extLst>
                <a:ext uri="{FF2B5EF4-FFF2-40B4-BE49-F238E27FC236}">
                  <a16:creationId xmlns:a16="http://schemas.microsoft.com/office/drawing/2014/main" id="{62110987-B52E-0BC2-3514-EAB22871CB2F}"/>
                </a:ext>
              </a:extLst>
            </p:cNvPr>
            <p:cNvSpPr/>
            <p:nvPr/>
          </p:nvSpPr>
          <p:spPr>
            <a:xfrm>
              <a:off x="1104405" y="1759983"/>
              <a:ext cx="2430174" cy="552167"/>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r>
                <a:rPr lang="lv-LV" sz="1050" dirty="0">
                  <a:solidFill>
                    <a:prstClr val="white"/>
                  </a:solidFill>
                  <a:latin typeface="Verdana" panose="020B0604030504040204" pitchFamily="34" charset="0"/>
                  <a:ea typeface="Verdana" panose="020B0604030504040204" pitchFamily="34" charset="0"/>
                </a:rPr>
                <a:t>defence@liaa.gov.lv</a:t>
              </a:r>
            </a:p>
          </p:txBody>
        </p:sp>
        <p:sp>
          <p:nvSpPr>
            <p:cNvPr id="26" name="TextBox 25">
              <a:extLst>
                <a:ext uri="{FF2B5EF4-FFF2-40B4-BE49-F238E27FC236}">
                  <a16:creationId xmlns:a16="http://schemas.microsoft.com/office/drawing/2014/main" id="{4F59E57D-C6FC-F52B-0AFA-042921662982}"/>
                </a:ext>
              </a:extLst>
            </p:cNvPr>
            <p:cNvSpPr txBox="1"/>
            <p:nvPr/>
          </p:nvSpPr>
          <p:spPr>
            <a:xfrm>
              <a:off x="3625604" y="1734596"/>
              <a:ext cx="7485276" cy="615635"/>
            </a:xfrm>
            <a:prstGeom prst="rect">
              <a:avLst/>
            </a:prstGeom>
            <a:noFill/>
          </p:spPr>
          <p:txBody>
            <a:bodyPr>
              <a:spAutoFit/>
            </a:bodyPr>
            <a:lstStyle>
              <a:lvl1pPr marL="342900" indent="-342900" defTabSz="685800">
                <a:defRPr sz="1700">
                  <a:solidFill>
                    <a:schemeClr val="tx1"/>
                  </a:solidFill>
                  <a:latin typeface="Times New Roman" panose="02020603050405020304" pitchFamily="18" charset="0"/>
                  <a:cs typeface="Arial" panose="020B0604020202020204" pitchFamily="34" charset="0"/>
                </a:defRPr>
              </a:lvl1pPr>
              <a:lvl2pPr defTabSz="685800">
                <a:defRPr sz="1700">
                  <a:solidFill>
                    <a:schemeClr val="tx1"/>
                  </a:solidFill>
                  <a:latin typeface="Times New Roman" panose="02020603050405020304" pitchFamily="18" charset="0"/>
                  <a:cs typeface="Arial" panose="020B0604020202020204" pitchFamily="34" charset="0"/>
                </a:defRPr>
              </a:lvl2pPr>
              <a:lvl3pPr defTabSz="685800">
                <a:defRPr sz="1700">
                  <a:solidFill>
                    <a:schemeClr val="tx1"/>
                  </a:solidFill>
                  <a:latin typeface="Times New Roman" panose="02020603050405020304" pitchFamily="18" charset="0"/>
                  <a:cs typeface="Arial" panose="020B0604020202020204" pitchFamily="34" charset="0"/>
                </a:defRPr>
              </a:lvl3pPr>
              <a:lvl4pPr defTabSz="685800">
                <a:defRPr sz="1700">
                  <a:solidFill>
                    <a:schemeClr val="tx1"/>
                  </a:solidFill>
                  <a:latin typeface="Times New Roman" panose="02020603050405020304" pitchFamily="18" charset="0"/>
                  <a:cs typeface="Arial" panose="020B0604020202020204" pitchFamily="34" charset="0"/>
                </a:defRPr>
              </a:lvl4pPr>
              <a:lvl5pPr defTabSz="685800">
                <a:defRPr sz="1700">
                  <a:solidFill>
                    <a:schemeClr val="tx1"/>
                  </a:solidFill>
                  <a:latin typeface="Times New Roman" panose="02020603050405020304" pitchFamily="18" charset="0"/>
                  <a:cs typeface="Arial" panose="020B0604020202020204" pitchFamily="34" charset="0"/>
                </a:defRPr>
              </a:lvl5pPr>
              <a:lvl6pPr marL="2335213" indent="-49213" defTabSz="685800"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792413" indent="-49213" defTabSz="685800"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249613" indent="-49213" defTabSz="685800"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706813" indent="-49213" defTabSz="685800"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pPr marL="0" lvl="1" indent="0" eaLnBrk="1" hangingPunct="1"/>
              <a:r>
                <a:rPr lang="lv-LV" altLang="lv-LV" sz="1200">
                  <a:solidFill>
                    <a:srgbClr val="000000"/>
                  </a:solidFill>
                  <a:latin typeface="Verdana" panose="020B0604030504040204" pitchFamily="34" charset="0"/>
                </a:rPr>
                <a:t>Par militārajiem investīciju projektiem, sadarbību ar Latvijas industriju, atbalsta instrumentiem, dalību starptautiskajos pasākumos</a:t>
              </a:r>
            </a:p>
          </p:txBody>
        </p:sp>
      </p:grpSp>
      <p:grpSp>
        <p:nvGrpSpPr>
          <p:cNvPr id="77835" name="Group 27">
            <a:extLst>
              <a:ext uri="{FF2B5EF4-FFF2-40B4-BE49-F238E27FC236}">
                <a16:creationId xmlns:a16="http://schemas.microsoft.com/office/drawing/2014/main" id="{1B32E3F1-CB29-54EE-332F-C25C09311C2D}"/>
              </a:ext>
            </a:extLst>
          </p:cNvPr>
          <p:cNvGrpSpPr>
            <a:grpSpLocks/>
          </p:cNvGrpSpPr>
          <p:nvPr/>
        </p:nvGrpSpPr>
        <p:grpSpPr bwMode="auto">
          <a:xfrm>
            <a:off x="828675" y="3128963"/>
            <a:ext cx="7859713" cy="400050"/>
            <a:chOff x="1104404" y="4412366"/>
            <a:chExt cx="10479081" cy="531919"/>
          </a:xfrm>
        </p:grpSpPr>
        <p:sp>
          <p:nvSpPr>
            <p:cNvPr id="28" name="Rectangle 27">
              <a:extLst>
                <a:ext uri="{FF2B5EF4-FFF2-40B4-BE49-F238E27FC236}">
                  <a16:creationId xmlns:a16="http://schemas.microsoft.com/office/drawing/2014/main" id="{FAA847A2-85CC-F21C-276B-B4092B88F150}"/>
                </a:ext>
              </a:extLst>
            </p:cNvPr>
            <p:cNvSpPr/>
            <p:nvPr/>
          </p:nvSpPr>
          <p:spPr>
            <a:xfrm>
              <a:off x="1104404" y="4479911"/>
              <a:ext cx="2429809" cy="346170"/>
            </a:xfrm>
            <a:prstGeom prst="rect">
              <a:avLst/>
            </a:prstGeom>
            <a:solidFill>
              <a:srgbClr val="595B3C"/>
            </a:solidFill>
            <a:ln>
              <a:solidFill>
                <a:srgbClr val="595B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r>
                <a:rPr lang="lv-LV" sz="1050" dirty="0">
                  <a:solidFill>
                    <a:prstClr val="white"/>
                  </a:solidFill>
                  <a:latin typeface="Verdana" panose="020B0604030504040204" pitchFamily="34" charset="0"/>
                  <a:ea typeface="Verdana" panose="020B0604030504040204" pitchFamily="34" charset="0"/>
                </a:rPr>
                <a:t>pasts@valic.gov.lv</a:t>
              </a:r>
            </a:p>
          </p:txBody>
        </p:sp>
        <p:sp>
          <p:nvSpPr>
            <p:cNvPr id="77840" name="TextBox 20">
              <a:extLst>
                <a:ext uri="{FF2B5EF4-FFF2-40B4-BE49-F238E27FC236}">
                  <a16:creationId xmlns:a16="http://schemas.microsoft.com/office/drawing/2014/main" id="{2AC40539-11CD-FC81-F7AA-EA2D155CE6C8}"/>
                </a:ext>
              </a:extLst>
            </p:cNvPr>
            <p:cNvSpPr txBox="1">
              <a:spLocks noChangeArrowheads="1"/>
            </p:cNvSpPr>
            <p:nvPr/>
          </p:nvSpPr>
          <p:spPr bwMode="auto">
            <a:xfrm>
              <a:off x="3602191" y="4412366"/>
              <a:ext cx="7981294" cy="531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685800">
                <a:lnSpc>
                  <a:spcPct val="90000"/>
                </a:lnSpc>
                <a:spcBef>
                  <a:spcPts val="750"/>
                </a:spcBef>
                <a:buFont typeface="Arial" panose="020B0604020202020204" pitchFamily="34" charset="0"/>
                <a:buChar char="•"/>
                <a:defRPr sz="21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defTabSz="685800">
                <a:lnSpc>
                  <a:spcPct val="90000"/>
                </a:lnSpc>
                <a:spcBef>
                  <a:spcPts val="375"/>
                </a:spcBef>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marL="0" lvl="1" indent="0" eaLnBrk="1" hangingPunct="1">
                <a:lnSpc>
                  <a:spcPct val="100000"/>
                </a:lnSpc>
                <a:spcBef>
                  <a:spcPct val="0"/>
                </a:spcBef>
                <a:buFontTx/>
                <a:buNone/>
              </a:pPr>
              <a:r>
                <a:rPr lang="lv-LV" altLang="lv-LV" sz="1000">
                  <a:solidFill>
                    <a:srgbClr val="000000"/>
                  </a:solidFill>
                  <a:cs typeface="Arial" panose="020B0604020202020204" pitchFamily="34" charset="0"/>
                </a:rPr>
                <a:t>Par Valsts aizsardzības loģistikas un iepirkumu centru un Aizsardzības ministrijas centralizēto iepirkumu jautājumiem</a:t>
              </a:r>
              <a:endParaRPr lang="lv-LV" altLang="lv-LV" sz="1000" i="1">
                <a:solidFill>
                  <a:srgbClr val="000000"/>
                </a:solidFill>
                <a:cs typeface="Arial" panose="020B0604020202020204" pitchFamily="34" charset="0"/>
              </a:endParaRPr>
            </a:p>
          </p:txBody>
        </p:sp>
      </p:grpSp>
      <p:grpSp>
        <p:nvGrpSpPr>
          <p:cNvPr id="77836" name="Group 27">
            <a:extLst>
              <a:ext uri="{FF2B5EF4-FFF2-40B4-BE49-F238E27FC236}">
                <a16:creationId xmlns:a16="http://schemas.microsoft.com/office/drawing/2014/main" id="{7714EDBE-6774-DB95-9772-369ADA632B08}"/>
              </a:ext>
            </a:extLst>
          </p:cNvPr>
          <p:cNvGrpSpPr>
            <a:grpSpLocks/>
          </p:cNvGrpSpPr>
          <p:nvPr/>
        </p:nvGrpSpPr>
        <p:grpSpPr bwMode="auto">
          <a:xfrm>
            <a:off x="828675" y="3846513"/>
            <a:ext cx="7686675" cy="277812"/>
            <a:chOff x="1104404" y="4457018"/>
            <a:chExt cx="10249396" cy="369332"/>
          </a:xfrm>
        </p:grpSpPr>
        <p:sp>
          <p:nvSpPr>
            <p:cNvPr id="31" name="Rectangle 30">
              <a:extLst>
                <a:ext uri="{FF2B5EF4-FFF2-40B4-BE49-F238E27FC236}">
                  <a16:creationId xmlns:a16="http://schemas.microsoft.com/office/drawing/2014/main" id="{415CC6FF-E0B5-53FA-37F1-DA3F6750D41C}"/>
                </a:ext>
              </a:extLst>
            </p:cNvPr>
            <p:cNvSpPr/>
            <p:nvPr/>
          </p:nvSpPr>
          <p:spPr>
            <a:xfrm>
              <a:off x="1104404" y="4480233"/>
              <a:ext cx="2430051" cy="346117"/>
            </a:xfrm>
            <a:prstGeom prst="rect">
              <a:avLst/>
            </a:prstGeom>
            <a:solidFill>
              <a:srgbClr val="595B3C"/>
            </a:solidFill>
            <a:ln>
              <a:solidFill>
                <a:srgbClr val="595B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r>
                <a:rPr lang="lv-LV" sz="900" dirty="0">
                  <a:solidFill>
                    <a:prstClr val="white"/>
                  </a:solidFill>
                  <a:latin typeface="Verdana" panose="020B0604030504040204" pitchFamily="34" charset="0"/>
                  <a:ea typeface="Verdana" panose="020B0604030504040204" pitchFamily="34" charset="0"/>
                </a:rPr>
                <a:t>info@defencecorporation.lv</a:t>
              </a:r>
            </a:p>
          </p:txBody>
        </p:sp>
        <p:sp>
          <p:nvSpPr>
            <p:cNvPr id="77838" name="TextBox 20">
              <a:extLst>
                <a:ext uri="{FF2B5EF4-FFF2-40B4-BE49-F238E27FC236}">
                  <a16:creationId xmlns:a16="http://schemas.microsoft.com/office/drawing/2014/main" id="{5EB950F3-861C-D569-5D57-BFB55AF0D7A0}"/>
                </a:ext>
              </a:extLst>
            </p:cNvPr>
            <p:cNvSpPr txBox="1">
              <a:spLocks noChangeArrowheads="1"/>
            </p:cNvSpPr>
            <p:nvPr/>
          </p:nvSpPr>
          <p:spPr bwMode="auto">
            <a:xfrm>
              <a:off x="3604309" y="4457018"/>
              <a:ext cx="77494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685800">
                <a:lnSpc>
                  <a:spcPct val="90000"/>
                </a:lnSpc>
                <a:spcBef>
                  <a:spcPts val="750"/>
                </a:spcBef>
                <a:buFont typeface="Arial" panose="020B0604020202020204" pitchFamily="34" charset="0"/>
                <a:buChar char="•"/>
                <a:defRPr sz="21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defTabSz="685800">
                <a:lnSpc>
                  <a:spcPct val="90000"/>
                </a:lnSpc>
                <a:spcBef>
                  <a:spcPts val="375"/>
                </a:spcBef>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marL="0" lvl="1" indent="0" eaLnBrk="1" hangingPunct="1">
                <a:lnSpc>
                  <a:spcPct val="100000"/>
                </a:lnSpc>
                <a:spcBef>
                  <a:spcPct val="0"/>
                </a:spcBef>
                <a:buFontTx/>
                <a:buNone/>
              </a:pPr>
              <a:r>
                <a:rPr lang="lv-LV" altLang="lv-LV" sz="1200">
                  <a:solidFill>
                    <a:srgbClr val="000000"/>
                  </a:solidFill>
                  <a:cs typeface="Arial" panose="020B0604020202020204" pitchFamily="34" charset="0"/>
                </a:rPr>
                <a:t>Par sadarbību ar Valsts aizsardzības korporāciju (VAK)</a:t>
              </a:r>
              <a:endParaRPr lang="lv-LV" altLang="lv-LV" sz="1200" i="1">
                <a:solidFill>
                  <a:srgbClr val="000000"/>
                </a:solidFill>
                <a:cs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8B8FBB6C-A669-3AFF-6C51-0A6B652474D2}"/>
              </a:ext>
            </a:extLst>
          </p:cNvPr>
          <p:cNvSpPr>
            <a:spLocks noGrp="1"/>
          </p:cNvSpPr>
          <p:nvPr>
            <p:ph type="title"/>
          </p:nvPr>
        </p:nvSpPr>
        <p:spPr>
          <a:xfrm>
            <a:off x="1887538" y="171450"/>
            <a:ext cx="6799262" cy="906463"/>
          </a:xfrm>
        </p:spPr>
        <p:txBody>
          <a:bodyPr anchor="ctr">
            <a:noAutofit/>
          </a:bodyPr>
          <a:lstStyle/>
          <a:p>
            <a:pPr>
              <a:lnSpc>
                <a:spcPct val="150000"/>
              </a:lnSpc>
              <a:spcBef>
                <a:spcPts val="600"/>
              </a:spcBef>
              <a:spcAft>
                <a:spcPts val="600"/>
              </a:spcAft>
            </a:pPr>
            <a:r>
              <a:rPr lang="lv-LV" altLang="lv-LV" sz="2800"/>
              <a:t>Saziņas iespējas komersantiem</a:t>
            </a:r>
            <a:endParaRPr lang="lv-LV" altLang="lv-LV" sz="2800">
              <a:solidFill>
                <a:srgbClr val="948A54"/>
              </a:solidFill>
              <a:cs typeface="Times New Roman" panose="02020603050405020304" pitchFamily="18" charset="0"/>
            </a:endParaRPr>
          </a:p>
        </p:txBody>
      </p:sp>
      <p:sp>
        <p:nvSpPr>
          <p:cNvPr id="78851" name="Slide Number Placeholder 6">
            <a:extLst>
              <a:ext uri="{FF2B5EF4-FFF2-40B4-BE49-F238E27FC236}">
                <a16:creationId xmlns:a16="http://schemas.microsoft.com/office/drawing/2014/main" id="{437F2EDC-66A8-0D4F-6A46-3A8BA14AFA39}"/>
              </a:ext>
            </a:extLst>
          </p:cNvPr>
          <p:cNvSpPr>
            <a:spLocks noGrp="1" noChangeArrowheads="1"/>
          </p:cNvSpPr>
          <p:nvPr>
            <p:ph type="sldNum" sz="quarter" idx="13"/>
          </p:nvPr>
        </p:nvSpPr>
        <p:spPr bwMode="auto">
          <a:xfrm>
            <a:off x="8402638" y="4743450"/>
            <a:ext cx="436562"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E3059DB-DF98-4A2B-A404-98433ED42E80}" type="slidenum">
              <a:rPr lang="en-US" altLang="lv-LV" smtClean="0"/>
              <a:pPr/>
              <a:t>31</a:t>
            </a:fld>
            <a:endParaRPr lang="en-US" altLang="lv-LV"/>
          </a:p>
        </p:txBody>
      </p:sp>
      <p:sp>
        <p:nvSpPr>
          <p:cNvPr id="78852" name="TextBox 5">
            <a:extLst>
              <a:ext uri="{FF2B5EF4-FFF2-40B4-BE49-F238E27FC236}">
                <a16:creationId xmlns:a16="http://schemas.microsoft.com/office/drawing/2014/main" id="{9B02E06E-A6CB-E03B-9373-2A0D3780256A}"/>
              </a:ext>
            </a:extLst>
          </p:cNvPr>
          <p:cNvSpPr txBox="1">
            <a:spLocks noChangeArrowheads="1"/>
          </p:cNvSpPr>
          <p:nvPr/>
        </p:nvSpPr>
        <p:spPr bwMode="auto">
          <a:xfrm>
            <a:off x="1633538" y="1684338"/>
            <a:ext cx="7113587" cy="281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sz="1700">
                <a:solidFill>
                  <a:schemeClr val="tx1"/>
                </a:solidFill>
                <a:latin typeface="Times New Roman" panose="02020603050405020304" pitchFamily="18" charset="0"/>
                <a:cs typeface="Arial" panose="020B0604020202020204" pitchFamily="34" charset="0"/>
              </a:defRPr>
            </a:lvl1pPr>
            <a:lvl2pPr marL="557213" indent="-214313" defTabSz="685800">
              <a:defRPr sz="1700">
                <a:solidFill>
                  <a:schemeClr val="tx1"/>
                </a:solidFill>
                <a:latin typeface="Times New Roman" panose="02020603050405020304" pitchFamily="18" charset="0"/>
                <a:cs typeface="Arial" panose="020B0604020202020204" pitchFamily="34" charset="0"/>
              </a:defRPr>
            </a:lvl2pPr>
            <a:lvl3pPr defTabSz="685800">
              <a:defRPr sz="1700">
                <a:solidFill>
                  <a:schemeClr val="tx1"/>
                </a:solidFill>
                <a:latin typeface="Times New Roman" panose="02020603050405020304" pitchFamily="18" charset="0"/>
                <a:cs typeface="Arial" panose="020B0604020202020204" pitchFamily="34" charset="0"/>
              </a:defRPr>
            </a:lvl3pPr>
            <a:lvl4pPr defTabSz="685800">
              <a:defRPr sz="1700">
                <a:solidFill>
                  <a:schemeClr val="tx1"/>
                </a:solidFill>
                <a:latin typeface="Times New Roman" panose="02020603050405020304" pitchFamily="18" charset="0"/>
                <a:cs typeface="Arial" panose="020B0604020202020204" pitchFamily="34" charset="0"/>
              </a:defRPr>
            </a:lvl4pPr>
            <a:lvl5pPr defTabSz="685800">
              <a:defRPr sz="1700">
                <a:solidFill>
                  <a:schemeClr val="tx1"/>
                </a:solidFill>
                <a:latin typeface="Times New Roman" panose="02020603050405020304" pitchFamily="18" charset="0"/>
                <a:cs typeface="Arial" panose="020B0604020202020204" pitchFamily="34" charset="0"/>
              </a:defRPr>
            </a:lvl5pPr>
            <a:lvl6pPr marL="2335213" indent="-49213" defTabSz="685800"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792413" indent="-49213" defTabSz="685800"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249613" indent="-49213" defTabSz="685800"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706813" indent="-49213" defTabSz="685800"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pPr eaLnBrk="1" hangingPunct="1">
              <a:spcBef>
                <a:spcPts val="450"/>
              </a:spcBef>
              <a:spcAft>
                <a:spcPts val="450"/>
              </a:spcAft>
            </a:pPr>
            <a:r>
              <a:rPr lang="lv-LV" altLang="lv-LV" sz="1500" b="1">
                <a:solidFill>
                  <a:srgbClr val="000000"/>
                </a:solidFill>
                <a:latin typeface="Verdana" panose="020B0604030504040204" pitchFamily="34" charset="0"/>
              </a:rPr>
              <a:t>Aktuālā informācija</a:t>
            </a:r>
            <a:r>
              <a:rPr lang="lv-LV" altLang="lv-LV" sz="1500">
                <a:solidFill>
                  <a:srgbClr val="000000"/>
                </a:solidFill>
              </a:rPr>
              <a:t>: </a:t>
            </a:r>
            <a:r>
              <a:rPr lang="lv-LV" altLang="lv-LV" sz="1500">
                <a:solidFill>
                  <a:srgbClr val="000000"/>
                </a:solidFill>
                <a:latin typeface="Verdana" panose="020B0604030504040204" pitchFamily="34" charset="0"/>
              </a:rPr>
              <a:t>AM mājaslapas sadaļa «Uzņēmējiem» </a:t>
            </a:r>
            <a:r>
              <a:rPr lang="lv-LV" altLang="lv-LV" sz="1500">
                <a:solidFill>
                  <a:srgbClr val="000000"/>
                </a:solidFill>
                <a:latin typeface="Verdana" panose="020B0604030504040204" pitchFamily="34" charset="0"/>
                <a:hlinkClick r:id="rId3"/>
              </a:rPr>
              <a:t>www.mod.gov.lv/lv/uznemejiem</a:t>
            </a:r>
            <a:r>
              <a:rPr lang="lv-LV" altLang="lv-LV" sz="1500">
                <a:solidFill>
                  <a:srgbClr val="000000"/>
                </a:solidFill>
                <a:latin typeface="Verdana" panose="020B0604030504040204" pitchFamily="34" charset="0"/>
              </a:rPr>
              <a:t> </a:t>
            </a:r>
          </a:p>
          <a:p>
            <a:pPr eaLnBrk="1" hangingPunct="1">
              <a:spcBef>
                <a:spcPts val="450"/>
              </a:spcBef>
              <a:spcAft>
                <a:spcPts val="450"/>
              </a:spcAft>
            </a:pPr>
            <a:endParaRPr lang="lv-LV" altLang="lv-LV" sz="1500">
              <a:solidFill>
                <a:srgbClr val="000000"/>
              </a:solidFill>
              <a:latin typeface="Verdana" panose="020B0604030504040204" pitchFamily="34" charset="0"/>
            </a:endParaRPr>
          </a:p>
          <a:p>
            <a:pPr eaLnBrk="1" hangingPunct="1">
              <a:spcBef>
                <a:spcPts val="450"/>
              </a:spcBef>
              <a:spcAft>
                <a:spcPts val="450"/>
              </a:spcAft>
              <a:buFont typeface="Symbol" panose="05050102010706020507" pitchFamily="18" charset="2"/>
              <a:buChar char="®"/>
            </a:pPr>
            <a:r>
              <a:rPr lang="lv-LV" altLang="lv-LV" sz="1500" b="1">
                <a:solidFill>
                  <a:srgbClr val="000000"/>
                </a:solidFill>
                <a:latin typeface="Verdana" panose="020B0604030504040204" pitchFamily="34" charset="0"/>
              </a:rPr>
              <a:t> Tirgus izpētes: </a:t>
            </a:r>
            <a:r>
              <a:rPr lang="lv-LV" altLang="lv-LV" sz="1500">
                <a:solidFill>
                  <a:srgbClr val="000000"/>
                </a:solidFill>
                <a:latin typeface="Verdana" panose="020B0604030504040204" pitchFamily="34" charset="0"/>
                <a:hlinkClick r:id="rId4"/>
              </a:rPr>
              <a:t>www.mod.gov.lv/lv/tirgus-izpetes</a:t>
            </a:r>
            <a:r>
              <a:rPr lang="lv-LV" altLang="lv-LV" sz="1500">
                <a:solidFill>
                  <a:srgbClr val="000000"/>
                </a:solidFill>
                <a:latin typeface="Verdana" panose="020B0604030504040204" pitchFamily="34" charset="0"/>
              </a:rPr>
              <a:t> </a:t>
            </a:r>
          </a:p>
          <a:p>
            <a:pPr eaLnBrk="1" hangingPunct="1">
              <a:spcBef>
                <a:spcPts val="450"/>
              </a:spcBef>
              <a:spcAft>
                <a:spcPts val="450"/>
              </a:spcAft>
              <a:buFont typeface="Symbol" panose="05050102010706020507" pitchFamily="18" charset="2"/>
              <a:buChar char="®"/>
            </a:pPr>
            <a:r>
              <a:rPr lang="lv-LV" altLang="lv-LV" sz="1500" b="1">
                <a:solidFill>
                  <a:srgbClr val="000000"/>
                </a:solidFill>
                <a:latin typeface="Verdana" panose="020B0604030504040204" pitchFamily="34" charset="0"/>
              </a:rPr>
              <a:t> Iepirkumi</a:t>
            </a:r>
            <a:r>
              <a:rPr lang="lv-LV" altLang="lv-LV" sz="1500">
                <a:solidFill>
                  <a:srgbClr val="000000"/>
                </a:solidFill>
                <a:latin typeface="Verdana" panose="020B0604030504040204" pitchFamily="34" charset="0"/>
              </a:rPr>
              <a:t> tiek publiskoti </a:t>
            </a:r>
            <a:r>
              <a:rPr lang="lv-LV" altLang="lv-LV" sz="1500">
                <a:solidFill>
                  <a:srgbClr val="000000"/>
                </a:solidFill>
                <a:latin typeface="Verdana" panose="020B0604030504040204" pitchFamily="34" charset="0"/>
                <a:hlinkClick r:id="rId5"/>
              </a:rPr>
              <a:t>www.eis.gov.lv</a:t>
            </a:r>
            <a:endParaRPr lang="lv-LV" altLang="lv-LV" sz="1500">
              <a:solidFill>
                <a:srgbClr val="000000"/>
              </a:solidFill>
              <a:latin typeface="Verdana" panose="020B0604030504040204" pitchFamily="34" charset="0"/>
            </a:endParaRPr>
          </a:p>
          <a:p>
            <a:pPr lvl="1" eaLnBrk="1" hangingPunct="1">
              <a:spcBef>
                <a:spcPts val="450"/>
              </a:spcBef>
              <a:spcAft>
                <a:spcPts val="450"/>
              </a:spcAft>
              <a:buFont typeface="Symbol" panose="05050102010706020507" pitchFamily="18" charset="2"/>
              <a:buChar char="®"/>
            </a:pPr>
            <a:r>
              <a:rPr lang="lv-LV" altLang="lv-LV" sz="1500">
                <a:solidFill>
                  <a:srgbClr val="000000"/>
                </a:solidFill>
                <a:latin typeface="Verdana" panose="020B0604030504040204" pitchFamily="34" charset="0"/>
              </a:rPr>
              <a:t>Valsts aizsardzības loģistikas un iepirkumu centrs (VALIC) veic centralizētos iepirkumus AM un NBS vajadzībām</a:t>
            </a:r>
          </a:p>
          <a:p>
            <a:pPr lvl="1" eaLnBrk="1" hangingPunct="1">
              <a:spcBef>
                <a:spcPts val="450"/>
              </a:spcBef>
              <a:spcAft>
                <a:spcPts val="450"/>
              </a:spcAft>
              <a:buFont typeface="Symbol" panose="05050102010706020507" pitchFamily="18" charset="2"/>
              <a:buChar char="®"/>
            </a:pPr>
            <a:r>
              <a:rPr lang="lv-LV" altLang="lv-LV" sz="1500">
                <a:solidFill>
                  <a:srgbClr val="000000"/>
                </a:solidFill>
                <a:latin typeface="Verdana" panose="020B0604030504040204" pitchFamily="34" charset="0"/>
              </a:rPr>
              <a:t>Ikgadējais VALIC informatīvais seminārs par aizsardzības nozares iepirkumiem (šogad aizvadīts 14.aprīlī)</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CD89E2-AD35-316E-123D-A7DAB85080CF}"/>
              </a:ext>
            </a:extLst>
          </p:cNvPr>
          <p:cNvSpPr>
            <a:spLocks noGrp="1"/>
          </p:cNvSpPr>
          <p:nvPr>
            <p:ph type="body" sz="quarter" idx="10"/>
          </p:nvPr>
        </p:nvSpPr>
        <p:spPr/>
        <p:txBody>
          <a:bodyPr>
            <a:normAutofit fontScale="92500" lnSpcReduction="10000"/>
          </a:bodyPr>
          <a:lstStyle/>
          <a:p>
            <a:pPr>
              <a:defRPr/>
            </a:pPr>
            <a:endParaRPr lang="lv-LV"/>
          </a:p>
        </p:txBody>
      </p:sp>
      <p:pic>
        <p:nvPicPr>
          <p:cNvPr id="80899" name="Picture 4">
            <a:extLst>
              <a:ext uri="{FF2B5EF4-FFF2-40B4-BE49-F238E27FC236}">
                <a16:creationId xmlns:a16="http://schemas.microsoft.com/office/drawing/2014/main" id="{09446B06-746D-4A1E-6A74-C4A634D5BF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9813" y="0"/>
            <a:ext cx="45243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0" name="Slide Number Placeholder 3">
            <a:extLst>
              <a:ext uri="{FF2B5EF4-FFF2-40B4-BE49-F238E27FC236}">
                <a16:creationId xmlns:a16="http://schemas.microsoft.com/office/drawing/2014/main" id="{F516CE5C-4836-F18A-DE52-AE08444F70D2}"/>
              </a:ext>
            </a:extLst>
          </p:cNvPr>
          <p:cNvSpPr>
            <a:spLocks noGrp="1" noChangeArrowheads="1"/>
          </p:cNvSpPr>
          <p:nvPr>
            <p:ph type="sldNum" sz="quarter" idx="13"/>
          </p:nvPr>
        </p:nvSpPr>
        <p:spPr bwMode="auto">
          <a:xfrm>
            <a:off x="8267700" y="4743450"/>
            <a:ext cx="5715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C6A9E90-8E6D-47DB-A0D5-7AB97ADA4DA0}" type="slidenum">
              <a:rPr lang="en-US" altLang="lv-LV" smtClean="0"/>
              <a:pPr/>
              <a:t>32</a:t>
            </a:fld>
            <a:endParaRPr lang="en-US" altLang="lv-LV"/>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a:extLst>
              <a:ext uri="{FF2B5EF4-FFF2-40B4-BE49-F238E27FC236}">
                <a16:creationId xmlns:a16="http://schemas.microsoft.com/office/drawing/2014/main" id="{C4050083-8420-7649-B174-2C1742B42ACE}"/>
              </a:ext>
            </a:extLst>
          </p:cNvPr>
          <p:cNvSpPr>
            <a:spLocks noGrp="1"/>
          </p:cNvSpPr>
          <p:nvPr>
            <p:ph type="title"/>
          </p:nvPr>
        </p:nvSpPr>
        <p:spPr>
          <a:xfrm>
            <a:off x="2590800" y="228600"/>
            <a:ext cx="6096000" cy="800100"/>
          </a:xfrm>
        </p:spPr>
        <p:txBody>
          <a:bodyPr anchor="ctr"/>
          <a:lstStyle/>
          <a:p>
            <a:r>
              <a:rPr lang="lv-LV" altLang="lv-LV"/>
              <a:t>Nobeigumā</a:t>
            </a:r>
          </a:p>
        </p:txBody>
      </p:sp>
      <p:sp>
        <p:nvSpPr>
          <p:cNvPr id="25603" name="Content Placeholder 2">
            <a:extLst>
              <a:ext uri="{FF2B5EF4-FFF2-40B4-BE49-F238E27FC236}">
                <a16:creationId xmlns:a16="http://schemas.microsoft.com/office/drawing/2014/main" id="{F4E2C6B7-3026-A425-DBDB-CF6EEB274167}"/>
              </a:ext>
            </a:extLst>
          </p:cNvPr>
          <p:cNvSpPr>
            <a:spLocks noGrp="1"/>
          </p:cNvSpPr>
          <p:nvPr>
            <p:ph sz="half" idx="1"/>
          </p:nvPr>
        </p:nvSpPr>
        <p:spPr>
          <a:xfrm>
            <a:off x="1087438" y="1412294"/>
            <a:ext cx="7816850" cy="3181932"/>
          </a:xfrm>
        </p:spPr>
        <p:txBody>
          <a:bodyPr>
            <a:normAutofit fontScale="92500" lnSpcReduction="20000"/>
          </a:bodyPr>
          <a:lstStyle/>
          <a:p>
            <a:pPr>
              <a:buFont typeface="Wingdings" panose="05000000000000000000" pitchFamily="2" charset="2"/>
              <a:buChar char="§"/>
              <a:defRPr/>
            </a:pPr>
            <a:r>
              <a:rPr lang="lv-LV" altLang="lv-LV" dirty="0"/>
              <a:t>Atbalsta mehānismi, kas ir </a:t>
            </a:r>
            <a:r>
              <a:rPr lang="lv-LV" altLang="lv-LV" b="1" dirty="0"/>
              <a:t>specializēti vai sniedz priekšrocības</a:t>
            </a:r>
            <a:r>
              <a:rPr lang="lv-LV" altLang="lv-LV" dirty="0"/>
              <a:t> aizsardzības industrijai</a:t>
            </a:r>
          </a:p>
          <a:p>
            <a:pPr>
              <a:buFont typeface="Arial" panose="020B0604020202020204" pitchFamily="34" charset="0"/>
              <a:buNone/>
              <a:defRPr/>
            </a:pPr>
            <a:r>
              <a:rPr lang="lv-LV" altLang="lv-LV" sz="1600" dirty="0">
                <a:solidFill>
                  <a:srgbClr val="FF0000"/>
                </a:solidFill>
              </a:rPr>
              <a:t>!</a:t>
            </a:r>
            <a:r>
              <a:rPr lang="lv-LV" altLang="lv-LV" sz="1600" dirty="0"/>
              <a:t> Šie nav vienīgie mehānismi, kas ir pieejami aizsardzības industrijai</a:t>
            </a:r>
          </a:p>
          <a:p>
            <a:pPr marL="0" indent="0">
              <a:buFont typeface="Arial" panose="020B0604020202020204" pitchFamily="34" charset="0"/>
              <a:buNone/>
              <a:defRPr/>
            </a:pPr>
            <a:endParaRPr lang="lv-LV" altLang="lv-LV" dirty="0"/>
          </a:p>
          <a:p>
            <a:pPr>
              <a:buFont typeface="Wingdings" panose="05000000000000000000" pitchFamily="2" charset="2"/>
              <a:buChar char="§"/>
              <a:defRPr/>
            </a:pPr>
            <a:r>
              <a:rPr lang="lv-LV" altLang="lv-LV" dirty="0"/>
              <a:t>Semināra</a:t>
            </a:r>
            <a:r>
              <a:rPr lang="lv-LV" altLang="lv-LV" b="1" dirty="0"/>
              <a:t> ieraksts būs pieejams</a:t>
            </a:r>
          </a:p>
          <a:p>
            <a:pPr>
              <a:buFont typeface="Wingdings" panose="05000000000000000000" pitchFamily="2" charset="2"/>
              <a:buChar char="§"/>
              <a:defRPr/>
            </a:pPr>
            <a:r>
              <a:rPr lang="lv-LV" altLang="lv-LV" dirty="0"/>
              <a:t>Jautājums aicinām iesūtīt </a:t>
            </a:r>
            <a:r>
              <a:rPr lang="lv-LV" altLang="lv-LV" b="1" dirty="0"/>
              <a:t>attiecīgajiem kontaktiem </a:t>
            </a:r>
            <a:r>
              <a:rPr lang="lv-LV" altLang="lv-LV" dirty="0"/>
              <a:t>vai </a:t>
            </a:r>
            <a:r>
              <a:rPr lang="lv-LV" altLang="lv-LV" b="1" i="1" dirty="0">
                <a:solidFill>
                  <a:srgbClr val="4BACC6"/>
                </a:solidFill>
              </a:rPr>
              <a:t>industrija@mod.gov.lv </a:t>
            </a:r>
            <a:r>
              <a:rPr lang="lv-LV" altLang="lv-LV" dirty="0"/>
              <a:t>vai </a:t>
            </a:r>
            <a:r>
              <a:rPr lang="lv-LV" altLang="lv-LV" b="1" i="1" dirty="0">
                <a:solidFill>
                  <a:srgbClr val="4BACC6"/>
                </a:solidFill>
              </a:rPr>
              <a:t>defence@liaa.gov.lv </a:t>
            </a:r>
          </a:p>
          <a:p>
            <a:pPr>
              <a:buFont typeface="Wingdings" panose="05000000000000000000" pitchFamily="2" charset="2"/>
              <a:buChar char="§"/>
              <a:defRPr/>
            </a:pPr>
            <a:endParaRPr lang="lv-LV" altLang="lv-LV" dirty="0"/>
          </a:p>
          <a:p>
            <a:pPr>
              <a:buFont typeface="Wingdings" panose="05000000000000000000" pitchFamily="2" charset="2"/>
              <a:buChar char="§"/>
              <a:defRPr/>
            </a:pPr>
            <a:r>
              <a:rPr lang="lv-LV" altLang="lv-LV" dirty="0"/>
              <a:t>Informatīvo semināru </a:t>
            </a:r>
            <a:r>
              <a:rPr lang="lv-LV" altLang="lv-LV" b="1" dirty="0"/>
              <a:t>ciklu turpināsim</a:t>
            </a:r>
            <a:r>
              <a:rPr lang="lv-LV" altLang="lv-LV" dirty="0"/>
              <a:t>: </a:t>
            </a:r>
          </a:p>
          <a:p>
            <a:pPr lvl="1">
              <a:buFont typeface="Symbol" panose="05050102010706020507" pitchFamily="18" charset="2"/>
              <a:buChar char="®"/>
              <a:defRPr/>
            </a:pPr>
            <a:r>
              <a:rPr lang="lv-LV" altLang="lv-LV" dirty="0">
                <a:solidFill>
                  <a:srgbClr val="1F1F1F"/>
                </a:solidFill>
              </a:rPr>
              <a:t>Licencēšana, sertifikācija, atbilstība </a:t>
            </a:r>
            <a:r>
              <a:rPr lang="lv-LV" altLang="lv-LV" sz="1400" i="1" dirty="0">
                <a:solidFill>
                  <a:srgbClr val="1F1F1F"/>
                </a:solidFill>
                <a:highlight>
                  <a:srgbClr val="8DCADB"/>
                </a:highlight>
              </a:rPr>
              <a:t>provizoriski janvārī</a:t>
            </a:r>
          </a:p>
          <a:p>
            <a:pPr lvl="1">
              <a:buFont typeface="Symbol" panose="05050102010706020507" pitchFamily="18" charset="2"/>
              <a:buChar char="®"/>
              <a:defRPr/>
            </a:pPr>
            <a:r>
              <a:rPr lang="lv-LV" altLang="lv-LV" dirty="0">
                <a:solidFill>
                  <a:srgbClr val="1F1F1F"/>
                </a:solidFill>
              </a:rPr>
              <a:t>NATO iepirkumi </a:t>
            </a:r>
            <a:r>
              <a:rPr lang="lv-LV" altLang="lv-LV" sz="1400" i="1" dirty="0">
                <a:solidFill>
                  <a:srgbClr val="1F1F1F"/>
                </a:solidFill>
                <a:highlight>
                  <a:srgbClr val="8DCADB"/>
                </a:highlight>
              </a:rPr>
              <a:t>provizoriski martā</a:t>
            </a:r>
            <a:endParaRPr lang="lv-LV" altLang="lv-LV" dirty="0">
              <a:solidFill>
                <a:srgbClr val="1F1F1F"/>
              </a:solidFill>
            </a:endParaRPr>
          </a:p>
        </p:txBody>
      </p:sp>
      <p:sp>
        <p:nvSpPr>
          <p:cNvPr id="7" name="Text Placeholder 6">
            <a:extLst>
              <a:ext uri="{FF2B5EF4-FFF2-40B4-BE49-F238E27FC236}">
                <a16:creationId xmlns:a16="http://schemas.microsoft.com/office/drawing/2014/main" id="{43FB268E-3709-17A4-8000-2095823AD447}"/>
              </a:ext>
            </a:extLst>
          </p:cNvPr>
          <p:cNvSpPr>
            <a:spLocks noGrp="1"/>
          </p:cNvSpPr>
          <p:nvPr>
            <p:ph type="body" sz="quarter" idx="10"/>
          </p:nvPr>
        </p:nvSpPr>
        <p:spPr/>
        <p:txBody>
          <a:bodyPr>
            <a:normAutofit fontScale="92500" lnSpcReduction="10000"/>
          </a:bodyPr>
          <a:lstStyle/>
          <a:p>
            <a:pPr>
              <a:defRPr/>
            </a:pPr>
            <a:endParaRPr lang="lv-LV"/>
          </a:p>
        </p:txBody>
      </p:sp>
      <p:sp>
        <p:nvSpPr>
          <p:cNvPr id="8" name="Text Placeholder 7">
            <a:extLst>
              <a:ext uri="{FF2B5EF4-FFF2-40B4-BE49-F238E27FC236}">
                <a16:creationId xmlns:a16="http://schemas.microsoft.com/office/drawing/2014/main" id="{9370297D-251C-B412-3FB7-7675E059F551}"/>
              </a:ext>
            </a:extLst>
          </p:cNvPr>
          <p:cNvSpPr>
            <a:spLocks noGrp="1"/>
          </p:cNvSpPr>
          <p:nvPr>
            <p:ph type="body" sz="quarter" idx="12"/>
          </p:nvPr>
        </p:nvSpPr>
        <p:spPr/>
        <p:txBody>
          <a:bodyPr>
            <a:normAutofit fontScale="92500" lnSpcReduction="10000"/>
          </a:bodyPr>
          <a:lstStyle/>
          <a:p>
            <a:pPr>
              <a:defRPr/>
            </a:pPr>
            <a:endParaRPr lang="lv-LV"/>
          </a:p>
        </p:txBody>
      </p:sp>
      <p:sp>
        <p:nvSpPr>
          <p:cNvPr id="81926" name="Slide Number Placeholder 8">
            <a:extLst>
              <a:ext uri="{FF2B5EF4-FFF2-40B4-BE49-F238E27FC236}">
                <a16:creationId xmlns:a16="http://schemas.microsoft.com/office/drawing/2014/main" id="{E3E6FDC4-A76E-486F-7DB8-0514E050DE31}"/>
              </a:ext>
            </a:extLst>
          </p:cNvPr>
          <p:cNvSpPr>
            <a:spLocks noGrp="1" noChangeArrowheads="1"/>
          </p:cNvSpPr>
          <p:nvPr>
            <p:ph type="sldNum" sz="quarter" idx="18"/>
          </p:nvPr>
        </p:nvSpPr>
        <p:spPr bwMode="auto">
          <a:xfrm>
            <a:off x="8412163" y="4743450"/>
            <a:ext cx="427037"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B8C88DD-DDCD-4600-8B10-02D96E8F74B2}" type="slidenum">
              <a:rPr lang="en-US" altLang="lv-LV" smtClean="0"/>
              <a:pPr/>
              <a:t>33</a:t>
            </a:fld>
            <a:endParaRPr lang="en-US" altLang="lv-LV"/>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a:extLst>
              <a:ext uri="{FF2B5EF4-FFF2-40B4-BE49-F238E27FC236}">
                <a16:creationId xmlns:a16="http://schemas.microsoft.com/office/drawing/2014/main" id="{9E07443F-0E81-B09C-DC18-3DAF56A727E2}"/>
              </a:ext>
            </a:extLst>
          </p:cNvPr>
          <p:cNvSpPr>
            <a:spLocks noGrp="1"/>
          </p:cNvSpPr>
          <p:nvPr>
            <p:ph type="title"/>
          </p:nvPr>
        </p:nvSpPr>
        <p:spPr>
          <a:xfrm>
            <a:off x="0" y="2798763"/>
            <a:ext cx="9144000" cy="1404937"/>
          </a:xfrm>
        </p:spPr>
        <p:txBody>
          <a:bodyPr anchor="ctr"/>
          <a:lstStyle/>
          <a:p>
            <a:r>
              <a:rPr lang="lv-LV" altLang="lv-LV" sz="2400"/>
              <a:t>Ceļa karte sadarbībai un atbalsta iespējām </a:t>
            </a:r>
            <a:br>
              <a:rPr lang="lv-LV" altLang="lv-LV" sz="2400"/>
            </a:br>
            <a:r>
              <a:rPr lang="lv-LV" altLang="lv-LV" sz="2400"/>
              <a:t>aizsardzības industrijā</a:t>
            </a:r>
          </a:p>
        </p:txBody>
      </p:sp>
      <p:sp>
        <p:nvSpPr>
          <p:cNvPr id="83971" name="Title 1">
            <a:extLst>
              <a:ext uri="{FF2B5EF4-FFF2-40B4-BE49-F238E27FC236}">
                <a16:creationId xmlns:a16="http://schemas.microsoft.com/office/drawing/2014/main" id="{63BE81FB-A6AE-AA8E-DD21-3D172DFD5266}"/>
              </a:ext>
            </a:extLst>
          </p:cNvPr>
          <p:cNvSpPr txBox="1">
            <a:spLocks/>
          </p:cNvSpPr>
          <p:nvPr/>
        </p:nvSpPr>
        <p:spPr bwMode="auto">
          <a:xfrm>
            <a:off x="685800" y="2414588"/>
            <a:ext cx="77724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57" tIns="46979" rIns="93957" bIns="46979" anchor="ctr"/>
          <a:lstStyle>
            <a:lvl1pPr>
              <a:spcBef>
                <a:spcPct val="20000"/>
              </a:spcBef>
              <a:buFont typeface="Arial" panose="020B0604020202020204" pitchFamily="34" charset="0"/>
              <a:buChar char="•"/>
              <a:defRPr sz="3300">
                <a:solidFill>
                  <a:schemeClr val="tx1"/>
                </a:solidFill>
                <a:latin typeface="Times New Roman" panose="02020603050405020304" pitchFamily="18" charset="0"/>
              </a:defRPr>
            </a:lvl1pPr>
            <a:lvl2pPr marL="762000" indent="-292100">
              <a:spcBef>
                <a:spcPct val="20000"/>
              </a:spcBef>
              <a:buFont typeface="Arial" panose="020B0604020202020204" pitchFamily="34" charset="0"/>
              <a:buChar char="–"/>
              <a:defRPr sz="2900">
                <a:solidFill>
                  <a:schemeClr val="tx1"/>
                </a:solidFill>
                <a:latin typeface="Times New Roman" panose="02020603050405020304" pitchFamily="18" charset="0"/>
              </a:defRPr>
            </a:lvl2pPr>
            <a:lvl3pPr marL="1173163" indent="-233363">
              <a:spcBef>
                <a:spcPct val="20000"/>
              </a:spcBef>
              <a:buFont typeface="Arial" panose="020B0604020202020204" pitchFamily="34" charset="0"/>
              <a:buChar char="•"/>
              <a:defRPr sz="2500">
                <a:solidFill>
                  <a:schemeClr val="tx1"/>
                </a:solidFill>
                <a:latin typeface="Times New Roman" panose="02020603050405020304" pitchFamily="18" charset="0"/>
              </a:defRPr>
            </a:lvl3pPr>
            <a:lvl4pPr marL="1643063" indent="-233363">
              <a:spcBef>
                <a:spcPct val="20000"/>
              </a:spcBef>
              <a:buFont typeface="Arial" panose="020B0604020202020204" pitchFamily="34" charset="0"/>
              <a:buChar char="–"/>
              <a:defRPr sz="1900">
                <a:solidFill>
                  <a:schemeClr val="tx1"/>
                </a:solidFill>
                <a:latin typeface="Times New Roman" panose="02020603050405020304" pitchFamily="18" charset="0"/>
              </a:defRPr>
            </a:lvl4pPr>
            <a:lvl5pPr marL="2112963" indent="-233363">
              <a:spcBef>
                <a:spcPct val="20000"/>
              </a:spcBef>
              <a:buFont typeface="Arial" panose="020B0604020202020204" pitchFamily="34" charset="0"/>
              <a:buChar char="»"/>
              <a:defRPr sz="1900">
                <a:solidFill>
                  <a:schemeClr val="tx1"/>
                </a:solidFill>
                <a:latin typeface="Times New Roman" panose="02020603050405020304" pitchFamily="18" charset="0"/>
              </a:defRPr>
            </a:lvl5pPr>
            <a:lvl6pPr marL="25701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6pPr>
            <a:lvl7pPr marL="30273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7pPr>
            <a:lvl8pPr marL="34845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8pPr>
            <a:lvl9pPr marL="39417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9pPr>
          </a:lstStyle>
          <a:p>
            <a:pPr algn="ctr">
              <a:spcBef>
                <a:spcPct val="0"/>
              </a:spcBef>
              <a:buFontTx/>
              <a:buNone/>
            </a:pPr>
            <a:r>
              <a:rPr lang="lv-LV" altLang="lv-LV" sz="1100">
                <a:latin typeface="Verdana" panose="020B0604030504040204" pitchFamily="34" charset="0"/>
                <a:ea typeface="Verdana" panose="020B0604030504040204" pitchFamily="34" charset="0"/>
                <a:cs typeface="Verdana" panose="020B0604030504040204" pitchFamily="34" charset="0"/>
              </a:rPr>
              <a:t>INFORMATĪVAIS SEMINĀRS</a:t>
            </a:r>
          </a:p>
        </p:txBody>
      </p:sp>
      <p:sp>
        <p:nvSpPr>
          <p:cNvPr id="83972" name="Title 1">
            <a:extLst>
              <a:ext uri="{FF2B5EF4-FFF2-40B4-BE49-F238E27FC236}">
                <a16:creationId xmlns:a16="http://schemas.microsoft.com/office/drawing/2014/main" id="{7EA9F99C-3E1F-24A8-795E-1BFFCF1A37EB}"/>
              </a:ext>
            </a:extLst>
          </p:cNvPr>
          <p:cNvSpPr txBox="1">
            <a:spLocks/>
          </p:cNvSpPr>
          <p:nvPr/>
        </p:nvSpPr>
        <p:spPr bwMode="auto">
          <a:xfrm>
            <a:off x="685800" y="2706688"/>
            <a:ext cx="77724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57" tIns="46979" rIns="93957" bIns="46979" anchor="ctr"/>
          <a:lstStyle>
            <a:lvl1pPr>
              <a:spcBef>
                <a:spcPct val="20000"/>
              </a:spcBef>
              <a:buFont typeface="Arial" panose="020B0604020202020204" pitchFamily="34" charset="0"/>
              <a:buChar char="•"/>
              <a:defRPr sz="3300">
                <a:solidFill>
                  <a:schemeClr val="tx1"/>
                </a:solidFill>
                <a:latin typeface="Times New Roman" panose="02020603050405020304" pitchFamily="18" charset="0"/>
              </a:defRPr>
            </a:lvl1pPr>
            <a:lvl2pPr marL="762000" indent="-292100">
              <a:spcBef>
                <a:spcPct val="20000"/>
              </a:spcBef>
              <a:buFont typeface="Arial" panose="020B0604020202020204" pitchFamily="34" charset="0"/>
              <a:buChar char="–"/>
              <a:defRPr sz="2900">
                <a:solidFill>
                  <a:schemeClr val="tx1"/>
                </a:solidFill>
                <a:latin typeface="Times New Roman" panose="02020603050405020304" pitchFamily="18" charset="0"/>
              </a:defRPr>
            </a:lvl2pPr>
            <a:lvl3pPr marL="1173163" indent="-233363">
              <a:spcBef>
                <a:spcPct val="20000"/>
              </a:spcBef>
              <a:buFont typeface="Arial" panose="020B0604020202020204" pitchFamily="34" charset="0"/>
              <a:buChar char="•"/>
              <a:defRPr sz="2500">
                <a:solidFill>
                  <a:schemeClr val="tx1"/>
                </a:solidFill>
                <a:latin typeface="Times New Roman" panose="02020603050405020304" pitchFamily="18" charset="0"/>
              </a:defRPr>
            </a:lvl3pPr>
            <a:lvl4pPr marL="1643063" indent="-233363">
              <a:spcBef>
                <a:spcPct val="20000"/>
              </a:spcBef>
              <a:buFont typeface="Arial" panose="020B0604020202020204" pitchFamily="34" charset="0"/>
              <a:buChar char="–"/>
              <a:defRPr sz="1900">
                <a:solidFill>
                  <a:schemeClr val="tx1"/>
                </a:solidFill>
                <a:latin typeface="Times New Roman" panose="02020603050405020304" pitchFamily="18" charset="0"/>
              </a:defRPr>
            </a:lvl4pPr>
            <a:lvl5pPr marL="2112963" indent="-233363">
              <a:spcBef>
                <a:spcPct val="20000"/>
              </a:spcBef>
              <a:buFont typeface="Arial" panose="020B0604020202020204" pitchFamily="34" charset="0"/>
              <a:buChar char="»"/>
              <a:defRPr sz="1900">
                <a:solidFill>
                  <a:schemeClr val="tx1"/>
                </a:solidFill>
                <a:latin typeface="Times New Roman" panose="02020603050405020304" pitchFamily="18" charset="0"/>
              </a:defRPr>
            </a:lvl5pPr>
            <a:lvl6pPr marL="25701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6pPr>
            <a:lvl7pPr marL="30273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7pPr>
            <a:lvl8pPr marL="34845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8pPr>
            <a:lvl9pPr marL="39417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9pPr>
          </a:lstStyle>
          <a:p>
            <a:pPr algn="ctr">
              <a:spcBef>
                <a:spcPct val="0"/>
              </a:spcBef>
              <a:buFontTx/>
              <a:buNone/>
            </a:pPr>
            <a:r>
              <a:rPr lang="lv-LV" altLang="lv-LV" sz="1400">
                <a:latin typeface="Verdana" panose="020B0604030504040204" pitchFamily="34" charset="0"/>
                <a:ea typeface="Verdana" panose="020B0604030504040204" pitchFamily="34" charset="0"/>
                <a:cs typeface="Verdana" panose="020B0604030504040204" pitchFamily="34" charset="0"/>
              </a:rPr>
              <a:t>sadarbībā ar Latvijas Investīciju un attīstības aģentūru</a:t>
            </a:r>
          </a:p>
        </p:txBody>
      </p:sp>
      <p:sp>
        <p:nvSpPr>
          <p:cNvPr id="83973" name="Title 1">
            <a:extLst>
              <a:ext uri="{FF2B5EF4-FFF2-40B4-BE49-F238E27FC236}">
                <a16:creationId xmlns:a16="http://schemas.microsoft.com/office/drawing/2014/main" id="{32DA4008-1536-9B69-972C-69AF2E1C90A0}"/>
              </a:ext>
            </a:extLst>
          </p:cNvPr>
          <p:cNvSpPr txBox="1">
            <a:spLocks/>
          </p:cNvSpPr>
          <p:nvPr/>
        </p:nvSpPr>
        <p:spPr bwMode="auto">
          <a:xfrm>
            <a:off x="790575" y="4360863"/>
            <a:ext cx="77724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57" tIns="46979" rIns="93957" bIns="46979" anchor="ctr"/>
          <a:lstStyle>
            <a:lvl1pPr>
              <a:spcBef>
                <a:spcPct val="20000"/>
              </a:spcBef>
              <a:buFont typeface="Arial" panose="020B0604020202020204" pitchFamily="34" charset="0"/>
              <a:buChar char="•"/>
              <a:defRPr sz="3300">
                <a:solidFill>
                  <a:schemeClr val="tx1"/>
                </a:solidFill>
                <a:latin typeface="Times New Roman" panose="02020603050405020304" pitchFamily="18" charset="0"/>
              </a:defRPr>
            </a:lvl1pPr>
            <a:lvl2pPr marL="762000" indent="-292100">
              <a:spcBef>
                <a:spcPct val="20000"/>
              </a:spcBef>
              <a:buFont typeface="Arial" panose="020B0604020202020204" pitchFamily="34" charset="0"/>
              <a:buChar char="–"/>
              <a:defRPr sz="2900">
                <a:solidFill>
                  <a:schemeClr val="tx1"/>
                </a:solidFill>
                <a:latin typeface="Times New Roman" panose="02020603050405020304" pitchFamily="18" charset="0"/>
              </a:defRPr>
            </a:lvl2pPr>
            <a:lvl3pPr marL="1173163" indent="-233363">
              <a:spcBef>
                <a:spcPct val="20000"/>
              </a:spcBef>
              <a:buFont typeface="Arial" panose="020B0604020202020204" pitchFamily="34" charset="0"/>
              <a:buChar char="•"/>
              <a:defRPr sz="2500">
                <a:solidFill>
                  <a:schemeClr val="tx1"/>
                </a:solidFill>
                <a:latin typeface="Times New Roman" panose="02020603050405020304" pitchFamily="18" charset="0"/>
              </a:defRPr>
            </a:lvl3pPr>
            <a:lvl4pPr marL="1643063" indent="-233363">
              <a:spcBef>
                <a:spcPct val="20000"/>
              </a:spcBef>
              <a:buFont typeface="Arial" panose="020B0604020202020204" pitchFamily="34" charset="0"/>
              <a:buChar char="–"/>
              <a:defRPr sz="1900">
                <a:solidFill>
                  <a:schemeClr val="tx1"/>
                </a:solidFill>
                <a:latin typeface="Times New Roman" panose="02020603050405020304" pitchFamily="18" charset="0"/>
              </a:defRPr>
            </a:lvl4pPr>
            <a:lvl5pPr marL="2112963" indent="-233363">
              <a:spcBef>
                <a:spcPct val="20000"/>
              </a:spcBef>
              <a:buFont typeface="Arial" panose="020B0604020202020204" pitchFamily="34" charset="0"/>
              <a:buChar char="»"/>
              <a:defRPr sz="1900">
                <a:solidFill>
                  <a:schemeClr val="tx1"/>
                </a:solidFill>
                <a:latin typeface="Times New Roman" panose="02020603050405020304" pitchFamily="18" charset="0"/>
              </a:defRPr>
            </a:lvl5pPr>
            <a:lvl6pPr marL="25701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6pPr>
            <a:lvl7pPr marL="30273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7pPr>
            <a:lvl8pPr marL="34845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8pPr>
            <a:lvl9pPr marL="39417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9pPr>
          </a:lstStyle>
          <a:p>
            <a:pPr algn="ctr">
              <a:spcBef>
                <a:spcPct val="0"/>
              </a:spcBef>
              <a:buFontTx/>
              <a:buNone/>
            </a:pPr>
            <a:r>
              <a:rPr lang="lv-LV" altLang="lv-LV" sz="1200">
                <a:latin typeface="Verdana" panose="020B0604030504040204" pitchFamily="34" charset="0"/>
                <a:ea typeface="Verdana" panose="020B0604030504040204" pitchFamily="34" charset="0"/>
                <a:cs typeface="Verdana" panose="020B0604030504040204" pitchFamily="34" charset="0"/>
              </a:rPr>
              <a:t>2025. gada 5. decembrī</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Placeholder 2">
            <a:extLst>
              <a:ext uri="{FF2B5EF4-FFF2-40B4-BE49-F238E27FC236}">
                <a16:creationId xmlns:a16="http://schemas.microsoft.com/office/drawing/2014/main" id="{5DE29B9A-7E5B-BCC5-48F8-70BDEB113C08}"/>
              </a:ext>
            </a:extLst>
          </p:cNvPr>
          <p:cNvSpPr>
            <a:spLocks noGrp="1"/>
          </p:cNvSpPr>
          <p:nvPr>
            <p:ph type="body" idx="1"/>
          </p:nvPr>
        </p:nvSpPr>
        <p:spPr>
          <a:xfrm>
            <a:off x="2590800" y="285750"/>
            <a:ext cx="6096000" cy="915988"/>
          </a:xfrm>
        </p:spPr>
        <p:txBody>
          <a:bodyPr/>
          <a:lstStyle/>
          <a:p>
            <a:pPr>
              <a:defRPr/>
            </a:pPr>
            <a:r>
              <a:rPr lang="lv-LV" altLang="lv-LV" sz="2800" dirty="0">
                <a:solidFill>
                  <a:schemeClr val="tx1"/>
                </a:solidFill>
              </a:rPr>
              <a:t>Stadija: </a:t>
            </a:r>
            <a:r>
              <a:rPr lang="lv-LV" altLang="lv-LV" sz="3200" b="1" dirty="0">
                <a:solidFill>
                  <a:schemeClr val="accent5"/>
                </a:solidFill>
              </a:rPr>
              <a:t>Ideja</a:t>
            </a:r>
          </a:p>
        </p:txBody>
      </p:sp>
      <p:sp>
        <p:nvSpPr>
          <p:cNvPr id="27651" name="Slide Number Placeholder 5">
            <a:extLst>
              <a:ext uri="{FF2B5EF4-FFF2-40B4-BE49-F238E27FC236}">
                <a16:creationId xmlns:a16="http://schemas.microsoft.com/office/drawing/2014/main" id="{11DB6380-3DED-BD94-A86F-FD51C2C86D07}"/>
              </a:ext>
            </a:extLst>
          </p:cNvPr>
          <p:cNvSpPr>
            <a:spLocks noGrp="1" noChangeArrowheads="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B8BCAE1-E8C1-40DE-8580-B356BCA08AB7}" type="slidenum">
              <a:rPr lang="en-US" altLang="lv-LV" smtClean="0"/>
              <a:pPr/>
              <a:t>4</a:t>
            </a:fld>
            <a:endParaRPr lang="en-US" altLang="lv-LV"/>
          </a:p>
        </p:txBody>
      </p:sp>
      <p:grpSp>
        <p:nvGrpSpPr>
          <p:cNvPr id="27652" name="Group 7">
            <a:extLst>
              <a:ext uri="{FF2B5EF4-FFF2-40B4-BE49-F238E27FC236}">
                <a16:creationId xmlns:a16="http://schemas.microsoft.com/office/drawing/2014/main" id="{1EE7B7B1-A1A2-78E5-3EF9-79700A49B0BF}"/>
              </a:ext>
            </a:extLst>
          </p:cNvPr>
          <p:cNvGrpSpPr>
            <a:grpSpLocks/>
          </p:cNvGrpSpPr>
          <p:nvPr/>
        </p:nvGrpSpPr>
        <p:grpSpPr bwMode="auto">
          <a:xfrm>
            <a:off x="1327150" y="2981325"/>
            <a:ext cx="2171700" cy="846138"/>
            <a:chOff x="1031081" y="3129677"/>
            <a:chExt cx="2172494" cy="846752"/>
          </a:xfrm>
        </p:grpSpPr>
        <p:sp>
          <p:nvSpPr>
            <p:cNvPr id="7" name="TextBox 6">
              <a:extLst>
                <a:ext uri="{FF2B5EF4-FFF2-40B4-BE49-F238E27FC236}">
                  <a16:creationId xmlns:a16="http://schemas.microsoft.com/office/drawing/2014/main" id="{CA5EDF46-E35F-D008-4FE3-3B2E3EE08A3A}"/>
                </a:ext>
              </a:extLst>
            </p:cNvPr>
            <p:cNvSpPr txBox="1"/>
            <p:nvPr/>
          </p:nvSpPr>
          <p:spPr>
            <a:xfrm>
              <a:off x="1042198" y="3129677"/>
              <a:ext cx="2161377" cy="522667"/>
            </a:xfrm>
            <a:prstGeom prst="rect">
              <a:avLst/>
            </a:prstGeom>
            <a:solidFill>
              <a:schemeClr val="bg1"/>
            </a:solidFill>
            <a:ln>
              <a:solidFill>
                <a:schemeClr val="accent5"/>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lv-LV" altLang="lv-LV" sz="1400" b="1" dirty="0">
                  <a:solidFill>
                    <a:srgbClr val="4BACC6"/>
                  </a:solidFill>
                  <a:latin typeface="Verdana" panose="020B0604030504040204" pitchFamily="34" charset="0"/>
                  <a:cs typeface="Arial" panose="020B0604020202020204" pitchFamily="34" charset="0"/>
                </a:rPr>
                <a:t>Ideju </a:t>
              </a:r>
            </a:p>
            <a:p>
              <a:pPr algn="ctr">
                <a:defRPr/>
              </a:pPr>
              <a:r>
                <a:rPr lang="lv-LV" altLang="lv-LV" sz="1400" b="1" dirty="0">
                  <a:solidFill>
                    <a:srgbClr val="4BACC6"/>
                  </a:solidFill>
                  <a:latin typeface="Verdana" panose="020B0604030504040204" pitchFamily="34" charset="0"/>
                  <a:cs typeface="Arial" panose="020B0604020202020204" pitchFamily="34" charset="0"/>
                </a:rPr>
                <a:t>inovāciju </a:t>
              </a:r>
              <a:r>
                <a:rPr lang="lv-LV" altLang="lv-LV" sz="1400" b="1" dirty="0" err="1">
                  <a:solidFill>
                    <a:srgbClr val="4BACC6"/>
                  </a:solidFill>
                  <a:latin typeface="Verdana" panose="020B0604030504040204" pitchFamily="34" charset="0"/>
                  <a:cs typeface="Arial" panose="020B0604020202020204" pitchFamily="34" charset="0"/>
                </a:rPr>
                <a:t>hakatons</a:t>
              </a:r>
              <a:endParaRPr lang="lv-LV" altLang="lv-LV" sz="1400" b="1" dirty="0">
                <a:solidFill>
                  <a:srgbClr val="4BACC6"/>
                </a:solidFill>
                <a:latin typeface="Verdana" panose="020B060403050404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19ED2426-BE5E-B824-C1E8-B19EC0EDA730}"/>
                </a:ext>
              </a:extLst>
            </p:cNvPr>
            <p:cNvSpPr/>
            <p:nvPr/>
          </p:nvSpPr>
          <p:spPr>
            <a:xfrm>
              <a:off x="1031081" y="3700004"/>
              <a:ext cx="2161378" cy="276425"/>
            </a:xfrm>
            <a:prstGeom prst="rect">
              <a:avLst/>
            </a:prstGeom>
            <a:solidFill>
              <a:schemeClr val="accent5"/>
            </a:solidFill>
            <a:ln>
              <a:solidFill>
                <a:schemeClr val="bg1"/>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lv-LV" altLang="lv-LV" sz="1200" dirty="0">
                  <a:solidFill>
                    <a:schemeClr val="bg1"/>
                  </a:solidFill>
                  <a:latin typeface="Verdana" panose="020B0604030504040204" pitchFamily="34" charset="0"/>
                  <a:cs typeface="Arial" panose="020B0604020202020204" pitchFamily="34" charset="0"/>
                </a:rPr>
                <a:t>Universitātes</a:t>
              </a:r>
            </a:p>
          </p:txBody>
        </p:sp>
      </p:grpSp>
      <p:grpSp>
        <p:nvGrpSpPr>
          <p:cNvPr id="27653" name="Group 12">
            <a:extLst>
              <a:ext uri="{FF2B5EF4-FFF2-40B4-BE49-F238E27FC236}">
                <a16:creationId xmlns:a16="http://schemas.microsoft.com/office/drawing/2014/main" id="{174A86C4-46D3-49E4-9E32-AFDB4D17CFEB}"/>
              </a:ext>
            </a:extLst>
          </p:cNvPr>
          <p:cNvGrpSpPr>
            <a:grpSpLocks/>
          </p:cNvGrpSpPr>
          <p:nvPr/>
        </p:nvGrpSpPr>
        <p:grpSpPr bwMode="auto">
          <a:xfrm>
            <a:off x="3919538" y="2982913"/>
            <a:ext cx="1952625" cy="1250950"/>
            <a:chOff x="3649583" y="2996923"/>
            <a:chExt cx="1953023" cy="1250740"/>
          </a:xfrm>
        </p:grpSpPr>
        <p:sp>
          <p:nvSpPr>
            <p:cNvPr id="9" name="TextBox 8">
              <a:extLst>
                <a:ext uri="{FF2B5EF4-FFF2-40B4-BE49-F238E27FC236}">
                  <a16:creationId xmlns:a16="http://schemas.microsoft.com/office/drawing/2014/main" id="{74C58B32-7F2E-3C34-1C58-A5A20C9E0207}"/>
                </a:ext>
              </a:extLst>
            </p:cNvPr>
            <p:cNvSpPr txBox="1"/>
            <p:nvPr/>
          </p:nvSpPr>
          <p:spPr>
            <a:xfrm>
              <a:off x="3667049" y="2996923"/>
              <a:ext cx="1935557" cy="523787"/>
            </a:xfrm>
            <a:prstGeom prst="rect">
              <a:avLst/>
            </a:prstGeom>
            <a:solidFill>
              <a:schemeClr val="bg1"/>
            </a:solidFill>
            <a:ln>
              <a:solidFill>
                <a:schemeClr val="accent5"/>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spAutoFit/>
            </a:bodyPr>
            <a:lstStyle>
              <a:defPPr>
                <a:defRPr lang="en-US"/>
              </a:defPPr>
              <a:lvl1pPr algn="ctr">
                <a:defRPr sz="1600" b="1">
                  <a:solidFill>
                    <a:schemeClr val="accent5"/>
                  </a:solidFill>
                  <a:latin typeface="Verdana" panose="020B0604030504040204" pitchFamily="34" charset="0"/>
                  <a:ea typeface="Verdana" panose="020B0604030504040204" pitchFamily="34" charset="0"/>
                </a:defRPr>
              </a:lvl1pPr>
            </a:lstStyle>
            <a:p>
              <a:pPr>
                <a:defRPr/>
              </a:pPr>
              <a:r>
                <a:rPr lang="en-GB" altLang="lv-LV" sz="1400" dirty="0"/>
                <a:t>B</a:t>
              </a:r>
              <a:r>
                <a:rPr lang="lv-LV" altLang="lv-LV" sz="1400" dirty="0"/>
                <a:t>iznesa inkubators</a:t>
              </a:r>
              <a:endParaRPr lang="lv-LV" sz="1400" dirty="0"/>
            </a:p>
          </p:txBody>
        </p:sp>
        <p:sp>
          <p:nvSpPr>
            <p:cNvPr id="17" name="Rectangle 16">
              <a:extLst>
                <a:ext uri="{FF2B5EF4-FFF2-40B4-BE49-F238E27FC236}">
                  <a16:creationId xmlns:a16="http://schemas.microsoft.com/office/drawing/2014/main" id="{33675C67-743C-BF74-EE61-D0E882F715BF}"/>
                </a:ext>
              </a:extLst>
            </p:cNvPr>
            <p:cNvSpPr/>
            <p:nvPr/>
          </p:nvSpPr>
          <p:spPr>
            <a:xfrm>
              <a:off x="3649583" y="3600072"/>
              <a:ext cx="1935556" cy="647591"/>
            </a:xfrm>
            <a:prstGeom prst="rect">
              <a:avLst/>
            </a:prstGeom>
            <a:solidFill>
              <a:schemeClr val="accent5"/>
            </a:solidFill>
            <a:ln>
              <a:solidFill>
                <a:schemeClr val="bg1"/>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lv-LV" altLang="lv-LV" sz="1200" dirty="0">
                  <a:solidFill>
                    <a:schemeClr val="bg1"/>
                  </a:solidFill>
                  <a:latin typeface="Verdana" panose="020B0604030504040204" pitchFamily="34" charset="0"/>
                  <a:cs typeface="Arial" panose="020B0604020202020204" pitchFamily="34" charset="0"/>
                </a:rPr>
                <a:t>Latvijas Investīciju un attīstības aģentūra (LIAA)</a:t>
              </a:r>
            </a:p>
          </p:txBody>
        </p:sp>
      </p:grpSp>
      <p:grpSp>
        <p:nvGrpSpPr>
          <p:cNvPr id="27654" name="Group 11">
            <a:extLst>
              <a:ext uri="{FF2B5EF4-FFF2-40B4-BE49-F238E27FC236}">
                <a16:creationId xmlns:a16="http://schemas.microsoft.com/office/drawing/2014/main" id="{C47E5DCD-A7B7-6FB6-A352-8C36EFDF2BBF}"/>
              </a:ext>
            </a:extLst>
          </p:cNvPr>
          <p:cNvGrpSpPr>
            <a:grpSpLocks/>
          </p:cNvGrpSpPr>
          <p:nvPr/>
        </p:nvGrpSpPr>
        <p:grpSpPr bwMode="auto">
          <a:xfrm>
            <a:off x="6305550" y="2982913"/>
            <a:ext cx="2298700" cy="639762"/>
            <a:chOff x="6289277" y="3231237"/>
            <a:chExt cx="2298452" cy="639879"/>
          </a:xfrm>
        </p:grpSpPr>
        <p:sp>
          <p:nvSpPr>
            <p:cNvPr id="19" name="TextBox 18">
              <a:extLst>
                <a:ext uri="{FF2B5EF4-FFF2-40B4-BE49-F238E27FC236}">
                  <a16:creationId xmlns:a16="http://schemas.microsoft.com/office/drawing/2014/main" id="{891A4BDE-4AB6-2003-878F-816D823A8489}"/>
                </a:ext>
              </a:extLst>
            </p:cNvPr>
            <p:cNvSpPr txBox="1"/>
            <p:nvPr/>
          </p:nvSpPr>
          <p:spPr>
            <a:xfrm>
              <a:off x="6295626" y="3231237"/>
              <a:ext cx="2292103" cy="308031"/>
            </a:xfrm>
            <a:prstGeom prst="rect">
              <a:avLst/>
            </a:prstGeom>
            <a:solidFill>
              <a:schemeClr val="bg1"/>
            </a:solidFill>
            <a:ln>
              <a:solidFill>
                <a:schemeClr val="accent5"/>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spAutoFit/>
            </a:bodyPr>
            <a:lstStyle>
              <a:defPPr>
                <a:defRPr lang="en-US"/>
              </a:defPPr>
              <a:lvl1pPr algn="ctr">
                <a:defRPr sz="1600" b="1">
                  <a:solidFill>
                    <a:schemeClr val="accent5"/>
                  </a:solidFill>
                  <a:latin typeface="Verdana" panose="020B0604030504040204" pitchFamily="34" charset="0"/>
                  <a:ea typeface="Verdana" panose="020B0604030504040204" pitchFamily="34" charset="0"/>
                </a:defRPr>
              </a:lvl1pPr>
            </a:lstStyle>
            <a:p>
              <a:pPr>
                <a:defRPr/>
              </a:pPr>
              <a:r>
                <a:rPr lang="lv-LV" altLang="lv-LV" sz="1400" dirty="0" err="1"/>
                <a:t>Pirmsakselerators</a:t>
              </a:r>
              <a:endParaRPr lang="lv-LV" sz="1400" dirty="0"/>
            </a:p>
          </p:txBody>
        </p:sp>
        <p:sp>
          <p:nvSpPr>
            <p:cNvPr id="20" name="Rectangle 19">
              <a:extLst>
                <a:ext uri="{FF2B5EF4-FFF2-40B4-BE49-F238E27FC236}">
                  <a16:creationId xmlns:a16="http://schemas.microsoft.com/office/drawing/2014/main" id="{F3F1219E-CD88-647D-E9A3-7464BEB0306A}"/>
                </a:ext>
              </a:extLst>
            </p:cNvPr>
            <p:cNvSpPr/>
            <p:nvPr/>
          </p:nvSpPr>
          <p:spPr>
            <a:xfrm>
              <a:off x="6289277" y="3593253"/>
              <a:ext cx="2292103" cy="277863"/>
            </a:xfrm>
            <a:prstGeom prst="rect">
              <a:avLst/>
            </a:prstGeom>
            <a:solidFill>
              <a:schemeClr val="accent5"/>
            </a:solidFill>
            <a:ln>
              <a:solidFill>
                <a:schemeClr val="bg1"/>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spAutoFit/>
            </a:bodyPr>
            <a:lstStyle/>
            <a:p>
              <a:pPr algn="ctr">
                <a:spcBef>
                  <a:spcPts val="0"/>
                </a:spcBef>
                <a:spcAft>
                  <a:spcPts val="0"/>
                </a:spcAft>
                <a:defRPr/>
              </a:pPr>
              <a:r>
                <a:rPr lang="lv-LV" sz="1200" dirty="0" err="1">
                  <a:solidFill>
                    <a:schemeClr val="bg1"/>
                  </a:solidFill>
                  <a:latin typeface="Verdana" panose="020B0604030504040204" pitchFamily="34" charset="0"/>
                  <a:ea typeface="Verdana" panose="020B0604030504040204" pitchFamily="34" charset="0"/>
                </a:rPr>
                <a:t>UniLab</a:t>
              </a:r>
              <a:r>
                <a:rPr lang="lv-LV" sz="1200" dirty="0">
                  <a:solidFill>
                    <a:schemeClr val="bg1"/>
                  </a:solidFill>
                  <a:latin typeface="Verdana" panose="020B0604030504040204" pitchFamily="34" charset="0"/>
                  <a:ea typeface="Verdana" panose="020B0604030504040204" pitchFamily="34" charset="0"/>
                </a:rPr>
                <a:t> Defence </a:t>
              </a:r>
            </a:p>
          </p:txBody>
        </p:sp>
      </p:grpSp>
      <p:grpSp>
        <p:nvGrpSpPr>
          <p:cNvPr id="27655" name="Group 25">
            <a:extLst>
              <a:ext uri="{FF2B5EF4-FFF2-40B4-BE49-F238E27FC236}">
                <a16:creationId xmlns:a16="http://schemas.microsoft.com/office/drawing/2014/main" id="{A6464404-957B-85F7-F02D-8355FE25BA74}"/>
              </a:ext>
            </a:extLst>
          </p:cNvPr>
          <p:cNvGrpSpPr>
            <a:grpSpLocks/>
          </p:cNvGrpSpPr>
          <p:nvPr/>
        </p:nvGrpSpPr>
        <p:grpSpPr bwMode="auto">
          <a:xfrm>
            <a:off x="247650" y="2174875"/>
            <a:ext cx="8589963" cy="696913"/>
            <a:chOff x="247649" y="2175549"/>
            <a:chExt cx="8590757" cy="696100"/>
          </a:xfrm>
        </p:grpSpPr>
        <p:cxnSp>
          <p:nvCxnSpPr>
            <p:cNvPr id="6" name="Straight Arrow Connector 5">
              <a:extLst>
                <a:ext uri="{FF2B5EF4-FFF2-40B4-BE49-F238E27FC236}">
                  <a16:creationId xmlns:a16="http://schemas.microsoft.com/office/drawing/2014/main" id="{69029D31-57E3-25ED-43F4-139E25F669FA}"/>
                </a:ext>
              </a:extLst>
            </p:cNvPr>
            <p:cNvCxnSpPr/>
            <p:nvPr/>
          </p:nvCxnSpPr>
          <p:spPr>
            <a:xfrm>
              <a:off x="304804" y="2529149"/>
              <a:ext cx="8533602" cy="45983"/>
            </a:xfrm>
            <a:prstGeom prst="straightConnector1">
              <a:avLst/>
            </a:prstGeom>
            <a:ln w="38100">
              <a:solidFill>
                <a:schemeClr val="accent5"/>
              </a:solidFill>
              <a:tailEnd type="triangle"/>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27660" name="TextBox 10">
              <a:extLst>
                <a:ext uri="{FF2B5EF4-FFF2-40B4-BE49-F238E27FC236}">
                  <a16:creationId xmlns:a16="http://schemas.microsoft.com/office/drawing/2014/main" id="{61CD417A-B2E0-476A-AD2F-64EB7DFA1581}"/>
                </a:ext>
              </a:extLst>
            </p:cNvPr>
            <p:cNvSpPr txBox="1">
              <a:spLocks noChangeArrowheads="1"/>
            </p:cNvSpPr>
            <p:nvPr/>
          </p:nvSpPr>
          <p:spPr bwMode="auto">
            <a:xfrm>
              <a:off x="247649" y="2175549"/>
              <a:ext cx="2508482" cy="27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lv-LV" altLang="lv-LV" sz="1200">
                  <a:solidFill>
                    <a:srgbClr val="4BACC6"/>
                  </a:solidFill>
                  <a:latin typeface="Verdana" panose="020B0604030504040204" pitchFamily="34" charset="0"/>
                </a:rPr>
                <a:t>Aizsardzības ministrija</a:t>
              </a:r>
            </a:p>
          </p:txBody>
        </p:sp>
        <p:sp>
          <p:nvSpPr>
            <p:cNvPr id="25" name="TextBox 11">
              <a:extLst>
                <a:ext uri="{FF2B5EF4-FFF2-40B4-BE49-F238E27FC236}">
                  <a16:creationId xmlns:a16="http://schemas.microsoft.com/office/drawing/2014/main" id="{2782271D-0AA6-6BF7-E2F6-24E203604AE1}"/>
                </a:ext>
              </a:extLst>
            </p:cNvPr>
            <p:cNvSpPr txBox="1">
              <a:spLocks noChangeArrowheads="1"/>
            </p:cNvSpPr>
            <p:nvPr/>
          </p:nvSpPr>
          <p:spPr bwMode="auto">
            <a:xfrm>
              <a:off x="247649" y="2594160"/>
              <a:ext cx="2830775" cy="277489"/>
            </a:xfrm>
            <a:prstGeom prst="rect">
              <a:avLst/>
            </a:prstGeom>
            <a:noFill/>
            <a:ln>
              <a:noFill/>
            </a:ln>
          </p:spPr>
          <p:txBody>
            <a:bodyPr>
              <a:spAutoFit/>
            </a:bodyPr>
            <a:lstStyle/>
            <a:p>
              <a:pPr>
                <a:defRPr/>
              </a:pPr>
              <a:r>
                <a:rPr lang="lv-LV" altLang="lv-LV" sz="1200" dirty="0">
                  <a:solidFill>
                    <a:schemeClr val="accent5"/>
                  </a:solidFill>
                  <a:latin typeface="Verdana" panose="020B0604030504040204" pitchFamily="34" charset="0"/>
                  <a:ea typeface="Verdana" panose="020B0604030504040204" pitchFamily="34" charset="0"/>
                </a:rPr>
                <a:t>Partneri</a:t>
              </a:r>
            </a:p>
          </p:txBody>
        </p:sp>
      </p:grpSp>
      <p:cxnSp>
        <p:nvCxnSpPr>
          <p:cNvPr id="15" name="Straight Connector 14">
            <a:extLst>
              <a:ext uri="{FF2B5EF4-FFF2-40B4-BE49-F238E27FC236}">
                <a16:creationId xmlns:a16="http://schemas.microsoft.com/office/drawing/2014/main" id="{EF936AED-EDEC-7243-FEA4-3F52A8780F17}"/>
              </a:ext>
            </a:extLst>
          </p:cNvPr>
          <p:cNvCxnSpPr>
            <a:cxnSpLocks/>
          </p:cNvCxnSpPr>
          <p:nvPr/>
        </p:nvCxnSpPr>
        <p:spPr>
          <a:xfrm>
            <a:off x="2413000" y="2552700"/>
            <a:ext cx="0" cy="352425"/>
          </a:xfrm>
          <a:prstGeom prst="line">
            <a:avLst/>
          </a:prstGeom>
          <a:ln w="38100">
            <a:solidFill>
              <a:schemeClr val="accent5"/>
            </a:solidFill>
            <a:tailEnd type="triangle"/>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79D1D660-D77C-19D3-42E2-BF60B13AB60D}"/>
              </a:ext>
            </a:extLst>
          </p:cNvPr>
          <p:cNvCxnSpPr>
            <a:cxnSpLocks/>
          </p:cNvCxnSpPr>
          <p:nvPr/>
        </p:nvCxnSpPr>
        <p:spPr>
          <a:xfrm>
            <a:off x="4899025" y="2555875"/>
            <a:ext cx="0" cy="293688"/>
          </a:xfrm>
          <a:prstGeom prst="line">
            <a:avLst/>
          </a:prstGeom>
          <a:ln w="38100">
            <a:solidFill>
              <a:schemeClr val="accent5"/>
            </a:solidFill>
            <a:tailEnd type="triangle"/>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B2290209-0D8A-1CD2-0554-0BDAA563B30A}"/>
              </a:ext>
            </a:extLst>
          </p:cNvPr>
          <p:cNvCxnSpPr>
            <a:cxnSpLocks/>
          </p:cNvCxnSpPr>
          <p:nvPr/>
        </p:nvCxnSpPr>
        <p:spPr>
          <a:xfrm>
            <a:off x="7451725" y="2586038"/>
            <a:ext cx="6350" cy="290512"/>
          </a:xfrm>
          <a:prstGeom prst="line">
            <a:avLst/>
          </a:prstGeom>
          <a:ln w="38100">
            <a:solidFill>
              <a:schemeClr val="accent5"/>
            </a:solidFill>
            <a:tailEnd type="triangle"/>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Placeholder 2">
            <a:extLst>
              <a:ext uri="{FF2B5EF4-FFF2-40B4-BE49-F238E27FC236}">
                <a16:creationId xmlns:a16="http://schemas.microsoft.com/office/drawing/2014/main" id="{BBA66E5F-EB2A-6B5D-8D6F-00DFF7EDB3A6}"/>
              </a:ext>
            </a:extLst>
          </p:cNvPr>
          <p:cNvSpPr>
            <a:spLocks noGrp="1"/>
          </p:cNvSpPr>
          <p:nvPr>
            <p:ph type="body" idx="1"/>
          </p:nvPr>
        </p:nvSpPr>
        <p:spPr>
          <a:xfrm>
            <a:off x="2590800" y="285750"/>
            <a:ext cx="6096000" cy="915988"/>
          </a:xfrm>
        </p:spPr>
        <p:txBody>
          <a:bodyPr/>
          <a:lstStyle/>
          <a:p>
            <a:r>
              <a:rPr lang="lv-LV" altLang="lv-LV" sz="2800">
                <a:solidFill>
                  <a:schemeClr val="tx1"/>
                </a:solidFill>
              </a:rPr>
              <a:t>Stadija: </a:t>
            </a:r>
            <a:r>
              <a:rPr lang="lv-LV" altLang="lv-LV" sz="2800" b="1">
                <a:solidFill>
                  <a:srgbClr val="77933C"/>
                </a:solidFill>
              </a:rPr>
              <a:t>Prototips un attīstība</a:t>
            </a:r>
          </a:p>
        </p:txBody>
      </p:sp>
      <p:sp>
        <p:nvSpPr>
          <p:cNvPr id="29699" name="Slide Number Placeholder 5">
            <a:extLst>
              <a:ext uri="{FF2B5EF4-FFF2-40B4-BE49-F238E27FC236}">
                <a16:creationId xmlns:a16="http://schemas.microsoft.com/office/drawing/2014/main" id="{3FE5AB68-3B38-9768-6417-4D66EC6C4E51}"/>
              </a:ext>
            </a:extLst>
          </p:cNvPr>
          <p:cNvSpPr>
            <a:spLocks noGrp="1" noChangeArrowheads="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F404834-6889-480F-90D9-92AF57EEC7F1}" type="slidenum">
              <a:rPr lang="en-US" altLang="lv-LV" smtClean="0"/>
              <a:pPr/>
              <a:t>5</a:t>
            </a:fld>
            <a:endParaRPr lang="en-US" altLang="lv-LV"/>
          </a:p>
        </p:txBody>
      </p:sp>
      <p:sp>
        <p:nvSpPr>
          <p:cNvPr id="19" name="TextBox 18">
            <a:extLst>
              <a:ext uri="{FF2B5EF4-FFF2-40B4-BE49-F238E27FC236}">
                <a16:creationId xmlns:a16="http://schemas.microsoft.com/office/drawing/2014/main" id="{C92B3841-6CCF-5F75-8A9A-FEE1844FD230}"/>
              </a:ext>
            </a:extLst>
          </p:cNvPr>
          <p:cNvSpPr txBox="1"/>
          <p:nvPr/>
        </p:nvSpPr>
        <p:spPr>
          <a:xfrm>
            <a:off x="6069013" y="2011363"/>
            <a:ext cx="1208087" cy="461962"/>
          </a:xfrm>
          <a:prstGeom prst="rect">
            <a:avLst/>
          </a:prstGeom>
          <a:solidFill>
            <a:schemeClr val="accent3">
              <a:lumMod val="20000"/>
              <a:lumOff val="80000"/>
            </a:schemeClr>
          </a:solidFill>
          <a:ln>
            <a:solidFill>
              <a:schemeClr val="accent3">
                <a:lumMod val="75000"/>
              </a:schemeClr>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spAutoFit/>
          </a:bodyPr>
          <a:lstStyle>
            <a:defPPr>
              <a:defRPr lang="en-US"/>
            </a:defPPr>
            <a:lvl1pPr algn="ctr">
              <a:defRPr sz="1600" b="1">
                <a:solidFill>
                  <a:schemeClr val="accent3">
                    <a:lumMod val="75000"/>
                  </a:schemeClr>
                </a:solidFill>
                <a:latin typeface="Verdana" panose="020B0604030504040204" pitchFamily="34" charset="0"/>
                <a:ea typeface="Verdana" panose="020B0604030504040204" pitchFamily="34" charset="0"/>
              </a:defRPr>
            </a:lvl1pPr>
          </a:lstStyle>
          <a:p>
            <a:pPr>
              <a:defRPr/>
            </a:pPr>
            <a:r>
              <a:rPr lang="lv-LV" altLang="lv-LV" sz="1200" dirty="0"/>
              <a:t>Grantu programma</a:t>
            </a:r>
            <a:endParaRPr lang="lv-LV" sz="1200" dirty="0"/>
          </a:p>
        </p:txBody>
      </p:sp>
      <p:sp>
        <p:nvSpPr>
          <p:cNvPr id="20" name="TextBox 19">
            <a:extLst>
              <a:ext uri="{FF2B5EF4-FFF2-40B4-BE49-F238E27FC236}">
                <a16:creationId xmlns:a16="http://schemas.microsoft.com/office/drawing/2014/main" id="{591F9EE3-42B5-A9FF-6175-B00DF652F91A}"/>
              </a:ext>
            </a:extLst>
          </p:cNvPr>
          <p:cNvSpPr txBox="1"/>
          <p:nvPr/>
        </p:nvSpPr>
        <p:spPr>
          <a:xfrm>
            <a:off x="4852988" y="2195513"/>
            <a:ext cx="1060450" cy="277812"/>
          </a:xfrm>
          <a:prstGeom prst="rect">
            <a:avLst/>
          </a:prstGeom>
          <a:solidFill>
            <a:schemeClr val="accent3">
              <a:lumMod val="20000"/>
              <a:lumOff val="80000"/>
            </a:schemeClr>
          </a:solidFill>
          <a:ln>
            <a:solidFill>
              <a:schemeClr val="accent3">
                <a:lumMod val="75000"/>
              </a:schemeClr>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GB" altLang="lv-LV" sz="1200" b="1" dirty="0">
                <a:solidFill>
                  <a:srgbClr val="77933C"/>
                </a:solidFill>
                <a:latin typeface="Verdana" panose="020B0604030504040204" pitchFamily="34" charset="0"/>
                <a:cs typeface="Arial" panose="020B0604020202020204" pitchFamily="34" charset="0"/>
              </a:rPr>
              <a:t>T</a:t>
            </a:r>
            <a:r>
              <a:rPr lang="pl-PL" altLang="lv-LV" sz="1200" b="1" dirty="0">
                <a:solidFill>
                  <a:srgbClr val="77933C"/>
                </a:solidFill>
                <a:latin typeface="Verdana" panose="020B0604030504040204" pitchFamily="34" charset="0"/>
                <a:cs typeface="Arial" panose="020B0604020202020204" pitchFamily="34" charset="0"/>
              </a:rPr>
              <a:t>estēšana</a:t>
            </a:r>
            <a:endParaRPr lang="lv-LV" altLang="lv-LV" sz="1200" b="1" dirty="0">
              <a:solidFill>
                <a:srgbClr val="77933C"/>
              </a:solidFill>
              <a:latin typeface="Verdana" panose="020B0604030504040204" pitchFamily="34" charset="0"/>
              <a:cs typeface="Arial" panose="020B0604020202020204" pitchFamily="34" charset="0"/>
            </a:endParaRPr>
          </a:p>
        </p:txBody>
      </p:sp>
      <p:grpSp>
        <p:nvGrpSpPr>
          <p:cNvPr id="29702" name="Group 7">
            <a:extLst>
              <a:ext uri="{FF2B5EF4-FFF2-40B4-BE49-F238E27FC236}">
                <a16:creationId xmlns:a16="http://schemas.microsoft.com/office/drawing/2014/main" id="{30F8FCB7-EA1B-9EC1-70FE-6BDCF6E4615F}"/>
              </a:ext>
            </a:extLst>
          </p:cNvPr>
          <p:cNvGrpSpPr>
            <a:grpSpLocks/>
          </p:cNvGrpSpPr>
          <p:nvPr/>
        </p:nvGrpSpPr>
        <p:grpSpPr bwMode="auto">
          <a:xfrm>
            <a:off x="3675063" y="3246438"/>
            <a:ext cx="1790700" cy="906462"/>
            <a:chOff x="4327878" y="3201342"/>
            <a:chExt cx="2057492" cy="905813"/>
          </a:xfrm>
        </p:grpSpPr>
        <p:sp>
          <p:nvSpPr>
            <p:cNvPr id="7" name="TextBox 6">
              <a:extLst>
                <a:ext uri="{FF2B5EF4-FFF2-40B4-BE49-F238E27FC236}">
                  <a16:creationId xmlns:a16="http://schemas.microsoft.com/office/drawing/2014/main" id="{4080186B-5849-2B35-89C7-7ECC4D92AA70}"/>
                </a:ext>
              </a:extLst>
            </p:cNvPr>
            <p:cNvSpPr txBox="1"/>
            <p:nvPr/>
          </p:nvSpPr>
          <p:spPr>
            <a:xfrm>
              <a:off x="4331526" y="3201342"/>
              <a:ext cx="2053844" cy="460045"/>
            </a:xfrm>
            <a:prstGeom prst="rect">
              <a:avLst/>
            </a:prstGeom>
            <a:solidFill>
              <a:schemeClr val="bg1"/>
            </a:solidFill>
            <a:ln>
              <a:solidFill>
                <a:schemeClr val="accent3">
                  <a:lumMod val="75000"/>
                </a:schemeClr>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lv-LV" altLang="lv-LV" sz="1200" b="1" dirty="0">
                  <a:solidFill>
                    <a:srgbClr val="77933C"/>
                  </a:solidFill>
                  <a:latin typeface="Verdana" panose="020B0604030504040204" pitchFamily="34" charset="0"/>
                  <a:cs typeface="Arial" panose="020B0604020202020204" pitchFamily="34" charset="0"/>
                </a:rPr>
                <a:t>Grants jaunu produktu attīstībai</a:t>
              </a:r>
            </a:p>
          </p:txBody>
        </p:sp>
        <p:sp>
          <p:nvSpPr>
            <p:cNvPr id="23" name="Rectangle 22">
              <a:extLst>
                <a:ext uri="{FF2B5EF4-FFF2-40B4-BE49-F238E27FC236}">
                  <a16:creationId xmlns:a16="http://schemas.microsoft.com/office/drawing/2014/main" id="{250699B4-CFBE-9BFC-4251-6D9549035604}"/>
                </a:ext>
              </a:extLst>
            </p:cNvPr>
            <p:cNvSpPr/>
            <p:nvPr/>
          </p:nvSpPr>
          <p:spPr>
            <a:xfrm>
              <a:off x="4327878" y="3707391"/>
              <a:ext cx="2026483" cy="399764"/>
            </a:xfrm>
            <a:prstGeom prst="rect">
              <a:avLst/>
            </a:prstGeom>
            <a:solidFill>
              <a:schemeClr val="accent3">
                <a:lumMod val="75000"/>
              </a:schemeClr>
            </a:solidFill>
            <a:ln>
              <a:solidFill>
                <a:schemeClr val="bg1"/>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lv-LV" altLang="lv-LV" sz="1000" dirty="0">
                  <a:solidFill>
                    <a:schemeClr val="bg1"/>
                  </a:solidFill>
                  <a:latin typeface="Verdana" panose="020B0604030504040204" pitchFamily="34" charset="0"/>
                  <a:cs typeface="Arial" panose="020B0604020202020204" pitchFamily="34" charset="0"/>
                </a:rPr>
                <a:t>Centrālā finanšu un līgumu aģentūra (CFLA)</a:t>
              </a:r>
            </a:p>
          </p:txBody>
        </p:sp>
      </p:grpSp>
      <p:grpSp>
        <p:nvGrpSpPr>
          <p:cNvPr id="29703" name="Group 2">
            <a:extLst>
              <a:ext uri="{FF2B5EF4-FFF2-40B4-BE49-F238E27FC236}">
                <a16:creationId xmlns:a16="http://schemas.microsoft.com/office/drawing/2014/main" id="{FA25FAC3-6993-CEA1-4152-25E17EA67C91}"/>
              </a:ext>
            </a:extLst>
          </p:cNvPr>
          <p:cNvGrpSpPr>
            <a:grpSpLocks/>
          </p:cNvGrpSpPr>
          <p:nvPr/>
        </p:nvGrpSpPr>
        <p:grpSpPr bwMode="auto">
          <a:xfrm>
            <a:off x="2011363" y="3246438"/>
            <a:ext cx="1489075" cy="941387"/>
            <a:chOff x="2413793" y="3189714"/>
            <a:chExt cx="1710532" cy="943695"/>
          </a:xfrm>
        </p:grpSpPr>
        <p:sp>
          <p:nvSpPr>
            <p:cNvPr id="6" name="TextBox 5">
              <a:extLst>
                <a:ext uri="{FF2B5EF4-FFF2-40B4-BE49-F238E27FC236}">
                  <a16:creationId xmlns:a16="http://schemas.microsoft.com/office/drawing/2014/main" id="{54C8A67A-1EF3-1E6C-69B8-B4B8179CA4C8}"/>
                </a:ext>
              </a:extLst>
            </p:cNvPr>
            <p:cNvSpPr txBox="1"/>
            <p:nvPr/>
          </p:nvSpPr>
          <p:spPr>
            <a:xfrm>
              <a:off x="2415616" y="3189714"/>
              <a:ext cx="1708709" cy="647696"/>
            </a:xfrm>
            <a:prstGeom prst="rect">
              <a:avLst/>
            </a:prstGeom>
            <a:solidFill>
              <a:schemeClr val="bg1"/>
            </a:solidFill>
            <a:ln>
              <a:solidFill>
                <a:schemeClr val="accent3">
                  <a:lumMod val="75000"/>
                </a:schemeClr>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lv-LV" altLang="lv-LV" sz="1200" b="1" dirty="0">
                  <a:solidFill>
                    <a:srgbClr val="77933C"/>
                  </a:solidFill>
                  <a:latin typeface="Verdana" panose="020B0604030504040204" pitchFamily="34" charset="0"/>
                  <a:cs typeface="Arial" panose="020B0604020202020204" pitchFamily="34" charset="0"/>
                </a:rPr>
                <a:t>Eiropas Aizsardzības fonds</a:t>
              </a:r>
            </a:p>
          </p:txBody>
        </p:sp>
        <p:sp>
          <p:nvSpPr>
            <p:cNvPr id="25" name="Rectangle 24">
              <a:extLst>
                <a:ext uri="{FF2B5EF4-FFF2-40B4-BE49-F238E27FC236}">
                  <a16:creationId xmlns:a16="http://schemas.microsoft.com/office/drawing/2014/main" id="{7455F426-ACB5-9B74-C729-32BA1C344EFE}"/>
                </a:ext>
              </a:extLst>
            </p:cNvPr>
            <p:cNvSpPr/>
            <p:nvPr/>
          </p:nvSpPr>
          <p:spPr>
            <a:xfrm>
              <a:off x="2413793" y="3886744"/>
              <a:ext cx="1708708" cy="246665"/>
            </a:xfrm>
            <a:prstGeom prst="rect">
              <a:avLst/>
            </a:prstGeom>
            <a:solidFill>
              <a:schemeClr val="accent3">
                <a:lumMod val="75000"/>
              </a:schemeClr>
            </a:solidFill>
            <a:ln>
              <a:solidFill>
                <a:schemeClr val="bg1"/>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spAutoFit/>
            </a:bodyPr>
            <a:lstStyle/>
            <a:p>
              <a:pPr algn="ctr">
                <a:spcBef>
                  <a:spcPts val="0"/>
                </a:spcBef>
                <a:spcAft>
                  <a:spcPts val="0"/>
                </a:spcAft>
                <a:defRPr/>
              </a:pPr>
              <a:r>
                <a:rPr lang="lv-LV" altLang="lv-LV" sz="1000" dirty="0">
                  <a:solidFill>
                    <a:schemeClr val="bg1"/>
                  </a:solidFill>
                  <a:latin typeface="Verdana" panose="020B0604030504040204" pitchFamily="34" charset="0"/>
                  <a:ea typeface="Verdana" panose="020B0604030504040204" pitchFamily="34" charset="0"/>
                </a:rPr>
                <a:t>Eiropas Komisija</a:t>
              </a:r>
              <a:endParaRPr lang="lv-LV" sz="1000" dirty="0">
                <a:solidFill>
                  <a:schemeClr val="bg1"/>
                </a:solidFill>
                <a:latin typeface="Verdana" panose="020B0604030504040204" pitchFamily="34" charset="0"/>
                <a:ea typeface="Verdana" panose="020B0604030504040204" pitchFamily="34" charset="0"/>
              </a:endParaRPr>
            </a:p>
          </p:txBody>
        </p:sp>
      </p:grpSp>
      <p:grpSp>
        <p:nvGrpSpPr>
          <p:cNvPr id="29704" name="Group 4">
            <a:extLst>
              <a:ext uri="{FF2B5EF4-FFF2-40B4-BE49-F238E27FC236}">
                <a16:creationId xmlns:a16="http://schemas.microsoft.com/office/drawing/2014/main" id="{79F4AE1C-ECE8-1982-E47F-92B3383FCD3D}"/>
              </a:ext>
            </a:extLst>
          </p:cNvPr>
          <p:cNvGrpSpPr>
            <a:grpSpLocks/>
          </p:cNvGrpSpPr>
          <p:nvPr/>
        </p:nvGrpSpPr>
        <p:grpSpPr bwMode="auto">
          <a:xfrm>
            <a:off x="396875" y="3246438"/>
            <a:ext cx="1489075" cy="754062"/>
            <a:chOff x="341313" y="3201343"/>
            <a:chExt cx="1964531" cy="753781"/>
          </a:xfrm>
        </p:grpSpPr>
        <p:sp>
          <p:nvSpPr>
            <p:cNvPr id="26" name="TextBox 25">
              <a:extLst>
                <a:ext uri="{FF2B5EF4-FFF2-40B4-BE49-F238E27FC236}">
                  <a16:creationId xmlns:a16="http://schemas.microsoft.com/office/drawing/2014/main" id="{A59D4F37-61A6-D287-C289-232CB02D59A8}"/>
                </a:ext>
              </a:extLst>
            </p:cNvPr>
            <p:cNvSpPr txBox="1"/>
            <p:nvPr/>
          </p:nvSpPr>
          <p:spPr>
            <a:xfrm>
              <a:off x="341313" y="3201343"/>
              <a:ext cx="1964531" cy="461790"/>
            </a:xfrm>
            <a:prstGeom prst="rect">
              <a:avLst/>
            </a:prstGeom>
            <a:solidFill>
              <a:schemeClr val="bg1"/>
            </a:solidFill>
            <a:ln>
              <a:solidFill>
                <a:schemeClr val="accent3">
                  <a:lumMod val="75000"/>
                </a:schemeClr>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spAutoFit/>
            </a:bodyPr>
            <a:lstStyle>
              <a:defPPr>
                <a:defRPr lang="en-US"/>
              </a:defPPr>
              <a:lvl1pPr algn="ctr">
                <a:defRPr sz="1600" b="1">
                  <a:solidFill>
                    <a:schemeClr val="accent3">
                      <a:lumMod val="75000"/>
                    </a:schemeClr>
                  </a:solidFill>
                  <a:latin typeface="Verdana" panose="020B0604030504040204" pitchFamily="34" charset="0"/>
                  <a:ea typeface="Verdana" panose="020B0604030504040204" pitchFamily="34" charset="0"/>
                </a:defRPr>
              </a:lvl1pPr>
            </a:lstStyle>
            <a:p>
              <a:pPr>
                <a:defRPr/>
              </a:pPr>
              <a:r>
                <a:rPr lang="lv-LV" altLang="lv-LV" sz="1200" dirty="0"/>
                <a:t>NATO DIANA akselerators</a:t>
              </a:r>
              <a:endParaRPr lang="lv-LV" sz="1200" dirty="0"/>
            </a:p>
          </p:txBody>
        </p:sp>
        <p:sp>
          <p:nvSpPr>
            <p:cNvPr id="28" name="Rectangle 27">
              <a:extLst>
                <a:ext uri="{FF2B5EF4-FFF2-40B4-BE49-F238E27FC236}">
                  <a16:creationId xmlns:a16="http://schemas.microsoft.com/office/drawing/2014/main" id="{A9A52D02-277E-CF22-1ED8-D800A695077A}"/>
                </a:ext>
              </a:extLst>
            </p:cNvPr>
            <p:cNvSpPr/>
            <p:nvPr/>
          </p:nvSpPr>
          <p:spPr>
            <a:xfrm>
              <a:off x="341313" y="3709154"/>
              <a:ext cx="1964531" cy="245970"/>
            </a:xfrm>
            <a:prstGeom prst="rect">
              <a:avLst/>
            </a:prstGeom>
            <a:solidFill>
              <a:schemeClr val="accent3">
                <a:lumMod val="75000"/>
              </a:schemeClr>
            </a:solidFill>
            <a:ln>
              <a:solidFill>
                <a:schemeClr val="bg1"/>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spAutoFit/>
            </a:bodyPr>
            <a:lstStyle/>
            <a:p>
              <a:pPr algn="ctr">
                <a:spcBef>
                  <a:spcPts val="0"/>
                </a:spcBef>
                <a:spcAft>
                  <a:spcPts val="0"/>
                </a:spcAft>
                <a:defRPr/>
              </a:pPr>
              <a:r>
                <a:rPr lang="lv-LV" sz="1000" dirty="0" err="1">
                  <a:solidFill>
                    <a:schemeClr val="bg1"/>
                  </a:solidFill>
                  <a:latin typeface="Verdana" panose="020B0604030504040204" pitchFamily="34" charset="0"/>
                  <a:ea typeface="Verdana" panose="020B0604030504040204" pitchFamily="34" charset="0"/>
                </a:rPr>
                <a:t>UniLab</a:t>
              </a:r>
              <a:r>
                <a:rPr lang="lv-LV" sz="1000" dirty="0">
                  <a:solidFill>
                    <a:schemeClr val="bg1"/>
                  </a:solidFill>
                  <a:latin typeface="Verdana" panose="020B0604030504040204" pitchFamily="34" charset="0"/>
                  <a:ea typeface="Verdana" panose="020B0604030504040204" pitchFamily="34" charset="0"/>
                </a:rPr>
                <a:t> Defence</a:t>
              </a:r>
            </a:p>
          </p:txBody>
        </p:sp>
      </p:grpSp>
      <p:grpSp>
        <p:nvGrpSpPr>
          <p:cNvPr id="29705" name="Group 32">
            <a:extLst>
              <a:ext uri="{FF2B5EF4-FFF2-40B4-BE49-F238E27FC236}">
                <a16:creationId xmlns:a16="http://schemas.microsoft.com/office/drawing/2014/main" id="{2164E1CF-ECD3-A681-67D5-7AD4A4095B45}"/>
              </a:ext>
            </a:extLst>
          </p:cNvPr>
          <p:cNvGrpSpPr>
            <a:grpSpLocks/>
          </p:cNvGrpSpPr>
          <p:nvPr/>
        </p:nvGrpSpPr>
        <p:grpSpPr bwMode="auto">
          <a:xfrm>
            <a:off x="247650" y="2174875"/>
            <a:ext cx="8589963" cy="696913"/>
            <a:chOff x="247649" y="2175549"/>
            <a:chExt cx="8590757" cy="696100"/>
          </a:xfrm>
        </p:grpSpPr>
        <p:cxnSp>
          <p:nvCxnSpPr>
            <p:cNvPr id="34" name="Straight Arrow Connector 33">
              <a:extLst>
                <a:ext uri="{FF2B5EF4-FFF2-40B4-BE49-F238E27FC236}">
                  <a16:creationId xmlns:a16="http://schemas.microsoft.com/office/drawing/2014/main" id="{24CD5C9B-BD3E-4316-65F3-B774DE934E68}"/>
                </a:ext>
              </a:extLst>
            </p:cNvPr>
            <p:cNvCxnSpPr/>
            <p:nvPr/>
          </p:nvCxnSpPr>
          <p:spPr>
            <a:xfrm>
              <a:off x="304804" y="2529149"/>
              <a:ext cx="8533602" cy="45983"/>
            </a:xfrm>
            <a:prstGeom prst="straightConnector1">
              <a:avLst/>
            </a:prstGeom>
            <a:ln w="38100">
              <a:solidFill>
                <a:schemeClr val="accent3">
                  <a:lumMod val="75000"/>
                </a:schemeClr>
              </a:solidFill>
              <a:tailEnd type="triangle"/>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29711" name="TextBox 10">
              <a:extLst>
                <a:ext uri="{FF2B5EF4-FFF2-40B4-BE49-F238E27FC236}">
                  <a16:creationId xmlns:a16="http://schemas.microsoft.com/office/drawing/2014/main" id="{C3F894E4-4E0D-83E2-6DEC-570D041403AB}"/>
                </a:ext>
              </a:extLst>
            </p:cNvPr>
            <p:cNvSpPr txBox="1">
              <a:spLocks noChangeArrowheads="1"/>
            </p:cNvSpPr>
            <p:nvPr/>
          </p:nvSpPr>
          <p:spPr bwMode="auto">
            <a:xfrm>
              <a:off x="247649" y="2175549"/>
              <a:ext cx="2508482" cy="27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lv-LV" altLang="lv-LV" sz="1200">
                  <a:solidFill>
                    <a:srgbClr val="77933C"/>
                  </a:solidFill>
                  <a:latin typeface="Verdana" panose="020B0604030504040204" pitchFamily="34" charset="0"/>
                </a:rPr>
                <a:t>Aizsardzības ministrija</a:t>
              </a:r>
            </a:p>
          </p:txBody>
        </p:sp>
        <p:sp>
          <p:nvSpPr>
            <p:cNvPr id="36" name="TextBox 11">
              <a:extLst>
                <a:ext uri="{FF2B5EF4-FFF2-40B4-BE49-F238E27FC236}">
                  <a16:creationId xmlns:a16="http://schemas.microsoft.com/office/drawing/2014/main" id="{75C1A5EC-556B-4F6B-7537-F720A74C822C}"/>
                </a:ext>
              </a:extLst>
            </p:cNvPr>
            <p:cNvSpPr txBox="1">
              <a:spLocks noChangeArrowheads="1"/>
            </p:cNvSpPr>
            <p:nvPr/>
          </p:nvSpPr>
          <p:spPr bwMode="auto">
            <a:xfrm>
              <a:off x="247649" y="2594160"/>
              <a:ext cx="2830775" cy="277489"/>
            </a:xfrm>
            <a:prstGeom prst="rect">
              <a:avLst/>
            </a:prstGeom>
            <a:noFill/>
            <a:ln>
              <a:noFill/>
            </a:ln>
          </p:spPr>
          <p:txBody>
            <a:bodyPr>
              <a:spAutoFit/>
            </a:bodyPr>
            <a:lstStyle/>
            <a:p>
              <a:pPr>
                <a:defRPr/>
              </a:pPr>
              <a:r>
                <a:rPr lang="lv-LV" altLang="lv-LV" sz="1200" dirty="0">
                  <a:solidFill>
                    <a:schemeClr val="accent3">
                      <a:lumMod val="75000"/>
                    </a:schemeClr>
                  </a:solidFill>
                  <a:latin typeface="Verdana" panose="020B0604030504040204" pitchFamily="34" charset="0"/>
                  <a:ea typeface="Verdana" panose="020B0604030504040204" pitchFamily="34" charset="0"/>
                </a:rPr>
                <a:t>Partneri</a:t>
              </a:r>
            </a:p>
          </p:txBody>
        </p:sp>
      </p:grpSp>
      <p:cxnSp>
        <p:nvCxnSpPr>
          <p:cNvPr id="37" name="Straight Connector 36">
            <a:extLst>
              <a:ext uri="{FF2B5EF4-FFF2-40B4-BE49-F238E27FC236}">
                <a16:creationId xmlns:a16="http://schemas.microsoft.com/office/drawing/2014/main" id="{6A786BCE-9107-E30C-CA2A-6FE272EC26D9}"/>
              </a:ext>
            </a:extLst>
          </p:cNvPr>
          <p:cNvCxnSpPr>
            <a:cxnSpLocks/>
          </p:cNvCxnSpPr>
          <p:nvPr/>
        </p:nvCxnSpPr>
        <p:spPr>
          <a:xfrm>
            <a:off x="1133475" y="2552700"/>
            <a:ext cx="0" cy="606425"/>
          </a:xfrm>
          <a:prstGeom prst="line">
            <a:avLst/>
          </a:prstGeom>
          <a:ln w="38100">
            <a:solidFill>
              <a:schemeClr val="accent3">
                <a:lumMod val="75000"/>
              </a:schemeClr>
            </a:solidFill>
            <a:tailEnd type="triangle"/>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8264D692-6E52-5D27-0E8F-CDC61A96F8C2}"/>
              </a:ext>
            </a:extLst>
          </p:cNvPr>
          <p:cNvCxnSpPr>
            <a:cxnSpLocks/>
          </p:cNvCxnSpPr>
          <p:nvPr/>
        </p:nvCxnSpPr>
        <p:spPr>
          <a:xfrm>
            <a:off x="2755900" y="2532063"/>
            <a:ext cx="0" cy="606425"/>
          </a:xfrm>
          <a:prstGeom prst="line">
            <a:avLst/>
          </a:prstGeom>
          <a:ln w="38100">
            <a:solidFill>
              <a:schemeClr val="accent3">
                <a:lumMod val="75000"/>
              </a:schemeClr>
            </a:solidFill>
            <a:tailEnd type="triangle"/>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A22399DD-08CA-6F1E-E59F-12095519ACCD}"/>
              </a:ext>
            </a:extLst>
          </p:cNvPr>
          <p:cNvCxnSpPr>
            <a:cxnSpLocks/>
          </p:cNvCxnSpPr>
          <p:nvPr/>
        </p:nvCxnSpPr>
        <p:spPr>
          <a:xfrm>
            <a:off x="4532313" y="2552700"/>
            <a:ext cx="0" cy="568325"/>
          </a:xfrm>
          <a:prstGeom prst="line">
            <a:avLst/>
          </a:prstGeom>
          <a:ln w="38100">
            <a:solidFill>
              <a:schemeClr val="accent3">
                <a:lumMod val="75000"/>
              </a:schemeClr>
            </a:solidFill>
            <a:tailEnd type="triangle"/>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A7D7DFBD-7C2A-6CD8-F688-67176EAE419F}"/>
              </a:ext>
            </a:extLst>
          </p:cNvPr>
          <p:cNvSpPr txBox="1"/>
          <p:nvPr/>
        </p:nvSpPr>
        <p:spPr>
          <a:xfrm>
            <a:off x="7432675" y="1641475"/>
            <a:ext cx="1208088" cy="831850"/>
          </a:xfrm>
          <a:prstGeom prst="rect">
            <a:avLst/>
          </a:prstGeom>
          <a:solidFill>
            <a:schemeClr val="accent3">
              <a:lumMod val="20000"/>
              <a:lumOff val="80000"/>
            </a:schemeClr>
          </a:solidFill>
          <a:ln>
            <a:solidFill>
              <a:schemeClr val="accent3">
                <a:lumMod val="75000"/>
              </a:schemeClr>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lv-LV" altLang="lv-LV" sz="1200" b="1">
                <a:solidFill>
                  <a:srgbClr val="77933C"/>
                </a:solidFill>
                <a:latin typeface="Verdana" panose="020B0604030504040204" pitchFamily="34" charset="0"/>
                <a:cs typeface="Arial" panose="020B0604020202020204" pitchFamily="34" charset="0"/>
              </a:rPr>
              <a:t>Pētniecības un attīstības līgumi</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a:extLst>
              <a:ext uri="{FF2B5EF4-FFF2-40B4-BE49-F238E27FC236}">
                <a16:creationId xmlns:a16="http://schemas.microsoft.com/office/drawing/2014/main" id="{8E7FE498-E130-D22F-43CF-BCD91E79B435}"/>
              </a:ext>
            </a:extLst>
          </p:cNvPr>
          <p:cNvSpPr>
            <a:spLocks noGrp="1" noChangeArrowheads="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916774E-AFA8-4D5C-9B87-ADCD17E7E492}" type="slidenum">
              <a:rPr lang="en-US" altLang="lv-LV" smtClean="0"/>
              <a:pPr/>
              <a:t>6</a:t>
            </a:fld>
            <a:endParaRPr lang="en-US" altLang="lv-LV"/>
          </a:p>
        </p:txBody>
      </p:sp>
      <p:sp>
        <p:nvSpPr>
          <p:cNvPr id="20" name="TextBox 19">
            <a:extLst>
              <a:ext uri="{FF2B5EF4-FFF2-40B4-BE49-F238E27FC236}">
                <a16:creationId xmlns:a16="http://schemas.microsoft.com/office/drawing/2014/main" id="{609ECEC0-4EB9-4440-8638-B487924B3313}"/>
              </a:ext>
            </a:extLst>
          </p:cNvPr>
          <p:cNvSpPr txBox="1"/>
          <p:nvPr/>
        </p:nvSpPr>
        <p:spPr>
          <a:xfrm>
            <a:off x="6673850" y="1973263"/>
            <a:ext cx="1984375" cy="461962"/>
          </a:xfrm>
          <a:prstGeom prst="rect">
            <a:avLst/>
          </a:prstGeom>
          <a:solidFill>
            <a:schemeClr val="accent2">
              <a:lumMod val="20000"/>
              <a:lumOff val="80000"/>
            </a:schemeClr>
          </a:solidFill>
          <a:ln>
            <a:solidFill>
              <a:schemeClr val="accent2">
                <a:lumMod val="75000"/>
              </a:schemeClr>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lv-LV" altLang="lv-LV" sz="1200" b="1" dirty="0">
                <a:solidFill>
                  <a:srgbClr val="953735"/>
                </a:solidFill>
                <a:latin typeface="Verdana" panose="020B0604030504040204" pitchFamily="34" charset="0"/>
                <a:cs typeface="Arial" panose="020B0604020202020204" pitchFamily="34" charset="0"/>
              </a:rPr>
              <a:t>Komercpiedāvājumu izskatīšana</a:t>
            </a:r>
          </a:p>
        </p:txBody>
      </p:sp>
      <p:grpSp>
        <p:nvGrpSpPr>
          <p:cNvPr id="31748" name="Group 32">
            <a:extLst>
              <a:ext uri="{FF2B5EF4-FFF2-40B4-BE49-F238E27FC236}">
                <a16:creationId xmlns:a16="http://schemas.microsoft.com/office/drawing/2014/main" id="{2FA5B386-10CF-A199-3E59-EFBBBC1BA206}"/>
              </a:ext>
            </a:extLst>
          </p:cNvPr>
          <p:cNvGrpSpPr>
            <a:grpSpLocks/>
          </p:cNvGrpSpPr>
          <p:nvPr/>
        </p:nvGrpSpPr>
        <p:grpSpPr bwMode="auto">
          <a:xfrm>
            <a:off x="247650" y="2174875"/>
            <a:ext cx="8589963" cy="696913"/>
            <a:chOff x="247649" y="2175549"/>
            <a:chExt cx="8590757" cy="696100"/>
          </a:xfrm>
        </p:grpSpPr>
        <p:cxnSp>
          <p:nvCxnSpPr>
            <p:cNvPr id="34" name="Straight Arrow Connector 33">
              <a:extLst>
                <a:ext uri="{FF2B5EF4-FFF2-40B4-BE49-F238E27FC236}">
                  <a16:creationId xmlns:a16="http://schemas.microsoft.com/office/drawing/2014/main" id="{75785DA4-915D-33C5-C95C-CD816A25870F}"/>
                </a:ext>
              </a:extLst>
            </p:cNvPr>
            <p:cNvCxnSpPr/>
            <p:nvPr/>
          </p:nvCxnSpPr>
          <p:spPr>
            <a:xfrm>
              <a:off x="304804" y="2529149"/>
              <a:ext cx="8533602" cy="45983"/>
            </a:xfrm>
            <a:prstGeom prst="straightConnector1">
              <a:avLst/>
            </a:prstGeom>
            <a:ln w="38100">
              <a:solidFill>
                <a:schemeClr val="accent2">
                  <a:lumMod val="75000"/>
                </a:schemeClr>
              </a:solidFill>
              <a:tailEnd type="triangle"/>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31770" name="TextBox 10">
              <a:extLst>
                <a:ext uri="{FF2B5EF4-FFF2-40B4-BE49-F238E27FC236}">
                  <a16:creationId xmlns:a16="http://schemas.microsoft.com/office/drawing/2014/main" id="{9AB74857-AD5B-2F90-CEE3-A226627BC4C8}"/>
                </a:ext>
              </a:extLst>
            </p:cNvPr>
            <p:cNvSpPr txBox="1">
              <a:spLocks noChangeArrowheads="1"/>
            </p:cNvSpPr>
            <p:nvPr/>
          </p:nvSpPr>
          <p:spPr bwMode="auto">
            <a:xfrm>
              <a:off x="247649" y="2175549"/>
              <a:ext cx="2508482" cy="27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lv-LV" altLang="lv-LV" sz="1200">
                  <a:solidFill>
                    <a:srgbClr val="953735"/>
                  </a:solidFill>
                  <a:latin typeface="Verdana" panose="020B0604030504040204" pitchFamily="34" charset="0"/>
                </a:rPr>
                <a:t>Aizsardzības ministrija</a:t>
              </a:r>
            </a:p>
          </p:txBody>
        </p:sp>
        <p:sp>
          <p:nvSpPr>
            <p:cNvPr id="36" name="TextBox 11">
              <a:extLst>
                <a:ext uri="{FF2B5EF4-FFF2-40B4-BE49-F238E27FC236}">
                  <a16:creationId xmlns:a16="http://schemas.microsoft.com/office/drawing/2014/main" id="{87CC8111-00DA-81F1-F15E-68DB57B25D72}"/>
                </a:ext>
              </a:extLst>
            </p:cNvPr>
            <p:cNvSpPr txBox="1">
              <a:spLocks noChangeArrowheads="1"/>
            </p:cNvSpPr>
            <p:nvPr/>
          </p:nvSpPr>
          <p:spPr bwMode="auto">
            <a:xfrm>
              <a:off x="247649" y="2594160"/>
              <a:ext cx="2830775" cy="277489"/>
            </a:xfrm>
            <a:prstGeom prst="rect">
              <a:avLst/>
            </a:prstGeom>
            <a:noFill/>
            <a:ln>
              <a:noFill/>
            </a:ln>
          </p:spPr>
          <p:txBody>
            <a:bodyPr>
              <a:spAutoFit/>
            </a:bodyPr>
            <a:lstStyle/>
            <a:p>
              <a:pPr>
                <a:defRPr/>
              </a:pPr>
              <a:r>
                <a:rPr lang="lv-LV" altLang="lv-LV" sz="1200" dirty="0">
                  <a:solidFill>
                    <a:schemeClr val="accent2">
                      <a:lumMod val="75000"/>
                    </a:schemeClr>
                  </a:solidFill>
                  <a:latin typeface="Verdana" panose="020B0604030504040204" pitchFamily="34" charset="0"/>
                  <a:ea typeface="Verdana" panose="020B0604030504040204" pitchFamily="34" charset="0"/>
                </a:rPr>
                <a:t>Partneri</a:t>
              </a:r>
            </a:p>
          </p:txBody>
        </p:sp>
      </p:grpSp>
      <p:grpSp>
        <p:nvGrpSpPr>
          <p:cNvPr id="31749" name="Group 1">
            <a:extLst>
              <a:ext uri="{FF2B5EF4-FFF2-40B4-BE49-F238E27FC236}">
                <a16:creationId xmlns:a16="http://schemas.microsoft.com/office/drawing/2014/main" id="{DDAF55F7-8B14-F152-9C20-68EC0F45CE66}"/>
              </a:ext>
            </a:extLst>
          </p:cNvPr>
          <p:cNvGrpSpPr>
            <a:grpSpLocks/>
          </p:cNvGrpSpPr>
          <p:nvPr/>
        </p:nvGrpSpPr>
        <p:grpSpPr bwMode="auto">
          <a:xfrm>
            <a:off x="5508625" y="2554288"/>
            <a:ext cx="1979613" cy="1476375"/>
            <a:chOff x="776043" y="2552213"/>
            <a:chExt cx="1979061" cy="1477314"/>
          </a:xfrm>
        </p:grpSpPr>
        <p:grpSp>
          <p:nvGrpSpPr>
            <p:cNvPr id="31765" name="Group 4">
              <a:extLst>
                <a:ext uri="{FF2B5EF4-FFF2-40B4-BE49-F238E27FC236}">
                  <a16:creationId xmlns:a16="http://schemas.microsoft.com/office/drawing/2014/main" id="{D87DBD2B-74A8-BEAD-9D95-5812A8969B9D}"/>
                </a:ext>
              </a:extLst>
            </p:cNvPr>
            <p:cNvGrpSpPr>
              <a:grpSpLocks/>
            </p:cNvGrpSpPr>
            <p:nvPr/>
          </p:nvGrpSpPr>
          <p:grpSpPr bwMode="auto">
            <a:xfrm>
              <a:off x="776043" y="3312356"/>
              <a:ext cx="1979061" cy="717171"/>
              <a:chOff x="325989" y="3322602"/>
              <a:chExt cx="1979061" cy="717171"/>
            </a:xfrm>
          </p:grpSpPr>
          <p:sp>
            <p:nvSpPr>
              <p:cNvPr id="26" name="TextBox 25">
                <a:extLst>
                  <a:ext uri="{FF2B5EF4-FFF2-40B4-BE49-F238E27FC236}">
                    <a16:creationId xmlns:a16="http://schemas.microsoft.com/office/drawing/2014/main" id="{306E6444-3604-81C6-A998-4B2CF34F0A93}"/>
                  </a:ext>
                </a:extLst>
              </p:cNvPr>
              <p:cNvSpPr txBox="1"/>
              <p:nvPr/>
            </p:nvSpPr>
            <p:spPr>
              <a:xfrm>
                <a:off x="341860" y="3323354"/>
                <a:ext cx="1963190" cy="276401"/>
              </a:xfrm>
              <a:prstGeom prst="rect">
                <a:avLst/>
              </a:prstGeom>
              <a:solidFill>
                <a:schemeClr val="bg1"/>
              </a:solidFill>
              <a:ln>
                <a:solidFill>
                  <a:schemeClr val="accent2">
                    <a:lumMod val="75000"/>
                  </a:schemeClr>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lv-LV" altLang="lv-LV" sz="1200" b="1" dirty="0">
                    <a:solidFill>
                      <a:srgbClr val="953735"/>
                    </a:solidFill>
                    <a:latin typeface="Verdana" panose="020B0604030504040204" pitchFamily="34" charset="0"/>
                    <a:cs typeface="Arial" panose="020B0604020202020204" pitchFamily="34" charset="0"/>
                  </a:rPr>
                  <a:t>«Zaļais koridors»</a:t>
                </a:r>
              </a:p>
            </p:txBody>
          </p:sp>
          <p:sp>
            <p:nvSpPr>
              <p:cNvPr id="28" name="Rectangle 27">
                <a:extLst>
                  <a:ext uri="{FF2B5EF4-FFF2-40B4-BE49-F238E27FC236}">
                    <a16:creationId xmlns:a16="http://schemas.microsoft.com/office/drawing/2014/main" id="{BA1B6D91-C37A-B081-7658-A1CBB4FE2C51}"/>
                  </a:ext>
                </a:extLst>
              </p:cNvPr>
              <p:cNvSpPr/>
              <p:nvPr/>
            </p:nvSpPr>
            <p:spPr>
              <a:xfrm>
                <a:off x="325989" y="3639468"/>
                <a:ext cx="1963190" cy="400305"/>
              </a:xfrm>
              <a:prstGeom prst="rect">
                <a:avLst/>
              </a:prstGeom>
              <a:solidFill>
                <a:schemeClr val="accent2">
                  <a:lumMod val="75000"/>
                </a:schemeClr>
              </a:solidFill>
              <a:ln>
                <a:solidFill>
                  <a:schemeClr val="bg1"/>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lv-LV" altLang="lv-LV" sz="1000" dirty="0">
                    <a:solidFill>
                      <a:schemeClr val="bg1"/>
                    </a:solidFill>
                    <a:latin typeface="Verdana" panose="020B0604030504040204" pitchFamily="34" charset="0"/>
                    <a:cs typeface="Arial" panose="020B0604020202020204" pitchFamily="34" charset="0"/>
                  </a:rPr>
                  <a:t>Latvijas Investīciju un attīstības aģentūra (LIAA)</a:t>
                </a:r>
              </a:p>
            </p:txBody>
          </p:sp>
        </p:grpSp>
        <p:cxnSp>
          <p:nvCxnSpPr>
            <p:cNvPr id="37" name="Straight Connector 36">
              <a:extLst>
                <a:ext uri="{FF2B5EF4-FFF2-40B4-BE49-F238E27FC236}">
                  <a16:creationId xmlns:a16="http://schemas.microsoft.com/office/drawing/2014/main" id="{BA67172D-7FBD-5769-B857-952B519240A4}"/>
                </a:ext>
              </a:extLst>
            </p:cNvPr>
            <p:cNvCxnSpPr>
              <a:cxnSpLocks/>
            </p:cNvCxnSpPr>
            <p:nvPr/>
          </p:nvCxnSpPr>
          <p:spPr>
            <a:xfrm>
              <a:off x="1772715" y="2552213"/>
              <a:ext cx="0" cy="700532"/>
            </a:xfrm>
            <a:prstGeom prst="line">
              <a:avLst/>
            </a:prstGeom>
            <a:ln w="38100">
              <a:solidFill>
                <a:schemeClr val="accent2">
                  <a:lumMod val="75000"/>
                </a:schemeClr>
              </a:solidFill>
              <a:tailEnd type="triangle"/>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grpSp>
      <p:grpSp>
        <p:nvGrpSpPr>
          <p:cNvPr id="31750" name="Group 8">
            <a:extLst>
              <a:ext uri="{FF2B5EF4-FFF2-40B4-BE49-F238E27FC236}">
                <a16:creationId xmlns:a16="http://schemas.microsoft.com/office/drawing/2014/main" id="{678DE146-B9BE-743A-5962-270444F08A77}"/>
              </a:ext>
            </a:extLst>
          </p:cNvPr>
          <p:cNvGrpSpPr>
            <a:grpSpLocks/>
          </p:cNvGrpSpPr>
          <p:nvPr/>
        </p:nvGrpSpPr>
        <p:grpSpPr bwMode="auto">
          <a:xfrm>
            <a:off x="1189038" y="2533650"/>
            <a:ext cx="1320800" cy="2289175"/>
            <a:chOff x="3458529" y="2568373"/>
            <a:chExt cx="1319712" cy="2289377"/>
          </a:xfrm>
        </p:grpSpPr>
        <p:cxnSp>
          <p:nvCxnSpPr>
            <p:cNvPr id="38" name="Straight Connector 37">
              <a:extLst>
                <a:ext uri="{FF2B5EF4-FFF2-40B4-BE49-F238E27FC236}">
                  <a16:creationId xmlns:a16="http://schemas.microsoft.com/office/drawing/2014/main" id="{D5E7688D-7378-F254-C420-DE1872AC3061}"/>
                </a:ext>
              </a:extLst>
            </p:cNvPr>
            <p:cNvCxnSpPr>
              <a:cxnSpLocks/>
            </p:cNvCxnSpPr>
            <p:nvPr/>
          </p:nvCxnSpPr>
          <p:spPr>
            <a:xfrm>
              <a:off x="4100936" y="2568373"/>
              <a:ext cx="0" cy="660458"/>
            </a:xfrm>
            <a:prstGeom prst="line">
              <a:avLst/>
            </a:prstGeom>
            <a:ln w="38100">
              <a:solidFill>
                <a:schemeClr val="accent2">
                  <a:lumMod val="75000"/>
                </a:schemeClr>
              </a:solidFill>
              <a:tailEnd type="triangle"/>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grpSp>
          <p:nvGrpSpPr>
            <p:cNvPr id="31762" name="Group 7">
              <a:extLst>
                <a:ext uri="{FF2B5EF4-FFF2-40B4-BE49-F238E27FC236}">
                  <a16:creationId xmlns:a16="http://schemas.microsoft.com/office/drawing/2014/main" id="{93D5D8EB-0F8A-68C4-E56C-37EFC931D19A}"/>
                </a:ext>
              </a:extLst>
            </p:cNvPr>
            <p:cNvGrpSpPr>
              <a:grpSpLocks/>
            </p:cNvGrpSpPr>
            <p:nvPr/>
          </p:nvGrpSpPr>
          <p:grpSpPr bwMode="auto">
            <a:xfrm>
              <a:off x="3458529" y="3340560"/>
              <a:ext cx="1319712" cy="1517190"/>
              <a:chOff x="3458529" y="3340560"/>
              <a:chExt cx="1319712" cy="1517190"/>
            </a:xfrm>
          </p:grpSpPr>
          <p:sp>
            <p:nvSpPr>
              <p:cNvPr id="25" name="Rectangle 24">
                <a:extLst>
                  <a:ext uri="{FF2B5EF4-FFF2-40B4-BE49-F238E27FC236}">
                    <a16:creationId xmlns:a16="http://schemas.microsoft.com/office/drawing/2014/main" id="{6F7AB58F-6368-4352-1C40-D076C73EDB4A}"/>
                  </a:ext>
                </a:extLst>
              </p:cNvPr>
              <p:cNvSpPr/>
              <p:nvPr/>
            </p:nvSpPr>
            <p:spPr>
              <a:xfrm>
                <a:off x="3458529" y="4611666"/>
                <a:ext cx="1319712" cy="246084"/>
              </a:xfrm>
              <a:prstGeom prst="rect">
                <a:avLst/>
              </a:prstGeom>
              <a:solidFill>
                <a:schemeClr val="accent2">
                  <a:lumMod val="75000"/>
                </a:schemeClr>
              </a:solidFill>
              <a:ln>
                <a:solidFill>
                  <a:schemeClr val="bg1"/>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lv-LV" altLang="lv-LV" sz="1000" dirty="0">
                    <a:solidFill>
                      <a:schemeClr val="bg1"/>
                    </a:solidFill>
                    <a:latin typeface="Verdana" panose="020B0604030504040204" pitchFamily="34" charset="0"/>
                    <a:cs typeface="Arial" panose="020B0604020202020204" pitchFamily="34" charset="0"/>
                  </a:rPr>
                  <a:t>ALTUM</a:t>
                </a:r>
              </a:p>
            </p:txBody>
          </p:sp>
          <p:sp>
            <p:nvSpPr>
              <p:cNvPr id="27" name="TextBox 26">
                <a:extLst>
                  <a:ext uri="{FF2B5EF4-FFF2-40B4-BE49-F238E27FC236}">
                    <a16:creationId xmlns:a16="http://schemas.microsoft.com/office/drawing/2014/main" id="{D9F97B47-51A8-2631-07B2-1CB69D4152EB}"/>
                  </a:ext>
                </a:extLst>
              </p:cNvPr>
              <p:cNvSpPr txBox="1"/>
              <p:nvPr/>
            </p:nvSpPr>
            <p:spPr>
              <a:xfrm>
                <a:off x="3490253" y="3339966"/>
                <a:ext cx="1287988" cy="1200256"/>
              </a:xfrm>
              <a:prstGeom prst="rect">
                <a:avLst/>
              </a:prstGeom>
              <a:solidFill>
                <a:schemeClr val="bg1"/>
              </a:solidFill>
              <a:ln>
                <a:solidFill>
                  <a:schemeClr val="accent2">
                    <a:lumMod val="75000"/>
                  </a:schemeClr>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lv-LV" altLang="lv-LV" sz="1200" b="1" dirty="0">
                    <a:solidFill>
                      <a:srgbClr val="953735"/>
                    </a:solidFill>
                    <a:latin typeface="Verdana" panose="020B0604030504040204" pitchFamily="34" charset="0"/>
                    <a:cs typeface="Arial" panose="020B0604020202020204" pitchFamily="34" charset="0"/>
                  </a:rPr>
                  <a:t>Aizdevums divējāda lietojuma inovatīvu produktu ražošanai</a:t>
                </a:r>
              </a:p>
            </p:txBody>
          </p:sp>
        </p:grpSp>
      </p:grpSp>
      <p:grpSp>
        <p:nvGrpSpPr>
          <p:cNvPr id="31751" name="Group 9">
            <a:extLst>
              <a:ext uri="{FF2B5EF4-FFF2-40B4-BE49-F238E27FC236}">
                <a16:creationId xmlns:a16="http://schemas.microsoft.com/office/drawing/2014/main" id="{C2AFEABD-01E9-A033-8345-3F6CA35DEC10}"/>
              </a:ext>
            </a:extLst>
          </p:cNvPr>
          <p:cNvGrpSpPr>
            <a:grpSpLocks/>
          </p:cNvGrpSpPr>
          <p:nvPr/>
        </p:nvGrpSpPr>
        <p:grpSpPr bwMode="auto">
          <a:xfrm>
            <a:off x="2627313" y="2554288"/>
            <a:ext cx="1319212" cy="1976437"/>
            <a:chOff x="4907863" y="2574925"/>
            <a:chExt cx="1319713" cy="1975656"/>
          </a:xfrm>
        </p:grpSpPr>
        <p:sp>
          <p:nvSpPr>
            <p:cNvPr id="6" name="TextBox 5">
              <a:extLst>
                <a:ext uri="{FF2B5EF4-FFF2-40B4-BE49-F238E27FC236}">
                  <a16:creationId xmlns:a16="http://schemas.microsoft.com/office/drawing/2014/main" id="{419D775C-0F05-33CA-50F1-DFEF6605D383}"/>
                </a:ext>
              </a:extLst>
            </p:cNvPr>
            <p:cNvSpPr txBox="1"/>
            <p:nvPr/>
          </p:nvSpPr>
          <p:spPr>
            <a:xfrm>
              <a:off x="4907863" y="3327103"/>
              <a:ext cx="1319713" cy="647444"/>
            </a:xfrm>
            <a:prstGeom prst="rect">
              <a:avLst/>
            </a:prstGeom>
            <a:solidFill>
              <a:schemeClr val="bg1"/>
            </a:solidFill>
            <a:ln>
              <a:solidFill>
                <a:schemeClr val="accent2">
                  <a:lumMod val="75000"/>
                </a:schemeClr>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lv-LV" altLang="lv-LV" sz="1200" b="1" dirty="0">
                  <a:solidFill>
                    <a:srgbClr val="953735"/>
                  </a:solidFill>
                  <a:latin typeface="Verdana" panose="020B0604030504040204" pitchFamily="34" charset="0"/>
                  <a:cs typeface="Arial" panose="020B0604020202020204" pitchFamily="34" charset="0"/>
                </a:rPr>
                <a:t>Lielo investīciju aizdevumi</a:t>
              </a:r>
            </a:p>
          </p:txBody>
        </p:sp>
        <p:sp>
          <p:nvSpPr>
            <p:cNvPr id="29" name="Rectangle 28">
              <a:extLst>
                <a:ext uri="{FF2B5EF4-FFF2-40B4-BE49-F238E27FC236}">
                  <a16:creationId xmlns:a16="http://schemas.microsoft.com/office/drawing/2014/main" id="{A38656D7-ED8A-FF53-FC1B-81C0CF5A69FC}"/>
                </a:ext>
              </a:extLst>
            </p:cNvPr>
            <p:cNvSpPr/>
            <p:nvPr/>
          </p:nvSpPr>
          <p:spPr>
            <a:xfrm>
              <a:off x="4907863" y="4050717"/>
              <a:ext cx="1319713" cy="245965"/>
            </a:xfrm>
            <a:prstGeom prst="rect">
              <a:avLst/>
            </a:prstGeom>
            <a:solidFill>
              <a:schemeClr val="accent2">
                <a:lumMod val="75000"/>
              </a:schemeClr>
            </a:solidFill>
            <a:ln>
              <a:solidFill>
                <a:schemeClr val="bg1"/>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lv-LV" altLang="lv-LV" sz="1000" dirty="0">
                  <a:solidFill>
                    <a:schemeClr val="bg1"/>
                  </a:solidFill>
                  <a:latin typeface="Verdana" panose="020B0604030504040204" pitchFamily="34" charset="0"/>
                  <a:cs typeface="Arial" panose="020B0604020202020204" pitchFamily="34" charset="0"/>
                </a:rPr>
                <a:t>ALTUM</a:t>
              </a:r>
            </a:p>
          </p:txBody>
        </p:sp>
        <p:cxnSp>
          <p:nvCxnSpPr>
            <p:cNvPr id="30" name="Straight Connector 29">
              <a:extLst>
                <a:ext uri="{FF2B5EF4-FFF2-40B4-BE49-F238E27FC236}">
                  <a16:creationId xmlns:a16="http://schemas.microsoft.com/office/drawing/2014/main" id="{9F34F927-0090-A1F4-9B5D-A78573279BF8}"/>
                </a:ext>
              </a:extLst>
            </p:cNvPr>
            <p:cNvCxnSpPr>
              <a:cxnSpLocks/>
            </p:cNvCxnSpPr>
            <p:nvPr/>
          </p:nvCxnSpPr>
          <p:spPr>
            <a:xfrm>
              <a:off x="5605040" y="2574925"/>
              <a:ext cx="0" cy="660139"/>
            </a:xfrm>
            <a:prstGeom prst="line">
              <a:avLst/>
            </a:prstGeom>
            <a:ln w="38100">
              <a:solidFill>
                <a:schemeClr val="accent2">
                  <a:lumMod val="75000"/>
                </a:schemeClr>
              </a:solidFill>
              <a:tailEnd type="triangle"/>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32" name="Rectangle 31">
              <a:extLst>
                <a:ext uri="{FF2B5EF4-FFF2-40B4-BE49-F238E27FC236}">
                  <a16:creationId xmlns:a16="http://schemas.microsoft.com/office/drawing/2014/main" id="{54CA93AB-D267-8939-5312-E1A8F70D573A}"/>
                </a:ext>
              </a:extLst>
            </p:cNvPr>
            <p:cNvSpPr/>
            <p:nvPr/>
          </p:nvSpPr>
          <p:spPr>
            <a:xfrm>
              <a:off x="4907863" y="4304616"/>
              <a:ext cx="1319713" cy="245965"/>
            </a:xfrm>
            <a:prstGeom prst="rect">
              <a:avLst/>
            </a:prstGeom>
            <a:solidFill>
              <a:schemeClr val="accent2">
                <a:lumMod val="75000"/>
              </a:schemeClr>
            </a:solidFill>
            <a:ln>
              <a:solidFill>
                <a:schemeClr val="bg1"/>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lv-LV" altLang="lv-LV" sz="1000" dirty="0">
                  <a:solidFill>
                    <a:schemeClr val="bg1"/>
                  </a:solidFill>
                  <a:latin typeface="Verdana" panose="020B0604030504040204" pitchFamily="34" charset="0"/>
                  <a:cs typeface="Arial" panose="020B0604020202020204" pitchFamily="34" charset="0"/>
                </a:rPr>
                <a:t>LIAA</a:t>
              </a:r>
            </a:p>
          </p:txBody>
        </p:sp>
      </p:grpSp>
      <p:grpSp>
        <p:nvGrpSpPr>
          <p:cNvPr id="31752" name="Group 10">
            <a:extLst>
              <a:ext uri="{FF2B5EF4-FFF2-40B4-BE49-F238E27FC236}">
                <a16:creationId xmlns:a16="http://schemas.microsoft.com/office/drawing/2014/main" id="{DD9672BA-CA93-7821-04F0-36BD141BC49E}"/>
              </a:ext>
            </a:extLst>
          </p:cNvPr>
          <p:cNvGrpSpPr>
            <a:grpSpLocks/>
          </p:cNvGrpSpPr>
          <p:nvPr/>
        </p:nvGrpSpPr>
        <p:grpSpPr bwMode="auto">
          <a:xfrm>
            <a:off x="4059238" y="2535238"/>
            <a:ext cx="1330325" cy="1528762"/>
            <a:chOff x="6346547" y="2568373"/>
            <a:chExt cx="1330363" cy="1530304"/>
          </a:xfrm>
        </p:grpSpPr>
        <p:sp>
          <p:nvSpPr>
            <p:cNvPr id="24" name="TextBox 23">
              <a:extLst>
                <a:ext uri="{FF2B5EF4-FFF2-40B4-BE49-F238E27FC236}">
                  <a16:creationId xmlns:a16="http://schemas.microsoft.com/office/drawing/2014/main" id="{B625DF7B-AAEB-B200-4119-9D87B2CFDC29}"/>
                </a:ext>
              </a:extLst>
            </p:cNvPr>
            <p:cNvSpPr txBox="1"/>
            <p:nvPr/>
          </p:nvSpPr>
          <p:spPr>
            <a:xfrm>
              <a:off x="6357659" y="3335908"/>
              <a:ext cx="1319251" cy="462429"/>
            </a:xfrm>
            <a:prstGeom prst="rect">
              <a:avLst/>
            </a:prstGeom>
            <a:solidFill>
              <a:schemeClr val="bg1"/>
            </a:solidFill>
            <a:ln>
              <a:solidFill>
                <a:schemeClr val="accent2">
                  <a:lumMod val="75000"/>
                </a:schemeClr>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lv-LV" altLang="lv-LV" sz="1200" b="1" dirty="0">
                  <a:solidFill>
                    <a:srgbClr val="953735"/>
                  </a:solidFill>
                  <a:latin typeface="Verdana" panose="020B0604030504040204" pitchFamily="34" charset="0"/>
                  <a:cs typeface="Arial" panose="020B0604020202020204" pitchFamily="34" charset="0"/>
                </a:rPr>
                <a:t>Kredīta garantijas</a:t>
              </a:r>
            </a:p>
          </p:txBody>
        </p:sp>
        <p:sp>
          <p:nvSpPr>
            <p:cNvPr id="31" name="Rectangle 30">
              <a:extLst>
                <a:ext uri="{FF2B5EF4-FFF2-40B4-BE49-F238E27FC236}">
                  <a16:creationId xmlns:a16="http://schemas.microsoft.com/office/drawing/2014/main" id="{521A9B5B-AE86-C2EA-6B3A-8169E94BBF25}"/>
                </a:ext>
              </a:extLst>
            </p:cNvPr>
            <p:cNvSpPr/>
            <p:nvPr/>
          </p:nvSpPr>
          <p:spPr>
            <a:xfrm>
              <a:off x="6346547" y="3852367"/>
              <a:ext cx="1319250" cy="246310"/>
            </a:xfrm>
            <a:prstGeom prst="rect">
              <a:avLst/>
            </a:prstGeom>
            <a:solidFill>
              <a:schemeClr val="accent2">
                <a:lumMod val="75000"/>
              </a:schemeClr>
            </a:solidFill>
            <a:ln>
              <a:solidFill>
                <a:schemeClr val="bg1"/>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lv-LV" altLang="lv-LV" sz="1000" dirty="0">
                  <a:solidFill>
                    <a:schemeClr val="bg1"/>
                  </a:solidFill>
                  <a:latin typeface="Verdana" panose="020B0604030504040204" pitchFamily="34" charset="0"/>
                  <a:cs typeface="Arial" panose="020B0604020202020204" pitchFamily="34" charset="0"/>
                </a:rPr>
                <a:t>ALTUM</a:t>
              </a:r>
            </a:p>
          </p:txBody>
        </p:sp>
        <p:cxnSp>
          <p:nvCxnSpPr>
            <p:cNvPr id="33" name="Straight Connector 32">
              <a:extLst>
                <a:ext uri="{FF2B5EF4-FFF2-40B4-BE49-F238E27FC236}">
                  <a16:creationId xmlns:a16="http://schemas.microsoft.com/office/drawing/2014/main" id="{070E86F3-35E5-A8BE-93B6-DA0686D790C9}"/>
                </a:ext>
              </a:extLst>
            </p:cNvPr>
            <p:cNvCxnSpPr>
              <a:cxnSpLocks/>
            </p:cNvCxnSpPr>
            <p:nvPr/>
          </p:nvCxnSpPr>
          <p:spPr>
            <a:xfrm>
              <a:off x="6948226" y="2568373"/>
              <a:ext cx="0" cy="661066"/>
            </a:xfrm>
            <a:prstGeom prst="line">
              <a:avLst/>
            </a:prstGeom>
            <a:ln w="38100">
              <a:solidFill>
                <a:schemeClr val="accent2">
                  <a:lumMod val="75000"/>
                </a:schemeClr>
              </a:solidFill>
              <a:tailEnd type="triangle"/>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grpSp>
      <p:sp>
        <p:nvSpPr>
          <p:cNvPr id="31753" name="Text Placeholder 2">
            <a:extLst>
              <a:ext uri="{FF2B5EF4-FFF2-40B4-BE49-F238E27FC236}">
                <a16:creationId xmlns:a16="http://schemas.microsoft.com/office/drawing/2014/main" id="{2927883E-8FF5-6311-1976-DBA980B934CC}"/>
              </a:ext>
            </a:extLst>
          </p:cNvPr>
          <p:cNvSpPr>
            <a:spLocks noGrp="1"/>
          </p:cNvSpPr>
          <p:nvPr>
            <p:ph type="body" idx="1"/>
          </p:nvPr>
        </p:nvSpPr>
        <p:spPr>
          <a:xfrm>
            <a:off x="2590800" y="285750"/>
            <a:ext cx="6553200" cy="915988"/>
          </a:xfrm>
        </p:spPr>
        <p:txBody>
          <a:bodyPr/>
          <a:lstStyle/>
          <a:p>
            <a:pPr>
              <a:lnSpc>
                <a:spcPct val="90000"/>
              </a:lnSpc>
            </a:pPr>
            <a:r>
              <a:rPr lang="lv-LV" altLang="lv-LV" sz="2800">
                <a:solidFill>
                  <a:schemeClr val="tx1"/>
                </a:solidFill>
              </a:rPr>
              <a:t>Stadija: </a:t>
            </a:r>
            <a:r>
              <a:rPr lang="lv-LV" altLang="lv-LV" sz="2400" b="1">
                <a:solidFill>
                  <a:srgbClr val="953735"/>
                </a:solidFill>
              </a:rPr>
              <a:t>Gatavs produkts un ražošana</a:t>
            </a:r>
            <a:endParaRPr lang="lv-LV" altLang="lv-LV" sz="2800" b="1">
              <a:solidFill>
                <a:srgbClr val="953735"/>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713D42DE-4A21-EE8D-5611-4F95B2F1DBF4}"/>
              </a:ext>
            </a:extLst>
          </p:cNvPr>
          <p:cNvSpPr>
            <a:spLocks noGrp="1"/>
          </p:cNvSpPr>
          <p:nvPr>
            <p:ph type="title"/>
          </p:nvPr>
        </p:nvSpPr>
        <p:spPr>
          <a:xfrm>
            <a:off x="1524000" y="2052638"/>
            <a:ext cx="6096000" cy="1038225"/>
          </a:xfrm>
        </p:spPr>
        <p:txBody>
          <a:bodyPr/>
          <a:lstStyle/>
          <a:p>
            <a:pPr algn="ctr"/>
            <a:r>
              <a:rPr lang="lv-LV" altLang="lv-LV" sz="3600">
                <a:solidFill>
                  <a:srgbClr val="4BACC6"/>
                </a:solidFill>
              </a:rPr>
              <a:t>Atbalsts idejām</a:t>
            </a:r>
          </a:p>
        </p:txBody>
      </p:sp>
      <p:sp>
        <p:nvSpPr>
          <p:cNvPr id="33795" name="Slide Number Placeholder 5">
            <a:extLst>
              <a:ext uri="{FF2B5EF4-FFF2-40B4-BE49-F238E27FC236}">
                <a16:creationId xmlns:a16="http://schemas.microsoft.com/office/drawing/2014/main" id="{73ACC5D2-AEE3-7557-BD97-50FFFE7A3B5E}"/>
              </a:ext>
            </a:extLst>
          </p:cNvPr>
          <p:cNvSpPr>
            <a:spLocks noGrp="1" noChangeArrowheads="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E60C959-E019-4DA6-907B-4B567180B7CE}" type="slidenum">
              <a:rPr lang="en-US" altLang="lv-LV" smtClean="0"/>
              <a:pPr/>
              <a:t>7</a:t>
            </a:fld>
            <a:endParaRPr lang="en-US" altLang="lv-LV"/>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a:extLst>
              <a:ext uri="{FF2B5EF4-FFF2-40B4-BE49-F238E27FC236}">
                <a16:creationId xmlns:a16="http://schemas.microsoft.com/office/drawing/2014/main" id="{03243EF4-D8B2-E7D8-45F7-7DC08FA2339E}"/>
              </a:ext>
            </a:extLst>
          </p:cNvPr>
          <p:cNvSpPr>
            <a:spLocks noGrp="1" noChangeArrowheads="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0B6C331-6DBC-4116-B7A5-77897457A6E1}" type="slidenum">
              <a:rPr lang="en-US" altLang="lv-LV" smtClean="0"/>
              <a:pPr/>
              <a:t>8</a:t>
            </a:fld>
            <a:endParaRPr lang="en-US" altLang="lv-LV"/>
          </a:p>
        </p:txBody>
      </p:sp>
      <p:grpSp>
        <p:nvGrpSpPr>
          <p:cNvPr id="35843" name="Group 7">
            <a:extLst>
              <a:ext uri="{FF2B5EF4-FFF2-40B4-BE49-F238E27FC236}">
                <a16:creationId xmlns:a16="http://schemas.microsoft.com/office/drawing/2014/main" id="{188C4850-E650-9133-E7FD-C0A3AC327278}"/>
              </a:ext>
            </a:extLst>
          </p:cNvPr>
          <p:cNvGrpSpPr>
            <a:grpSpLocks/>
          </p:cNvGrpSpPr>
          <p:nvPr/>
        </p:nvGrpSpPr>
        <p:grpSpPr bwMode="auto">
          <a:xfrm>
            <a:off x="1327150" y="2981325"/>
            <a:ext cx="2171700" cy="846138"/>
            <a:chOff x="1031081" y="3129677"/>
            <a:chExt cx="2172494" cy="846752"/>
          </a:xfrm>
        </p:grpSpPr>
        <p:sp>
          <p:nvSpPr>
            <p:cNvPr id="7" name="TextBox 6">
              <a:extLst>
                <a:ext uri="{FF2B5EF4-FFF2-40B4-BE49-F238E27FC236}">
                  <a16:creationId xmlns:a16="http://schemas.microsoft.com/office/drawing/2014/main" id="{D7E867DA-C9C4-A323-F229-9A6E4C54CB0A}"/>
                </a:ext>
              </a:extLst>
            </p:cNvPr>
            <p:cNvSpPr txBox="1"/>
            <p:nvPr/>
          </p:nvSpPr>
          <p:spPr>
            <a:xfrm>
              <a:off x="1042198" y="3129677"/>
              <a:ext cx="2161377" cy="522667"/>
            </a:xfrm>
            <a:prstGeom prst="rect">
              <a:avLst/>
            </a:prstGeom>
            <a:solidFill>
              <a:schemeClr val="bg1"/>
            </a:solidFill>
            <a:ln>
              <a:solidFill>
                <a:schemeClr val="accent5"/>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lv-LV" altLang="lv-LV" sz="1400" b="1" dirty="0">
                  <a:solidFill>
                    <a:srgbClr val="4BACC6"/>
                  </a:solidFill>
                  <a:latin typeface="Verdana" panose="020B0604030504040204" pitchFamily="34" charset="0"/>
                  <a:cs typeface="Arial" panose="020B0604020202020204" pitchFamily="34" charset="0"/>
                </a:rPr>
                <a:t>Ideju </a:t>
              </a:r>
            </a:p>
            <a:p>
              <a:pPr algn="ctr">
                <a:defRPr/>
              </a:pPr>
              <a:r>
                <a:rPr lang="lv-LV" altLang="lv-LV" sz="1400" b="1" dirty="0">
                  <a:solidFill>
                    <a:srgbClr val="4BACC6"/>
                  </a:solidFill>
                  <a:latin typeface="Verdana" panose="020B0604030504040204" pitchFamily="34" charset="0"/>
                  <a:cs typeface="Arial" panose="020B0604020202020204" pitchFamily="34" charset="0"/>
                </a:rPr>
                <a:t>inovāciju </a:t>
              </a:r>
              <a:r>
                <a:rPr lang="lv-LV" altLang="lv-LV" sz="1400" b="1" dirty="0" err="1">
                  <a:solidFill>
                    <a:srgbClr val="4BACC6"/>
                  </a:solidFill>
                  <a:latin typeface="Verdana" panose="020B0604030504040204" pitchFamily="34" charset="0"/>
                  <a:cs typeface="Arial" panose="020B0604020202020204" pitchFamily="34" charset="0"/>
                </a:rPr>
                <a:t>hakatons</a:t>
              </a:r>
              <a:endParaRPr lang="lv-LV" altLang="lv-LV" sz="1400" b="1" dirty="0">
                <a:solidFill>
                  <a:srgbClr val="4BACC6"/>
                </a:solidFill>
                <a:latin typeface="Verdana" panose="020B060403050404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CCA6BFE8-752E-1BDB-38A9-4AE444F47E17}"/>
                </a:ext>
              </a:extLst>
            </p:cNvPr>
            <p:cNvSpPr/>
            <p:nvPr/>
          </p:nvSpPr>
          <p:spPr>
            <a:xfrm>
              <a:off x="1031081" y="3700004"/>
              <a:ext cx="2161378" cy="276425"/>
            </a:xfrm>
            <a:prstGeom prst="rect">
              <a:avLst/>
            </a:prstGeom>
            <a:solidFill>
              <a:schemeClr val="accent5"/>
            </a:solidFill>
            <a:ln>
              <a:solidFill>
                <a:schemeClr val="bg1"/>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lv-LV" altLang="lv-LV" sz="1200" dirty="0">
                  <a:solidFill>
                    <a:schemeClr val="bg1"/>
                  </a:solidFill>
                  <a:latin typeface="Verdana" panose="020B0604030504040204" pitchFamily="34" charset="0"/>
                  <a:cs typeface="Arial" panose="020B0604020202020204" pitchFamily="34" charset="0"/>
                </a:rPr>
                <a:t>Universitātes</a:t>
              </a:r>
            </a:p>
          </p:txBody>
        </p:sp>
      </p:grpSp>
      <p:grpSp>
        <p:nvGrpSpPr>
          <p:cNvPr id="35844" name="Group 12">
            <a:extLst>
              <a:ext uri="{FF2B5EF4-FFF2-40B4-BE49-F238E27FC236}">
                <a16:creationId xmlns:a16="http://schemas.microsoft.com/office/drawing/2014/main" id="{B6B00798-0CFE-BDD1-7F33-0F2E006E18A8}"/>
              </a:ext>
            </a:extLst>
          </p:cNvPr>
          <p:cNvGrpSpPr>
            <a:grpSpLocks/>
          </p:cNvGrpSpPr>
          <p:nvPr/>
        </p:nvGrpSpPr>
        <p:grpSpPr bwMode="auto">
          <a:xfrm>
            <a:off x="3919538" y="2982913"/>
            <a:ext cx="1952625" cy="1250950"/>
            <a:chOff x="3649583" y="2996923"/>
            <a:chExt cx="1953023" cy="1250740"/>
          </a:xfrm>
        </p:grpSpPr>
        <p:sp>
          <p:nvSpPr>
            <p:cNvPr id="9" name="TextBox 8">
              <a:extLst>
                <a:ext uri="{FF2B5EF4-FFF2-40B4-BE49-F238E27FC236}">
                  <a16:creationId xmlns:a16="http://schemas.microsoft.com/office/drawing/2014/main" id="{F57F6318-4DD1-792D-1695-E6B6C07578EF}"/>
                </a:ext>
              </a:extLst>
            </p:cNvPr>
            <p:cNvSpPr txBox="1"/>
            <p:nvPr/>
          </p:nvSpPr>
          <p:spPr>
            <a:xfrm>
              <a:off x="3667049" y="2996923"/>
              <a:ext cx="1935557" cy="523787"/>
            </a:xfrm>
            <a:prstGeom prst="rect">
              <a:avLst/>
            </a:prstGeom>
            <a:solidFill>
              <a:schemeClr val="bg1"/>
            </a:solidFill>
            <a:ln>
              <a:solidFill>
                <a:schemeClr val="accent5"/>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spAutoFit/>
            </a:bodyPr>
            <a:lstStyle>
              <a:defPPr>
                <a:defRPr lang="en-US"/>
              </a:defPPr>
              <a:lvl1pPr algn="ctr">
                <a:defRPr sz="1600" b="1">
                  <a:solidFill>
                    <a:schemeClr val="accent5"/>
                  </a:solidFill>
                  <a:latin typeface="Verdana" panose="020B0604030504040204" pitchFamily="34" charset="0"/>
                  <a:ea typeface="Verdana" panose="020B0604030504040204" pitchFamily="34" charset="0"/>
                </a:defRPr>
              </a:lvl1pPr>
            </a:lstStyle>
            <a:p>
              <a:pPr>
                <a:defRPr/>
              </a:pPr>
              <a:r>
                <a:rPr lang="en-GB" altLang="lv-LV" sz="1400" dirty="0"/>
                <a:t>B</a:t>
              </a:r>
              <a:r>
                <a:rPr lang="lv-LV" altLang="lv-LV" sz="1400" dirty="0"/>
                <a:t>iznesa inkubators</a:t>
              </a:r>
              <a:endParaRPr lang="lv-LV" sz="1400" dirty="0"/>
            </a:p>
          </p:txBody>
        </p:sp>
        <p:sp>
          <p:nvSpPr>
            <p:cNvPr id="17" name="Rectangle 16">
              <a:extLst>
                <a:ext uri="{FF2B5EF4-FFF2-40B4-BE49-F238E27FC236}">
                  <a16:creationId xmlns:a16="http://schemas.microsoft.com/office/drawing/2014/main" id="{7C883688-A36D-5119-A86A-C4D39A20DA80}"/>
                </a:ext>
              </a:extLst>
            </p:cNvPr>
            <p:cNvSpPr/>
            <p:nvPr/>
          </p:nvSpPr>
          <p:spPr>
            <a:xfrm>
              <a:off x="3649583" y="3600072"/>
              <a:ext cx="1935556" cy="647591"/>
            </a:xfrm>
            <a:prstGeom prst="rect">
              <a:avLst/>
            </a:prstGeom>
            <a:solidFill>
              <a:schemeClr val="accent5"/>
            </a:solidFill>
            <a:ln>
              <a:solidFill>
                <a:schemeClr val="bg1"/>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lv-LV" altLang="lv-LV" sz="1200" dirty="0">
                  <a:solidFill>
                    <a:schemeClr val="bg1"/>
                  </a:solidFill>
                  <a:latin typeface="Verdana" panose="020B0604030504040204" pitchFamily="34" charset="0"/>
                  <a:cs typeface="Arial" panose="020B0604020202020204" pitchFamily="34" charset="0"/>
                </a:rPr>
                <a:t>Latvijas Investīciju un attīstības aģentūra (LIAA)</a:t>
              </a:r>
            </a:p>
          </p:txBody>
        </p:sp>
      </p:grpSp>
      <p:grpSp>
        <p:nvGrpSpPr>
          <p:cNvPr id="35845" name="Group 11">
            <a:extLst>
              <a:ext uri="{FF2B5EF4-FFF2-40B4-BE49-F238E27FC236}">
                <a16:creationId xmlns:a16="http://schemas.microsoft.com/office/drawing/2014/main" id="{ED416F5D-8F45-851B-0B1A-0C114BAD62D8}"/>
              </a:ext>
            </a:extLst>
          </p:cNvPr>
          <p:cNvGrpSpPr>
            <a:grpSpLocks/>
          </p:cNvGrpSpPr>
          <p:nvPr/>
        </p:nvGrpSpPr>
        <p:grpSpPr bwMode="auto">
          <a:xfrm>
            <a:off x="6305550" y="2982913"/>
            <a:ext cx="2298700" cy="639762"/>
            <a:chOff x="6289277" y="3231237"/>
            <a:chExt cx="2298452" cy="639879"/>
          </a:xfrm>
        </p:grpSpPr>
        <p:sp>
          <p:nvSpPr>
            <p:cNvPr id="19" name="TextBox 18">
              <a:extLst>
                <a:ext uri="{FF2B5EF4-FFF2-40B4-BE49-F238E27FC236}">
                  <a16:creationId xmlns:a16="http://schemas.microsoft.com/office/drawing/2014/main" id="{A798E950-0389-01B1-CDB8-8CCACEFC146C}"/>
                </a:ext>
              </a:extLst>
            </p:cNvPr>
            <p:cNvSpPr txBox="1"/>
            <p:nvPr/>
          </p:nvSpPr>
          <p:spPr>
            <a:xfrm>
              <a:off x="6295626" y="3231237"/>
              <a:ext cx="2292103" cy="308031"/>
            </a:xfrm>
            <a:prstGeom prst="rect">
              <a:avLst/>
            </a:prstGeom>
            <a:solidFill>
              <a:schemeClr val="bg1"/>
            </a:solidFill>
            <a:ln>
              <a:solidFill>
                <a:schemeClr val="accent5"/>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spAutoFit/>
            </a:bodyPr>
            <a:lstStyle>
              <a:defPPr>
                <a:defRPr lang="en-US"/>
              </a:defPPr>
              <a:lvl1pPr algn="ctr">
                <a:defRPr sz="1600" b="1">
                  <a:solidFill>
                    <a:schemeClr val="accent5"/>
                  </a:solidFill>
                  <a:latin typeface="Verdana" panose="020B0604030504040204" pitchFamily="34" charset="0"/>
                  <a:ea typeface="Verdana" panose="020B0604030504040204" pitchFamily="34" charset="0"/>
                </a:defRPr>
              </a:lvl1pPr>
            </a:lstStyle>
            <a:p>
              <a:pPr>
                <a:defRPr/>
              </a:pPr>
              <a:r>
                <a:rPr lang="lv-LV" altLang="lv-LV" sz="1400" dirty="0" err="1"/>
                <a:t>Pirmsakselerators</a:t>
              </a:r>
              <a:endParaRPr lang="lv-LV" sz="1400" dirty="0"/>
            </a:p>
          </p:txBody>
        </p:sp>
        <p:sp>
          <p:nvSpPr>
            <p:cNvPr id="20" name="Rectangle 19">
              <a:extLst>
                <a:ext uri="{FF2B5EF4-FFF2-40B4-BE49-F238E27FC236}">
                  <a16:creationId xmlns:a16="http://schemas.microsoft.com/office/drawing/2014/main" id="{B51C36FA-F42D-0139-A38D-6E34BE59319E}"/>
                </a:ext>
              </a:extLst>
            </p:cNvPr>
            <p:cNvSpPr/>
            <p:nvPr/>
          </p:nvSpPr>
          <p:spPr>
            <a:xfrm>
              <a:off x="6289277" y="3593253"/>
              <a:ext cx="2292103" cy="277863"/>
            </a:xfrm>
            <a:prstGeom prst="rect">
              <a:avLst/>
            </a:prstGeom>
            <a:solidFill>
              <a:schemeClr val="accent5"/>
            </a:solidFill>
            <a:ln>
              <a:solidFill>
                <a:schemeClr val="bg1"/>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spAutoFit/>
            </a:bodyPr>
            <a:lstStyle/>
            <a:p>
              <a:pPr algn="ctr">
                <a:spcBef>
                  <a:spcPts val="0"/>
                </a:spcBef>
                <a:spcAft>
                  <a:spcPts val="0"/>
                </a:spcAft>
                <a:defRPr/>
              </a:pPr>
              <a:r>
                <a:rPr lang="lv-LV" sz="1200" dirty="0" err="1">
                  <a:solidFill>
                    <a:schemeClr val="bg1"/>
                  </a:solidFill>
                  <a:latin typeface="Verdana" panose="020B0604030504040204" pitchFamily="34" charset="0"/>
                  <a:ea typeface="Verdana" panose="020B0604030504040204" pitchFamily="34" charset="0"/>
                </a:rPr>
                <a:t>UniLab</a:t>
              </a:r>
              <a:r>
                <a:rPr lang="lv-LV" sz="1200" dirty="0">
                  <a:solidFill>
                    <a:schemeClr val="bg1"/>
                  </a:solidFill>
                  <a:latin typeface="Verdana" panose="020B0604030504040204" pitchFamily="34" charset="0"/>
                  <a:ea typeface="Verdana" panose="020B0604030504040204" pitchFamily="34" charset="0"/>
                </a:rPr>
                <a:t> Defence </a:t>
              </a:r>
            </a:p>
          </p:txBody>
        </p:sp>
      </p:grpSp>
      <p:grpSp>
        <p:nvGrpSpPr>
          <p:cNvPr id="35846" name="Group 25">
            <a:extLst>
              <a:ext uri="{FF2B5EF4-FFF2-40B4-BE49-F238E27FC236}">
                <a16:creationId xmlns:a16="http://schemas.microsoft.com/office/drawing/2014/main" id="{F64BE0AB-DAD8-6126-7A5D-4C6126920956}"/>
              </a:ext>
            </a:extLst>
          </p:cNvPr>
          <p:cNvGrpSpPr>
            <a:grpSpLocks/>
          </p:cNvGrpSpPr>
          <p:nvPr/>
        </p:nvGrpSpPr>
        <p:grpSpPr bwMode="auto">
          <a:xfrm>
            <a:off x="247650" y="2174875"/>
            <a:ext cx="8589963" cy="696913"/>
            <a:chOff x="247649" y="2175549"/>
            <a:chExt cx="8590757" cy="696100"/>
          </a:xfrm>
        </p:grpSpPr>
        <p:cxnSp>
          <p:nvCxnSpPr>
            <p:cNvPr id="6" name="Straight Arrow Connector 5">
              <a:extLst>
                <a:ext uri="{FF2B5EF4-FFF2-40B4-BE49-F238E27FC236}">
                  <a16:creationId xmlns:a16="http://schemas.microsoft.com/office/drawing/2014/main" id="{2EB18A6F-0847-E677-1447-9C60B08CF29A}"/>
                </a:ext>
              </a:extLst>
            </p:cNvPr>
            <p:cNvCxnSpPr/>
            <p:nvPr/>
          </p:nvCxnSpPr>
          <p:spPr>
            <a:xfrm>
              <a:off x="304804" y="2529149"/>
              <a:ext cx="8533602" cy="45983"/>
            </a:xfrm>
            <a:prstGeom prst="straightConnector1">
              <a:avLst/>
            </a:prstGeom>
            <a:ln w="38100">
              <a:solidFill>
                <a:schemeClr val="accent5"/>
              </a:solidFill>
              <a:tailEnd type="triangle"/>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35852" name="TextBox 10">
              <a:extLst>
                <a:ext uri="{FF2B5EF4-FFF2-40B4-BE49-F238E27FC236}">
                  <a16:creationId xmlns:a16="http://schemas.microsoft.com/office/drawing/2014/main" id="{9B9321B3-DC7C-E52E-D9AD-2EB19A921757}"/>
                </a:ext>
              </a:extLst>
            </p:cNvPr>
            <p:cNvSpPr txBox="1">
              <a:spLocks noChangeArrowheads="1"/>
            </p:cNvSpPr>
            <p:nvPr/>
          </p:nvSpPr>
          <p:spPr bwMode="auto">
            <a:xfrm>
              <a:off x="247649" y="2175549"/>
              <a:ext cx="2508482" cy="27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lv-LV" altLang="lv-LV" sz="1200">
                  <a:solidFill>
                    <a:srgbClr val="4BACC6"/>
                  </a:solidFill>
                  <a:latin typeface="Verdana" panose="020B0604030504040204" pitchFamily="34" charset="0"/>
                </a:rPr>
                <a:t>Aizsardzības ministrija</a:t>
              </a:r>
            </a:p>
          </p:txBody>
        </p:sp>
        <p:sp>
          <p:nvSpPr>
            <p:cNvPr id="25" name="TextBox 11">
              <a:extLst>
                <a:ext uri="{FF2B5EF4-FFF2-40B4-BE49-F238E27FC236}">
                  <a16:creationId xmlns:a16="http://schemas.microsoft.com/office/drawing/2014/main" id="{B38F763F-B452-E044-6564-3045B3A0138D}"/>
                </a:ext>
              </a:extLst>
            </p:cNvPr>
            <p:cNvSpPr txBox="1">
              <a:spLocks noChangeArrowheads="1"/>
            </p:cNvSpPr>
            <p:nvPr/>
          </p:nvSpPr>
          <p:spPr bwMode="auto">
            <a:xfrm>
              <a:off x="247649" y="2594160"/>
              <a:ext cx="2830775" cy="277489"/>
            </a:xfrm>
            <a:prstGeom prst="rect">
              <a:avLst/>
            </a:prstGeom>
            <a:noFill/>
            <a:ln>
              <a:noFill/>
            </a:ln>
          </p:spPr>
          <p:txBody>
            <a:bodyPr>
              <a:spAutoFit/>
            </a:bodyPr>
            <a:lstStyle/>
            <a:p>
              <a:pPr>
                <a:defRPr/>
              </a:pPr>
              <a:r>
                <a:rPr lang="lv-LV" altLang="lv-LV" sz="1200" dirty="0">
                  <a:solidFill>
                    <a:schemeClr val="accent5"/>
                  </a:solidFill>
                  <a:latin typeface="Verdana" panose="020B0604030504040204" pitchFamily="34" charset="0"/>
                  <a:ea typeface="Verdana" panose="020B0604030504040204" pitchFamily="34" charset="0"/>
                </a:rPr>
                <a:t>Partneri</a:t>
              </a:r>
            </a:p>
          </p:txBody>
        </p:sp>
      </p:grpSp>
      <p:cxnSp>
        <p:nvCxnSpPr>
          <p:cNvPr id="15" name="Straight Connector 14">
            <a:extLst>
              <a:ext uri="{FF2B5EF4-FFF2-40B4-BE49-F238E27FC236}">
                <a16:creationId xmlns:a16="http://schemas.microsoft.com/office/drawing/2014/main" id="{AA7E97CB-B077-650B-D2F6-F9168E621AA2}"/>
              </a:ext>
            </a:extLst>
          </p:cNvPr>
          <p:cNvCxnSpPr>
            <a:cxnSpLocks/>
          </p:cNvCxnSpPr>
          <p:nvPr/>
        </p:nvCxnSpPr>
        <p:spPr>
          <a:xfrm>
            <a:off x="2413000" y="2552700"/>
            <a:ext cx="0" cy="352425"/>
          </a:xfrm>
          <a:prstGeom prst="line">
            <a:avLst/>
          </a:prstGeom>
          <a:ln w="38100">
            <a:solidFill>
              <a:schemeClr val="accent5"/>
            </a:solidFill>
            <a:tailEnd type="triangle"/>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F9E179AB-48ED-7EDE-B679-EDD9AFBB3AFC}"/>
              </a:ext>
            </a:extLst>
          </p:cNvPr>
          <p:cNvCxnSpPr>
            <a:cxnSpLocks/>
          </p:cNvCxnSpPr>
          <p:nvPr/>
        </p:nvCxnSpPr>
        <p:spPr>
          <a:xfrm>
            <a:off x="4899025" y="2555875"/>
            <a:ext cx="0" cy="293688"/>
          </a:xfrm>
          <a:prstGeom prst="line">
            <a:avLst/>
          </a:prstGeom>
          <a:ln w="38100">
            <a:solidFill>
              <a:schemeClr val="accent5"/>
            </a:solidFill>
            <a:tailEnd type="triangle"/>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2D86DD87-0B61-A233-BDCD-63C5BEB6D934}"/>
              </a:ext>
            </a:extLst>
          </p:cNvPr>
          <p:cNvCxnSpPr>
            <a:cxnSpLocks/>
          </p:cNvCxnSpPr>
          <p:nvPr/>
        </p:nvCxnSpPr>
        <p:spPr>
          <a:xfrm>
            <a:off x="7451725" y="2586038"/>
            <a:ext cx="6350" cy="290512"/>
          </a:xfrm>
          <a:prstGeom prst="line">
            <a:avLst/>
          </a:prstGeom>
          <a:ln w="38100">
            <a:solidFill>
              <a:schemeClr val="accent5"/>
            </a:solidFill>
            <a:tailEnd type="triangle"/>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21" name="Text Placeholder 2">
            <a:extLst>
              <a:ext uri="{FF2B5EF4-FFF2-40B4-BE49-F238E27FC236}">
                <a16:creationId xmlns:a16="http://schemas.microsoft.com/office/drawing/2014/main" id="{93715BD0-1616-4711-DBD5-39310DD5C581}"/>
              </a:ext>
            </a:extLst>
          </p:cNvPr>
          <p:cNvSpPr>
            <a:spLocks noGrp="1"/>
          </p:cNvSpPr>
          <p:nvPr>
            <p:ph type="body" idx="1"/>
          </p:nvPr>
        </p:nvSpPr>
        <p:spPr>
          <a:xfrm>
            <a:off x="2590800" y="285750"/>
            <a:ext cx="6096000" cy="915988"/>
          </a:xfrm>
        </p:spPr>
        <p:txBody>
          <a:bodyPr/>
          <a:lstStyle/>
          <a:p>
            <a:pPr>
              <a:defRPr/>
            </a:pPr>
            <a:r>
              <a:rPr lang="lv-LV" altLang="lv-LV" sz="2800" dirty="0">
                <a:solidFill>
                  <a:schemeClr val="tx1"/>
                </a:solidFill>
              </a:rPr>
              <a:t>Stadija: </a:t>
            </a:r>
            <a:r>
              <a:rPr lang="lv-LV" altLang="lv-LV" sz="3200" b="1" dirty="0">
                <a:solidFill>
                  <a:schemeClr val="accent5"/>
                </a:solidFill>
              </a:rPr>
              <a:t>Ideja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6">
            <a:extLst>
              <a:ext uri="{FF2B5EF4-FFF2-40B4-BE49-F238E27FC236}">
                <a16:creationId xmlns:a16="http://schemas.microsoft.com/office/drawing/2014/main" id="{C373D22B-5982-15A9-E8F9-46433D66B41C}"/>
              </a:ext>
            </a:extLst>
          </p:cNvPr>
          <p:cNvSpPr>
            <a:spLocks noGrp="1"/>
          </p:cNvSpPr>
          <p:nvPr>
            <p:ph type="title"/>
          </p:nvPr>
        </p:nvSpPr>
        <p:spPr>
          <a:xfrm>
            <a:off x="2590800" y="204788"/>
            <a:ext cx="6248400" cy="871537"/>
          </a:xfrm>
        </p:spPr>
        <p:txBody>
          <a:bodyPr anchor="ctr"/>
          <a:lstStyle/>
          <a:p>
            <a:r>
              <a:rPr lang="lv-LV" altLang="lv-LV" sz="2000">
                <a:solidFill>
                  <a:srgbClr val="4BACC6"/>
                </a:solidFill>
              </a:rPr>
              <a:t>Ideju inovāciju hakatoni</a:t>
            </a:r>
            <a:endParaRPr lang="lv-LV" altLang="lv-LV" sz="2200">
              <a:solidFill>
                <a:srgbClr val="4BACC6"/>
              </a:solidFill>
            </a:endParaRPr>
          </a:p>
        </p:txBody>
      </p:sp>
      <p:sp>
        <p:nvSpPr>
          <p:cNvPr id="21507" name="Text Placeholder 8">
            <a:extLst>
              <a:ext uri="{FF2B5EF4-FFF2-40B4-BE49-F238E27FC236}">
                <a16:creationId xmlns:a16="http://schemas.microsoft.com/office/drawing/2014/main" id="{E265E562-E2F1-4E23-3E7C-32358320EA22}"/>
              </a:ext>
            </a:extLst>
          </p:cNvPr>
          <p:cNvSpPr>
            <a:spLocks noGrp="1"/>
          </p:cNvSpPr>
          <p:nvPr>
            <p:ph type="body" sz="half" idx="2"/>
          </p:nvPr>
        </p:nvSpPr>
        <p:spPr>
          <a:xfrm>
            <a:off x="416384" y="1304475"/>
            <a:ext cx="8422817" cy="986287"/>
          </a:xfrm>
        </p:spPr>
        <p:txBody>
          <a:bodyPr>
            <a:noAutofit/>
          </a:bodyPr>
          <a:lstStyle/>
          <a:p>
            <a:pPr>
              <a:lnSpc>
                <a:spcPct val="110000"/>
              </a:lnSpc>
              <a:defRPr/>
            </a:pPr>
            <a:r>
              <a:rPr lang="lv-LV" altLang="lv-LV" sz="1100" b="1" dirty="0"/>
              <a:t>Mērķis: </a:t>
            </a:r>
            <a:r>
              <a:rPr lang="lv-LV" altLang="lv-LV" sz="1100" dirty="0"/>
              <a:t>atbalstīt </a:t>
            </a:r>
            <a:r>
              <a:rPr lang="lv-LV" altLang="lv-LV" sz="1100" dirty="0" err="1"/>
              <a:t>inovatorus</a:t>
            </a:r>
            <a:r>
              <a:rPr lang="lv-LV" altLang="lv-LV" sz="1100" dirty="0"/>
              <a:t> visā izstrādes ciklā,  lai tie pilnveidotos, paplašinātos, demonstrētu savu izmantošanas gadījumu, augtu un sekmīgi ienāktu tirgū. </a:t>
            </a:r>
          </a:p>
          <a:p>
            <a:pPr>
              <a:lnSpc>
                <a:spcPct val="110000"/>
              </a:lnSpc>
              <a:defRPr/>
            </a:pPr>
            <a:r>
              <a:rPr lang="lv-LV" altLang="lv-LV" sz="1100" b="1" dirty="0"/>
              <a:t>Kam domāts? </a:t>
            </a:r>
            <a:r>
              <a:rPr lang="lv-LV" altLang="lv-LV" sz="1100" dirty="0"/>
              <a:t>studenti, tehnoloģiju un aizsardzības nozares pārstāvji, informācijas un komunikāciju tehnoloģiju jomas eksperti, uzņēmēji un </a:t>
            </a:r>
            <a:r>
              <a:rPr lang="lv-LV" altLang="lv-LV" sz="1100" dirty="0" err="1"/>
              <a:t>jaunuzņēmēji</a:t>
            </a:r>
            <a:r>
              <a:rPr lang="lv-LV" altLang="lv-LV" sz="1100" dirty="0"/>
              <a:t>, kuriem ir pieredze un interese attīstīt aizsardzības nozares tehnoloģijas, </a:t>
            </a:r>
            <a:r>
              <a:rPr lang="lv-LV" sz="1100" dirty="0"/>
              <a:t>personas vecumā no 18 gadiem, kas ir ES dalībvalstu, Norvēģijas vai Ukrainas pilsoņi un rezidenti. </a:t>
            </a:r>
            <a:endParaRPr lang="lv-LV" altLang="lv-LV" sz="1100" dirty="0">
              <a:highlight>
                <a:srgbClr val="FFFF00"/>
              </a:highlight>
            </a:endParaRPr>
          </a:p>
        </p:txBody>
      </p:sp>
      <p:sp>
        <p:nvSpPr>
          <p:cNvPr id="37892" name="Slide Number Placeholder 5">
            <a:extLst>
              <a:ext uri="{FF2B5EF4-FFF2-40B4-BE49-F238E27FC236}">
                <a16:creationId xmlns:a16="http://schemas.microsoft.com/office/drawing/2014/main" id="{07C2A90F-EEEF-B948-1541-FD6489243BB6}"/>
              </a:ext>
            </a:extLst>
          </p:cNvPr>
          <p:cNvSpPr>
            <a:spLocks noGrp="1" noChangeArrowheads="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66395EF-C411-4D78-801D-563F2A0A4866}" type="slidenum">
              <a:rPr lang="en-US" altLang="lv-LV" smtClean="0"/>
              <a:pPr/>
              <a:t>9</a:t>
            </a:fld>
            <a:endParaRPr lang="en-US" altLang="lv-LV"/>
          </a:p>
        </p:txBody>
      </p:sp>
      <p:grpSp>
        <p:nvGrpSpPr>
          <p:cNvPr id="37893" name="Group 1">
            <a:extLst>
              <a:ext uri="{FF2B5EF4-FFF2-40B4-BE49-F238E27FC236}">
                <a16:creationId xmlns:a16="http://schemas.microsoft.com/office/drawing/2014/main" id="{7C77E31B-2E60-0F30-45B7-0CC07D909E70}"/>
              </a:ext>
            </a:extLst>
          </p:cNvPr>
          <p:cNvGrpSpPr>
            <a:grpSpLocks/>
          </p:cNvGrpSpPr>
          <p:nvPr/>
        </p:nvGrpSpPr>
        <p:grpSpPr bwMode="auto">
          <a:xfrm>
            <a:off x="6248400" y="3763963"/>
            <a:ext cx="2590800" cy="944562"/>
            <a:chOff x="6385560" y="1128690"/>
            <a:chExt cx="2590800" cy="568283"/>
          </a:xfrm>
        </p:grpSpPr>
        <p:sp>
          <p:nvSpPr>
            <p:cNvPr id="9" name="TextBox 8">
              <a:extLst>
                <a:ext uri="{FF2B5EF4-FFF2-40B4-BE49-F238E27FC236}">
                  <a16:creationId xmlns:a16="http://schemas.microsoft.com/office/drawing/2014/main" id="{D54459AC-FCD3-98DF-A7F5-D683B6BFA741}"/>
                </a:ext>
              </a:extLst>
            </p:cNvPr>
            <p:cNvSpPr txBox="1"/>
            <p:nvPr/>
          </p:nvSpPr>
          <p:spPr>
            <a:xfrm>
              <a:off x="6385560" y="1419040"/>
              <a:ext cx="2590800" cy="277933"/>
            </a:xfrm>
            <a:prstGeom prst="rect">
              <a:avLst/>
            </a:prstGeom>
            <a:solidFill>
              <a:schemeClr val="bg1"/>
            </a:solidFill>
            <a:ln>
              <a:solidFill>
                <a:schemeClr val="accent5"/>
              </a:solidFill>
            </a:ln>
            <a:effectLst/>
          </p:spPr>
          <p:style>
            <a:lnRef idx="2">
              <a:schemeClr val="accent1"/>
            </a:lnRef>
            <a:fillRef idx="1">
              <a:schemeClr val="lt1"/>
            </a:fillRef>
            <a:effectRef idx="0">
              <a:schemeClr val="accent1"/>
            </a:effectRef>
            <a:fontRef idx="minor">
              <a:schemeClr val="dk1"/>
            </a:fontRef>
          </p:style>
          <p:txBody>
            <a:bodyPr anchor="ctr">
              <a:spAutoFit/>
            </a:bodyPr>
            <a:lstStyle>
              <a:defPPr>
                <a:defRPr lang="en-US"/>
              </a:defPPr>
              <a:lvl1pPr algn="ctr">
                <a:defRPr sz="1600" b="1">
                  <a:solidFill>
                    <a:schemeClr val="accent3">
                      <a:lumMod val="75000"/>
                    </a:schemeClr>
                  </a:solidFill>
                  <a:latin typeface="Verdana" panose="020B0604030504040204" pitchFamily="34" charset="0"/>
                  <a:ea typeface="Verdana" panose="020B0604030504040204" pitchFamily="34" charset="0"/>
                </a:defRPr>
              </a:lvl1pPr>
            </a:lstStyle>
            <a:p>
              <a:pPr algn="l">
                <a:defRPr/>
              </a:pPr>
              <a:r>
                <a:rPr lang="lv-LV" sz="1200" b="0" dirty="0">
                  <a:solidFill>
                    <a:schemeClr val="accent5"/>
                  </a:solidFill>
                </a:rPr>
                <a:t>contact@eudis-hackathon.eu</a:t>
              </a:r>
            </a:p>
            <a:p>
              <a:pPr algn="l">
                <a:defRPr/>
              </a:pPr>
              <a:r>
                <a:rPr lang="lv-LV" sz="1200" b="0" dirty="0">
                  <a:solidFill>
                    <a:schemeClr val="accent5"/>
                  </a:solidFill>
                </a:rPr>
                <a:t>edf@mod.gov.lv</a:t>
              </a:r>
            </a:p>
          </p:txBody>
        </p:sp>
        <p:sp>
          <p:nvSpPr>
            <p:cNvPr id="10" name="Rectangle 9">
              <a:extLst>
                <a:ext uri="{FF2B5EF4-FFF2-40B4-BE49-F238E27FC236}">
                  <a16:creationId xmlns:a16="http://schemas.microsoft.com/office/drawing/2014/main" id="{EE73278B-4C38-B12E-6F67-A2CD5AD7D97A}"/>
                </a:ext>
              </a:extLst>
            </p:cNvPr>
            <p:cNvSpPr/>
            <p:nvPr/>
          </p:nvSpPr>
          <p:spPr>
            <a:xfrm>
              <a:off x="6385560" y="1128690"/>
              <a:ext cx="2590800" cy="203436"/>
            </a:xfrm>
            <a:prstGeom prst="rect">
              <a:avLst/>
            </a:prstGeom>
            <a:solidFill>
              <a:schemeClr val="accent5"/>
            </a:solidFill>
            <a:ln>
              <a:solidFill>
                <a:schemeClr val="accent5"/>
              </a:solidFill>
            </a:ln>
            <a:effectLst/>
          </p:spPr>
          <p:style>
            <a:lnRef idx="2">
              <a:schemeClr val="accent1"/>
            </a:lnRef>
            <a:fillRef idx="1">
              <a:schemeClr val="lt1"/>
            </a:fillRef>
            <a:effectRef idx="0">
              <a:schemeClr val="accent1"/>
            </a:effectRef>
            <a:fontRef idx="minor">
              <a:schemeClr val="dk1"/>
            </a:fontRef>
          </p:style>
          <p:txBody>
            <a:bodyPr anchor="ctr">
              <a:spAutoFit/>
            </a:bodyPr>
            <a:lstStyle/>
            <a:p>
              <a:pPr algn="ctr">
                <a:defRPr/>
              </a:pPr>
              <a:r>
                <a:rPr lang="lv-LV" altLang="lv-LV" sz="1400" dirty="0">
                  <a:solidFill>
                    <a:schemeClr val="bg1"/>
                  </a:solidFill>
                  <a:latin typeface="Verdana" panose="020B0604030504040204" pitchFamily="34" charset="0"/>
                  <a:cs typeface="Arial" panose="020B0604020202020204" pitchFamily="34" charset="0"/>
                </a:rPr>
                <a:t>Kontakti jautājumiem</a:t>
              </a:r>
            </a:p>
          </p:txBody>
        </p:sp>
      </p:grpSp>
      <p:sp>
        <p:nvSpPr>
          <p:cNvPr id="11" name="TextBox 10">
            <a:extLst>
              <a:ext uri="{FF2B5EF4-FFF2-40B4-BE49-F238E27FC236}">
                <a16:creationId xmlns:a16="http://schemas.microsoft.com/office/drawing/2014/main" id="{5AE47855-FAEC-2CF1-0856-6D9F5BE3237E}"/>
              </a:ext>
            </a:extLst>
          </p:cNvPr>
          <p:cNvSpPr txBox="1"/>
          <p:nvPr/>
        </p:nvSpPr>
        <p:spPr>
          <a:xfrm>
            <a:off x="3353658" y="3897979"/>
            <a:ext cx="2776497" cy="682879"/>
          </a:xfrm>
          <a:prstGeom prst="rect">
            <a:avLst/>
          </a:prstGeom>
          <a:noFill/>
          <a:ln>
            <a:noFill/>
          </a:ln>
        </p:spPr>
        <p:txBody>
          <a:bodyPr>
            <a:spAutoFit/>
          </a:bodyPr>
          <a:lstStyle/>
          <a:p>
            <a:pPr algn="ctr">
              <a:lnSpc>
                <a:spcPct val="110000"/>
              </a:lnSpc>
              <a:defRPr/>
            </a:pPr>
            <a:r>
              <a:rPr lang="lv-LV" altLang="lv-LV" sz="1200" b="1" dirty="0">
                <a:solidFill>
                  <a:schemeClr val="bg1"/>
                </a:solidFill>
                <a:highlight>
                  <a:srgbClr val="4BACC6"/>
                </a:highlight>
                <a:latin typeface="Verdana" panose="020B0604030504040204" pitchFamily="34" charset="0"/>
                <a:ea typeface="Verdana" panose="020B0604030504040204" pitchFamily="34" charset="0"/>
              </a:rPr>
              <a:t>AM loma</a:t>
            </a:r>
            <a:r>
              <a:rPr lang="lv-LV" altLang="lv-LV" sz="1200" dirty="0">
                <a:solidFill>
                  <a:schemeClr val="bg1"/>
                </a:solidFill>
                <a:highlight>
                  <a:srgbClr val="4BACC6"/>
                </a:highlight>
                <a:latin typeface="Verdana" panose="020B0604030504040204" pitchFamily="34" charset="0"/>
                <a:ea typeface="Verdana" panose="020B0604030504040204" pitchFamily="34" charset="0"/>
              </a:rPr>
              <a:t> </a:t>
            </a:r>
          </a:p>
          <a:p>
            <a:pPr algn="ctr">
              <a:lnSpc>
                <a:spcPct val="110000"/>
              </a:lnSpc>
              <a:defRPr/>
            </a:pPr>
            <a:r>
              <a:rPr lang="lv-LV" altLang="lv-LV" sz="800" dirty="0">
                <a:solidFill>
                  <a:srgbClr val="00B050"/>
                </a:solidFill>
                <a:latin typeface="Verdana" panose="020B0604030504040204" pitchFamily="34" charset="0"/>
                <a:ea typeface="Verdana" panose="020B0604030504040204" pitchFamily="34" charset="0"/>
              </a:rPr>
              <a:t>TIEŠA </a:t>
            </a:r>
            <a:r>
              <a:rPr lang="lv-LV" altLang="lv-LV" sz="1200" dirty="0">
                <a:latin typeface="Verdana" panose="020B0604030504040204" pitchFamily="34" charset="0"/>
                <a:ea typeface="Verdana" panose="020B0604030504040204" pitchFamily="34" charset="0"/>
              </a:rPr>
              <a:t>Sniedz ekspertīzi </a:t>
            </a:r>
          </a:p>
          <a:p>
            <a:pPr algn="ctr">
              <a:lnSpc>
                <a:spcPct val="110000"/>
              </a:lnSpc>
              <a:defRPr/>
            </a:pPr>
            <a:r>
              <a:rPr lang="lv-LV" altLang="lv-LV" sz="800" dirty="0">
                <a:solidFill>
                  <a:schemeClr val="accent1"/>
                </a:solidFill>
                <a:latin typeface="Verdana" panose="020B0604030504040204" pitchFamily="34" charset="0"/>
                <a:ea typeface="Verdana" panose="020B0604030504040204" pitchFamily="34" charset="0"/>
              </a:rPr>
              <a:t>NETIEŠA</a:t>
            </a:r>
            <a:r>
              <a:rPr lang="lv-LV" altLang="lv-LV" sz="1200" dirty="0">
                <a:latin typeface="Verdana" panose="020B0604030504040204" pitchFamily="34" charset="0"/>
                <a:ea typeface="Verdana" panose="020B0604030504040204" pitchFamily="34" charset="0"/>
              </a:rPr>
              <a:t> Nodrošina līdzfinansējumu</a:t>
            </a:r>
            <a:endParaRPr lang="lv-LV" altLang="lv-LV" sz="1000" dirty="0">
              <a:latin typeface="Verdana" panose="020B0604030504040204" pitchFamily="34" charset="0"/>
              <a:ea typeface="Verdana" panose="020B0604030504040204" pitchFamily="34" charset="0"/>
            </a:endParaRPr>
          </a:p>
        </p:txBody>
      </p:sp>
      <p:pic>
        <p:nvPicPr>
          <p:cNvPr id="37895" name="Graphic 3" descr="Daily calendar with solid fill">
            <a:extLst>
              <a:ext uri="{FF2B5EF4-FFF2-40B4-BE49-F238E27FC236}">
                <a16:creationId xmlns:a16="http://schemas.microsoft.com/office/drawing/2014/main" id="{9253DF13-7E99-F5F0-BA69-0550A8F67F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925" y="3830638"/>
            <a:ext cx="817563"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6" name="TextBox 12">
            <a:extLst>
              <a:ext uri="{FF2B5EF4-FFF2-40B4-BE49-F238E27FC236}">
                <a16:creationId xmlns:a16="http://schemas.microsoft.com/office/drawing/2014/main" id="{A0DA0679-8D62-535B-4024-C0DC4BF0F581}"/>
              </a:ext>
            </a:extLst>
          </p:cNvPr>
          <p:cNvSpPr txBox="1">
            <a:spLocks noChangeArrowheads="1"/>
          </p:cNvSpPr>
          <p:nvPr/>
        </p:nvSpPr>
        <p:spPr bwMode="auto">
          <a:xfrm>
            <a:off x="1138238" y="4019550"/>
            <a:ext cx="20939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lv-LV" altLang="lv-LV" sz="1200">
                <a:latin typeface="Verdana" panose="020B0604030504040204" pitchFamily="34" charset="0"/>
              </a:rPr>
              <a:t>Divas reizes gadā</a:t>
            </a:r>
          </a:p>
          <a:p>
            <a:r>
              <a:rPr lang="lv-LV" altLang="lv-LV" sz="1200">
                <a:latin typeface="Verdana" panose="020B0604030504040204" pitchFamily="34" charset="0"/>
              </a:rPr>
              <a:t>Pavasarī / rudenī</a:t>
            </a:r>
          </a:p>
        </p:txBody>
      </p:sp>
      <p:sp>
        <p:nvSpPr>
          <p:cNvPr id="6" name="Rectangle 5">
            <a:extLst>
              <a:ext uri="{FF2B5EF4-FFF2-40B4-BE49-F238E27FC236}">
                <a16:creationId xmlns:a16="http://schemas.microsoft.com/office/drawing/2014/main" id="{8511F211-1C68-E052-3CF6-E200A63C7FB2}"/>
              </a:ext>
            </a:extLst>
          </p:cNvPr>
          <p:cNvSpPr/>
          <p:nvPr/>
        </p:nvSpPr>
        <p:spPr>
          <a:xfrm>
            <a:off x="3354388" y="3763963"/>
            <a:ext cx="2814637" cy="977900"/>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sp>
        <p:nvSpPr>
          <p:cNvPr id="16" name="Rectangle 15">
            <a:extLst>
              <a:ext uri="{FF2B5EF4-FFF2-40B4-BE49-F238E27FC236}">
                <a16:creationId xmlns:a16="http://schemas.microsoft.com/office/drawing/2014/main" id="{0B5B1FD8-D1DF-A456-FFB3-33D9FF82E180}"/>
              </a:ext>
            </a:extLst>
          </p:cNvPr>
          <p:cNvSpPr/>
          <p:nvPr/>
        </p:nvSpPr>
        <p:spPr>
          <a:xfrm>
            <a:off x="415925" y="3771900"/>
            <a:ext cx="2816225" cy="977900"/>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grpSp>
        <p:nvGrpSpPr>
          <p:cNvPr id="37899" name="Group 1">
            <a:extLst>
              <a:ext uri="{FF2B5EF4-FFF2-40B4-BE49-F238E27FC236}">
                <a16:creationId xmlns:a16="http://schemas.microsoft.com/office/drawing/2014/main" id="{A63B4A7C-97E6-622C-1720-77F5322C3B9F}"/>
              </a:ext>
            </a:extLst>
          </p:cNvPr>
          <p:cNvGrpSpPr>
            <a:grpSpLocks/>
          </p:cNvGrpSpPr>
          <p:nvPr/>
        </p:nvGrpSpPr>
        <p:grpSpPr bwMode="auto">
          <a:xfrm>
            <a:off x="6248400" y="2800350"/>
            <a:ext cx="2590800" cy="657225"/>
            <a:chOff x="6385559" y="1196455"/>
            <a:chExt cx="2590802" cy="490610"/>
          </a:xfrm>
        </p:grpSpPr>
        <p:sp>
          <p:nvSpPr>
            <p:cNvPr id="18" name="TextBox 17">
              <a:extLst>
                <a:ext uri="{FF2B5EF4-FFF2-40B4-BE49-F238E27FC236}">
                  <a16:creationId xmlns:a16="http://schemas.microsoft.com/office/drawing/2014/main" id="{7CC60F98-8405-FBDD-BF1D-D12BB7C2CD96}"/>
                </a:ext>
              </a:extLst>
            </p:cNvPr>
            <p:cNvSpPr txBox="1"/>
            <p:nvPr/>
          </p:nvSpPr>
          <p:spPr>
            <a:xfrm>
              <a:off x="6385559" y="1479682"/>
              <a:ext cx="2590802" cy="207383"/>
            </a:xfrm>
            <a:prstGeom prst="rect">
              <a:avLst/>
            </a:prstGeom>
            <a:solidFill>
              <a:schemeClr val="accent5"/>
            </a:solidFill>
            <a:ln>
              <a:solidFill>
                <a:schemeClr val="accent5"/>
              </a:solidFill>
            </a:ln>
            <a:effectLst/>
          </p:spPr>
          <p:style>
            <a:lnRef idx="2">
              <a:schemeClr val="accent1"/>
            </a:lnRef>
            <a:fillRef idx="1">
              <a:schemeClr val="lt1"/>
            </a:fillRef>
            <a:effectRef idx="0">
              <a:schemeClr val="accent1"/>
            </a:effectRef>
            <a:fontRef idx="minor">
              <a:schemeClr val="dk1"/>
            </a:fontRef>
          </p:style>
          <p:txBody>
            <a:bodyPr>
              <a:spAutoFit/>
            </a:bodyPr>
            <a:lstStyle>
              <a:defPPr>
                <a:defRPr lang="en-US"/>
              </a:defPPr>
              <a:lvl1pPr algn="ctr">
                <a:defRPr sz="1600" b="1">
                  <a:solidFill>
                    <a:schemeClr val="accent3">
                      <a:lumMod val="75000"/>
                    </a:schemeClr>
                  </a:solidFill>
                  <a:latin typeface="Verdana" panose="020B0604030504040204" pitchFamily="34" charset="0"/>
                  <a:ea typeface="Verdana" panose="020B0604030504040204" pitchFamily="34" charset="0"/>
                </a:defRPr>
              </a:lvl1pPr>
            </a:lstStyle>
            <a:p>
              <a:pPr algn="l">
                <a:defRPr/>
              </a:pPr>
              <a:r>
                <a:rPr lang="lv-LV" sz="1200" b="0" dirty="0">
                  <a:solidFill>
                    <a:schemeClr val="bg1"/>
                  </a:solidFill>
                </a:rPr>
                <a:t>www.eudis.europa.eu </a:t>
              </a:r>
            </a:p>
          </p:txBody>
        </p:sp>
        <p:sp>
          <p:nvSpPr>
            <p:cNvPr id="19" name="Rectangle 18">
              <a:extLst>
                <a:ext uri="{FF2B5EF4-FFF2-40B4-BE49-F238E27FC236}">
                  <a16:creationId xmlns:a16="http://schemas.microsoft.com/office/drawing/2014/main" id="{7F753A57-8C38-837F-BE4E-DF1391297B15}"/>
                </a:ext>
              </a:extLst>
            </p:cNvPr>
            <p:cNvSpPr/>
            <p:nvPr/>
          </p:nvSpPr>
          <p:spPr>
            <a:xfrm>
              <a:off x="6872922" y="1196455"/>
              <a:ext cx="2103439" cy="229899"/>
            </a:xfrm>
            <a:prstGeom prst="rect">
              <a:avLst/>
            </a:prstGeom>
            <a:noFill/>
            <a:ln>
              <a:solidFill>
                <a:schemeClr val="accent5"/>
              </a:solidFill>
            </a:ln>
            <a:effectLst/>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lv-LV" altLang="lv-LV" sz="1400" dirty="0">
                  <a:solidFill>
                    <a:schemeClr val="accent5"/>
                  </a:solidFill>
                  <a:latin typeface="Verdana" panose="020B0604030504040204" pitchFamily="34" charset="0"/>
                  <a:cs typeface="Arial" panose="020B0604020202020204" pitchFamily="34" charset="0"/>
                </a:rPr>
                <a:t>Kur var pieteikties?</a:t>
              </a:r>
            </a:p>
          </p:txBody>
        </p:sp>
      </p:grpSp>
      <p:sp>
        <p:nvSpPr>
          <p:cNvPr id="37900" name="TextBox 20">
            <a:extLst>
              <a:ext uri="{FF2B5EF4-FFF2-40B4-BE49-F238E27FC236}">
                <a16:creationId xmlns:a16="http://schemas.microsoft.com/office/drawing/2014/main" id="{3CD57617-1293-B246-FE0F-ABA49038DFAC}"/>
              </a:ext>
            </a:extLst>
          </p:cNvPr>
          <p:cNvSpPr txBox="1">
            <a:spLocks noChangeArrowheads="1"/>
          </p:cNvSpPr>
          <p:nvPr/>
        </p:nvSpPr>
        <p:spPr bwMode="auto">
          <a:xfrm>
            <a:off x="874713" y="2686050"/>
            <a:ext cx="52943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lv-LV" altLang="lv-LV" sz="1200">
                <a:solidFill>
                  <a:srgbClr val="4BACC6"/>
                </a:solidFill>
                <a:latin typeface="Verdana" panose="020B0604030504040204" pitchFamily="34" charset="0"/>
              </a:rPr>
              <a:t>Nefinanšu</a:t>
            </a:r>
            <a:r>
              <a:rPr lang="lv-LV" altLang="lv-LV" sz="1200">
                <a:latin typeface="Verdana" panose="020B0604030504040204" pitchFamily="34" charset="0"/>
              </a:rPr>
              <a:t>: idejas formulēšana, validācija, kontaktu veidošana, sadarbības un testēšanas iespējas </a:t>
            </a:r>
          </a:p>
        </p:txBody>
      </p:sp>
      <p:pic>
        <p:nvPicPr>
          <p:cNvPr id="37901" name="Graphic 22" descr="Network with solid fill">
            <a:extLst>
              <a:ext uri="{FF2B5EF4-FFF2-40B4-BE49-F238E27FC236}">
                <a16:creationId xmlns:a16="http://schemas.microsoft.com/office/drawing/2014/main" id="{958BCC3A-D523-E031-1E8E-617434FC4C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863" y="265112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2" name="TextBox 30">
            <a:extLst>
              <a:ext uri="{FF2B5EF4-FFF2-40B4-BE49-F238E27FC236}">
                <a16:creationId xmlns:a16="http://schemas.microsoft.com/office/drawing/2014/main" id="{85624DFA-1C85-CB3D-7462-7C10237AEA84}"/>
              </a:ext>
            </a:extLst>
          </p:cNvPr>
          <p:cNvSpPr txBox="1">
            <a:spLocks noChangeArrowheads="1"/>
          </p:cNvSpPr>
          <p:nvPr/>
        </p:nvSpPr>
        <p:spPr bwMode="auto">
          <a:xfrm>
            <a:off x="415925" y="2271713"/>
            <a:ext cx="4572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lv-LV" altLang="lv-LV" sz="1800" b="1">
                <a:latin typeface="Verdana" panose="020B0604030504040204" pitchFamily="34" charset="0"/>
              </a:rPr>
              <a:t>Atbalsta veids </a:t>
            </a:r>
            <a:endParaRPr lang="lv-LV" altLang="lv-LV" sz="1800">
              <a:latin typeface="Verdana" panose="020B0604030504040204" pitchFamily="34" charset="0"/>
            </a:endParaRPr>
          </a:p>
        </p:txBody>
      </p:sp>
      <p:pic>
        <p:nvPicPr>
          <p:cNvPr id="37903" name="Graphic 32" descr="Pin with solid fill">
            <a:extLst>
              <a:ext uri="{FF2B5EF4-FFF2-40B4-BE49-F238E27FC236}">
                <a16:creationId xmlns:a16="http://schemas.microsoft.com/office/drawing/2014/main" id="{19F4FC93-DE84-CCDC-F05B-42A3F4A145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2686050"/>
            <a:ext cx="436563"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4" name="Graphic 21" descr="Piggy Bank with solid fill">
            <a:extLst>
              <a:ext uri="{FF2B5EF4-FFF2-40B4-BE49-F238E27FC236}">
                <a16:creationId xmlns:a16="http://schemas.microsoft.com/office/drawing/2014/main" id="{519D5EEC-C176-AD20-F588-25A92D9B441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3388" y="3117850"/>
            <a:ext cx="5207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5" name="TextBox 23">
            <a:extLst>
              <a:ext uri="{FF2B5EF4-FFF2-40B4-BE49-F238E27FC236}">
                <a16:creationId xmlns:a16="http://schemas.microsoft.com/office/drawing/2014/main" id="{3FBC3B7A-C688-48A9-5275-9B72CF68ED48}"/>
              </a:ext>
            </a:extLst>
          </p:cNvPr>
          <p:cNvSpPr txBox="1">
            <a:spLocks noChangeArrowheads="1"/>
          </p:cNvSpPr>
          <p:nvPr/>
        </p:nvSpPr>
        <p:spPr bwMode="auto">
          <a:xfrm>
            <a:off x="889000" y="3294063"/>
            <a:ext cx="52800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lv-LV" altLang="lv-LV" sz="1200">
                <a:solidFill>
                  <a:srgbClr val="4BACC6"/>
                </a:solidFill>
                <a:latin typeface="Verdana" panose="020B0604030504040204" pitchFamily="34" charset="0"/>
              </a:rPr>
              <a:t>Finanšu</a:t>
            </a:r>
            <a:r>
              <a:rPr lang="lv-LV" altLang="lv-LV" sz="1200">
                <a:latin typeface="Verdana" panose="020B0604030504040204" pitchFamily="34" charset="0"/>
              </a:rPr>
              <a:t>: balvu fonds labāko ideju autoriem līdz 10 000 EUR</a:t>
            </a:r>
          </a:p>
        </p:txBody>
      </p:sp>
    </p:spTree>
  </p:cSld>
  <p:clrMapOvr>
    <a:masterClrMapping/>
  </p:clrMapOvr>
</p:sld>
</file>

<file path=ppt/theme/theme1.xml><?xml version="1.0" encoding="utf-8"?>
<a:theme xmlns:a="http://schemas.openxmlformats.org/drawingml/2006/main" name="89_Prezentacija_templateL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2416</TotalTime>
  <Words>3507</Words>
  <Application>Microsoft Office PowerPoint</Application>
  <PresentationFormat>On-screen Show (16:9)</PresentationFormat>
  <Paragraphs>500</Paragraphs>
  <Slides>34</Slides>
  <Notes>29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34</vt:i4>
      </vt:variant>
    </vt:vector>
  </HeadingPairs>
  <TitlesOfParts>
    <vt:vector size="42" baseType="lpstr">
      <vt:lpstr>Times New Roman</vt:lpstr>
      <vt:lpstr>Arial</vt:lpstr>
      <vt:lpstr>Calibri</vt:lpstr>
      <vt:lpstr>Verdana</vt:lpstr>
      <vt:lpstr>Wingdings</vt:lpstr>
      <vt:lpstr>Symbol</vt:lpstr>
      <vt:lpstr>89_Prezentacija_templateLV</vt:lpstr>
      <vt:lpstr>Office Theme</vt:lpstr>
      <vt:lpstr>Ceļa karte sadarbībai un atbalsta iespējām  aizsardzības industrijā</vt:lpstr>
      <vt:lpstr>PowerPoint Presentation</vt:lpstr>
      <vt:lpstr>Par ceļa karti</vt:lpstr>
      <vt:lpstr>PowerPoint Presentation</vt:lpstr>
      <vt:lpstr>PowerPoint Presentation</vt:lpstr>
      <vt:lpstr>PowerPoint Presentation</vt:lpstr>
      <vt:lpstr>Atbalsts idejām</vt:lpstr>
      <vt:lpstr>PowerPoint Presentation</vt:lpstr>
      <vt:lpstr>Ideju inovāciju hakatoni</vt:lpstr>
      <vt:lpstr>UniLab Defence Pirmsakselerators</vt:lpstr>
      <vt:lpstr>LIAA Biznesa inkubators</vt:lpstr>
      <vt:lpstr>Atbalsts prototipēšanai un validācijai</vt:lpstr>
      <vt:lpstr>PowerPoint Presentation</vt:lpstr>
      <vt:lpstr>NATO DIANA akselerators  (UniLab Defence) </vt:lpstr>
      <vt:lpstr>Testēšana un ekspertu konsultācijas</vt:lpstr>
      <vt:lpstr>Grantu programma</vt:lpstr>
      <vt:lpstr>Grantu programma</vt:lpstr>
      <vt:lpstr>Pētniecības un attīstības (R&amp;D) līgumi</vt:lpstr>
      <vt:lpstr>Eiropas Aizsardzības fonda projekti</vt:lpstr>
      <vt:lpstr>Atbalsts ražošanai un izaugsmei</vt:lpstr>
      <vt:lpstr>PowerPoint Presentation</vt:lpstr>
      <vt:lpstr>Aizdevumi uzņēmumu inovācijām</vt:lpstr>
      <vt:lpstr>Lielo investīciju aizdevums ar kapitāla atlaidi</vt:lpstr>
      <vt:lpstr>Kredīta garantijas</vt:lpstr>
      <vt:lpstr>Iniciatīva «Zaļais koridors»</vt:lpstr>
      <vt:lpstr>Iniciatīva «Zaļais koridors»</vt:lpstr>
      <vt:lpstr>Iniciatīva «Zaļais koridors»</vt:lpstr>
      <vt:lpstr>PowerPoint Presentation</vt:lpstr>
      <vt:lpstr>PowerPoint Presentation</vt:lpstr>
      <vt:lpstr>Saziņas iespējas komersantiem</vt:lpstr>
      <vt:lpstr>Saziņas iespējas komersantiem</vt:lpstr>
      <vt:lpstr>PowerPoint Presentation</vt:lpstr>
      <vt:lpstr>Nobeigumā</vt:lpstr>
      <vt:lpstr>Ceļa karte sadarbībai un atbalsta iespējām  aizsardzības industrijā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Elīna Vīksne</dc:creator>
  <cp:lastModifiedBy>Vineta Eglīte</cp:lastModifiedBy>
  <cp:revision>151</cp:revision>
  <dcterms:created xsi:type="dcterms:W3CDTF">2014-11-20T14:46:47Z</dcterms:created>
  <dcterms:modified xsi:type="dcterms:W3CDTF">2025-12-09T12:44:25Z</dcterms:modified>
</cp:coreProperties>
</file>