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1" r:id="rId6"/>
    <p:sldId id="260" r:id="rId7"/>
    <p:sldId id="261" r:id="rId8"/>
    <p:sldId id="262" r:id="rId9"/>
    <p:sldId id="263" r:id="rId10"/>
    <p:sldId id="264" r:id="rId11"/>
    <p:sldId id="270" r:id="rId12"/>
    <p:sldId id="269" r:id="rId13"/>
    <p:sldId id="265" r:id="rId14"/>
    <p:sldId id="267" r:id="rId15"/>
    <p:sldId id="266" r:id="rId16"/>
    <p:sldId id="280" r:id="rId17"/>
    <p:sldId id="268" r:id="rId18"/>
    <p:sldId id="271" r:id="rId19"/>
    <p:sldId id="279" r:id="rId20"/>
    <p:sldId id="272" r:id="rId21"/>
    <p:sldId id="277" r:id="rId22"/>
    <p:sldId id="278" r:id="rId23"/>
    <p:sldId id="276" r:id="rId24"/>
    <p:sldId id="273" r:id="rId25"/>
  </p:sldIdLst>
  <p:sldSz cx="18288000" cy="10287000"/>
  <p:notesSz cx="6858000" cy="9144000"/>
  <p:embeddedFontLst>
    <p:embeddedFont>
      <p:font typeface="Arimo" panose="020B0604020202020204" charset="0"/>
      <p:regular r:id="rId26"/>
    </p:embeddedFont>
    <p:embeddedFont>
      <p:font typeface="Arimo Bold" panose="020B0604020202020204" charset="0"/>
      <p:regular r:id="rId27"/>
    </p:embeddedFont>
    <p:embeddedFont>
      <p:font typeface="Armin Grotesk 1" panose="020B0604020202020204" charset="0"/>
      <p:regular r:id="rId28"/>
    </p:embeddedFont>
    <p:embeddedFont>
      <p:font typeface="Armin Grotesk 2" panose="020B0604020202020204" charset="0"/>
      <p:regular r:id="rId29"/>
    </p:embeddedFont>
    <p:embeddedFont>
      <p:font typeface="Armin Grotesk 2 Semi-Bold" panose="020B0604020202020204" charset="0"/>
      <p:regular r:id="rId30"/>
    </p:embeddedFont>
    <p:embeddedFont>
      <p:font typeface="Armin Grotesk 2 Ultra-Bold" panose="020B0604020202020204" charset="0"/>
      <p:regular r:id="rId31"/>
    </p:embeddedFont>
    <p:embeddedFont>
      <p:font typeface="Armin Grotesk 3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B599F47-ED6E-C374-C6F4-12A5991F1E51}" name="Ineta Purauska" initials="IP" userId="S::Ineta.Purauska@liaa.gov.lv::e5e58b68-5e54-4605-aa29-92dea5df7ff8" providerId="AD"/>
  <p188:author id="{8CBC0BF1-AB27-4ED4-B6D9-CC9999BF7193}" name="Eva Jākobsone" initials="EJ" userId="S::Eva.Jakobsone@liaa.gov.lv::ec9dab02-dfbd-411b-a59e-ffa33b490f4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0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ikumi.lv/ta/id/347446-eiropas-savienibas-kohezijas-politikas-programmas-2021-2027-gadam-1-2-1-specifiska-atbalsta-merka-petniecibas-un-inovaciju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ur-lex.europa.eu/legal-content/LV/TXT/?uri=CELEX:32023R2831" TargetMode="External"/><Relationship Id="rId4" Type="http://schemas.openxmlformats.org/officeDocument/2006/relationships/hyperlink" Target="https://eur-lex.europa.eu/legal-content/LV/TXT/?uri=CELEX:32021R1058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latvia.gov.lv/#/pub/scientific_institution/list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ikumi.lv/ta/id/331743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ur-lex.europa.eu/legal-content/LV/TXT/?uri=CELEX:32015R1017" TargetMode="Externa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9.pn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10.pn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30.sv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9.pn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8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10.pn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30.sv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9.pn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10.pn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30.sv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business.gov.lv/atbalsta-iespejas/komercializacijas-atbalsts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sciencelatvia.gov.lv/#/pub/scientific_institution/list" TargetMode="External"/><Relationship Id="rId12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usiness.gov.lv/atbalsta-iespejas/komercializacijas-atbalsts?section=papildu-informacija#papildus-normativie-akti-" TargetMode="External"/><Relationship Id="rId11" Type="http://schemas.openxmlformats.org/officeDocument/2006/relationships/hyperlink" Target="mailto:jautajumi@liaa.gov.lv" TargetMode="External"/><Relationship Id="rId5" Type="http://schemas.openxmlformats.org/officeDocument/2006/relationships/hyperlink" Target="https://likumi.lv/ta/id/347446-eiropas-savienibas-kohezijas-politikas-programmas-2021-2027-gadam-1-2-1-specifiska-atbalsta-merka-petniecibas-un-inovaciju" TargetMode="External"/><Relationship Id="rId10" Type="http://schemas.openxmlformats.org/officeDocument/2006/relationships/hyperlink" Target="https://teams.microsoft.com/l/meetup-join/19%3ameeting_OTBjOTM1YjQtODhhYS00MjcwLWFhYzctZDkwNmY1ZGEwOTRl%40thread.v2/0?context=%7b%22Tid%22%3a%227170f81f-1760-44f5-9f2c-bb761e7791fc%22%2c%22Oid%22%3a%22e5e58b68-5e54-4605-aa29-92dea5df7ff8%22%7d" TargetMode="External"/><Relationship Id="rId4" Type="http://schemas.openxmlformats.org/officeDocument/2006/relationships/image" Target="../media/image19.svg"/><Relationship Id="rId9" Type="http://schemas.openxmlformats.org/officeDocument/2006/relationships/hyperlink" Target="https://business.gov.lv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Relationship Id="rId9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hyperlink" Target="https://eur-lex.europa.eu/legal-content/LV/TXT/PDF/?uri=OJ:L_202302831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s://business.gov.lv/atbalsta-iespejas/komercializacijas-atbalsts" TargetMode="External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0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</a:blip>
            <a:stretch>
              <a:fillRect t="-4814" b="-4814"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/>
          <p:nvPr/>
        </p:nvGrpSpPr>
        <p:grpSpPr>
          <a:xfrm>
            <a:off x="-891631" y="-93155"/>
            <a:ext cx="6530034" cy="6761236"/>
            <a:chOff x="0" y="0"/>
            <a:chExt cx="8706712" cy="9014982"/>
          </a:xfrm>
        </p:grpSpPr>
        <p:sp>
          <p:nvSpPr>
            <p:cNvPr id="4" name="AutoShape 4"/>
            <p:cNvSpPr/>
            <p:nvPr/>
          </p:nvSpPr>
          <p:spPr>
            <a:xfrm flipV="1">
              <a:off x="4944858" y="26525"/>
              <a:ext cx="2490220" cy="2490220"/>
            </a:xfrm>
            <a:prstGeom prst="line">
              <a:avLst/>
            </a:prstGeom>
            <a:ln w="75023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AutoShape 5"/>
            <p:cNvSpPr/>
            <p:nvPr/>
          </p:nvSpPr>
          <p:spPr>
            <a:xfrm flipV="1">
              <a:off x="6189968" y="1271634"/>
              <a:ext cx="2490220" cy="2490220"/>
            </a:xfrm>
            <a:prstGeom prst="line">
              <a:avLst/>
            </a:prstGeom>
            <a:ln w="75023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26525" y="5253128"/>
              <a:ext cx="2490220" cy="2490220"/>
            </a:xfrm>
            <a:prstGeom prst="line">
              <a:avLst/>
            </a:prstGeom>
            <a:ln w="75023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7" name="AutoShape 7"/>
            <p:cNvSpPr/>
            <p:nvPr/>
          </p:nvSpPr>
          <p:spPr>
            <a:xfrm flipV="1">
              <a:off x="1271634" y="6498238"/>
              <a:ext cx="2490220" cy="2490220"/>
            </a:xfrm>
            <a:prstGeom prst="line">
              <a:avLst/>
            </a:prstGeom>
            <a:ln w="75023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4922754" y="5231024"/>
              <a:ext cx="2490220" cy="2490220"/>
            </a:xfrm>
            <a:prstGeom prst="line">
              <a:avLst/>
            </a:prstGeom>
            <a:ln w="75023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9" name="AutoShape 9"/>
            <p:cNvSpPr/>
            <p:nvPr/>
          </p:nvSpPr>
          <p:spPr>
            <a:xfrm flipV="1">
              <a:off x="6167864" y="6476134"/>
              <a:ext cx="2490220" cy="2490220"/>
            </a:xfrm>
            <a:prstGeom prst="line">
              <a:avLst/>
            </a:prstGeom>
            <a:ln w="75023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0" name="AutoShape 10"/>
            <p:cNvSpPr/>
            <p:nvPr/>
          </p:nvSpPr>
          <p:spPr>
            <a:xfrm flipV="1">
              <a:off x="74170" y="41932"/>
              <a:ext cx="2490220" cy="2490220"/>
            </a:xfrm>
            <a:prstGeom prst="line">
              <a:avLst/>
            </a:prstGeom>
            <a:ln w="75023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1" name="AutoShape 11"/>
            <p:cNvSpPr/>
            <p:nvPr/>
          </p:nvSpPr>
          <p:spPr>
            <a:xfrm flipV="1">
              <a:off x="1319280" y="1287042"/>
              <a:ext cx="2490220" cy="2490220"/>
            </a:xfrm>
            <a:prstGeom prst="line">
              <a:avLst/>
            </a:prstGeom>
            <a:ln w="75023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11361" y="7875859"/>
            <a:ext cx="3530870" cy="1354021"/>
          </a:xfrm>
          <a:custGeom>
            <a:avLst/>
            <a:gdLst/>
            <a:ahLst/>
            <a:cxnLst/>
            <a:rect l="l" t="t" r="r" b="b"/>
            <a:pathLst>
              <a:path w="3530870" h="1354021">
                <a:moveTo>
                  <a:pt x="0" y="0"/>
                </a:moveTo>
                <a:lnTo>
                  <a:pt x="3530870" y="0"/>
                </a:lnTo>
                <a:lnTo>
                  <a:pt x="3530870" y="1354021"/>
                </a:lnTo>
                <a:lnTo>
                  <a:pt x="0" y="1354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8259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3" name="Freeform 13"/>
          <p:cNvSpPr/>
          <p:nvPr/>
        </p:nvSpPr>
        <p:spPr>
          <a:xfrm>
            <a:off x="4642231" y="7842448"/>
            <a:ext cx="1394741" cy="1415852"/>
          </a:xfrm>
          <a:custGeom>
            <a:avLst/>
            <a:gdLst/>
            <a:ahLst/>
            <a:cxnLst/>
            <a:rect l="l" t="t" r="r" b="b"/>
            <a:pathLst>
              <a:path w="1394741" h="1415852">
                <a:moveTo>
                  <a:pt x="0" y="0"/>
                </a:moveTo>
                <a:lnTo>
                  <a:pt x="1394741" y="0"/>
                </a:lnTo>
                <a:lnTo>
                  <a:pt x="1394741" y="1415852"/>
                </a:lnTo>
                <a:lnTo>
                  <a:pt x="0" y="14158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70703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4" name="Freeform 14"/>
          <p:cNvSpPr/>
          <p:nvPr/>
        </p:nvSpPr>
        <p:spPr>
          <a:xfrm>
            <a:off x="6036972" y="7842448"/>
            <a:ext cx="2649936" cy="1423376"/>
          </a:xfrm>
          <a:custGeom>
            <a:avLst/>
            <a:gdLst/>
            <a:ahLst/>
            <a:cxnLst/>
            <a:rect l="l" t="t" r="r" b="b"/>
            <a:pathLst>
              <a:path w="2649936" h="1423376">
                <a:moveTo>
                  <a:pt x="0" y="0"/>
                </a:moveTo>
                <a:lnTo>
                  <a:pt x="2649936" y="0"/>
                </a:lnTo>
                <a:lnTo>
                  <a:pt x="2649936" y="1423376"/>
                </a:lnTo>
                <a:lnTo>
                  <a:pt x="0" y="14233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1871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5" name="TextBox 15"/>
          <p:cNvSpPr txBox="1"/>
          <p:nvPr/>
        </p:nvSpPr>
        <p:spPr>
          <a:xfrm>
            <a:off x="12996117" y="5889212"/>
            <a:ext cx="400366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500" dirty="0">
                <a:solidFill>
                  <a:srgbClr val="FFFFFF"/>
                </a:solidFill>
                <a:latin typeface="Armin Grotesk 1"/>
                <a:ea typeface="Armin Grotesk 1"/>
                <a:cs typeface="Armin Grotesk 1"/>
                <a:sym typeface="Armin Grotesk 1"/>
              </a:rPr>
              <a:t>Ineta Purauska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04983" y="6523687"/>
            <a:ext cx="6807696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0"/>
              </a:lnSpc>
            </a:pPr>
            <a:r>
              <a:rPr lang="en-US" sz="2700" dirty="0" err="1">
                <a:solidFill>
                  <a:srgbClr val="FFFFFF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Inovatīvas</a:t>
            </a:r>
            <a:r>
              <a:rPr lang="en-US" sz="2700" dirty="0">
                <a:solidFill>
                  <a:srgbClr val="FFFFFF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uzņēmējdarbības</a:t>
            </a:r>
            <a:r>
              <a:rPr lang="en-US" sz="2700" dirty="0">
                <a:solidFill>
                  <a:srgbClr val="FFFFFF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atbalsta</a:t>
            </a:r>
            <a:r>
              <a:rPr lang="en-US" sz="2700" dirty="0">
                <a:solidFill>
                  <a:srgbClr val="FFFFFF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nodaļa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70438" y="2895600"/>
            <a:ext cx="8742240" cy="2148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005"/>
              </a:lnSpc>
            </a:pPr>
            <a:r>
              <a:rPr lang="en-US" sz="6670">
                <a:solidFill>
                  <a:srgbClr val="AEA8A5"/>
                </a:solidFill>
                <a:latin typeface="Armin Grotesk 3"/>
                <a:ea typeface="Armin Grotesk 3"/>
                <a:cs typeface="Armin Grotesk 3"/>
                <a:sym typeface="Armin Grotesk 3"/>
              </a:rPr>
              <a:t>Komercializācijas atbalsts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96418" y="1819275"/>
            <a:ext cx="6816261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Armin Grotesk 1"/>
                <a:ea typeface="Armin Grotesk 1"/>
                <a:cs typeface="Armin Grotesk 1"/>
                <a:sym typeface="Armin Grotesk 1"/>
              </a:rPr>
              <a:t>LIAA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370142" y="7369070"/>
            <a:ext cx="177485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001"/>
              </a:lnSpc>
            </a:pPr>
            <a:r>
              <a:rPr lang="lv-LV" sz="2501" dirty="0">
                <a:solidFill>
                  <a:srgbClr val="AEA8A5"/>
                </a:solidFill>
                <a:latin typeface="Armin Grotesk 3"/>
                <a:ea typeface="Armin Grotesk 3"/>
                <a:cs typeface="Armin Grotesk 3"/>
                <a:sym typeface="Armin Grotesk 3"/>
              </a:rPr>
              <a:t>10.09</a:t>
            </a:r>
            <a:r>
              <a:rPr lang="en-US" sz="2501" dirty="0">
                <a:solidFill>
                  <a:srgbClr val="AEA8A5"/>
                </a:solidFill>
                <a:latin typeface="Armin Grotesk 3"/>
                <a:ea typeface="Armin Grotesk 3"/>
                <a:cs typeface="Armin Grotesk 3"/>
                <a:sym typeface="Armin Grotesk 3"/>
              </a:rPr>
              <a:t>.2025.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2989" y="972340"/>
            <a:ext cx="15543436" cy="911860"/>
            <a:chOff x="0" y="0"/>
            <a:chExt cx="20724581" cy="12158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4580" cy="1215813"/>
            </a:xfrm>
            <a:custGeom>
              <a:avLst/>
              <a:gdLst/>
              <a:ahLst/>
              <a:cxnLst/>
              <a:rect l="l" t="t" r="r" b="b"/>
              <a:pathLst>
                <a:path w="20724580" h="1215813">
                  <a:moveTo>
                    <a:pt x="0" y="0"/>
                  </a:moveTo>
                  <a:lnTo>
                    <a:pt x="20724580" y="0"/>
                  </a:lnTo>
                  <a:lnTo>
                    <a:pt x="20724580" y="1215813"/>
                  </a:lnTo>
                  <a:lnTo>
                    <a:pt x="0" y="12158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20724581" cy="13205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000"/>
                </a:lnSpc>
              </a:pPr>
              <a:r>
                <a:rPr lang="en-US" sz="4999">
                  <a:solidFill>
                    <a:srgbClr val="000000"/>
                  </a:solidFill>
                  <a:latin typeface="Armin Grotesk 2"/>
                  <a:ea typeface="Armin Grotesk 2"/>
                  <a:cs typeface="Armin Grotesk 2"/>
                  <a:sym typeface="Armin Grotesk 2"/>
                </a:rPr>
                <a:t>ATBALSTĀMĀS DARBĪBAS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6525353" y="9373664"/>
            <a:ext cx="1385734" cy="525267"/>
          </a:xfrm>
          <a:custGeom>
            <a:avLst/>
            <a:gdLst/>
            <a:ahLst/>
            <a:cxnLst/>
            <a:rect l="l" t="t" r="r" b="b"/>
            <a:pathLst>
              <a:path w="1385734" h="525267">
                <a:moveTo>
                  <a:pt x="0" y="0"/>
                </a:moveTo>
                <a:lnTo>
                  <a:pt x="1385733" y="0"/>
                </a:lnTo>
                <a:lnTo>
                  <a:pt x="1385733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" r="-4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6" name="AutoShape 6"/>
          <p:cNvSpPr/>
          <p:nvPr/>
        </p:nvSpPr>
        <p:spPr>
          <a:xfrm flipV="1">
            <a:off x="1028700" y="3716051"/>
            <a:ext cx="9018656" cy="0"/>
          </a:xfrm>
          <a:prstGeom prst="line">
            <a:avLst/>
          </a:prstGeom>
          <a:ln w="9525" cap="flat">
            <a:solidFill>
              <a:srgbClr val="434C8F">
                <a:alpha val="5098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7" name="AutoShape 7"/>
          <p:cNvSpPr/>
          <p:nvPr/>
        </p:nvSpPr>
        <p:spPr>
          <a:xfrm flipV="1">
            <a:off x="1028700" y="4512295"/>
            <a:ext cx="9018656" cy="0"/>
          </a:xfrm>
          <a:prstGeom prst="line">
            <a:avLst/>
          </a:prstGeom>
          <a:ln w="9525" cap="flat">
            <a:solidFill>
              <a:srgbClr val="434C8F">
                <a:alpha val="5098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8" name="AutoShape 8"/>
          <p:cNvSpPr/>
          <p:nvPr/>
        </p:nvSpPr>
        <p:spPr>
          <a:xfrm>
            <a:off x="1162989" y="6009634"/>
            <a:ext cx="9018656" cy="0"/>
          </a:xfrm>
          <a:prstGeom prst="line">
            <a:avLst/>
          </a:prstGeom>
          <a:ln w="9525" cap="flat">
            <a:solidFill>
              <a:srgbClr val="434C8F">
                <a:alpha val="5098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9" name="TextBox 9"/>
          <p:cNvSpPr txBox="1"/>
          <p:nvPr/>
        </p:nvSpPr>
        <p:spPr>
          <a:xfrm>
            <a:off x="1028700" y="2050019"/>
            <a:ext cx="9598253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b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• Produkta rūpnieciskā dizaina izstrāde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8644" y="2524138"/>
            <a:ext cx="10502507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produkta estētiskā, funkcionālā un ilgtspējīgā risinājuma izstrāde, vienlaikus uzlabojot vai radot inženiertehnisko, lietošanas, ergonomikas un zīmola attīstības risinājumu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797013"/>
            <a:ext cx="1075245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b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• Sertificēšanas un testēšanas pakalpojumi</a:t>
            </a:r>
          </a:p>
          <a:p>
            <a:pPr algn="l">
              <a:lnSpc>
                <a:spcPts val="3000"/>
              </a:lnSpc>
            </a:pPr>
            <a:endParaRPr lang="en-US" sz="3000" b="1">
              <a:solidFill>
                <a:srgbClr val="A20B32"/>
              </a:solidFill>
              <a:latin typeface="Armin Grotesk 2 Semi-Bold"/>
              <a:ea typeface="Armin Grotesk 2 Semi-Bold"/>
              <a:cs typeface="Armin Grotesk 2 Semi-Bold"/>
              <a:sym typeface="Armin Grotesk 2 Semi-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78644" y="5157146"/>
            <a:ext cx="1050250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tai skaitā ekspertu izdevumi komercializācijas piedāvājuma virzīšanai tirgū (ja to paredz komercializācijas stratēģija)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4699635"/>
            <a:ext cx="11176074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• </a:t>
            </a:r>
            <a:r>
              <a:rPr lang="en-US" sz="30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Komercializācijas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30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piedāvājuma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30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sagatavošana</a:t>
            </a:r>
            <a:endParaRPr lang="en-US" sz="3000" b="1" dirty="0">
              <a:solidFill>
                <a:srgbClr val="A20B32"/>
              </a:solidFill>
              <a:latin typeface="Armin Grotesk 2 Semi-Bold"/>
              <a:ea typeface="Armin Grotesk 2 Semi-Bold"/>
              <a:cs typeface="Armin Grotesk 2 Semi-Bold"/>
              <a:sym typeface="Armin Grotesk 2 Semi-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78644" y="6652571"/>
            <a:ext cx="1050250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tai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skaitā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ekspertu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izdevumi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licences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līgumu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intelektuālā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īpašuma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tiesību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nodošanas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līgumu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sagatavošanai</a:t>
            </a:r>
            <a:endParaRPr lang="en-US" sz="2499" dirty="0">
              <a:solidFill>
                <a:srgbClr val="1B1B1B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6195371"/>
            <a:ext cx="11176074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• </a:t>
            </a:r>
            <a:r>
              <a:rPr lang="en-US" sz="30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Licencēšanas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30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pakalpojumi</a:t>
            </a:r>
            <a:endParaRPr lang="en-US" sz="3000" b="1" dirty="0">
              <a:solidFill>
                <a:srgbClr val="A20B32"/>
              </a:solidFill>
              <a:latin typeface="Armin Grotesk 2 Semi-Bold"/>
              <a:ea typeface="Armin Grotesk 2 Semi-Bold"/>
              <a:cs typeface="Armin Grotesk 2 Semi-Bold"/>
              <a:sym typeface="Armin Grotesk 2 Semi-Bold"/>
            </a:endParaRPr>
          </a:p>
        </p:txBody>
      </p:sp>
      <p:sp>
        <p:nvSpPr>
          <p:cNvPr id="16" name="AutoShape 16"/>
          <p:cNvSpPr/>
          <p:nvPr/>
        </p:nvSpPr>
        <p:spPr>
          <a:xfrm flipV="1">
            <a:off x="1028700" y="7535538"/>
            <a:ext cx="9018656" cy="0"/>
          </a:xfrm>
          <a:prstGeom prst="line">
            <a:avLst/>
          </a:prstGeom>
          <a:ln w="9525" cap="flat">
            <a:solidFill>
              <a:srgbClr val="434C8F">
                <a:alpha val="5098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17" name="TextBox 17"/>
          <p:cNvSpPr txBox="1"/>
          <p:nvPr/>
        </p:nvSpPr>
        <p:spPr>
          <a:xfrm>
            <a:off x="605076" y="7627931"/>
            <a:ext cx="11176074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29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Dalība</a:t>
            </a:r>
            <a:r>
              <a:rPr lang="en-US" sz="29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29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starptautiskajās</a:t>
            </a:r>
            <a:r>
              <a:rPr lang="en-US" sz="29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29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izstādēs</a:t>
            </a:r>
            <a:r>
              <a:rPr lang="en-US" sz="29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, </a:t>
            </a:r>
            <a:r>
              <a:rPr lang="en-US" sz="29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kontaktbiržās</a:t>
            </a:r>
            <a:r>
              <a:rPr lang="en-US" sz="29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, </a:t>
            </a:r>
            <a:r>
              <a:rPr lang="en-US" sz="29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konferencēs</a:t>
            </a:r>
            <a:r>
              <a:rPr lang="en-US" sz="29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(</a:t>
            </a:r>
            <a:r>
              <a:rPr lang="en-US" sz="29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semināros</a:t>
            </a:r>
            <a:r>
              <a:rPr lang="en-US" sz="29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) </a:t>
            </a:r>
            <a:r>
              <a:rPr lang="en-US" sz="29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ārvalstīs</a:t>
            </a:r>
            <a:r>
              <a:rPr lang="en-US" sz="29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un </a:t>
            </a:r>
            <a:r>
              <a:rPr lang="en-US" sz="29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individuālajās</a:t>
            </a:r>
            <a:r>
              <a:rPr lang="en-US" sz="29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29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vizītēs</a:t>
            </a:r>
            <a:r>
              <a:rPr lang="en-US" sz="29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, </a:t>
            </a:r>
            <a:r>
              <a:rPr lang="en-US" sz="29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dalība</a:t>
            </a:r>
            <a:r>
              <a:rPr lang="en-US" sz="29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LIAA  </a:t>
            </a:r>
            <a:r>
              <a:rPr lang="en-US" sz="29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nacionālajos</a:t>
            </a:r>
            <a:r>
              <a:rPr lang="en-US" sz="29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29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stendos</a:t>
            </a:r>
            <a:r>
              <a:rPr lang="en-US" sz="29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un </a:t>
            </a:r>
            <a:r>
              <a:rPr lang="en-US" sz="29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tirdzniecības</a:t>
            </a:r>
            <a:r>
              <a:rPr lang="en-US" sz="29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29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misijās</a:t>
            </a:r>
            <a:r>
              <a:rPr lang="en-US" sz="29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78644" y="8892851"/>
            <a:ext cx="10502507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ja individuālo vizīti paredz komercializācijas stratēģija</a:t>
            </a:r>
          </a:p>
        </p:txBody>
      </p:sp>
      <p:sp>
        <p:nvSpPr>
          <p:cNvPr id="19" name="AutoShape 19"/>
          <p:cNvSpPr/>
          <p:nvPr/>
        </p:nvSpPr>
        <p:spPr>
          <a:xfrm flipV="1">
            <a:off x="1028700" y="9680568"/>
            <a:ext cx="9018656" cy="0"/>
          </a:xfrm>
          <a:prstGeom prst="line">
            <a:avLst/>
          </a:prstGeom>
          <a:ln w="9525" cap="flat">
            <a:solidFill>
              <a:srgbClr val="434C8F">
                <a:alpha val="5098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2989" y="972340"/>
            <a:ext cx="15543436" cy="911860"/>
            <a:chOff x="0" y="0"/>
            <a:chExt cx="20724581" cy="12158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4580" cy="1215813"/>
            </a:xfrm>
            <a:custGeom>
              <a:avLst/>
              <a:gdLst/>
              <a:ahLst/>
              <a:cxnLst/>
              <a:rect l="l" t="t" r="r" b="b"/>
              <a:pathLst>
                <a:path w="20724580" h="1215813">
                  <a:moveTo>
                    <a:pt x="0" y="0"/>
                  </a:moveTo>
                  <a:lnTo>
                    <a:pt x="20724580" y="0"/>
                  </a:lnTo>
                  <a:lnTo>
                    <a:pt x="20724580" y="1215813"/>
                  </a:lnTo>
                  <a:lnTo>
                    <a:pt x="0" y="12158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20724581" cy="13205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000"/>
                </a:lnSpc>
              </a:pPr>
              <a:r>
                <a:rPr lang="en-US" sz="4999" dirty="0">
                  <a:solidFill>
                    <a:srgbClr val="000000"/>
                  </a:solidFill>
                  <a:latin typeface="Armin Grotesk 2"/>
                  <a:ea typeface="Armin Grotesk 2"/>
                  <a:cs typeface="Armin Grotesk 2"/>
                  <a:sym typeface="Armin Grotesk 2"/>
                </a:rPr>
                <a:t>NEATBALSTĀMĀS NOZARES UN DARBĪBAS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6525353" y="9373664"/>
            <a:ext cx="1385734" cy="525267"/>
          </a:xfrm>
          <a:custGeom>
            <a:avLst/>
            <a:gdLst/>
            <a:ahLst/>
            <a:cxnLst/>
            <a:rect l="l" t="t" r="r" b="b"/>
            <a:pathLst>
              <a:path w="1385734" h="525267">
                <a:moveTo>
                  <a:pt x="0" y="0"/>
                </a:moveTo>
                <a:lnTo>
                  <a:pt x="1385733" y="0"/>
                </a:lnTo>
                <a:lnTo>
                  <a:pt x="1385733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" r="-4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6" name="AutoShape 6"/>
          <p:cNvSpPr/>
          <p:nvPr/>
        </p:nvSpPr>
        <p:spPr>
          <a:xfrm flipV="1">
            <a:off x="1162989" y="4704558"/>
            <a:ext cx="9018656" cy="0"/>
          </a:xfrm>
          <a:prstGeom prst="line">
            <a:avLst/>
          </a:prstGeom>
          <a:ln w="9525" cap="flat">
            <a:solidFill>
              <a:srgbClr val="434C8F">
                <a:alpha val="5098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7" name="TextBox 7"/>
          <p:cNvSpPr txBox="1"/>
          <p:nvPr/>
        </p:nvSpPr>
        <p:spPr>
          <a:xfrm>
            <a:off x="998537" y="1967507"/>
            <a:ext cx="10068508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•  MK </a:t>
            </a:r>
            <a:r>
              <a:rPr lang="en-US" sz="30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noteikumu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Nr.644 2.pielikums – </a:t>
            </a:r>
            <a:r>
              <a:rPr lang="en-US" sz="3000" b="1" u="sng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  <a:hlinkClick r:id="rId3" tooltip="https://likumi.lv/ta/id/347446-eiropas-savienibas-kohezijas-politikas-programmas-2021-2027-gadam-1-2-1-specifiska-atbalsta-merka-petniecibas-un-inovaciju"/>
              </a:rPr>
              <a:t>likumi.lv</a:t>
            </a:r>
          </a:p>
          <a:p>
            <a:pPr algn="l">
              <a:lnSpc>
                <a:spcPts val="3000"/>
              </a:lnSpc>
            </a:pP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6129" y="2390101"/>
            <a:ext cx="16223171" cy="288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NACE 2.1 red. G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sadaļ</a:t>
            </a:r>
            <a:r>
              <a:rPr lang="lv-LV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"</a:t>
            </a:r>
            <a:r>
              <a:rPr lang="en-US" sz="2100" b="1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Vairumtirdzniecība</a:t>
            </a:r>
            <a:r>
              <a:rPr lang="en-US" sz="2100" b="1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2100" b="1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mazumtirdzniecība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"; </a:t>
            </a:r>
            <a:endParaRPr lang="lv-LV" sz="2100" dirty="0">
              <a:solidFill>
                <a:srgbClr val="1B1B1B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algn="l">
              <a:lnSpc>
                <a:spcPts val="2520"/>
              </a:lnSpc>
            </a:pP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NACE 2.1 red. L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sadaļ</a:t>
            </a:r>
            <a:r>
              <a:rPr lang="lv-LV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"</a:t>
            </a:r>
            <a:r>
              <a:rPr lang="en-US" sz="2100" b="1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Finanšu</a:t>
            </a:r>
            <a:r>
              <a:rPr lang="en-US" sz="2100" b="1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2100" b="1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apdrošināšanas</a:t>
            </a:r>
            <a:r>
              <a:rPr lang="en-US" sz="2100" b="1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b="1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darbības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",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izņemot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finanšu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tehnoloģiju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uzņēmumus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jeb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tādus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uzņēmumus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kas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attīsta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jaunus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biznesa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modeļus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iedzīvina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inovācijas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veido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jaunus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finanšu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produktus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pakalpojumus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pilnveido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pakalpojumu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sniegšanas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veidus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biznesa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modeļus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; </a:t>
            </a:r>
            <a:endParaRPr lang="lv-LV" sz="2100" dirty="0">
              <a:solidFill>
                <a:srgbClr val="1B1B1B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algn="l">
              <a:lnSpc>
                <a:spcPts val="2520"/>
              </a:lnSpc>
            </a:pP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NACE 2.1 red. M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sadaļ</a:t>
            </a:r>
            <a:r>
              <a:rPr lang="lv-LV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"</a:t>
            </a:r>
            <a:r>
              <a:rPr lang="en-US" sz="2100" b="1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Operācijas</a:t>
            </a:r>
            <a:r>
              <a:rPr lang="en-US" sz="2100" b="1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b="1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ar</a:t>
            </a:r>
            <a:r>
              <a:rPr lang="en-US" sz="2100" b="1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b="1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nekustamo</a:t>
            </a:r>
            <a:r>
              <a:rPr lang="en-US" sz="2100" b="1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b="1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īpašumu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" un </a:t>
            </a:r>
            <a:r>
              <a:rPr lang="lv-LV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O sadaļa 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77.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nodaļ</a:t>
            </a:r>
            <a:r>
              <a:rPr lang="lv-LV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b="1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"</a:t>
            </a:r>
            <a:r>
              <a:rPr lang="en-US" sz="2100" b="1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Iznomāšanas</a:t>
            </a:r>
            <a:r>
              <a:rPr lang="en-US" sz="2100" b="1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2100" b="1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ekspluatācijas</a:t>
            </a:r>
            <a:r>
              <a:rPr lang="en-US" sz="2100" b="1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b="1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līzinga</a:t>
            </a:r>
            <a:r>
              <a:rPr lang="en-US" sz="2100" b="1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b="1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pakalpojumi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";</a:t>
            </a:r>
            <a:endParaRPr lang="lv-LV" sz="2100" dirty="0">
              <a:solidFill>
                <a:srgbClr val="1B1B1B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algn="l">
              <a:lnSpc>
                <a:spcPts val="2520"/>
              </a:lnSpc>
            </a:pP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NACE 2.1 red. S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sadaļa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92.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nodaļ</a:t>
            </a:r>
            <a:r>
              <a:rPr lang="lv-LV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"</a:t>
            </a:r>
            <a:r>
              <a:rPr lang="en-US" sz="2100" b="1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Azartspēles</a:t>
            </a:r>
            <a:r>
              <a:rPr lang="en-US" sz="2100" b="1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2100" b="1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derības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". </a:t>
            </a:r>
          </a:p>
          <a:p>
            <a:pPr algn="l">
              <a:lnSpc>
                <a:spcPts val="2520"/>
              </a:lnSpc>
            </a:pPr>
            <a:endParaRPr lang="en-US" sz="2100" dirty="0">
              <a:solidFill>
                <a:srgbClr val="1B1B1B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algn="l">
              <a:lnSpc>
                <a:spcPts val="2520"/>
              </a:lnSpc>
            </a:pPr>
            <a:endParaRPr lang="en-US" sz="2100" dirty="0">
              <a:solidFill>
                <a:srgbClr val="1B1B1B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4850375"/>
            <a:ext cx="1006850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•  MK </a:t>
            </a:r>
            <a:r>
              <a:rPr lang="en-US" sz="30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noteikumu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Nr.644 77</a:t>
            </a:r>
            <a:r>
              <a:rPr lang="en-US" sz="3000" b="1" baseline="30000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3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.1.- 77</a:t>
            </a:r>
            <a:r>
              <a:rPr lang="en-US" sz="3000" b="1" baseline="30000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3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.9.apakšpunkts</a:t>
            </a:r>
          </a:p>
          <a:p>
            <a:pPr algn="l">
              <a:lnSpc>
                <a:spcPts val="3000"/>
              </a:lnSpc>
            </a:pP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231375"/>
            <a:ext cx="16610347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lv-LV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Nozares un d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arbības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kas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saistītas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ar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atkritumu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nozari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fosilo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kurināmo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izmantošanu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siltumnīcefekta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gāzu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CO</a:t>
            </a:r>
            <a:r>
              <a:rPr lang="en-US" sz="2100" baseline="-250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2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emisiju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radīšanu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rada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kaitējuma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ūdensobjektiem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aprites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ekonomikai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vides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piesārņojuma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novēršanai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kontrolei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bioloģiskās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daudzveidības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ekosistēmu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aizsardzībai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.</a:t>
            </a:r>
          </a:p>
          <a:p>
            <a:pPr algn="l">
              <a:lnSpc>
                <a:spcPts val="2520"/>
              </a:lnSpc>
            </a:pPr>
            <a:endParaRPr lang="en-US" sz="2100" dirty="0">
              <a:solidFill>
                <a:srgbClr val="1B1B1B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algn="l">
              <a:lnSpc>
                <a:spcPts val="2520"/>
              </a:lnSpc>
            </a:pPr>
            <a:endParaRPr lang="en-US" sz="2100" dirty="0">
              <a:solidFill>
                <a:srgbClr val="1B1B1B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11" name="AutoShape 11"/>
          <p:cNvSpPr/>
          <p:nvPr/>
        </p:nvSpPr>
        <p:spPr>
          <a:xfrm flipV="1">
            <a:off x="1028700" y="6311977"/>
            <a:ext cx="9018656" cy="0"/>
          </a:xfrm>
          <a:prstGeom prst="line">
            <a:avLst/>
          </a:prstGeom>
          <a:ln w="9525" cap="flat">
            <a:solidFill>
              <a:srgbClr val="434C8F">
                <a:alpha val="5098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12" name="TextBox 12"/>
          <p:cNvSpPr txBox="1"/>
          <p:nvPr/>
        </p:nvSpPr>
        <p:spPr>
          <a:xfrm>
            <a:off x="998537" y="6416899"/>
            <a:ext cx="15872341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•  Regulas 2021/1058 </a:t>
            </a:r>
            <a:r>
              <a:rPr lang="en-US" sz="30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regulas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7. </a:t>
            </a:r>
            <a:r>
              <a:rPr lang="en-US" sz="30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panta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1. </a:t>
            </a:r>
            <a:r>
              <a:rPr lang="en-US" sz="30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punkts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- </a:t>
            </a:r>
            <a:r>
              <a:rPr lang="en-US" sz="3000" b="1" u="sng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  <a:hlinkClick r:id="rId4" tooltip="https://eur-lex.europa.eu/legal-content/LV/TXT/?uri=CELEX:32021R1058"/>
              </a:rPr>
              <a:t>eur-lex.europa.eu</a:t>
            </a:r>
          </a:p>
          <a:p>
            <a:pPr algn="l">
              <a:lnSpc>
                <a:spcPts val="3000"/>
              </a:lnSpc>
            </a:pPr>
            <a:endParaRPr lang="en-US" sz="3000" b="1" u="sng" dirty="0">
              <a:solidFill>
                <a:srgbClr val="A20B32"/>
              </a:solidFill>
              <a:latin typeface="Armin Grotesk 2 Semi-Bold"/>
              <a:ea typeface="Armin Grotesk 2 Semi-Bold"/>
              <a:cs typeface="Armin Grotesk 2 Semi-Bold"/>
              <a:sym typeface="Armin Grotesk 2 Semi-Bold"/>
              <a:hlinkClick r:id="rId4" tooltip="https://eur-lex.europa.eu/legal-content/LV/TXT/?uri=CELEX:32021R1058"/>
            </a:endParaRPr>
          </a:p>
          <a:p>
            <a:pPr algn="l">
              <a:lnSpc>
                <a:spcPts val="3000"/>
              </a:lnSpc>
            </a:pP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</a:p>
          <a:p>
            <a:pPr algn="l">
              <a:lnSpc>
                <a:spcPts val="3000"/>
              </a:lnSpc>
            </a:pP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6907290"/>
            <a:ext cx="15825890" cy="193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lv-LV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Nozares un darbības, kas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skar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kodolelektrostacijas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investīcijas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ar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mērķi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panākt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to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siltumnīcefekta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gāzu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emisiju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samazināšanu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tabakas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nozari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investīcijas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lidostās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investīcijas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atkritumu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poligonos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to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atliku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apstrādē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ar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fosilo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kurināmo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saistītās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investīcijas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investīcijas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gāzes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sadalē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pārvadē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investīcijas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transportlīdzekļos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.</a:t>
            </a:r>
          </a:p>
          <a:p>
            <a:pPr algn="l">
              <a:lnSpc>
                <a:spcPts val="2520"/>
              </a:lnSpc>
            </a:pPr>
            <a:endParaRPr lang="en-US" sz="2100" dirty="0">
              <a:solidFill>
                <a:srgbClr val="1B1B1B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algn="l">
              <a:lnSpc>
                <a:spcPts val="2520"/>
              </a:lnSpc>
            </a:pPr>
            <a:endParaRPr lang="en-US" sz="2100" dirty="0">
              <a:solidFill>
                <a:srgbClr val="1B1B1B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algn="l">
              <a:lnSpc>
                <a:spcPts val="2520"/>
              </a:lnSpc>
            </a:pPr>
            <a:endParaRPr lang="en-US" sz="2100" dirty="0">
              <a:solidFill>
                <a:srgbClr val="1B1B1B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14" name="AutoShape 14"/>
          <p:cNvSpPr/>
          <p:nvPr/>
        </p:nvSpPr>
        <p:spPr>
          <a:xfrm flipV="1">
            <a:off x="1028700" y="8145687"/>
            <a:ext cx="9018656" cy="0"/>
          </a:xfrm>
          <a:prstGeom prst="line">
            <a:avLst/>
          </a:prstGeom>
          <a:ln w="9525" cap="flat">
            <a:solidFill>
              <a:srgbClr val="434C8F">
                <a:alpha val="5098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15" name="TextBox 15"/>
          <p:cNvSpPr txBox="1"/>
          <p:nvPr/>
        </p:nvSpPr>
        <p:spPr>
          <a:xfrm>
            <a:off x="1028700" y="8281694"/>
            <a:ext cx="13613396" cy="199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•  Regulas Nr. 2023/2831</a:t>
            </a:r>
            <a:r>
              <a:rPr lang="lv-LV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1.panta 1.punkta "a", "b", "c" </a:t>
            </a:r>
            <a:r>
              <a:rPr lang="en-US" sz="30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vai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"d" </a:t>
            </a:r>
            <a:r>
              <a:rPr lang="en-US" sz="30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apakšpunkti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 – </a:t>
            </a:r>
            <a:r>
              <a:rPr lang="en-US" sz="3000" b="1" u="sng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  <a:hlinkClick r:id="rId5" tooltip="https://eur-lex.europa.eu/legal-content/LV/TXT/?uri=CELEX:32023R2831"/>
              </a:rPr>
              <a:t>eur-lex.europa.eu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(</a:t>
            </a:r>
            <a:r>
              <a:rPr lang="en-US" sz="30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attiecās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30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uz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30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komersantu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)</a:t>
            </a:r>
          </a:p>
          <a:p>
            <a:pPr algn="l">
              <a:lnSpc>
                <a:spcPts val="3000"/>
              </a:lnSpc>
            </a:pPr>
            <a:endParaRPr lang="en-US" sz="3000" b="1" dirty="0">
              <a:solidFill>
                <a:srgbClr val="A20B32"/>
              </a:solidFill>
              <a:latin typeface="Armin Grotesk 2 Semi-Bold"/>
              <a:ea typeface="Armin Grotesk 2 Semi-Bold"/>
              <a:cs typeface="Armin Grotesk 2 Semi-Bold"/>
              <a:sym typeface="Armin Grotesk 2 Semi-Bold"/>
            </a:endParaRPr>
          </a:p>
          <a:p>
            <a:pPr algn="l">
              <a:lnSpc>
                <a:spcPts val="3000"/>
              </a:lnSpc>
            </a:pP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</a:p>
          <a:p>
            <a:pPr algn="l">
              <a:lnSpc>
                <a:spcPts val="3000"/>
              </a:lnSpc>
            </a:pP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9047802"/>
            <a:ext cx="12896747" cy="193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lv-LV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Nozares un d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arbības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kas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saistītas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ar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zvejas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akvakultūras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lauksaimniecības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produktu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primāro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ražošanu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pārstrādi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un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tirdzniecību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kā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arī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eksporta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uz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trešajām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valstīm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pasākumus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importa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100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aizstāšanu</a:t>
            </a:r>
            <a:r>
              <a:rPr lang="en-US" sz="2100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.</a:t>
            </a:r>
          </a:p>
          <a:p>
            <a:pPr algn="l">
              <a:lnSpc>
                <a:spcPts val="2520"/>
              </a:lnSpc>
            </a:pPr>
            <a:endParaRPr lang="en-US" sz="2100" dirty="0">
              <a:solidFill>
                <a:srgbClr val="1B1B1B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algn="l">
              <a:lnSpc>
                <a:spcPts val="2520"/>
              </a:lnSpc>
            </a:pPr>
            <a:endParaRPr lang="en-US" sz="2100" dirty="0">
              <a:solidFill>
                <a:srgbClr val="1B1B1B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algn="l">
              <a:lnSpc>
                <a:spcPts val="2520"/>
              </a:lnSpc>
            </a:pPr>
            <a:endParaRPr lang="en-US" sz="2100" dirty="0">
              <a:solidFill>
                <a:srgbClr val="1B1B1B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algn="l">
              <a:lnSpc>
                <a:spcPts val="2520"/>
              </a:lnSpc>
            </a:pPr>
            <a:endParaRPr lang="en-US" sz="2100" dirty="0">
              <a:solidFill>
                <a:srgbClr val="1B1B1B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62989" y="3296104"/>
            <a:ext cx="15447730" cy="547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800"/>
              </a:lnSpc>
              <a:buFont typeface="Arial"/>
              <a:buChar char="•"/>
            </a:pPr>
            <a:r>
              <a:rPr lang="lv-LV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zstrādā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jaunu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produktu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tehnoloģiju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kuru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plāno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ieviest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tirgū</a:t>
            </a:r>
            <a:endParaRPr lang="en-US" sz="3000" dirty="0">
              <a:solidFill>
                <a:srgbClr val="011627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marL="647700" lvl="1" indent="-323850" algn="l">
              <a:lnSpc>
                <a:spcPts val="4800"/>
              </a:lnSpc>
              <a:buFont typeface="Arial"/>
              <a:buChar char="•"/>
            </a:pP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Jaunajam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produktam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tehnoloģijai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piemīt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novitāte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aktualitāte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ir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pamatotas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priekšrocības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attiecībā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pret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analogiem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risinājumiem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ir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izstrādāts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pamatots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komercializācijas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plāns</a:t>
            </a:r>
            <a:endParaRPr lang="en-US" sz="3000" dirty="0">
              <a:solidFill>
                <a:srgbClr val="011627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marL="647700" lvl="1" indent="-323850" algn="l">
              <a:lnSpc>
                <a:spcPts val="4800"/>
              </a:lnSpc>
              <a:buFont typeface="Arial"/>
              <a:buChar char="•"/>
            </a:pP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Jaunā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produkta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tehnoloģijas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izstrādi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nodrošina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atbilstoša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komanda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izstrāde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tiek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nodrošināta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ārpakalpojuma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veidā</a:t>
            </a:r>
            <a:endParaRPr lang="en-US" sz="3000" dirty="0">
              <a:solidFill>
                <a:srgbClr val="011627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marL="647700" lvl="1" indent="-323850" algn="l">
              <a:lnSpc>
                <a:spcPts val="4800"/>
              </a:lnSpc>
              <a:buFont typeface="Arial"/>
              <a:buChar char="•"/>
            </a:pP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Atbalstāmās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darbības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sniedz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ieguldījumu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Latvijas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Viedās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specializācijas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stratēģijas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(RIS3)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mērķu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sasniegšanu</a:t>
            </a:r>
            <a:endParaRPr lang="en-US" sz="3000" dirty="0">
              <a:solidFill>
                <a:srgbClr val="011627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marL="647700" lvl="1" indent="-323850" algn="l">
              <a:lnSpc>
                <a:spcPts val="4800"/>
              </a:lnSpc>
              <a:buFont typeface="Arial"/>
              <a:buChar char="•"/>
            </a:pP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Tiks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ievērots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ka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atbalstāmās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darbības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īstenošana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neradīs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būtisku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kaitējumu</a:t>
            </a:r>
            <a:r>
              <a:rPr lang="en-US" sz="3000" dirty="0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11627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videi</a:t>
            </a:r>
            <a:endParaRPr lang="en-US" sz="3000" dirty="0">
              <a:solidFill>
                <a:srgbClr val="011627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923925"/>
            <a:ext cx="1204470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lv-LV" sz="5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VISPĀRĪGĀS </a:t>
            </a:r>
            <a:r>
              <a:rPr lang="en-US" sz="5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PRASĪBAS ATBALSTA PIEŠĶIRŠANAI :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578490" y="-3519567"/>
            <a:ext cx="5570247" cy="5767467"/>
            <a:chOff x="0" y="0"/>
            <a:chExt cx="7426996" cy="7689955"/>
          </a:xfrm>
        </p:grpSpPr>
        <p:sp>
          <p:nvSpPr>
            <p:cNvPr id="5" name="AutoShape 5"/>
            <p:cNvSpPr/>
            <p:nvPr/>
          </p:nvSpPr>
          <p:spPr>
            <a:xfrm flipV="1">
              <a:off x="4218061" y="22626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5280164" y="1084729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7" name="AutoShape 7"/>
            <p:cNvSpPr/>
            <p:nvPr/>
          </p:nvSpPr>
          <p:spPr>
            <a:xfrm flipV="1">
              <a:off x="22626" y="4481020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1084729" y="5543123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9" name="AutoShape 9"/>
            <p:cNvSpPr/>
            <p:nvPr/>
          </p:nvSpPr>
          <p:spPr>
            <a:xfrm flipV="1">
              <a:off x="4199206" y="4462165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0" name="AutoShape 10"/>
            <p:cNvSpPr/>
            <p:nvPr/>
          </p:nvSpPr>
          <p:spPr>
            <a:xfrm flipV="1">
              <a:off x="5261309" y="5524268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1" name="AutoShape 11"/>
            <p:cNvSpPr/>
            <p:nvPr/>
          </p:nvSpPr>
          <p:spPr>
            <a:xfrm flipV="1">
              <a:off x="63269" y="35769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2" name="AutoShape 12"/>
            <p:cNvSpPr/>
            <p:nvPr/>
          </p:nvSpPr>
          <p:spPr>
            <a:xfrm flipV="1">
              <a:off x="1125372" y="1097872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95569" y="5926265"/>
            <a:ext cx="5570247" cy="5767467"/>
            <a:chOff x="0" y="0"/>
            <a:chExt cx="7426996" cy="7689955"/>
          </a:xfrm>
        </p:grpSpPr>
        <p:sp>
          <p:nvSpPr>
            <p:cNvPr id="3" name="AutoShape 3"/>
            <p:cNvSpPr/>
            <p:nvPr/>
          </p:nvSpPr>
          <p:spPr>
            <a:xfrm flipV="1">
              <a:off x="4218061" y="22626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4" name="AutoShape 4"/>
            <p:cNvSpPr/>
            <p:nvPr/>
          </p:nvSpPr>
          <p:spPr>
            <a:xfrm flipV="1">
              <a:off x="5280164" y="1084729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AutoShape 5"/>
            <p:cNvSpPr/>
            <p:nvPr/>
          </p:nvSpPr>
          <p:spPr>
            <a:xfrm flipV="1">
              <a:off x="22626" y="4481020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1084729" y="5543123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7" name="AutoShape 7"/>
            <p:cNvSpPr/>
            <p:nvPr/>
          </p:nvSpPr>
          <p:spPr>
            <a:xfrm flipV="1">
              <a:off x="4199206" y="4462165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5261309" y="5524268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9" name="AutoShape 9"/>
            <p:cNvSpPr/>
            <p:nvPr/>
          </p:nvSpPr>
          <p:spPr>
            <a:xfrm flipV="1">
              <a:off x="63269" y="35769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0" name="AutoShape 10"/>
            <p:cNvSpPr/>
            <p:nvPr/>
          </p:nvSpPr>
          <p:spPr>
            <a:xfrm flipV="1">
              <a:off x="1125372" y="1097872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963263" y="0"/>
            <a:ext cx="13165220" cy="1316522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2"/>
              <a:stretch>
                <a:fillRect l="-30432" r="-19380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2075823"/>
            <a:ext cx="8685130" cy="7322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marR="0" lvl="1" indent="-32385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Ir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Zinātnisko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institūciju</a:t>
            </a:r>
            <a:r>
              <a:rPr lang="lv-LV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kumimoji="0" lang="lv-LV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min Grotesk 2"/>
                <a:ea typeface="Armin Grotesk 2"/>
                <a:cs typeface="Armin Grotesk 2"/>
                <a:sym typeface="Armin Grotesk 2"/>
                <a:hlinkClick r:id="rId3"/>
              </a:rPr>
              <a:t>reģistrā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reģistrēta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augstskola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šo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augstskolu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aģentūra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augstskolu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struktūrvienība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arī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kā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zinātniskais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institūts, kas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ir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atvasināta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publiska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persona</a:t>
            </a:r>
          </a:p>
          <a:p>
            <a:pPr marL="647700" lvl="1" indent="-323850" algn="l">
              <a:lnSpc>
                <a:spcPts val="48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Pamatdarbības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izpausmes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veidi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ir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publiskā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izglītība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neatkarīga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pētniecība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izstrāde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pētniecības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rezultātu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izplatīšana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bez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ekskluzivitātes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diskriminēšanas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zināšanu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tehnoloģiju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pārneses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darbības</a:t>
            </a: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marL="647700" lvl="1" indent="-323850" algn="l">
              <a:lnSpc>
                <a:spcPts val="48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Nav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noteiktas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sankcijas</a:t>
            </a: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algn="l">
              <a:lnSpc>
                <a:spcPts val="4800"/>
              </a:lnSpc>
            </a:pP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43000" y="923928"/>
            <a:ext cx="124968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PRASĪBAS ZINĀTNISKAJAI INSTITŪCIJAI</a:t>
            </a:r>
          </a:p>
          <a:p>
            <a:pPr algn="l">
              <a:lnSpc>
                <a:spcPts val="6000"/>
              </a:lnSpc>
            </a:pPr>
            <a:r>
              <a:rPr lang="lv-LV" sz="5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endParaRPr lang="en-US" sz="5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01094" y="-3595767"/>
            <a:ext cx="5570247" cy="5767467"/>
            <a:chOff x="0" y="0"/>
            <a:chExt cx="7426996" cy="7689955"/>
          </a:xfrm>
        </p:grpSpPr>
        <p:sp>
          <p:nvSpPr>
            <p:cNvPr id="3" name="AutoShape 3"/>
            <p:cNvSpPr/>
            <p:nvPr/>
          </p:nvSpPr>
          <p:spPr>
            <a:xfrm flipV="1">
              <a:off x="4218061" y="22626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4" name="AutoShape 4"/>
            <p:cNvSpPr/>
            <p:nvPr/>
          </p:nvSpPr>
          <p:spPr>
            <a:xfrm flipV="1">
              <a:off x="5280164" y="1084729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AutoShape 5"/>
            <p:cNvSpPr/>
            <p:nvPr/>
          </p:nvSpPr>
          <p:spPr>
            <a:xfrm flipV="1">
              <a:off x="22626" y="4481020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1084729" y="5543123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7" name="AutoShape 7"/>
            <p:cNvSpPr/>
            <p:nvPr/>
          </p:nvSpPr>
          <p:spPr>
            <a:xfrm flipV="1">
              <a:off x="4199206" y="4462165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5261309" y="5524268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9" name="AutoShape 9"/>
            <p:cNvSpPr/>
            <p:nvPr/>
          </p:nvSpPr>
          <p:spPr>
            <a:xfrm flipV="1">
              <a:off x="63269" y="35769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0" name="AutoShape 10"/>
            <p:cNvSpPr/>
            <p:nvPr/>
          </p:nvSpPr>
          <p:spPr>
            <a:xfrm flipV="1">
              <a:off x="1125372" y="1097872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41882" y="0"/>
            <a:ext cx="13165220" cy="1316522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0" y="406400"/>
                  </a:lnTo>
                  <a:lnTo>
                    <a:pt x="406400" y="812800"/>
                  </a:lnTo>
                  <a:lnTo>
                    <a:pt x="81280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2382696"/>
            <a:ext cx="12829635" cy="547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8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Tiks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īstenots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ar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tehnoloģiju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pārneses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ar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saimniecisko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darbību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nesaistīts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pētniecības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projekts</a:t>
            </a: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marL="647700" lvl="1" indent="-323850" algn="l">
              <a:lnSpc>
                <a:spcPts val="48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Pētniecības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projekta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pieteikuma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pamatā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ir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iepriekš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veiktu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pētniecības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projektu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rezultāti</a:t>
            </a: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marL="647700" lvl="1" indent="-323850" algn="l">
              <a:lnSpc>
                <a:spcPts val="48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Ienākumi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ko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gūs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no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atbalsta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tiks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atkārtoti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ieguldīti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zinātniskās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institūcijas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pamatdarbībā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pētniecībā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attīstībā</a:t>
            </a:r>
            <a:endParaRPr lang="en-US" sz="3000" dirty="0"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lv-LV" sz="3000" dirty="0">
                <a:latin typeface="Armin Grotesk 2"/>
                <a:ea typeface="Armin Grotesk 2"/>
                <a:cs typeface="Armin Grotesk 2"/>
                <a:sym typeface="Armin Grotesk 2"/>
              </a:rPr>
              <a:t>T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iks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nodrošināta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lv-LV" sz="3000" dirty="0">
                <a:latin typeface="Armin Grotesk 2"/>
                <a:ea typeface="Armin Grotesk 2"/>
                <a:cs typeface="Armin Grotesk 2"/>
                <a:sym typeface="Armin Grotesk 2"/>
              </a:rPr>
              <a:t>atsevišķa,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ar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projekta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īstenošanu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saistīto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darījumu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ieņēmumu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u="none" dirty="0" err="1">
                <a:latin typeface="Armin Grotesk 2"/>
                <a:ea typeface="Armin Grotesk 2"/>
                <a:cs typeface="Armin Grotesk 2"/>
                <a:sym typeface="Armin Grotesk 2"/>
              </a:rPr>
              <a:t>i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zdev</a:t>
            </a:r>
            <a:r>
              <a:rPr lang="en-US" sz="3000" u="none" dirty="0" err="1">
                <a:latin typeface="Armin Grotesk 2"/>
                <a:ea typeface="Armin Grotesk 2"/>
                <a:cs typeface="Armin Grotesk 2"/>
                <a:sym typeface="Armin Grotesk 2"/>
              </a:rPr>
              <a:t>um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u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grāmat</a:t>
            </a:r>
            <a:r>
              <a:rPr lang="en-US" sz="3000" u="none" dirty="0" err="1">
                <a:latin typeface="Armin Grotesk 2"/>
                <a:ea typeface="Armin Grotesk 2"/>
                <a:cs typeface="Armin Grotesk 2"/>
                <a:sym typeface="Armin Grotesk 2"/>
              </a:rPr>
              <a:t>v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edības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uzskaite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</a:p>
          <a:p>
            <a:pPr algn="l">
              <a:lnSpc>
                <a:spcPts val="4800"/>
              </a:lnSpc>
            </a:pP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923925"/>
            <a:ext cx="12044702" cy="23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PRASĪBAS ATBALSTA PIEŠĶIRŠANAI ZINĀTNISKAJAI INSTITŪCIJAI:</a:t>
            </a:r>
          </a:p>
          <a:p>
            <a:pPr algn="l">
              <a:lnSpc>
                <a:spcPts val="6000"/>
              </a:lnSpc>
            </a:pPr>
            <a:endParaRPr lang="en-US" sz="5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95569" y="5926265"/>
            <a:ext cx="5570247" cy="5767467"/>
            <a:chOff x="0" y="0"/>
            <a:chExt cx="7426996" cy="7689955"/>
          </a:xfrm>
        </p:grpSpPr>
        <p:sp>
          <p:nvSpPr>
            <p:cNvPr id="3" name="AutoShape 3"/>
            <p:cNvSpPr/>
            <p:nvPr/>
          </p:nvSpPr>
          <p:spPr>
            <a:xfrm flipV="1">
              <a:off x="4218061" y="22626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4" name="AutoShape 4"/>
            <p:cNvSpPr/>
            <p:nvPr/>
          </p:nvSpPr>
          <p:spPr>
            <a:xfrm flipV="1">
              <a:off x="5280164" y="1084729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AutoShape 5"/>
            <p:cNvSpPr/>
            <p:nvPr/>
          </p:nvSpPr>
          <p:spPr>
            <a:xfrm flipV="1">
              <a:off x="22626" y="4481020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1084729" y="5543123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7" name="AutoShape 7"/>
            <p:cNvSpPr/>
            <p:nvPr/>
          </p:nvSpPr>
          <p:spPr>
            <a:xfrm flipV="1">
              <a:off x="4199206" y="4462165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5261309" y="5524268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9" name="AutoShape 9"/>
            <p:cNvSpPr/>
            <p:nvPr/>
          </p:nvSpPr>
          <p:spPr>
            <a:xfrm flipV="1">
              <a:off x="63269" y="35769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0" name="AutoShape 10"/>
            <p:cNvSpPr/>
            <p:nvPr/>
          </p:nvSpPr>
          <p:spPr>
            <a:xfrm flipV="1">
              <a:off x="1125372" y="1097872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963263" y="0"/>
            <a:ext cx="13165220" cy="1316522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2"/>
              <a:stretch>
                <a:fillRect t="-25187" b="-25187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85800" y="1737852"/>
            <a:ext cx="10120984" cy="8201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0256" lvl="1" indent="-457200" algn="l">
              <a:lnSpc>
                <a:spcPts val="4640"/>
              </a:lnSpc>
              <a:buFont typeface="Courier New" panose="02070309020205020404" pitchFamily="49" charset="0"/>
              <a:buChar char="o"/>
            </a:pP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Atbilst</a:t>
            </a:r>
            <a:r>
              <a:rPr lang="en-US" sz="2900" b="1" dirty="0">
                <a:solidFill>
                  <a:srgbClr val="000000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sīkā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(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mikro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),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mazā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vai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vidējā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komersanta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statusam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vai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ir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mazas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vidējas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kapitalizācijas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sabiedrība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Atbalstu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var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saņemt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arī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vidēja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kapitalizācijas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sabiedrība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un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lielais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komersants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ar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nosacījumu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, ka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tas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sadarbojas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ar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sīkajiem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(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mikro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),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mazajiem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vai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vidējiem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komersantiem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pētniecības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un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inovācijas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aktivitātēs</a:t>
            </a: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sym typeface="Armin Grotesk 2 Semi-Bold"/>
            </a:endParaRPr>
          </a:p>
          <a:p>
            <a:pPr marL="770256" lvl="1" indent="-457200">
              <a:lnSpc>
                <a:spcPts val="4640"/>
              </a:lnSpc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Nav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nodokļu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parādu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virs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150 </a:t>
            </a:r>
            <a:r>
              <a:rPr lang="en-US" sz="3000" i="1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euro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endParaRPr lang="lv-LV" sz="3000" dirty="0">
              <a:solidFill>
                <a:srgbClr val="000000"/>
              </a:solidFill>
              <a:latin typeface="Armin Grotesk 2"/>
              <a:ea typeface="Armin Grotesk 2"/>
              <a:sym typeface="Armin Grotesk 2 Semi-Bold"/>
            </a:endParaRPr>
          </a:p>
          <a:p>
            <a:pPr marL="770256" lvl="1" indent="-457200">
              <a:lnSpc>
                <a:spcPts val="4640"/>
              </a:lnSpc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Nav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pasludināts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maksātnespējas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process</a:t>
            </a:r>
          </a:p>
          <a:p>
            <a:pPr marL="770256" lvl="1" indent="-457200" algn="l">
              <a:lnSpc>
                <a:spcPts val="4640"/>
              </a:lnSpc>
              <a:buFont typeface="Courier New" panose="02070309020205020404" pitchFamily="49" charset="0"/>
              <a:buChar char="o"/>
            </a:pP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Ir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pieejams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i="1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de minimis</a:t>
            </a:r>
          </a:p>
          <a:p>
            <a:pPr marL="770256" lvl="1" indent="-457200" algn="l">
              <a:lnSpc>
                <a:spcPts val="4640"/>
              </a:lnSpc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Nav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noteiktas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sankcijas</a:t>
            </a: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sym typeface="Armin Grotesk 2 Semi-Bold"/>
            </a:endParaRPr>
          </a:p>
          <a:p>
            <a:pPr marL="770256" lvl="1" indent="-457200" algn="l">
              <a:lnSpc>
                <a:spcPts val="4640"/>
              </a:lnSpc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Nav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sniedzis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nepatiesu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informāciju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vai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tīši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maldinājis</a:t>
            </a: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sym typeface="Armin Grotesk 2 Semi-Bold"/>
            </a:endParaRPr>
          </a:p>
          <a:p>
            <a:pPr marL="770256" lvl="1" indent="-457200" algn="l">
              <a:lnSpc>
                <a:spcPts val="4640"/>
              </a:lnSpc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Uz kuru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neattiecas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ES fondu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vadības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likuma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projekta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iesniedzēja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izslēgšanas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noteikumi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 -</a:t>
            </a:r>
            <a:r>
              <a:rPr lang="en-US" sz="2900" b="1" dirty="0">
                <a:solidFill>
                  <a:srgbClr val="000000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2900" b="1" u="sng" dirty="0">
                <a:solidFill>
                  <a:srgbClr val="000000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  <a:hlinkClick r:id="rId3" tooltip="https://likumi.lv/ta/id/331743"/>
              </a:rPr>
              <a:t>likumi.lv</a:t>
            </a:r>
            <a:endParaRPr lang="en-US" sz="2900" b="1" dirty="0">
              <a:solidFill>
                <a:srgbClr val="000000"/>
              </a:solidFill>
              <a:latin typeface="Armin Grotesk 2 Semi-Bold"/>
              <a:ea typeface="Armin Grotesk 2 Semi-Bold"/>
              <a:cs typeface="Armin Grotesk 2 Semi-Bold"/>
              <a:sym typeface="Armin Grotesk 2 Semi-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923925"/>
            <a:ext cx="1204470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PRASĪBAS KOMERSANTAM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9B7B6-9FD6-1913-6EAD-09C267D1E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28797D38-E976-D725-BA03-2C8DCB67096C}"/>
              </a:ext>
            </a:extLst>
          </p:cNvPr>
          <p:cNvSpPr/>
          <p:nvPr/>
        </p:nvSpPr>
        <p:spPr>
          <a:xfrm>
            <a:off x="12199184" y="-2887221"/>
            <a:ext cx="6546514" cy="6777716"/>
          </a:xfrm>
          <a:custGeom>
            <a:avLst/>
            <a:gdLst/>
            <a:ahLst/>
            <a:cxnLst/>
            <a:rect l="l" t="t" r="r" b="b"/>
            <a:pathLst>
              <a:path w="6546514" h="6777716">
                <a:moveTo>
                  <a:pt x="0" y="0"/>
                </a:moveTo>
                <a:lnTo>
                  <a:pt x="6546515" y="0"/>
                </a:lnTo>
                <a:lnTo>
                  <a:pt x="6546515" y="6777717"/>
                </a:lnTo>
                <a:lnTo>
                  <a:pt x="0" y="6777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1F34AFB-0B12-7C68-A9C7-1298A6D6A27B}"/>
              </a:ext>
            </a:extLst>
          </p:cNvPr>
          <p:cNvSpPr/>
          <p:nvPr/>
        </p:nvSpPr>
        <p:spPr>
          <a:xfrm>
            <a:off x="14999428" y="6735010"/>
            <a:ext cx="6546515" cy="6777716"/>
          </a:xfrm>
          <a:custGeom>
            <a:avLst/>
            <a:gdLst/>
            <a:ahLst/>
            <a:cxnLst/>
            <a:rect l="l" t="t" r="r" b="b"/>
            <a:pathLst>
              <a:path w="6546515" h="6777716">
                <a:moveTo>
                  <a:pt x="0" y="0"/>
                </a:moveTo>
                <a:lnTo>
                  <a:pt x="6546514" y="0"/>
                </a:lnTo>
                <a:lnTo>
                  <a:pt x="6546514" y="6777716"/>
                </a:lnTo>
                <a:lnTo>
                  <a:pt x="0" y="6777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F96FB0E-7D2D-D032-E5C4-D6078EE3EF1A}"/>
              </a:ext>
            </a:extLst>
          </p:cNvPr>
          <p:cNvSpPr/>
          <p:nvPr/>
        </p:nvSpPr>
        <p:spPr>
          <a:xfrm>
            <a:off x="423736" y="2390495"/>
            <a:ext cx="8838236" cy="3909753"/>
          </a:xfrm>
          <a:custGeom>
            <a:avLst/>
            <a:gdLst/>
            <a:ahLst/>
            <a:cxnLst/>
            <a:rect l="l" t="t" r="r" b="b"/>
            <a:pathLst>
              <a:path w="8767908" h="2849711">
                <a:moveTo>
                  <a:pt x="0" y="0"/>
                </a:moveTo>
                <a:lnTo>
                  <a:pt x="8767908" y="0"/>
                </a:lnTo>
                <a:lnTo>
                  <a:pt x="8767908" y="2849711"/>
                </a:lnTo>
                <a:lnTo>
                  <a:pt x="0" y="284971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pPr marL="323850" lvl="1">
              <a:lnSpc>
                <a:spcPts val="4800"/>
              </a:lnSpc>
            </a:pPr>
            <a:r>
              <a:rPr lang="lv-LV" sz="3600" b="1" dirty="0">
                <a:solidFill>
                  <a:srgbClr val="A20B32"/>
                </a:solidFill>
                <a:latin typeface="Armin Grotesk 2"/>
                <a:ea typeface="Armin Grotesk 2"/>
                <a:sym typeface="Armin Grotesk 2 Semi-Bold"/>
              </a:rPr>
              <a:t>Mazas vidējas kapitalizācijas sabiedrības:</a:t>
            </a:r>
          </a:p>
          <a:p>
            <a:pPr marL="895350" lvl="1" indent="-5715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darbinieku skaits no 250 līdz 499</a:t>
            </a:r>
          </a:p>
          <a:p>
            <a:pPr marL="895350" lvl="1" indent="-5715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neatbilst  MVU statusam</a:t>
            </a:r>
          </a:p>
          <a:p>
            <a:pPr marL="323850" lvl="1">
              <a:lnSpc>
                <a:spcPts val="4800"/>
              </a:lnSpc>
            </a:pPr>
            <a:r>
              <a:rPr lang="lv-LV" sz="36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​</a:t>
            </a: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F60BF70D-EE4E-6476-4F56-355C3FF36428}"/>
              </a:ext>
            </a:extLst>
          </p:cNvPr>
          <p:cNvSpPr/>
          <p:nvPr/>
        </p:nvSpPr>
        <p:spPr>
          <a:xfrm>
            <a:off x="11050895" y="3110258"/>
            <a:ext cx="5145801" cy="603681"/>
          </a:xfrm>
          <a:custGeom>
            <a:avLst/>
            <a:gdLst/>
            <a:ahLst/>
            <a:cxnLst/>
            <a:rect l="l" t="t" r="r" b="b"/>
            <a:pathLst>
              <a:path w="6861068" h="804908">
                <a:moveTo>
                  <a:pt x="0" y="0"/>
                </a:moveTo>
                <a:lnTo>
                  <a:pt x="6861068" y="0"/>
                </a:lnTo>
                <a:lnTo>
                  <a:pt x="6861068" y="804908"/>
                </a:lnTo>
                <a:lnTo>
                  <a:pt x="0" y="80490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lv-LV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9E2E3ED2-93FE-2F8C-61BC-7858C92B3DE9}"/>
              </a:ext>
            </a:extLst>
          </p:cNvPr>
          <p:cNvSpPr/>
          <p:nvPr/>
        </p:nvSpPr>
        <p:spPr>
          <a:xfrm>
            <a:off x="16525353" y="9373664"/>
            <a:ext cx="1385734" cy="525267"/>
          </a:xfrm>
          <a:custGeom>
            <a:avLst/>
            <a:gdLst/>
            <a:ahLst/>
            <a:cxnLst/>
            <a:rect l="l" t="t" r="r" b="b"/>
            <a:pathLst>
              <a:path w="1385734" h="525267">
                <a:moveTo>
                  <a:pt x="0" y="0"/>
                </a:moveTo>
                <a:lnTo>
                  <a:pt x="1385733" y="0"/>
                </a:lnTo>
                <a:lnTo>
                  <a:pt x="1385733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" r="-4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FFF81847-6392-2943-FAA1-92D7FA0ABF8A}"/>
              </a:ext>
            </a:extLst>
          </p:cNvPr>
          <p:cNvSpPr txBox="1"/>
          <p:nvPr/>
        </p:nvSpPr>
        <p:spPr>
          <a:xfrm>
            <a:off x="1066800" y="1022532"/>
            <a:ext cx="13371445" cy="996769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6000"/>
              </a:lnSpc>
            </a:pPr>
            <a:r>
              <a:rPr lang="lv-LV" sz="4999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KAPITALIZĀCIJAS SABIEDRĪBAS</a:t>
            </a:r>
            <a:endParaRPr lang="en-US" sz="4999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211A5D9-41AD-D67C-59E6-5416C19C9EB3}"/>
              </a:ext>
            </a:extLst>
          </p:cNvPr>
          <p:cNvSpPr/>
          <p:nvPr/>
        </p:nvSpPr>
        <p:spPr>
          <a:xfrm>
            <a:off x="9475345" y="2376687"/>
            <a:ext cx="8296899" cy="3294001"/>
          </a:xfrm>
          <a:custGeom>
            <a:avLst/>
            <a:gdLst/>
            <a:ahLst/>
            <a:cxnLst/>
            <a:rect l="l" t="t" r="r" b="b"/>
            <a:pathLst>
              <a:path w="8767908" h="2849711">
                <a:moveTo>
                  <a:pt x="0" y="0"/>
                </a:moveTo>
                <a:lnTo>
                  <a:pt x="8767908" y="0"/>
                </a:lnTo>
                <a:lnTo>
                  <a:pt x="8767908" y="2849711"/>
                </a:lnTo>
                <a:lnTo>
                  <a:pt x="0" y="284971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pPr marL="323850" lvl="1">
              <a:lnSpc>
                <a:spcPts val="4800"/>
              </a:lnSpc>
            </a:pPr>
            <a:r>
              <a:rPr lang="lv-LV" sz="3600" b="1" dirty="0">
                <a:solidFill>
                  <a:srgbClr val="A20B32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Vidējas kapitalizācijas      sabiedrības:</a:t>
            </a:r>
          </a:p>
          <a:p>
            <a:pPr marL="895350" lvl="1" indent="-5715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darbinieku skaits no 500 līdz 3000</a:t>
            </a:r>
          </a:p>
          <a:p>
            <a:pPr marL="895350" lvl="1" indent="-5715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 Semi-Bold"/>
              </a:rPr>
              <a:t>neatbilst  MVU statusam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endParaRPr lang="lv-LV" sz="3600" b="1" dirty="0">
              <a:solidFill>
                <a:srgbClr val="A20B32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DD094C60-7E6B-F2F0-DA30-EC5011FDFF70}"/>
              </a:ext>
            </a:extLst>
          </p:cNvPr>
          <p:cNvGrpSpPr/>
          <p:nvPr/>
        </p:nvGrpSpPr>
        <p:grpSpPr>
          <a:xfrm>
            <a:off x="12578490" y="-3519567"/>
            <a:ext cx="5570247" cy="5767467"/>
            <a:chOff x="0" y="0"/>
            <a:chExt cx="7426996" cy="7689955"/>
          </a:xfrm>
        </p:grpSpPr>
        <p:sp>
          <p:nvSpPr>
            <p:cNvPr id="3" name="AutoShape 5">
              <a:extLst>
                <a:ext uri="{FF2B5EF4-FFF2-40B4-BE49-F238E27FC236}">
                  <a16:creationId xmlns:a16="http://schemas.microsoft.com/office/drawing/2014/main" id="{1AF68549-165E-51C3-636B-25393DF45387}"/>
                </a:ext>
              </a:extLst>
            </p:cNvPr>
            <p:cNvSpPr/>
            <p:nvPr/>
          </p:nvSpPr>
          <p:spPr>
            <a:xfrm flipV="1">
              <a:off x="4218061" y="22626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4" name="AutoShape 6">
              <a:extLst>
                <a:ext uri="{FF2B5EF4-FFF2-40B4-BE49-F238E27FC236}">
                  <a16:creationId xmlns:a16="http://schemas.microsoft.com/office/drawing/2014/main" id="{29202457-9F7A-70CB-5131-3F702537DECC}"/>
                </a:ext>
              </a:extLst>
            </p:cNvPr>
            <p:cNvSpPr/>
            <p:nvPr/>
          </p:nvSpPr>
          <p:spPr>
            <a:xfrm flipV="1">
              <a:off x="5280164" y="1084729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AutoShape 7">
              <a:extLst>
                <a:ext uri="{FF2B5EF4-FFF2-40B4-BE49-F238E27FC236}">
                  <a16:creationId xmlns:a16="http://schemas.microsoft.com/office/drawing/2014/main" id="{58F6CB0A-0092-AAC4-8872-D34A855437EB}"/>
                </a:ext>
              </a:extLst>
            </p:cNvPr>
            <p:cNvSpPr/>
            <p:nvPr/>
          </p:nvSpPr>
          <p:spPr>
            <a:xfrm flipV="1">
              <a:off x="22626" y="4481020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id="{5B2954DF-4062-7236-9D13-DDF8B7F9936B}"/>
                </a:ext>
              </a:extLst>
            </p:cNvPr>
            <p:cNvSpPr/>
            <p:nvPr/>
          </p:nvSpPr>
          <p:spPr>
            <a:xfrm flipV="1">
              <a:off x="1084729" y="5543123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id="{D129E3EB-0FEC-ED0B-8E6F-34B88F806E3D}"/>
                </a:ext>
              </a:extLst>
            </p:cNvPr>
            <p:cNvSpPr/>
            <p:nvPr/>
          </p:nvSpPr>
          <p:spPr>
            <a:xfrm flipV="1">
              <a:off x="4199206" y="4462165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9" name="AutoShape 10">
              <a:extLst>
                <a:ext uri="{FF2B5EF4-FFF2-40B4-BE49-F238E27FC236}">
                  <a16:creationId xmlns:a16="http://schemas.microsoft.com/office/drawing/2014/main" id="{2BC8D4F0-7D9F-21B9-B17A-AD3151885673}"/>
                </a:ext>
              </a:extLst>
            </p:cNvPr>
            <p:cNvSpPr/>
            <p:nvPr/>
          </p:nvSpPr>
          <p:spPr>
            <a:xfrm flipV="1">
              <a:off x="5261309" y="5524268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8E59D622-4524-3618-63B9-6A1C7290C142}"/>
                </a:ext>
              </a:extLst>
            </p:cNvPr>
            <p:cNvSpPr/>
            <p:nvPr/>
          </p:nvSpPr>
          <p:spPr>
            <a:xfrm flipV="1">
              <a:off x="63269" y="35769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2" name="AutoShape 12">
              <a:extLst>
                <a:ext uri="{FF2B5EF4-FFF2-40B4-BE49-F238E27FC236}">
                  <a16:creationId xmlns:a16="http://schemas.microsoft.com/office/drawing/2014/main" id="{888EFEF5-D589-9E9F-C02F-2C5C365A9489}"/>
                </a:ext>
              </a:extLst>
            </p:cNvPr>
            <p:cNvSpPr/>
            <p:nvPr/>
          </p:nvSpPr>
          <p:spPr>
            <a:xfrm flipV="1">
              <a:off x="1125372" y="1097872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13" name="Freeform 14">
            <a:extLst>
              <a:ext uri="{FF2B5EF4-FFF2-40B4-BE49-F238E27FC236}">
                <a16:creationId xmlns:a16="http://schemas.microsoft.com/office/drawing/2014/main" id="{CDD8141F-7197-EF90-F05C-6449402E2491}"/>
              </a:ext>
            </a:extLst>
          </p:cNvPr>
          <p:cNvSpPr/>
          <p:nvPr/>
        </p:nvSpPr>
        <p:spPr>
          <a:xfrm>
            <a:off x="423736" y="6122244"/>
            <a:ext cx="17178464" cy="3909753"/>
          </a:xfrm>
          <a:custGeom>
            <a:avLst/>
            <a:gdLst/>
            <a:ahLst/>
            <a:cxnLst/>
            <a:rect l="l" t="t" r="r" b="b"/>
            <a:pathLst>
              <a:path w="8767908" h="2849711">
                <a:moveTo>
                  <a:pt x="0" y="0"/>
                </a:moveTo>
                <a:lnTo>
                  <a:pt x="8767908" y="0"/>
                </a:lnTo>
                <a:lnTo>
                  <a:pt x="8767908" y="2849711"/>
                </a:lnTo>
                <a:lnTo>
                  <a:pt x="0" y="284971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lv-LV" sz="2400" dirty="0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Uzņēmums nav uzskatāms par mazas vidējas vai vidējas kapitalizācijas sabiedrību, ja 25 % vai vairāk kapitāla vai balsstiesību tieši vai netieši kopīgi vai individuāli kontrolē viena vai vairākas publiskas  iestādes.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lv-LV" sz="2400" dirty="0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Vidējām kapitalizācijas sabiedrībām un lielajiem komersantiem  projekta ietvaros jāsadarbojas ar MVU pētniecības un inovācijas aktivitātēs. Nepieciešams noslēgts sadarbības līgums vai cita dokumentācija, kas pamato minēto sadarbību.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lv-LV" sz="2400" dirty="0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Saskaņā ar Regulu (ES) Nr.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min Grotesk 2"/>
                <a:ea typeface="Armin Grotesk 2"/>
                <a:cs typeface="+mn-cs"/>
                <a:sym typeface="Armin Grotesk 2"/>
              </a:rPr>
              <a:t> </a:t>
            </a:r>
            <a:r>
              <a:rPr lang="lv-LV" sz="2400" b="0" i="0" u="sng" dirty="0">
                <a:solidFill>
                  <a:srgbClr val="16497B"/>
                </a:solidFill>
                <a:effectLst/>
                <a:latin typeface="Arial" panose="020B0604020202020204" pitchFamily="34" charset="0"/>
                <a:hlinkClick r:id="rId5"/>
              </a:rPr>
              <a:t>2015/1017</a:t>
            </a:r>
            <a:endParaRPr lang="lv-LV" sz="2400" dirty="0">
              <a:solidFill>
                <a:srgbClr val="000000"/>
              </a:solidFill>
              <a:latin typeface="Armin Grotesk 2"/>
              <a:ea typeface="Armin Grotesk 2"/>
              <a:sym typeface="Armin Grotesk 2"/>
            </a:endParaRP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endParaRPr lang="lv-LV" sz="3600" b="1" dirty="0">
              <a:solidFill>
                <a:srgbClr val="A20B32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</p:spTree>
    <p:extLst>
      <p:ext uri="{BB962C8B-B14F-4D97-AF65-F5344CB8AC3E}">
        <p14:creationId xmlns:p14="http://schemas.microsoft.com/office/powerpoint/2010/main" val="2330561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15573" y="-132739"/>
            <a:ext cx="13165220" cy="1316522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0" y="406400"/>
                  </a:lnTo>
                  <a:lnTo>
                    <a:pt x="406400" y="812800"/>
                  </a:lnTo>
                  <a:lnTo>
                    <a:pt x="81280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2"/>
              <a:stretch>
                <a:fillRect l="-18242" r="-31621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2478656"/>
            <a:ext cx="9761746" cy="7322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1050" lvl="1" indent="-457200" algn="l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Tiks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īstenots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tehnoloģiju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pārneses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pētniecības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projekts</a:t>
            </a: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marL="781050" lvl="1" indent="-457200" algn="l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Tam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ir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tiesības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uz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pētījuma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pamatā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esošo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intelektuālo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īpašumu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izmantot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tālāku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pētījumu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veikšanai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komercializācijai</a:t>
            </a: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marL="781050" lvl="1" indent="-457200" algn="l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Saņemtais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atbalsts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tiks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vērsts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uz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eksporta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apjoma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produktivitātes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kāpināšanu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10%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piecu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gadu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laikā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pēc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projekta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pabeigšanas</a:t>
            </a: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marL="781050" lvl="1" indent="-4572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iks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nodrošināta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atsevišķa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ar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projekta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īstenošanu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saistīto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darījumu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ieņēmumu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izdevumu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grāmatvedības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uzskaite</a:t>
            </a: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algn="l">
              <a:lnSpc>
                <a:spcPts val="4800"/>
              </a:lnSpc>
            </a:pP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923925"/>
            <a:ext cx="12044702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PRASĪBAS ATBALSTA PIEŠĶIRŠANAI KOMERSANTAM: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 t="-16666" b="-16666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Freeform 3"/>
          <p:cNvSpPr/>
          <p:nvPr/>
        </p:nvSpPr>
        <p:spPr>
          <a:xfrm>
            <a:off x="16771581" y="4399284"/>
            <a:ext cx="4354339" cy="4508121"/>
          </a:xfrm>
          <a:custGeom>
            <a:avLst/>
            <a:gdLst/>
            <a:ahLst/>
            <a:cxnLst/>
            <a:rect l="l" t="t" r="r" b="b"/>
            <a:pathLst>
              <a:path w="4354339" h="4508121">
                <a:moveTo>
                  <a:pt x="0" y="0"/>
                </a:moveTo>
                <a:lnTo>
                  <a:pt x="4354339" y="0"/>
                </a:lnTo>
                <a:lnTo>
                  <a:pt x="4354339" y="4508120"/>
                </a:lnTo>
                <a:lnTo>
                  <a:pt x="0" y="4508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4" name="Freeform 4"/>
          <p:cNvSpPr/>
          <p:nvPr/>
        </p:nvSpPr>
        <p:spPr>
          <a:xfrm>
            <a:off x="16525353" y="9373664"/>
            <a:ext cx="1385734" cy="525267"/>
          </a:xfrm>
          <a:custGeom>
            <a:avLst/>
            <a:gdLst/>
            <a:ahLst/>
            <a:cxnLst/>
            <a:rect l="l" t="t" r="r" b="b"/>
            <a:pathLst>
              <a:path w="1385734" h="525267">
                <a:moveTo>
                  <a:pt x="0" y="0"/>
                </a:moveTo>
                <a:lnTo>
                  <a:pt x="1385733" y="0"/>
                </a:lnTo>
                <a:lnTo>
                  <a:pt x="1385733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" r="-40"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5" name="Group 5"/>
          <p:cNvGrpSpPr/>
          <p:nvPr/>
        </p:nvGrpSpPr>
        <p:grpSpPr>
          <a:xfrm>
            <a:off x="1516419" y="3308129"/>
            <a:ext cx="2807768" cy="1641944"/>
            <a:chOff x="0" y="0"/>
            <a:chExt cx="5638478" cy="3230880"/>
          </a:xfrm>
        </p:grpSpPr>
        <p:sp>
          <p:nvSpPr>
            <p:cNvPr id="6" name="Freeform 6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628268" y="3308129"/>
            <a:ext cx="2807768" cy="1641944"/>
            <a:chOff x="0" y="0"/>
            <a:chExt cx="5638478" cy="3230880"/>
          </a:xfrm>
        </p:grpSpPr>
        <p:sp>
          <p:nvSpPr>
            <p:cNvPr id="8" name="Freeform 8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AEA8A5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40116" y="3308129"/>
            <a:ext cx="2807768" cy="1641944"/>
            <a:chOff x="0" y="0"/>
            <a:chExt cx="5638478" cy="3230880"/>
          </a:xfrm>
        </p:grpSpPr>
        <p:sp>
          <p:nvSpPr>
            <p:cNvPr id="10" name="Freeform 10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BA3D5E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851965" y="3308129"/>
            <a:ext cx="2807768" cy="1641944"/>
            <a:chOff x="0" y="0"/>
            <a:chExt cx="5638478" cy="3230880"/>
          </a:xfrm>
        </p:grpSpPr>
        <p:sp>
          <p:nvSpPr>
            <p:cNvPr id="12" name="Freeform 12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B52047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963813" y="3308129"/>
            <a:ext cx="2807768" cy="1641944"/>
            <a:chOff x="0" y="0"/>
            <a:chExt cx="5638478" cy="3230880"/>
          </a:xfrm>
        </p:grpSpPr>
        <p:sp>
          <p:nvSpPr>
            <p:cNvPr id="14" name="Freeform 14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A20B32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512166" y="5364410"/>
            <a:ext cx="2341990" cy="127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76" dirty="0" err="1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Pieteikuma</a:t>
            </a:r>
            <a:r>
              <a:rPr lang="en-US" sz="2399" spc="76" dirty="0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399" spc="76" dirty="0" err="1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iesniegšana</a:t>
            </a:r>
            <a:r>
              <a:rPr lang="en-US" sz="2399" spc="76" dirty="0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business.gov.lv </a:t>
            </a:r>
          </a:p>
        </p:txBody>
      </p:sp>
      <p:sp>
        <p:nvSpPr>
          <p:cNvPr id="16" name="Freeform 16"/>
          <p:cNvSpPr/>
          <p:nvPr/>
        </p:nvSpPr>
        <p:spPr>
          <a:xfrm>
            <a:off x="2521314" y="3772504"/>
            <a:ext cx="797979" cy="713193"/>
          </a:xfrm>
          <a:custGeom>
            <a:avLst/>
            <a:gdLst/>
            <a:ahLst/>
            <a:cxnLst/>
            <a:rect l="l" t="t" r="r" b="b"/>
            <a:pathLst>
              <a:path w="797979" h="713193">
                <a:moveTo>
                  <a:pt x="0" y="0"/>
                </a:moveTo>
                <a:lnTo>
                  <a:pt x="797978" y="0"/>
                </a:lnTo>
                <a:lnTo>
                  <a:pt x="797978" y="713193"/>
                </a:lnTo>
                <a:lnTo>
                  <a:pt x="0" y="7131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7" name="Freeform 17"/>
          <p:cNvSpPr/>
          <p:nvPr/>
        </p:nvSpPr>
        <p:spPr>
          <a:xfrm>
            <a:off x="5655247" y="3725272"/>
            <a:ext cx="1003391" cy="807656"/>
          </a:xfrm>
          <a:custGeom>
            <a:avLst/>
            <a:gdLst/>
            <a:ahLst/>
            <a:cxnLst/>
            <a:rect l="l" t="t" r="r" b="b"/>
            <a:pathLst>
              <a:path w="1003391" h="807656">
                <a:moveTo>
                  <a:pt x="0" y="0"/>
                </a:moveTo>
                <a:lnTo>
                  <a:pt x="1003391" y="0"/>
                </a:lnTo>
                <a:lnTo>
                  <a:pt x="1003391" y="807657"/>
                </a:lnTo>
                <a:lnTo>
                  <a:pt x="0" y="8076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8" name="Freeform 18"/>
          <p:cNvSpPr/>
          <p:nvPr/>
        </p:nvSpPr>
        <p:spPr>
          <a:xfrm>
            <a:off x="11822832" y="3718086"/>
            <a:ext cx="866033" cy="921312"/>
          </a:xfrm>
          <a:custGeom>
            <a:avLst/>
            <a:gdLst/>
            <a:ahLst/>
            <a:cxnLst/>
            <a:rect l="l" t="t" r="r" b="b"/>
            <a:pathLst>
              <a:path w="866033" h="921312">
                <a:moveTo>
                  <a:pt x="0" y="0"/>
                </a:moveTo>
                <a:lnTo>
                  <a:pt x="866033" y="0"/>
                </a:lnTo>
                <a:lnTo>
                  <a:pt x="866033" y="921311"/>
                </a:lnTo>
                <a:lnTo>
                  <a:pt x="0" y="9213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9" name="Freeform 19"/>
          <p:cNvSpPr/>
          <p:nvPr/>
        </p:nvSpPr>
        <p:spPr>
          <a:xfrm>
            <a:off x="8740960" y="3721999"/>
            <a:ext cx="935879" cy="920671"/>
          </a:xfrm>
          <a:custGeom>
            <a:avLst/>
            <a:gdLst/>
            <a:ahLst/>
            <a:cxnLst/>
            <a:rect l="l" t="t" r="r" b="b"/>
            <a:pathLst>
              <a:path w="935879" h="920671">
                <a:moveTo>
                  <a:pt x="0" y="0"/>
                </a:moveTo>
                <a:lnTo>
                  <a:pt x="935880" y="0"/>
                </a:lnTo>
                <a:lnTo>
                  <a:pt x="935880" y="920671"/>
                </a:lnTo>
                <a:lnTo>
                  <a:pt x="0" y="92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20" name="TextBox 20"/>
          <p:cNvSpPr txBox="1"/>
          <p:nvPr/>
        </p:nvSpPr>
        <p:spPr>
          <a:xfrm>
            <a:off x="4530431" y="5364410"/>
            <a:ext cx="2449253" cy="2129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76" dirty="0" err="1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Administratīvo</a:t>
            </a:r>
            <a:r>
              <a:rPr lang="en-US" sz="2399" spc="76" dirty="0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399" spc="76" dirty="0" err="1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kritēriju</a:t>
            </a:r>
            <a:r>
              <a:rPr lang="en-US" sz="2399" spc="76" dirty="0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399" spc="76" dirty="0" err="1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vērtēšana</a:t>
            </a:r>
            <a:r>
              <a:rPr lang="en-US" sz="2399" spc="76" dirty="0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</a:p>
          <a:p>
            <a:pPr algn="ctr">
              <a:lnSpc>
                <a:spcPts val="3359"/>
              </a:lnSpc>
            </a:pPr>
            <a:r>
              <a:rPr lang="en-US" sz="2399" spc="76" dirty="0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(LIAA </a:t>
            </a:r>
            <a:r>
              <a:rPr lang="en-US" sz="2399" spc="76" dirty="0" err="1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vērtētājs</a:t>
            </a:r>
            <a:r>
              <a:rPr lang="en-US" sz="2399" spc="76" dirty="0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)</a:t>
            </a:r>
          </a:p>
          <a:p>
            <a:pPr algn="ctr">
              <a:lnSpc>
                <a:spcPts val="3359"/>
              </a:lnSpc>
            </a:pPr>
            <a:endParaRPr lang="en-US" sz="2399" spc="76" dirty="0">
              <a:solidFill>
                <a:srgbClr val="6C6463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651706" y="5269160"/>
            <a:ext cx="2341990" cy="2129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 spc="76" dirty="0" err="1">
                <a:solidFill>
                  <a:srgbClr val="000000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Kvalitātes</a:t>
            </a:r>
            <a:r>
              <a:rPr lang="en-US" sz="2399" b="1" spc="76" dirty="0">
                <a:solidFill>
                  <a:srgbClr val="000000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2399" b="1" spc="76" dirty="0" err="1">
                <a:solidFill>
                  <a:srgbClr val="000000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kritēriju</a:t>
            </a:r>
            <a:r>
              <a:rPr lang="en-US" sz="2399" b="1" spc="76" dirty="0">
                <a:solidFill>
                  <a:srgbClr val="000000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2399" b="1" spc="76" dirty="0" err="1">
                <a:solidFill>
                  <a:srgbClr val="000000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vērtēšana</a:t>
            </a:r>
            <a:endParaRPr lang="en-US" sz="2399" b="1" spc="76" dirty="0">
              <a:solidFill>
                <a:srgbClr val="000000"/>
              </a:solidFill>
              <a:latin typeface="Armin Grotesk 2 Semi-Bold"/>
              <a:ea typeface="Armin Grotesk 2 Semi-Bold"/>
              <a:cs typeface="Armin Grotesk 2 Semi-Bold"/>
              <a:sym typeface="Armin Grotesk 2 Semi-Bold"/>
            </a:endParaRPr>
          </a:p>
          <a:p>
            <a:pPr algn="ctr">
              <a:lnSpc>
                <a:spcPts val="3359"/>
              </a:lnSpc>
            </a:pPr>
            <a:r>
              <a:rPr lang="en-US" sz="2399" b="1" spc="76" dirty="0">
                <a:solidFill>
                  <a:srgbClr val="000000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(</a:t>
            </a:r>
            <a:r>
              <a:rPr lang="en-US" sz="2399" b="1" spc="76" dirty="0" err="1">
                <a:solidFill>
                  <a:srgbClr val="000000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ārējs</a:t>
            </a:r>
            <a:r>
              <a:rPr lang="en-US" sz="2399" b="1" spc="76" dirty="0">
                <a:solidFill>
                  <a:srgbClr val="000000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2399" b="1" spc="76" dirty="0" err="1">
                <a:solidFill>
                  <a:srgbClr val="000000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eksperts</a:t>
            </a:r>
            <a:r>
              <a:rPr lang="en-US" sz="2399" b="1" spc="76" dirty="0">
                <a:solidFill>
                  <a:srgbClr val="000000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)</a:t>
            </a:r>
          </a:p>
          <a:p>
            <a:pPr algn="ctr">
              <a:lnSpc>
                <a:spcPts val="3359"/>
              </a:lnSpc>
            </a:pPr>
            <a:endParaRPr lang="en-US" sz="2399" b="1" spc="76" dirty="0">
              <a:solidFill>
                <a:srgbClr val="000000"/>
              </a:solidFill>
              <a:latin typeface="Armin Grotesk 2 Semi-Bold"/>
              <a:ea typeface="Armin Grotesk 2 Semi-Bold"/>
              <a:cs typeface="Armin Grotesk 2 Semi-Bold"/>
              <a:sym typeface="Armin Grotesk 2 Semi-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665718" y="5369172"/>
            <a:ext cx="2807768" cy="398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76" dirty="0" err="1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Komisijas</a:t>
            </a:r>
            <a:r>
              <a:rPr lang="en-US" sz="2399" spc="76" dirty="0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399" spc="76" dirty="0" err="1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sēde</a:t>
            </a:r>
            <a:r>
              <a:rPr lang="lv-LV" sz="2399" spc="76" dirty="0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endParaRPr lang="en-US" sz="2399" spc="76" dirty="0">
              <a:solidFill>
                <a:srgbClr val="6C6463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4145507" y="5369172"/>
            <a:ext cx="2341990" cy="258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 spc="76" dirty="0" err="1">
                <a:solidFill>
                  <a:srgbClr val="011627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Lēmuma</a:t>
            </a:r>
            <a:r>
              <a:rPr lang="en-US" sz="2399" b="1" spc="76" dirty="0">
                <a:solidFill>
                  <a:srgbClr val="011627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2399" b="1" spc="76" dirty="0" err="1">
                <a:solidFill>
                  <a:srgbClr val="011627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pieņemšana</a:t>
            </a:r>
            <a:r>
              <a:rPr lang="en-US" sz="2399" b="1" spc="76" dirty="0">
                <a:solidFill>
                  <a:srgbClr val="011627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3 </a:t>
            </a:r>
            <a:r>
              <a:rPr lang="en-US" sz="2399" b="1" spc="76" dirty="0" err="1">
                <a:solidFill>
                  <a:srgbClr val="011627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mēnešu</a:t>
            </a:r>
            <a:r>
              <a:rPr lang="en-US" sz="2399" b="1" spc="76" dirty="0">
                <a:solidFill>
                  <a:srgbClr val="011627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2399" b="1" spc="76" dirty="0" err="1">
                <a:solidFill>
                  <a:srgbClr val="011627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laikā</a:t>
            </a:r>
            <a:r>
              <a:rPr lang="en-US" sz="2399" b="1" spc="76" dirty="0">
                <a:solidFill>
                  <a:srgbClr val="011627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2399" b="1" spc="76" dirty="0" err="1">
                <a:solidFill>
                  <a:srgbClr val="011627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pēc</a:t>
            </a:r>
            <a:r>
              <a:rPr lang="en-US" sz="2399" b="1" spc="76" dirty="0">
                <a:solidFill>
                  <a:srgbClr val="011627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lv-LV" sz="2399" b="1" spc="76" dirty="0">
                <a:solidFill>
                  <a:srgbClr val="011627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uzsaukuma </a:t>
            </a:r>
            <a:r>
              <a:rPr lang="en-US" sz="2399" b="1" spc="76" dirty="0" err="1">
                <a:solidFill>
                  <a:srgbClr val="011627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slēgšanas</a:t>
            </a:r>
            <a:endParaRPr lang="en-US" sz="2399" b="1" spc="76" dirty="0">
              <a:solidFill>
                <a:srgbClr val="011627"/>
              </a:solidFill>
              <a:latin typeface="Armin Grotesk 2 Semi-Bold"/>
              <a:ea typeface="Armin Grotesk 2 Semi-Bold"/>
              <a:cs typeface="Armin Grotesk 2 Semi-Bold"/>
              <a:sym typeface="Armin Grotesk 2 Semi-Bold"/>
            </a:endParaRPr>
          </a:p>
          <a:p>
            <a:pPr algn="ctr">
              <a:lnSpc>
                <a:spcPts val="3359"/>
              </a:lnSpc>
            </a:pPr>
            <a:endParaRPr lang="en-US" sz="2399" b="1" spc="76" dirty="0">
              <a:solidFill>
                <a:srgbClr val="011627"/>
              </a:solidFill>
              <a:latin typeface="Armin Grotesk 2 Semi-Bold"/>
              <a:ea typeface="Armin Grotesk 2 Semi-Bold"/>
              <a:cs typeface="Armin Grotesk 2 Semi-Bold"/>
              <a:sym typeface="Armin Grotesk 2 Semi-Bold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4973569" y="3646512"/>
            <a:ext cx="974734" cy="1008947"/>
          </a:xfrm>
          <a:custGeom>
            <a:avLst/>
            <a:gdLst/>
            <a:ahLst/>
            <a:cxnLst/>
            <a:rect l="l" t="t" r="r" b="b"/>
            <a:pathLst>
              <a:path w="974734" h="1008947">
                <a:moveTo>
                  <a:pt x="0" y="0"/>
                </a:moveTo>
                <a:lnTo>
                  <a:pt x="974734" y="0"/>
                </a:lnTo>
                <a:lnTo>
                  <a:pt x="974734" y="1008947"/>
                </a:lnTo>
                <a:lnTo>
                  <a:pt x="0" y="10089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408670" t="-41907" r="-3103421" b="-39197"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25" name="Group 25"/>
          <p:cNvGrpSpPr/>
          <p:nvPr/>
        </p:nvGrpSpPr>
        <p:grpSpPr>
          <a:xfrm>
            <a:off x="1162989" y="972340"/>
            <a:ext cx="15543436" cy="911860"/>
            <a:chOff x="0" y="0"/>
            <a:chExt cx="20724581" cy="121581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0724580" cy="1215813"/>
            </a:xfrm>
            <a:custGeom>
              <a:avLst/>
              <a:gdLst/>
              <a:ahLst/>
              <a:cxnLst/>
              <a:rect l="l" t="t" r="r" b="b"/>
              <a:pathLst>
                <a:path w="20724580" h="1215813">
                  <a:moveTo>
                    <a:pt x="0" y="0"/>
                  </a:moveTo>
                  <a:lnTo>
                    <a:pt x="20724580" y="0"/>
                  </a:lnTo>
                  <a:lnTo>
                    <a:pt x="20724580" y="1215813"/>
                  </a:lnTo>
                  <a:lnTo>
                    <a:pt x="0" y="12158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04775"/>
              <a:ext cx="20724581" cy="13205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000"/>
                </a:lnSpc>
              </a:pPr>
              <a:r>
                <a:rPr lang="en-US" sz="4999" dirty="0">
                  <a:solidFill>
                    <a:srgbClr val="000000"/>
                  </a:solidFill>
                  <a:latin typeface="Armin Grotesk 2"/>
                  <a:ea typeface="Armin Grotesk 2"/>
                  <a:cs typeface="Armin Grotesk 2"/>
                  <a:sym typeface="Armin Grotesk 2"/>
                </a:rPr>
                <a:t>PIETEIKŠANĀS UN VĒRTĒŠANA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DF0FC-2A63-4053-AAE9-07D662867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03117C5-618B-42D4-24BC-AEA34DA16578}"/>
              </a:ext>
            </a:extLst>
          </p:cNvPr>
          <p:cNvSpPr/>
          <p:nvPr/>
        </p:nvSpPr>
        <p:spPr>
          <a:xfrm>
            <a:off x="2395181" y="640913"/>
            <a:ext cx="18288000" cy="925801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 t="-16666" b="-16666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1A2A8D0-1987-3CF9-D926-B318BF2F08A4}"/>
              </a:ext>
            </a:extLst>
          </p:cNvPr>
          <p:cNvSpPr/>
          <p:nvPr/>
        </p:nvSpPr>
        <p:spPr>
          <a:xfrm>
            <a:off x="16771581" y="4399284"/>
            <a:ext cx="4354339" cy="4508121"/>
          </a:xfrm>
          <a:custGeom>
            <a:avLst/>
            <a:gdLst/>
            <a:ahLst/>
            <a:cxnLst/>
            <a:rect l="l" t="t" r="r" b="b"/>
            <a:pathLst>
              <a:path w="4354339" h="4508121">
                <a:moveTo>
                  <a:pt x="0" y="0"/>
                </a:moveTo>
                <a:lnTo>
                  <a:pt x="4354339" y="0"/>
                </a:lnTo>
                <a:lnTo>
                  <a:pt x="4354339" y="4508120"/>
                </a:lnTo>
                <a:lnTo>
                  <a:pt x="0" y="4508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F66E5CE-788C-0DF5-73FF-A5E627848F5B}"/>
              </a:ext>
            </a:extLst>
          </p:cNvPr>
          <p:cNvSpPr/>
          <p:nvPr/>
        </p:nvSpPr>
        <p:spPr>
          <a:xfrm>
            <a:off x="16525353" y="9373664"/>
            <a:ext cx="1385734" cy="525267"/>
          </a:xfrm>
          <a:custGeom>
            <a:avLst/>
            <a:gdLst/>
            <a:ahLst/>
            <a:cxnLst/>
            <a:rect l="l" t="t" r="r" b="b"/>
            <a:pathLst>
              <a:path w="1385734" h="525267">
                <a:moveTo>
                  <a:pt x="0" y="0"/>
                </a:moveTo>
                <a:lnTo>
                  <a:pt x="1385733" y="0"/>
                </a:lnTo>
                <a:lnTo>
                  <a:pt x="1385733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" r="-4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36ABA5A-CE2B-C854-DEC5-90EEF6D5C8EF}"/>
              </a:ext>
            </a:extLst>
          </p:cNvPr>
          <p:cNvSpPr/>
          <p:nvPr/>
        </p:nvSpPr>
        <p:spPr>
          <a:xfrm>
            <a:off x="2521314" y="3772504"/>
            <a:ext cx="797979" cy="713193"/>
          </a:xfrm>
          <a:custGeom>
            <a:avLst/>
            <a:gdLst/>
            <a:ahLst/>
            <a:cxnLst/>
            <a:rect l="l" t="t" r="r" b="b"/>
            <a:pathLst>
              <a:path w="797979" h="713193">
                <a:moveTo>
                  <a:pt x="0" y="0"/>
                </a:moveTo>
                <a:lnTo>
                  <a:pt x="797978" y="0"/>
                </a:lnTo>
                <a:lnTo>
                  <a:pt x="797978" y="713193"/>
                </a:lnTo>
                <a:lnTo>
                  <a:pt x="0" y="7131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7CFEA666-D83D-92D7-2182-4CC47511977D}"/>
              </a:ext>
            </a:extLst>
          </p:cNvPr>
          <p:cNvSpPr/>
          <p:nvPr/>
        </p:nvSpPr>
        <p:spPr>
          <a:xfrm>
            <a:off x="5655247" y="3725272"/>
            <a:ext cx="1003391" cy="807656"/>
          </a:xfrm>
          <a:custGeom>
            <a:avLst/>
            <a:gdLst/>
            <a:ahLst/>
            <a:cxnLst/>
            <a:rect l="l" t="t" r="r" b="b"/>
            <a:pathLst>
              <a:path w="1003391" h="807656">
                <a:moveTo>
                  <a:pt x="0" y="0"/>
                </a:moveTo>
                <a:lnTo>
                  <a:pt x="1003391" y="0"/>
                </a:lnTo>
                <a:lnTo>
                  <a:pt x="1003391" y="807657"/>
                </a:lnTo>
                <a:lnTo>
                  <a:pt x="0" y="8076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8C26E17-B596-9059-A94E-8910BAA2B2C7}"/>
              </a:ext>
            </a:extLst>
          </p:cNvPr>
          <p:cNvSpPr/>
          <p:nvPr/>
        </p:nvSpPr>
        <p:spPr>
          <a:xfrm>
            <a:off x="11822832" y="3718086"/>
            <a:ext cx="866033" cy="921312"/>
          </a:xfrm>
          <a:custGeom>
            <a:avLst/>
            <a:gdLst/>
            <a:ahLst/>
            <a:cxnLst/>
            <a:rect l="l" t="t" r="r" b="b"/>
            <a:pathLst>
              <a:path w="866033" h="921312">
                <a:moveTo>
                  <a:pt x="0" y="0"/>
                </a:moveTo>
                <a:lnTo>
                  <a:pt x="866033" y="0"/>
                </a:lnTo>
                <a:lnTo>
                  <a:pt x="866033" y="921311"/>
                </a:lnTo>
                <a:lnTo>
                  <a:pt x="0" y="9213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AF6FF783-5929-4EC2-97ED-6D8F41F62564}"/>
              </a:ext>
            </a:extLst>
          </p:cNvPr>
          <p:cNvSpPr/>
          <p:nvPr/>
        </p:nvSpPr>
        <p:spPr>
          <a:xfrm>
            <a:off x="8740960" y="3721999"/>
            <a:ext cx="935879" cy="920671"/>
          </a:xfrm>
          <a:custGeom>
            <a:avLst/>
            <a:gdLst/>
            <a:ahLst/>
            <a:cxnLst/>
            <a:rect l="l" t="t" r="r" b="b"/>
            <a:pathLst>
              <a:path w="935879" h="920671">
                <a:moveTo>
                  <a:pt x="0" y="0"/>
                </a:moveTo>
                <a:lnTo>
                  <a:pt x="935880" y="0"/>
                </a:lnTo>
                <a:lnTo>
                  <a:pt x="935880" y="920671"/>
                </a:lnTo>
                <a:lnTo>
                  <a:pt x="0" y="92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376FFB30-4EB1-65A9-C9D6-88D99ADC964C}"/>
              </a:ext>
            </a:extLst>
          </p:cNvPr>
          <p:cNvSpPr/>
          <p:nvPr/>
        </p:nvSpPr>
        <p:spPr>
          <a:xfrm>
            <a:off x="14973569" y="3646512"/>
            <a:ext cx="974734" cy="1008947"/>
          </a:xfrm>
          <a:custGeom>
            <a:avLst/>
            <a:gdLst/>
            <a:ahLst/>
            <a:cxnLst/>
            <a:rect l="l" t="t" r="r" b="b"/>
            <a:pathLst>
              <a:path w="974734" h="1008947">
                <a:moveTo>
                  <a:pt x="0" y="0"/>
                </a:moveTo>
                <a:lnTo>
                  <a:pt x="974734" y="0"/>
                </a:lnTo>
                <a:lnTo>
                  <a:pt x="974734" y="1008947"/>
                </a:lnTo>
                <a:lnTo>
                  <a:pt x="0" y="10089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408670" t="-41907" r="-3103421" b="-39197"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FA95E62F-2DAB-E8D0-13E3-30BA0ACA5A88}"/>
              </a:ext>
            </a:extLst>
          </p:cNvPr>
          <p:cNvGrpSpPr/>
          <p:nvPr/>
        </p:nvGrpSpPr>
        <p:grpSpPr>
          <a:xfrm>
            <a:off x="1162989" y="893759"/>
            <a:ext cx="15543435" cy="990441"/>
            <a:chOff x="0" y="-104775"/>
            <a:chExt cx="20724580" cy="1320588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92D7C98A-026E-8F0E-DC24-7A2AFE8A5B42}"/>
                </a:ext>
              </a:extLst>
            </p:cNvPr>
            <p:cNvSpPr/>
            <p:nvPr/>
          </p:nvSpPr>
          <p:spPr>
            <a:xfrm>
              <a:off x="0" y="0"/>
              <a:ext cx="20724580" cy="1215813"/>
            </a:xfrm>
            <a:custGeom>
              <a:avLst/>
              <a:gdLst/>
              <a:ahLst/>
              <a:cxnLst/>
              <a:rect l="l" t="t" r="r" b="b"/>
              <a:pathLst>
                <a:path w="20724580" h="1215813">
                  <a:moveTo>
                    <a:pt x="0" y="0"/>
                  </a:moveTo>
                  <a:lnTo>
                    <a:pt x="20724580" y="0"/>
                  </a:lnTo>
                  <a:lnTo>
                    <a:pt x="20724580" y="1215813"/>
                  </a:lnTo>
                  <a:lnTo>
                    <a:pt x="0" y="12158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2187A4CF-5D96-0DF7-08A7-82A3D9399587}"/>
                </a:ext>
              </a:extLst>
            </p:cNvPr>
            <p:cNvSpPr txBox="1"/>
            <p:nvPr/>
          </p:nvSpPr>
          <p:spPr>
            <a:xfrm>
              <a:off x="0" y="-104775"/>
              <a:ext cx="9625348" cy="13205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000"/>
                </a:lnSpc>
              </a:pPr>
              <a:r>
                <a:rPr lang="en-US" sz="4999" dirty="0">
                  <a:solidFill>
                    <a:srgbClr val="000000"/>
                  </a:solidFill>
                  <a:latin typeface="Armin Grotesk 2"/>
                  <a:ea typeface="Armin Grotesk 2"/>
                  <a:cs typeface="Armin Grotesk 2"/>
                  <a:sym typeface="Armin Grotesk 2"/>
                </a:rPr>
                <a:t>PIETEIKŠANĀS UN VĒRTĒŠANA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3AB32C8E-CD92-F726-371A-FBC74AEB1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757" y="388068"/>
            <a:ext cx="10464800" cy="951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414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9042" y="1028700"/>
            <a:ext cx="14532902" cy="911860"/>
            <a:chOff x="0" y="0"/>
            <a:chExt cx="19377203" cy="12158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77203" cy="1215813"/>
            </a:xfrm>
            <a:custGeom>
              <a:avLst/>
              <a:gdLst/>
              <a:ahLst/>
              <a:cxnLst/>
              <a:rect l="l" t="t" r="r" b="b"/>
              <a:pathLst>
                <a:path w="19377203" h="1215813">
                  <a:moveTo>
                    <a:pt x="0" y="0"/>
                  </a:moveTo>
                  <a:lnTo>
                    <a:pt x="19377203" y="0"/>
                  </a:lnTo>
                  <a:lnTo>
                    <a:pt x="19377203" y="1215813"/>
                  </a:lnTo>
                  <a:lnTo>
                    <a:pt x="0" y="12158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19377203" cy="13205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000"/>
                </a:lnSpc>
              </a:pPr>
              <a:r>
                <a:rPr lang="en-US" sz="4999" b="1">
                  <a:solidFill>
                    <a:srgbClr val="000000"/>
                  </a:solidFill>
                  <a:latin typeface="Armin Grotesk 2 Semi-Bold"/>
                  <a:ea typeface="Armin Grotesk 2 Semi-Bold"/>
                  <a:cs typeface="Armin Grotesk 2 Semi-Bold"/>
                  <a:sym typeface="Armin Grotesk 2 Semi-Bold"/>
                </a:rPr>
                <a:t>KOMERCIALIZĀCIJAS ATBALSTS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532690" y="7442017"/>
            <a:ext cx="9601263" cy="493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Kopējais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pieejamais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finansējums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ir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2</a:t>
            </a:r>
            <a:r>
              <a:rPr lang="lv-LV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750</a:t>
            </a:r>
            <a:r>
              <a:rPr lang="lv-LV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447.16</a:t>
            </a:r>
            <a:r>
              <a:rPr lang="lv-LV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lv-LV" sz="3000" i="1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euro</a:t>
            </a:r>
            <a:endParaRPr lang="en-US" sz="3000" i="1" spc="96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525353" y="9373664"/>
            <a:ext cx="1385734" cy="525267"/>
          </a:xfrm>
          <a:custGeom>
            <a:avLst/>
            <a:gdLst/>
            <a:ahLst/>
            <a:cxnLst/>
            <a:rect l="l" t="t" r="r" b="b"/>
            <a:pathLst>
              <a:path w="1385734" h="525267">
                <a:moveTo>
                  <a:pt x="0" y="0"/>
                </a:moveTo>
                <a:lnTo>
                  <a:pt x="1385733" y="0"/>
                </a:lnTo>
                <a:lnTo>
                  <a:pt x="1385733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" r="-40"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7" name="Group 7"/>
          <p:cNvGrpSpPr/>
          <p:nvPr/>
        </p:nvGrpSpPr>
        <p:grpSpPr>
          <a:xfrm>
            <a:off x="928396" y="3209056"/>
            <a:ext cx="16105618" cy="1199134"/>
            <a:chOff x="0" y="0"/>
            <a:chExt cx="3589973" cy="2672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9973" cy="267289"/>
            </a:xfrm>
            <a:custGeom>
              <a:avLst/>
              <a:gdLst/>
              <a:ahLst/>
              <a:cxnLst/>
              <a:rect l="l" t="t" r="r" b="b"/>
              <a:pathLst>
                <a:path w="3589973" h="267289">
                  <a:moveTo>
                    <a:pt x="0" y="0"/>
                  </a:moveTo>
                  <a:lnTo>
                    <a:pt x="3589973" y="0"/>
                  </a:lnTo>
                  <a:lnTo>
                    <a:pt x="3589973" y="267289"/>
                  </a:lnTo>
                  <a:lnTo>
                    <a:pt x="0" y="2672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A20B32"/>
              </a:solidFill>
              <a:prstDash val="solid"/>
              <a:miter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89973" cy="3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0170" y="5112423"/>
            <a:ext cx="14983341" cy="1199134"/>
            <a:chOff x="0" y="0"/>
            <a:chExt cx="3339815" cy="2672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39815" cy="267289"/>
            </a:xfrm>
            <a:custGeom>
              <a:avLst/>
              <a:gdLst/>
              <a:ahLst/>
              <a:cxnLst/>
              <a:rect l="l" t="t" r="r" b="b"/>
              <a:pathLst>
                <a:path w="3339815" h="267289">
                  <a:moveTo>
                    <a:pt x="0" y="0"/>
                  </a:moveTo>
                  <a:lnTo>
                    <a:pt x="3339815" y="0"/>
                  </a:lnTo>
                  <a:lnTo>
                    <a:pt x="3339815" y="267289"/>
                  </a:lnTo>
                  <a:lnTo>
                    <a:pt x="0" y="2672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A20B32"/>
              </a:solidFill>
              <a:prstDash val="solid"/>
              <a:miter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39815" cy="3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69042" y="7107836"/>
            <a:ext cx="14106714" cy="1199134"/>
          </a:xfrm>
          <a:custGeom>
            <a:avLst/>
            <a:gdLst/>
            <a:ahLst/>
            <a:cxnLst/>
            <a:rect l="l" t="t" r="r" b="b"/>
            <a:pathLst>
              <a:path w="3151964" h="267289">
                <a:moveTo>
                  <a:pt x="0" y="0"/>
                </a:moveTo>
                <a:lnTo>
                  <a:pt x="3151964" y="0"/>
                </a:lnTo>
                <a:lnTo>
                  <a:pt x="3151964" y="267289"/>
                </a:lnTo>
                <a:lnTo>
                  <a:pt x="0" y="26728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sq">
            <a:solidFill>
              <a:srgbClr val="A20B32"/>
            </a:solidFill>
            <a:prstDash val="solid"/>
            <a:miter/>
          </a:ln>
        </p:spPr>
        <p:txBody>
          <a:bodyPr/>
          <a:lstStyle/>
          <a:p>
            <a:endParaRPr lang="lv-LV" dirty="0"/>
          </a:p>
        </p:txBody>
      </p:sp>
      <p:sp>
        <p:nvSpPr>
          <p:cNvPr id="15" name="TextBox 15"/>
          <p:cNvSpPr txBox="1"/>
          <p:nvPr/>
        </p:nvSpPr>
        <p:spPr>
          <a:xfrm>
            <a:off x="960170" y="6337737"/>
            <a:ext cx="14140587" cy="13700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79"/>
              </a:lnSpc>
            </a:pPr>
            <a:endParaRPr/>
          </a:p>
        </p:txBody>
      </p:sp>
      <p:sp>
        <p:nvSpPr>
          <p:cNvPr id="16" name="Freeform 16"/>
          <p:cNvSpPr/>
          <p:nvPr/>
        </p:nvSpPr>
        <p:spPr>
          <a:xfrm rot="5400000" flipH="1" flipV="1">
            <a:off x="461226" y="2600234"/>
            <a:ext cx="5970146" cy="5970146"/>
          </a:xfrm>
          <a:custGeom>
            <a:avLst/>
            <a:gdLst/>
            <a:ahLst/>
            <a:cxnLst/>
            <a:rect l="l" t="t" r="r" b="b"/>
            <a:pathLst>
              <a:path w="5970146" h="5970146">
                <a:moveTo>
                  <a:pt x="5970146" y="5970145"/>
                </a:moveTo>
                <a:lnTo>
                  <a:pt x="0" y="5970145"/>
                </a:lnTo>
                <a:lnTo>
                  <a:pt x="0" y="0"/>
                </a:lnTo>
                <a:lnTo>
                  <a:pt x="5970146" y="0"/>
                </a:lnTo>
                <a:lnTo>
                  <a:pt x="5970146" y="597014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 dirty="0"/>
          </a:p>
        </p:txBody>
      </p:sp>
      <p:sp>
        <p:nvSpPr>
          <p:cNvPr id="17" name="Freeform 17"/>
          <p:cNvSpPr/>
          <p:nvPr/>
        </p:nvSpPr>
        <p:spPr>
          <a:xfrm>
            <a:off x="830954" y="3256282"/>
            <a:ext cx="1433646" cy="1433646"/>
          </a:xfrm>
          <a:custGeom>
            <a:avLst/>
            <a:gdLst/>
            <a:ahLst/>
            <a:cxnLst/>
            <a:rect l="l" t="t" r="r" b="b"/>
            <a:pathLst>
              <a:path w="1433646" h="1433646">
                <a:moveTo>
                  <a:pt x="0" y="0"/>
                </a:moveTo>
                <a:lnTo>
                  <a:pt x="1433646" y="0"/>
                </a:lnTo>
                <a:lnTo>
                  <a:pt x="1433646" y="1433646"/>
                </a:lnTo>
                <a:lnTo>
                  <a:pt x="0" y="1433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8" name="Freeform 18"/>
          <p:cNvSpPr/>
          <p:nvPr/>
        </p:nvSpPr>
        <p:spPr>
          <a:xfrm>
            <a:off x="2264600" y="4868484"/>
            <a:ext cx="1433646" cy="1433646"/>
          </a:xfrm>
          <a:custGeom>
            <a:avLst/>
            <a:gdLst/>
            <a:ahLst/>
            <a:cxnLst/>
            <a:rect l="l" t="t" r="r" b="b"/>
            <a:pathLst>
              <a:path w="1433646" h="1433646">
                <a:moveTo>
                  <a:pt x="0" y="0"/>
                </a:moveTo>
                <a:lnTo>
                  <a:pt x="1433646" y="0"/>
                </a:lnTo>
                <a:lnTo>
                  <a:pt x="1433646" y="1433646"/>
                </a:lnTo>
                <a:lnTo>
                  <a:pt x="0" y="1433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9" name="Freeform 19"/>
          <p:cNvSpPr/>
          <p:nvPr/>
        </p:nvSpPr>
        <p:spPr>
          <a:xfrm>
            <a:off x="3871569" y="6491941"/>
            <a:ext cx="1433646" cy="1433646"/>
          </a:xfrm>
          <a:custGeom>
            <a:avLst/>
            <a:gdLst/>
            <a:ahLst/>
            <a:cxnLst/>
            <a:rect l="l" t="t" r="r" b="b"/>
            <a:pathLst>
              <a:path w="1433646" h="1433646">
                <a:moveTo>
                  <a:pt x="0" y="0"/>
                </a:moveTo>
                <a:lnTo>
                  <a:pt x="1433646" y="0"/>
                </a:lnTo>
                <a:lnTo>
                  <a:pt x="1433646" y="1433646"/>
                </a:lnTo>
                <a:lnTo>
                  <a:pt x="0" y="1433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20" name="TextBox 20"/>
          <p:cNvSpPr txBox="1"/>
          <p:nvPr/>
        </p:nvSpPr>
        <p:spPr>
          <a:xfrm>
            <a:off x="2748976" y="3250526"/>
            <a:ext cx="12988606" cy="1032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spc="95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Atbalsts </a:t>
            </a:r>
            <a:r>
              <a:rPr lang="en-US" sz="2999" spc="95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zinātniskajām</a:t>
            </a:r>
            <a:r>
              <a:rPr lang="en-US" sz="2999" spc="95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999" spc="95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institūcijām</a:t>
            </a:r>
            <a:r>
              <a:rPr lang="en-US" sz="2999" spc="95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2999" spc="95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komersantiem</a:t>
            </a:r>
            <a:r>
              <a:rPr lang="en-US" sz="2999" spc="95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999" spc="95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jaunu</a:t>
            </a:r>
            <a:r>
              <a:rPr lang="en-US" sz="2999" spc="95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999" spc="95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komercializējamu</a:t>
            </a:r>
            <a:r>
              <a:rPr lang="en-US" sz="2999" spc="95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999" spc="95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produktu</a:t>
            </a:r>
            <a:r>
              <a:rPr lang="en-US" sz="2999" spc="95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999" spc="95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2999" spc="95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999" spc="95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tehnoloģiju</a:t>
            </a:r>
            <a:r>
              <a:rPr lang="en-US" sz="2999" spc="95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999" spc="95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izstrādei</a:t>
            </a:r>
            <a:r>
              <a:rPr lang="en-US" sz="2999" spc="95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02331" y="5472784"/>
            <a:ext cx="11169465" cy="49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lv-LV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Atbalsts </a:t>
            </a:r>
            <a:r>
              <a:rPr lang="en-US" sz="3000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iekšējiem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resursiem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ārpakalpojuma</a:t>
            </a:r>
            <a:r>
              <a:rPr lang="lv-LV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m</a:t>
            </a:r>
            <a:endParaRPr lang="en-US" sz="3000" spc="96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6677753" y="9526064"/>
            <a:ext cx="1385734" cy="525267"/>
          </a:xfrm>
          <a:custGeom>
            <a:avLst/>
            <a:gdLst/>
            <a:ahLst/>
            <a:cxnLst/>
            <a:rect l="l" t="t" r="r" b="b"/>
            <a:pathLst>
              <a:path w="1385734" h="525267">
                <a:moveTo>
                  <a:pt x="0" y="0"/>
                </a:moveTo>
                <a:lnTo>
                  <a:pt x="1385733" y="0"/>
                </a:lnTo>
                <a:lnTo>
                  <a:pt x="1385733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0" r="-4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23" name="Freeform 23"/>
          <p:cNvSpPr/>
          <p:nvPr/>
        </p:nvSpPr>
        <p:spPr>
          <a:xfrm>
            <a:off x="3980411" y="6573433"/>
            <a:ext cx="1139762" cy="1115511"/>
          </a:xfrm>
          <a:custGeom>
            <a:avLst/>
            <a:gdLst/>
            <a:ahLst/>
            <a:cxnLst/>
            <a:rect l="l" t="t" r="r" b="b"/>
            <a:pathLst>
              <a:path w="1139762" h="1115511">
                <a:moveTo>
                  <a:pt x="0" y="0"/>
                </a:moveTo>
                <a:lnTo>
                  <a:pt x="1139762" y="0"/>
                </a:lnTo>
                <a:lnTo>
                  <a:pt x="1139762" y="1115511"/>
                </a:lnTo>
                <a:lnTo>
                  <a:pt x="0" y="1115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0425" r="-1615609" b="-107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24" name="Freeform 24"/>
          <p:cNvSpPr/>
          <p:nvPr/>
        </p:nvSpPr>
        <p:spPr>
          <a:xfrm>
            <a:off x="2302658" y="4970356"/>
            <a:ext cx="1084940" cy="1096070"/>
          </a:xfrm>
          <a:custGeom>
            <a:avLst/>
            <a:gdLst/>
            <a:ahLst/>
            <a:cxnLst/>
            <a:rect l="l" t="t" r="r" b="b"/>
            <a:pathLst>
              <a:path w="1084940" h="1096070">
                <a:moveTo>
                  <a:pt x="0" y="0"/>
                </a:moveTo>
                <a:lnTo>
                  <a:pt x="1084940" y="0"/>
                </a:lnTo>
                <a:lnTo>
                  <a:pt x="1084940" y="1096070"/>
                </a:lnTo>
                <a:lnTo>
                  <a:pt x="0" y="10960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872826" r="-974745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25" name="Freeform 25"/>
          <p:cNvSpPr/>
          <p:nvPr/>
        </p:nvSpPr>
        <p:spPr>
          <a:xfrm>
            <a:off x="960170" y="3258596"/>
            <a:ext cx="1038958" cy="1149593"/>
          </a:xfrm>
          <a:custGeom>
            <a:avLst/>
            <a:gdLst/>
            <a:ahLst/>
            <a:cxnLst/>
            <a:rect l="l" t="t" r="r" b="b"/>
            <a:pathLst>
              <a:path w="1038958" h="1149593">
                <a:moveTo>
                  <a:pt x="0" y="0"/>
                </a:moveTo>
                <a:lnTo>
                  <a:pt x="1038958" y="0"/>
                </a:lnTo>
                <a:lnTo>
                  <a:pt x="1038958" y="1149593"/>
                </a:lnTo>
                <a:lnTo>
                  <a:pt x="0" y="11495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65391" r="-215908"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 t="-16666" b="-16666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Freeform 3"/>
          <p:cNvSpPr/>
          <p:nvPr/>
        </p:nvSpPr>
        <p:spPr>
          <a:xfrm>
            <a:off x="16771581" y="4399284"/>
            <a:ext cx="4354339" cy="4508121"/>
          </a:xfrm>
          <a:custGeom>
            <a:avLst/>
            <a:gdLst/>
            <a:ahLst/>
            <a:cxnLst/>
            <a:rect l="l" t="t" r="r" b="b"/>
            <a:pathLst>
              <a:path w="4354339" h="4508121">
                <a:moveTo>
                  <a:pt x="0" y="0"/>
                </a:moveTo>
                <a:lnTo>
                  <a:pt x="4354339" y="0"/>
                </a:lnTo>
                <a:lnTo>
                  <a:pt x="4354339" y="4508120"/>
                </a:lnTo>
                <a:lnTo>
                  <a:pt x="0" y="4508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4" name="Freeform 4"/>
          <p:cNvSpPr/>
          <p:nvPr/>
        </p:nvSpPr>
        <p:spPr>
          <a:xfrm>
            <a:off x="16525353" y="9373664"/>
            <a:ext cx="1385734" cy="525267"/>
          </a:xfrm>
          <a:custGeom>
            <a:avLst/>
            <a:gdLst/>
            <a:ahLst/>
            <a:cxnLst/>
            <a:rect l="l" t="t" r="r" b="b"/>
            <a:pathLst>
              <a:path w="1385734" h="525267">
                <a:moveTo>
                  <a:pt x="0" y="0"/>
                </a:moveTo>
                <a:lnTo>
                  <a:pt x="1385733" y="0"/>
                </a:lnTo>
                <a:lnTo>
                  <a:pt x="1385733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" r="-40"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5" name="Group 5"/>
          <p:cNvGrpSpPr/>
          <p:nvPr/>
        </p:nvGrpSpPr>
        <p:grpSpPr>
          <a:xfrm>
            <a:off x="1516419" y="3308129"/>
            <a:ext cx="2807768" cy="1641944"/>
            <a:chOff x="0" y="0"/>
            <a:chExt cx="5638478" cy="3230880"/>
          </a:xfrm>
        </p:grpSpPr>
        <p:sp>
          <p:nvSpPr>
            <p:cNvPr id="6" name="Freeform 6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628268" y="3308129"/>
            <a:ext cx="2807768" cy="1641944"/>
            <a:chOff x="0" y="0"/>
            <a:chExt cx="5638478" cy="3230880"/>
          </a:xfrm>
        </p:grpSpPr>
        <p:sp>
          <p:nvSpPr>
            <p:cNvPr id="8" name="Freeform 8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AEA8A5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40116" y="3308129"/>
            <a:ext cx="2807768" cy="1641944"/>
            <a:chOff x="0" y="0"/>
            <a:chExt cx="5638478" cy="3230880"/>
          </a:xfrm>
        </p:grpSpPr>
        <p:sp>
          <p:nvSpPr>
            <p:cNvPr id="10" name="Freeform 10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BA3D5E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851965" y="3308129"/>
            <a:ext cx="2807768" cy="1641944"/>
            <a:chOff x="0" y="0"/>
            <a:chExt cx="5638478" cy="3230880"/>
          </a:xfrm>
        </p:grpSpPr>
        <p:sp>
          <p:nvSpPr>
            <p:cNvPr id="12" name="Freeform 12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B52047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963813" y="3308129"/>
            <a:ext cx="2807768" cy="1641944"/>
            <a:chOff x="0" y="0"/>
            <a:chExt cx="5638478" cy="3230880"/>
          </a:xfrm>
        </p:grpSpPr>
        <p:sp>
          <p:nvSpPr>
            <p:cNvPr id="14" name="Freeform 14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A20B32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512166" y="5364410"/>
            <a:ext cx="2341990" cy="1291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76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Līguma ar LIAA noslēgšana</a:t>
            </a:r>
          </a:p>
          <a:p>
            <a:pPr algn="ctr">
              <a:lnSpc>
                <a:spcPts val="3359"/>
              </a:lnSpc>
            </a:pPr>
            <a:endParaRPr lang="en-US" sz="2399" spc="76">
              <a:solidFill>
                <a:srgbClr val="6C6463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2521314" y="3772504"/>
            <a:ext cx="797979" cy="713193"/>
          </a:xfrm>
          <a:custGeom>
            <a:avLst/>
            <a:gdLst/>
            <a:ahLst/>
            <a:cxnLst/>
            <a:rect l="l" t="t" r="r" b="b"/>
            <a:pathLst>
              <a:path w="797979" h="713193">
                <a:moveTo>
                  <a:pt x="0" y="0"/>
                </a:moveTo>
                <a:lnTo>
                  <a:pt x="797978" y="0"/>
                </a:lnTo>
                <a:lnTo>
                  <a:pt x="797978" y="713193"/>
                </a:lnTo>
                <a:lnTo>
                  <a:pt x="0" y="7131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7" name="Freeform 17"/>
          <p:cNvSpPr/>
          <p:nvPr/>
        </p:nvSpPr>
        <p:spPr>
          <a:xfrm>
            <a:off x="5655247" y="3725272"/>
            <a:ext cx="1003391" cy="807656"/>
          </a:xfrm>
          <a:custGeom>
            <a:avLst/>
            <a:gdLst/>
            <a:ahLst/>
            <a:cxnLst/>
            <a:rect l="l" t="t" r="r" b="b"/>
            <a:pathLst>
              <a:path w="1003391" h="807656">
                <a:moveTo>
                  <a:pt x="0" y="0"/>
                </a:moveTo>
                <a:lnTo>
                  <a:pt x="1003391" y="0"/>
                </a:lnTo>
                <a:lnTo>
                  <a:pt x="1003391" y="807657"/>
                </a:lnTo>
                <a:lnTo>
                  <a:pt x="0" y="8076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8" name="Freeform 18"/>
          <p:cNvSpPr/>
          <p:nvPr/>
        </p:nvSpPr>
        <p:spPr>
          <a:xfrm>
            <a:off x="11822832" y="3718086"/>
            <a:ext cx="866033" cy="921312"/>
          </a:xfrm>
          <a:custGeom>
            <a:avLst/>
            <a:gdLst/>
            <a:ahLst/>
            <a:cxnLst/>
            <a:rect l="l" t="t" r="r" b="b"/>
            <a:pathLst>
              <a:path w="866033" h="921312">
                <a:moveTo>
                  <a:pt x="0" y="0"/>
                </a:moveTo>
                <a:lnTo>
                  <a:pt x="866033" y="0"/>
                </a:lnTo>
                <a:lnTo>
                  <a:pt x="866033" y="921311"/>
                </a:lnTo>
                <a:lnTo>
                  <a:pt x="0" y="9213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9" name="Freeform 19"/>
          <p:cNvSpPr/>
          <p:nvPr/>
        </p:nvSpPr>
        <p:spPr>
          <a:xfrm>
            <a:off x="8740960" y="3721999"/>
            <a:ext cx="935879" cy="920671"/>
          </a:xfrm>
          <a:custGeom>
            <a:avLst/>
            <a:gdLst/>
            <a:ahLst/>
            <a:cxnLst/>
            <a:rect l="l" t="t" r="r" b="b"/>
            <a:pathLst>
              <a:path w="935879" h="920671">
                <a:moveTo>
                  <a:pt x="0" y="0"/>
                </a:moveTo>
                <a:lnTo>
                  <a:pt x="935880" y="0"/>
                </a:lnTo>
                <a:lnTo>
                  <a:pt x="935880" y="920671"/>
                </a:lnTo>
                <a:lnTo>
                  <a:pt x="0" y="92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20" name="TextBox 20"/>
          <p:cNvSpPr txBox="1"/>
          <p:nvPr/>
        </p:nvSpPr>
        <p:spPr>
          <a:xfrm>
            <a:off x="4530431" y="5364410"/>
            <a:ext cx="2449253" cy="3451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76" dirty="0" err="1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Atbalstāmās</a:t>
            </a:r>
            <a:r>
              <a:rPr lang="en-US" sz="2399" spc="76" dirty="0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399" spc="76" dirty="0" err="1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darbības</a:t>
            </a:r>
            <a:r>
              <a:rPr lang="en-US" sz="2399" spc="76" dirty="0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399" spc="76" dirty="0" err="1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īstenošana</a:t>
            </a:r>
            <a:r>
              <a:rPr lang="en-US" sz="2399" spc="76" dirty="0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399" spc="76" dirty="0" err="1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maksimālais</a:t>
            </a:r>
            <a:r>
              <a:rPr lang="en-US" sz="2399" spc="76" dirty="0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399" spc="76" dirty="0" err="1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laiks</a:t>
            </a:r>
            <a:r>
              <a:rPr lang="en-US" sz="2399" spc="76" dirty="0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12 </a:t>
            </a:r>
            <a:r>
              <a:rPr lang="en-US" sz="2399" spc="76" dirty="0" err="1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mēneši</a:t>
            </a:r>
            <a:r>
              <a:rPr lang="lv-LV" sz="2399" spc="76" dirty="0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(bet ne ilgāk kā 30.04.2027)</a:t>
            </a:r>
            <a:endParaRPr lang="en-US" sz="2399" spc="76" dirty="0">
              <a:solidFill>
                <a:srgbClr val="6C6463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algn="ctr">
              <a:lnSpc>
                <a:spcPts val="3359"/>
              </a:lnSpc>
            </a:pPr>
            <a:endParaRPr lang="en-US" sz="2399" spc="76" dirty="0">
              <a:solidFill>
                <a:srgbClr val="6C6463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651706" y="5269160"/>
            <a:ext cx="2341990" cy="3451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76" dirty="0" err="1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Maksājuma</a:t>
            </a:r>
            <a:r>
              <a:rPr lang="en-US" sz="2399" spc="76" dirty="0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399" spc="76" dirty="0" err="1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pieprasījuma</a:t>
            </a:r>
            <a:r>
              <a:rPr lang="en-US" sz="2399" spc="76" dirty="0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399" spc="76" dirty="0" err="1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iesniegšana</a:t>
            </a:r>
            <a:r>
              <a:rPr lang="en-US" sz="2399" spc="76" dirty="0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business.gov.lv</a:t>
            </a:r>
            <a:r>
              <a:rPr lang="lv-LV" sz="2399" spc="76" dirty="0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(avanss nav attiecināms)</a:t>
            </a:r>
            <a:endParaRPr lang="en-US" sz="2399" spc="76" dirty="0">
              <a:solidFill>
                <a:srgbClr val="6C6463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algn="ctr">
              <a:lnSpc>
                <a:spcPts val="3359"/>
              </a:lnSpc>
            </a:pPr>
            <a:endParaRPr lang="en-US" sz="2399" spc="76" dirty="0">
              <a:solidFill>
                <a:srgbClr val="6C6463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algn="ctr">
              <a:lnSpc>
                <a:spcPts val="3359"/>
              </a:lnSpc>
            </a:pPr>
            <a:endParaRPr lang="en-US" sz="2399" spc="76" dirty="0">
              <a:solidFill>
                <a:srgbClr val="6C6463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665718" y="5369172"/>
            <a:ext cx="2807768" cy="171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76">
                <a:solidFill>
                  <a:srgbClr val="6C6463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Maksājuma pieprasījuma izvērtēšana</a:t>
            </a:r>
          </a:p>
          <a:p>
            <a:pPr algn="ctr">
              <a:lnSpc>
                <a:spcPts val="3359"/>
              </a:lnSpc>
            </a:pPr>
            <a:endParaRPr lang="en-US" sz="2399" spc="76">
              <a:solidFill>
                <a:srgbClr val="6C6463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4145507" y="5369172"/>
            <a:ext cx="2341990" cy="1291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 spc="76">
                <a:solidFill>
                  <a:srgbClr val="011627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Atbalsta izmaksa</a:t>
            </a:r>
          </a:p>
          <a:p>
            <a:pPr algn="ctr">
              <a:lnSpc>
                <a:spcPts val="3359"/>
              </a:lnSpc>
            </a:pPr>
            <a:endParaRPr lang="en-US" sz="2399" b="1" spc="76">
              <a:solidFill>
                <a:srgbClr val="011627"/>
              </a:solidFill>
              <a:latin typeface="Armin Grotesk 2 Semi-Bold"/>
              <a:ea typeface="Armin Grotesk 2 Semi-Bold"/>
              <a:cs typeface="Armin Grotesk 2 Semi-Bold"/>
              <a:sym typeface="Armin Grotesk 2 Semi-Bold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4973569" y="3646512"/>
            <a:ext cx="974734" cy="1008947"/>
          </a:xfrm>
          <a:custGeom>
            <a:avLst/>
            <a:gdLst/>
            <a:ahLst/>
            <a:cxnLst/>
            <a:rect l="l" t="t" r="r" b="b"/>
            <a:pathLst>
              <a:path w="974734" h="1008947">
                <a:moveTo>
                  <a:pt x="0" y="0"/>
                </a:moveTo>
                <a:lnTo>
                  <a:pt x="974734" y="0"/>
                </a:lnTo>
                <a:lnTo>
                  <a:pt x="974734" y="1008947"/>
                </a:lnTo>
                <a:lnTo>
                  <a:pt x="0" y="10089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408670" t="-41907" r="-3103421" b="-39197"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25" name="Group 25"/>
          <p:cNvGrpSpPr/>
          <p:nvPr/>
        </p:nvGrpSpPr>
        <p:grpSpPr>
          <a:xfrm>
            <a:off x="1162989" y="972340"/>
            <a:ext cx="15543436" cy="911860"/>
            <a:chOff x="0" y="0"/>
            <a:chExt cx="20724581" cy="121581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0724580" cy="1215813"/>
            </a:xfrm>
            <a:custGeom>
              <a:avLst/>
              <a:gdLst/>
              <a:ahLst/>
              <a:cxnLst/>
              <a:rect l="l" t="t" r="r" b="b"/>
              <a:pathLst>
                <a:path w="20724580" h="1215813">
                  <a:moveTo>
                    <a:pt x="0" y="0"/>
                  </a:moveTo>
                  <a:lnTo>
                    <a:pt x="20724580" y="0"/>
                  </a:lnTo>
                  <a:lnTo>
                    <a:pt x="20724580" y="1215813"/>
                  </a:lnTo>
                  <a:lnTo>
                    <a:pt x="0" y="12158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04775"/>
              <a:ext cx="20724581" cy="13205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000"/>
                </a:lnSpc>
              </a:pPr>
              <a:r>
                <a:rPr lang="en-US" sz="4999">
                  <a:solidFill>
                    <a:srgbClr val="000000"/>
                  </a:solidFill>
                  <a:latin typeface="Armin Grotesk 2"/>
                  <a:ea typeface="Armin Grotesk 2"/>
                  <a:cs typeface="Armin Grotesk 2"/>
                  <a:sym typeface="Armin Grotesk 2"/>
                </a:rPr>
                <a:t>ĪSTENOŠANA UN ATBALSTA SNIEGŠANA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3F92A-3C30-EDD9-156F-0D6C86DFF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A5A12AE2-366C-5D13-8ACD-6C69C83B2CFA}"/>
              </a:ext>
            </a:extLst>
          </p:cNvPr>
          <p:cNvSpPr/>
          <p:nvPr/>
        </p:nvSpPr>
        <p:spPr>
          <a:xfrm>
            <a:off x="12199184" y="-2887221"/>
            <a:ext cx="6546514" cy="6777716"/>
          </a:xfrm>
          <a:custGeom>
            <a:avLst/>
            <a:gdLst/>
            <a:ahLst/>
            <a:cxnLst/>
            <a:rect l="l" t="t" r="r" b="b"/>
            <a:pathLst>
              <a:path w="6546514" h="6777716">
                <a:moveTo>
                  <a:pt x="0" y="0"/>
                </a:moveTo>
                <a:lnTo>
                  <a:pt x="6546515" y="0"/>
                </a:lnTo>
                <a:lnTo>
                  <a:pt x="6546515" y="6777717"/>
                </a:lnTo>
                <a:lnTo>
                  <a:pt x="0" y="6777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F229D61-E2DF-DE8C-AD49-BF18F5AF010C}"/>
              </a:ext>
            </a:extLst>
          </p:cNvPr>
          <p:cNvSpPr/>
          <p:nvPr/>
        </p:nvSpPr>
        <p:spPr>
          <a:xfrm>
            <a:off x="14999428" y="6735010"/>
            <a:ext cx="6546515" cy="6777716"/>
          </a:xfrm>
          <a:custGeom>
            <a:avLst/>
            <a:gdLst/>
            <a:ahLst/>
            <a:cxnLst/>
            <a:rect l="l" t="t" r="r" b="b"/>
            <a:pathLst>
              <a:path w="6546515" h="6777716">
                <a:moveTo>
                  <a:pt x="0" y="0"/>
                </a:moveTo>
                <a:lnTo>
                  <a:pt x="6546514" y="0"/>
                </a:lnTo>
                <a:lnTo>
                  <a:pt x="6546514" y="6777716"/>
                </a:lnTo>
                <a:lnTo>
                  <a:pt x="0" y="6777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20FEABF-8EDE-B469-8008-08DC082A7415}"/>
              </a:ext>
            </a:extLst>
          </p:cNvPr>
          <p:cNvSpPr/>
          <p:nvPr/>
        </p:nvSpPr>
        <p:spPr>
          <a:xfrm>
            <a:off x="458164" y="2019301"/>
            <a:ext cx="8838236" cy="8077199"/>
          </a:xfrm>
          <a:custGeom>
            <a:avLst/>
            <a:gdLst/>
            <a:ahLst/>
            <a:cxnLst/>
            <a:rect l="l" t="t" r="r" b="b"/>
            <a:pathLst>
              <a:path w="8767908" h="2849711">
                <a:moveTo>
                  <a:pt x="0" y="0"/>
                </a:moveTo>
                <a:lnTo>
                  <a:pt x="8767908" y="0"/>
                </a:lnTo>
                <a:lnTo>
                  <a:pt x="8767908" y="2849711"/>
                </a:lnTo>
                <a:lnTo>
                  <a:pt x="0" y="284971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pPr marL="895350" lvl="1" indent="-5715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6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pieteikuma mērķis</a:t>
            </a:r>
          </a:p>
          <a:p>
            <a:pPr marL="895350" lvl="1" indent="-5715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600" b="1" dirty="0">
                <a:solidFill>
                  <a:srgbClr val="A20B32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produkta vai tehnoloģija:</a:t>
            </a:r>
          </a:p>
          <a:p>
            <a:pPr marL="895350" lvl="1" indent="-571500">
              <a:lnSpc>
                <a:spcPts val="4800"/>
              </a:lnSpc>
              <a:buFontTx/>
              <a:buChar char="-"/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viedās specializācijas stratēģijas joma</a:t>
            </a:r>
          </a:p>
          <a:p>
            <a:pPr marL="895350" lvl="1" indent="-571500">
              <a:lnSpc>
                <a:spcPts val="4800"/>
              </a:lnSpc>
              <a:buFontTx/>
              <a:buChar char="-"/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NACE 2.1.</a:t>
            </a:r>
          </a:p>
          <a:p>
            <a:pPr marL="895350" lvl="1" indent="-571500">
              <a:lnSpc>
                <a:spcPts val="4800"/>
              </a:lnSpc>
              <a:buFontTx/>
              <a:buChar char="-"/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apraksts (t.sk. novitāte)</a:t>
            </a:r>
          </a:p>
          <a:p>
            <a:pPr marL="895350" lvl="1" indent="-571500">
              <a:lnSpc>
                <a:spcPts val="4800"/>
              </a:lnSpc>
              <a:buFontTx/>
              <a:buChar char="-"/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nepieciešamība (nozīmība tautsaimniecībā)</a:t>
            </a:r>
          </a:p>
          <a:p>
            <a:pPr marL="895350" lvl="1" indent="-571500">
              <a:lnSpc>
                <a:spcPts val="4800"/>
              </a:lnSpc>
              <a:buFontTx/>
              <a:buChar char="-"/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līdzšinējā attīstība (jau paveiktais, TREL līmenis)</a:t>
            </a:r>
          </a:p>
          <a:p>
            <a:pPr marL="895350" lvl="1" indent="-571500">
              <a:lnSpc>
                <a:spcPts val="4800"/>
              </a:lnSpc>
              <a:buFontTx/>
              <a:buChar char="-"/>
            </a:pPr>
            <a:r>
              <a:rPr lang="pt-BR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tirgus 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 (kādas problēmas atrisina, priekšrocības attiecība pret konkurentiem)</a:t>
            </a:r>
          </a:p>
          <a:p>
            <a:pPr marL="895350" lvl="1" indent="-571500">
              <a:lnSpc>
                <a:spcPts val="4800"/>
              </a:lnSpc>
              <a:buFontTx/>
              <a:buChar char="-"/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pieprasījums (apzināts tirgus, klienti)</a:t>
            </a: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B73D795B-52AB-04F4-2DD7-9183DFBFF8F8}"/>
              </a:ext>
            </a:extLst>
          </p:cNvPr>
          <p:cNvSpPr/>
          <p:nvPr/>
        </p:nvSpPr>
        <p:spPr>
          <a:xfrm>
            <a:off x="11050895" y="3110258"/>
            <a:ext cx="5145801" cy="603681"/>
          </a:xfrm>
          <a:custGeom>
            <a:avLst/>
            <a:gdLst/>
            <a:ahLst/>
            <a:cxnLst/>
            <a:rect l="l" t="t" r="r" b="b"/>
            <a:pathLst>
              <a:path w="6861068" h="804908">
                <a:moveTo>
                  <a:pt x="0" y="0"/>
                </a:moveTo>
                <a:lnTo>
                  <a:pt x="6861068" y="0"/>
                </a:lnTo>
                <a:lnTo>
                  <a:pt x="6861068" y="804908"/>
                </a:lnTo>
                <a:lnTo>
                  <a:pt x="0" y="80490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lv-LV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73946727-CE5C-8658-9A42-92CDA68C6FBE}"/>
              </a:ext>
            </a:extLst>
          </p:cNvPr>
          <p:cNvSpPr/>
          <p:nvPr/>
        </p:nvSpPr>
        <p:spPr>
          <a:xfrm>
            <a:off x="16525353" y="9373664"/>
            <a:ext cx="1385734" cy="525267"/>
          </a:xfrm>
          <a:custGeom>
            <a:avLst/>
            <a:gdLst/>
            <a:ahLst/>
            <a:cxnLst/>
            <a:rect l="l" t="t" r="r" b="b"/>
            <a:pathLst>
              <a:path w="1385734" h="525267">
                <a:moveTo>
                  <a:pt x="0" y="0"/>
                </a:moveTo>
                <a:lnTo>
                  <a:pt x="1385733" y="0"/>
                </a:lnTo>
                <a:lnTo>
                  <a:pt x="1385733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" r="-4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35A7D921-59A8-D41F-54F4-3FB01D22BBD8}"/>
              </a:ext>
            </a:extLst>
          </p:cNvPr>
          <p:cNvSpPr txBox="1"/>
          <p:nvPr/>
        </p:nvSpPr>
        <p:spPr>
          <a:xfrm>
            <a:off x="1066800" y="1022532"/>
            <a:ext cx="13371445" cy="996769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6000"/>
              </a:lnSpc>
            </a:pPr>
            <a:r>
              <a:rPr lang="lv-LV" sz="4999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INFORMĀCIJA  PIETEIKUMĀ</a:t>
            </a:r>
            <a:endParaRPr lang="en-US" sz="4999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44E45B4-5B61-821D-D63F-43C312586110}"/>
              </a:ext>
            </a:extLst>
          </p:cNvPr>
          <p:cNvSpPr/>
          <p:nvPr/>
        </p:nvSpPr>
        <p:spPr>
          <a:xfrm>
            <a:off x="9159240" y="2019301"/>
            <a:ext cx="8838236" cy="8077199"/>
          </a:xfrm>
          <a:custGeom>
            <a:avLst/>
            <a:gdLst/>
            <a:ahLst/>
            <a:cxnLst/>
            <a:rect l="l" t="t" r="r" b="b"/>
            <a:pathLst>
              <a:path w="8767908" h="2849711">
                <a:moveTo>
                  <a:pt x="0" y="0"/>
                </a:moveTo>
                <a:lnTo>
                  <a:pt x="8767908" y="0"/>
                </a:lnTo>
                <a:lnTo>
                  <a:pt x="8767908" y="2849711"/>
                </a:lnTo>
                <a:lnTo>
                  <a:pt x="0" y="284971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pPr marL="895350" lvl="1" indent="-571500">
              <a:lnSpc>
                <a:spcPts val="4800"/>
              </a:lnSpc>
              <a:buFontTx/>
              <a:buChar char="-"/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intelektuālo īpašumtiesību nodrošinājums, tā turētājs </a:t>
            </a:r>
          </a:p>
          <a:p>
            <a:pPr marL="895350" lvl="1" indent="-571500">
              <a:lnSpc>
                <a:spcPts val="4800"/>
              </a:lnSpc>
              <a:buFontTx/>
              <a:buChar char="-"/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ieviešana ražošanā (turpmākās aktivitātes, kas jāveic, ieviešanai nepieciešamie resursi)</a:t>
            </a:r>
          </a:p>
          <a:p>
            <a:pPr marL="895350" lvl="1" indent="-571500">
              <a:lnSpc>
                <a:spcPts val="4800"/>
              </a:lnSpc>
              <a:buFontTx/>
              <a:buChar char="-"/>
            </a:pPr>
            <a:r>
              <a:rPr lang="lv-LV" sz="3000" dirty="0" err="1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komercializācijas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 potenciāls (mērķa tirgus analīze, biznesa modelis)</a:t>
            </a:r>
          </a:p>
          <a:p>
            <a:pPr marL="895350" lvl="1" indent="-5715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600" b="1" dirty="0">
                <a:solidFill>
                  <a:srgbClr val="A20B32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zinātniskais vai pētniecības vadītājs, komandas apraksts</a:t>
            </a:r>
          </a:p>
          <a:p>
            <a:pPr marL="895350" lvl="1" indent="-5715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600" b="1" dirty="0">
                <a:solidFill>
                  <a:srgbClr val="A20B32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atbalstāmo darbību apraksts </a:t>
            </a:r>
          </a:p>
          <a:p>
            <a:pPr marL="895350" lvl="1" indent="-5715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600" b="1" dirty="0">
                <a:solidFill>
                  <a:srgbClr val="A20B32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izmaksas atbilstoši darbībām </a:t>
            </a:r>
          </a:p>
          <a:p>
            <a:pPr marL="895350" lvl="1" indent="-5715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600" b="1" dirty="0">
                <a:solidFill>
                  <a:srgbClr val="A20B32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budžeta tāme 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(piem., darbinieku atalgojums, ārpakalpojums, materiāli u.c.)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endParaRPr lang="lv-LV" sz="3600" b="1" dirty="0">
              <a:solidFill>
                <a:srgbClr val="A20B32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31676A93-B012-DAAE-EA5C-2FA6D8EDC389}"/>
              </a:ext>
            </a:extLst>
          </p:cNvPr>
          <p:cNvGrpSpPr/>
          <p:nvPr/>
        </p:nvGrpSpPr>
        <p:grpSpPr>
          <a:xfrm>
            <a:off x="12578490" y="-3519567"/>
            <a:ext cx="5570247" cy="5767467"/>
            <a:chOff x="0" y="0"/>
            <a:chExt cx="7426996" cy="7689955"/>
          </a:xfrm>
        </p:grpSpPr>
        <p:sp>
          <p:nvSpPr>
            <p:cNvPr id="3" name="AutoShape 5">
              <a:extLst>
                <a:ext uri="{FF2B5EF4-FFF2-40B4-BE49-F238E27FC236}">
                  <a16:creationId xmlns:a16="http://schemas.microsoft.com/office/drawing/2014/main" id="{5FE6FD07-9EA3-D33A-E5B5-E9FB1EB3258B}"/>
                </a:ext>
              </a:extLst>
            </p:cNvPr>
            <p:cNvSpPr/>
            <p:nvPr/>
          </p:nvSpPr>
          <p:spPr>
            <a:xfrm flipV="1">
              <a:off x="4218061" y="22626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4" name="AutoShape 6">
              <a:extLst>
                <a:ext uri="{FF2B5EF4-FFF2-40B4-BE49-F238E27FC236}">
                  <a16:creationId xmlns:a16="http://schemas.microsoft.com/office/drawing/2014/main" id="{6B5CC76F-0D27-3CC1-DA3B-C51D9D8D6A9F}"/>
                </a:ext>
              </a:extLst>
            </p:cNvPr>
            <p:cNvSpPr/>
            <p:nvPr/>
          </p:nvSpPr>
          <p:spPr>
            <a:xfrm flipV="1">
              <a:off x="5280164" y="1084729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AutoShape 7">
              <a:extLst>
                <a:ext uri="{FF2B5EF4-FFF2-40B4-BE49-F238E27FC236}">
                  <a16:creationId xmlns:a16="http://schemas.microsoft.com/office/drawing/2014/main" id="{900B3F95-8C50-8823-58B5-3AAF9EF47557}"/>
                </a:ext>
              </a:extLst>
            </p:cNvPr>
            <p:cNvSpPr/>
            <p:nvPr/>
          </p:nvSpPr>
          <p:spPr>
            <a:xfrm flipV="1">
              <a:off x="22626" y="4481020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id="{68431D74-4EF3-901C-C3A2-68DCD615DDA7}"/>
                </a:ext>
              </a:extLst>
            </p:cNvPr>
            <p:cNvSpPr/>
            <p:nvPr/>
          </p:nvSpPr>
          <p:spPr>
            <a:xfrm flipV="1">
              <a:off x="1084729" y="5543123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id="{0E7CF32C-08F1-58ED-085D-8EC068012ADD}"/>
                </a:ext>
              </a:extLst>
            </p:cNvPr>
            <p:cNvSpPr/>
            <p:nvPr/>
          </p:nvSpPr>
          <p:spPr>
            <a:xfrm flipV="1">
              <a:off x="4199206" y="4462165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9" name="AutoShape 10">
              <a:extLst>
                <a:ext uri="{FF2B5EF4-FFF2-40B4-BE49-F238E27FC236}">
                  <a16:creationId xmlns:a16="http://schemas.microsoft.com/office/drawing/2014/main" id="{D70C9222-240A-0EDB-052D-BE5DE6DC2AEE}"/>
                </a:ext>
              </a:extLst>
            </p:cNvPr>
            <p:cNvSpPr/>
            <p:nvPr/>
          </p:nvSpPr>
          <p:spPr>
            <a:xfrm flipV="1">
              <a:off x="5261309" y="5524268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5DADA679-1391-EF2A-686A-B4C985BE0358}"/>
                </a:ext>
              </a:extLst>
            </p:cNvPr>
            <p:cNvSpPr/>
            <p:nvPr/>
          </p:nvSpPr>
          <p:spPr>
            <a:xfrm flipV="1">
              <a:off x="63269" y="35769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2" name="AutoShape 12">
              <a:extLst>
                <a:ext uri="{FF2B5EF4-FFF2-40B4-BE49-F238E27FC236}">
                  <a16:creationId xmlns:a16="http://schemas.microsoft.com/office/drawing/2014/main" id="{B23239CE-7021-1480-303C-9106442627B4}"/>
                </a:ext>
              </a:extLst>
            </p:cNvPr>
            <p:cNvSpPr/>
            <p:nvPr/>
          </p:nvSpPr>
          <p:spPr>
            <a:xfrm flipV="1">
              <a:off x="1125372" y="1097872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</p:grpSp>
    </p:spTree>
    <p:extLst>
      <p:ext uri="{BB962C8B-B14F-4D97-AF65-F5344CB8AC3E}">
        <p14:creationId xmlns:p14="http://schemas.microsoft.com/office/powerpoint/2010/main" val="4200996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BCFB9-0856-8908-1FF6-592CA037C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B0B47C1-E04D-63B9-CBD6-AD2611A1A938}"/>
              </a:ext>
            </a:extLst>
          </p:cNvPr>
          <p:cNvGrpSpPr/>
          <p:nvPr/>
        </p:nvGrpSpPr>
        <p:grpSpPr>
          <a:xfrm>
            <a:off x="9490168" y="152400"/>
            <a:ext cx="13165220" cy="13165220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26F2C8B-696E-411C-1877-1D43743F7D3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20B3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645390E5-2FFA-1F37-665C-E8191AF94FD6}"/>
              </a:ext>
            </a:extLst>
          </p:cNvPr>
          <p:cNvGrpSpPr/>
          <p:nvPr/>
        </p:nvGrpSpPr>
        <p:grpSpPr>
          <a:xfrm>
            <a:off x="9490168" y="152400"/>
            <a:ext cx="13165220" cy="13165220"/>
            <a:chOff x="0" y="0"/>
            <a:chExt cx="812800" cy="8128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D8CAA05-9625-558A-6CE2-82215E7F7DC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2">
                <a:alphaModFix amt="10999"/>
              </a:blip>
              <a:stretch>
                <a:fillRect l="-16666" r="-16666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5AF2EB8B-B5D7-D28B-8F1D-BB89DD5EBA04}"/>
              </a:ext>
            </a:extLst>
          </p:cNvPr>
          <p:cNvSpPr/>
          <p:nvPr/>
        </p:nvSpPr>
        <p:spPr>
          <a:xfrm>
            <a:off x="12199184" y="-2887221"/>
            <a:ext cx="6546514" cy="6777716"/>
          </a:xfrm>
          <a:custGeom>
            <a:avLst/>
            <a:gdLst/>
            <a:ahLst/>
            <a:cxnLst/>
            <a:rect l="l" t="t" r="r" b="b"/>
            <a:pathLst>
              <a:path w="6546514" h="6777716">
                <a:moveTo>
                  <a:pt x="0" y="0"/>
                </a:moveTo>
                <a:lnTo>
                  <a:pt x="6546515" y="0"/>
                </a:lnTo>
                <a:lnTo>
                  <a:pt x="6546515" y="6777717"/>
                </a:lnTo>
                <a:lnTo>
                  <a:pt x="0" y="67777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F6429A8-A5B7-9949-CAD9-E9A927101AA0}"/>
              </a:ext>
            </a:extLst>
          </p:cNvPr>
          <p:cNvSpPr/>
          <p:nvPr/>
        </p:nvSpPr>
        <p:spPr>
          <a:xfrm>
            <a:off x="14999428" y="6735010"/>
            <a:ext cx="6546515" cy="6777716"/>
          </a:xfrm>
          <a:custGeom>
            <a:avLst/>
            <a:gdLst/>
            <a:ahLst/>
            <a:cxnLst/>
            <a:rect l="l" t="t" r="r" b="b"/>
            <a:pathLst>
              <a:path w="6546515" h="6777716">
                <a:moveTo>
                  <a:pt x="0" y="0"/>
                </a:moveTo>
                <a:lnTo>
                  <a:pt x="6546514" y="0"/>
                </a:lnTo>
                <a:lnTo>
                  <a:pt x="6546514" y="6777716"/>
                </a:lnTo>
                <a:lnTo>
                  <a:pt x="0" y="6777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071B483-EE9A-BAE9-D81C-FC88DBAF8C20}"/>
              </a:ext>
            </a:extLst>
          </p:cNvPr>
          <p:cNvSpPr/>
          <p:nvPr/>
        </p:nvSpPr>
        <p:spPr>
          <a:xfrm>
            <a:off x="606318" y="2324100"/>
            <a:ext cx="8838236" cy="7315200"/>
          </a:xfrm>
          <a:custGeom>
            <a:avLst/>
            <a:gdLst/>
            <a:ahLst/>
            <a:cxnLst/>
            <a:rect l="l" t="t" r="r" b="b"/>
            <a:pathLst>
              <a:path w="8767908" h="2849711">
                <a:moveTo>
                  <a:pt x="0" y="0"/>
                </a:moveTo>
                <a:lnTo>
                  <a:pt x="8767908" y="0"/>
                </a:lnTo>
                <a:lnTo>
                  <a:pt x="8767908" y="2849711"/>
                </a:lnTo>
                <a:lnTo>
                  <a:pt x="0" y="284971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pPr marL="781050" lvl="1" indent="-4572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dokumenti, kas apliecina produkta vai tehnoloģijas īpašuma tiesības</a:t>
            </a:r>
          </a:p>
          <a:p>
            <a:pPr marL="781050" lvl="1" indent="-4572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zinātniskā/pētniecības vadītāja CV</a:t>
            </a:r>
          </a:p>
          <a:p>
            <a:pPr marL="781050" lvl="1" indent="-4572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komandas dalībnieku CV</a:t>
            </a:r>
          </a:p>
          <a:p>
            <a:pPr marL="781050" lvl="1" indent="-4572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komersantiem - MVK deklarācija</a:t>
            </a:r>
          </a:p>
          <a:p>
            <a:pPr marL="781050" lvl="1" indent="-4572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lielajiem komersantiem un vidējām kapitalizācijas 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sabiedrībām - dokumenti, kas pamato sadarbību ar MVU pētniecības un inovācijas aktivitātēs</a:t>
            </a:r>
            <a:endParaRPr lang="lv-LV" sz="3000" dirty="0">
              <a:solidFill>
                <a:srgbClr val="000000"/>
              </a:solidFill>
              <a:highlight>
                <a:srgbClr val="FFFF00"/>
              </a:highlight>
              <a:latin typeface="Armin Grotesk 2"/>
              <a:ea typeface="Armin Grotesk 2"/>
              <a:sym typeface="Armin Grotesk 2"/>
            </a:endParaRP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endParaRPr lang="lv-LV" sz="3000" dirty="0">
              <a:solidFill>
                <a:srgbClr val="000000"/>
              </a:solidFill>
              <a:latin typeface="Armin Grotesk 2"/>
              <a:ea typeface="Armin Grotesk 2"/>
              <a:sym typeface="Armin Grotesk 2"/>
            </a:endParaRP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08900BD1-0BC8-A9E3-1338-C7CFBBCC6D39}"/>
              </a:ext>
            </a:extLst>
          </p:cNvPr>
          <p:cNvSpPr/>
          <p:nvPr/>
        </p:nvSpPr>
        <p:spPr>
          <a:xfrm>
            <a:off x="11050895" y="3110258"/>
            <a:ext cx="5145801" cy="603681"/>
          </a:xfrm>
          <a:custGeom>
            <a:avLst/>
            <a:gdLst/>
            <a:ahLst/>
            <a:cxnLst/>
            <a:rect l="l" t="t" r="r" b="b"/>
            <a:pathLst>
              <a:path w="6861068" h="804908">
                <a:moveTo>
                  <a:pt x="0" y="0"/>
                </a:moveTo>
                <a:lnTo>
                  <a:pt x="6861068" y="0"/>
                </a:lnTo>
                <a:lnTo>
                  <a:pt x="6861068" y="804908"/>
                </a:lnTo>
                <a:lnTo>
                  <a:pt x="0" y="80490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lv-LV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143D128C-4364-57D8-E11C-C704ED2E88AC}"/>
              </a:ext>
            </a:extLst>
          </p:cNvPr>
          <p:cNvSpPr/>
          <p:nvPr/>
        </p:nvSpPr>
        <p:spPr>
          <a:xfrm>
            <a:off x="16525353" y="9373664"/>
            <a:ext cx="1385734" cy="525267"/>
          </a:xfrm>
          <a:custGeom>
            <a:avLst/>
            <a:gdLst/>
            <a:ahLst/>
            <a:cxnLst/>
            <a:rect l="l" t="t" r="r" b="b"/>
            <a:pathLst>
              <a:path w="1385734" h="525267">
                <a:moveTo>
                  <a:pt x="0" y="0"/>
                </a:moveTo>
                <a:lnTo>
                  <a:pt x="1385733" y="0"/>
                </a:lnTo>
                <a:lnTo>
                  <a:pt x="1385733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" r="-4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A9E6641D-FCD5-29AA-1D1D-31907F73D98E}"/>
              </a:ext>
            </a:extLst>
          </p:cNvPr>
          <p:cNvSpPr txBox="1"/>
          <p:nvPr/>
        </p:nvSpPr>
        <p:spPr>
          <a:xfrm>
            <a:off x="1066800" y="1022532"/>
            <a:ext cx="13371445" cy="996769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6000"/>
              </a:lnSpc>
            </a:pPr>
            <a:r>
              <a:rPr lang="lv-LV" sz="4999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AR  PIETEIKUMU  IESNIEDZAMIE  DOKUMENTI</a:t>
            </a:r>
            <a:endParaRPr lang="en-US" sz="4999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</p:spTree>
    <p:extLst>
      <p:ext uri="{BB962C8B-B14F-4D97-AF65-F5344CB8AC3E}">
        <p14:creationId xmlns:p14="http://schemas.microsoft.com/office/powerpoint/2010/main" val="2258647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AC8D-86E9-E5BA-7ADF-8A0650C6B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DE25D70-20E8-E21D-C8C6-403DB602BB29}"/>
              </a:ext>
            </a:extLst>
          </p:cNvPr>
          <p:cNvGrpSpPr/>
          <p:nvPr/>
        </p:nvGrpSpPr>
        <p:grpSpPr>
          <a:xfrm>
            <a:off x="9490168" y="152400"/>
            <a:ext cx="13165220" cy="13165220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393B1DF-8378-E50E-F893-09692D22AC1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20B3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4B1ACCD0-48CF-DCBF-E1D6-2AA05897BA55}"/>
              </a:ext>
            </a:extLst>
          </p:cNvPr>
          <p:cNvGrpSpPr/>
          <p:nvPr/>
        </p:nvGrpSpPr>
        <p:grpSpPr>
          <a:xfrm>
            <a:off x="9490168" y="152400"/>
            <a:ext cx="13165220" cy="13165220"/>
            <a:chOff x="0" y="0"/>
            <a:chExt cx="812800" cy="8128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E789F43-A098-DF7D-5429-5F36DA37130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2">
                <a:alphaModFix amt="10999"/>
              </a:blip>
              <a:stretch>
                <a:fillRect l="-16666" r="-16666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1AABC22C-8A78-FD8C-334B-525B546492D3}"/>
              </a:ext>
            </a:extLst>
          </p:cNvPr>
          <p:cNvSpPr/>
          <p:nvPr/>
        </p:nvSpPr>
        <p:spPr>
          <a:xfrm>
            <a:off x="12199184" y="-2887221"/>
            <a:ext cx="6546514" cy="6777716"/>
          </a:xfrm>
          <a:custGeom>
            <a:avLst/>
            <a:gdLst/>
            <a:ahLst/>
            <a:cxnLst/>
            <a:rect l="l" t="t" r="r" b="b"/>
            <a:pathLst>
              <a:path w="6546514" h="6777716">
                <a:moveTo>
                  <a:pt x="0" y="0"/>
                </a:moveTo>
                <a:lnTo>
                  <a:pt x="6546515" y="0"/>
                </a:lnTo>
                <a:lnTo>
                  <a:pt x="6546515" y="6777717"/>
                </a:lnTo>
                <a:lnTo>
                  <a:pt x="0" y="67777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49AE52C-193D-3A5A-D149-2AD4D99244DE}"/>
              </a:ext>
            </a:extLst>
          </p:cNvPr>
          <p:cNvSpPr/>
          <p:nvPr/>
        </p:nvSpPr>
        <p:spPr>
          <a:xfrm>
            <a:off x="14999428" y="6735010"/>
            <a:ext cx="6546515" cy="6777716"/>
          </a:xfrm>
          <a:custGeom>
            <a:avLst/>
            <a:gdLst/>
            <a:ahLst/>
            <a:cxnLst/>
            <a:rect l="l" t="t" r="r" b="b"/>
            <a:pathLst>
              <a:path w="6546515" h="6777716">
                <a:moveTo>
                  <a:pt x="0" y="0"/>
                </a:moveTo>
                <a:lnTo>
                  <a:pt x="6546514" y="0"/>
                </a:lnTo>
                <a:lnTo>
                  <a:pt x="6546514" y="6777716"/>
                </a:lnTo>
                <a:lnTo>
                  <a:pt x="0" y="6777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C45E243-ED77-A92B-3D43-190E4293BAD4}"/>
              </a:ext>
            </a:extLst>
          </p:cNvPr>
          <p:cNvSpPr/>
          <p:nvPr/>
        </p:nvSpPr>
        <p:spPr>
          <a:xfrm>
            <a:off x="487660" y="2324100"/>
            <a:ext cx="9032005" cy="7162800"/>
          </a:xfrm>
          <a:custGeom>
            <a:avLst/>
            <a:gdLst/>
            <a:ahLst/>
            <a:cxnLst/>
            <a:rect l="l" t="t" r="r" b="b"/>
            <a:pathLst>
              <a:path w="8767908" h="2849711">
                <a:moveTo>
                  <a:pt x="0" y="0"/>
                </a:moveTo>
                <a:lnTo>
                  <a:pt x="8767908" y="0"/>
                </a:lnTo>
                <a:lnTo>
                  <a:pt x="8767908" y="2849711"/>
                </a:lnTo>
                <a:lnTo>
                  <a:pt x="0" y="284971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pPr marL="781050" lvl="1" indent="-4572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000" dirty="0">
                <a:solidFill>
                  <a:srgbClr val="000000"/>
                </a:solidFill>
                <a:latin typeface="Armin Grotesk 2" panose="020B0604020202020204" charset="0"/>
                <a:ea typeface="Armin Grotesk 2" panose="020B0604020202020204" charset="0"/>
                <a:cs typeface="Armin Grotesk 2"/>
                <a:sym typeface="Armin Grotesk 2"/>
              </a:rPr>
              <a:t>MK noteikumi </a:t>
            </a:r>
            <a:r>
              <a:rPr lang="lv-LV" sz="3000" dirty="0">
                <a:solidFill>
                  <a:srgbClr val="000000"/>
                </a:solidFill>
                <a:latin typeface="Armin Grotesk 2" panose="020B0604020202020204" charset="0"/>
                <a:ea typeface="Armin Grotesk 2" panose="020B0604020202020204" charset="0"/>
                <a:cs typeface="Armin Grotesk 2"/>
                <a:sym typeface="Armin Grotesk 2"/>
                <a:hlinkClick r:id="rId5"/>
              </a:rPr>
              <a:t>Nr. 644</a:t>
            </a:r>
            <a:endParaRPr lang="lv-LV" sz="3000" dirty="0">
              <a:solidFill>
                <a:srgbClr val="000000"/>
              </a:solidFill>
              <a:latin typeface="Armin Grotesk 2" panose="020B0604020202020204" charset="0"/>
              <a:ea typeface="Armin Grotesk 2" panose="020B0604020202020204" charset="0"/>
              <a:cs typeface="Armin Grotesk 2"/>
              <a:sym typeface="Armin Grotesk 2"/>
            </a:endParaRPr>
          </a:p>
          <a:p>
            <a:pPr marL="781050" lvl="1" indent="-4572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000" dirty="0">
                <a:solidFill>
                  <a:srgbClr val="000000"/>
                </a:solidFill>
                <a:latin typeface="Armin Grotesk 2" panose="020B0604020202020204" charset="0"/>
                <a:ea typeface="Armin Grotesk 2" panose="020B0604020202020204" charset="0"/>
                <a:cs typeface="Armin Grotesk 2"/>
                <a:sym typeface="Armin Grotesk 2"/>
              </a:rPr>
              <a:t>Iekšējie noteikumi – </a:t>
            </a:r>
            <a:r>
              <a:rPr lang="lv-LV" sz="3000" dirty="0">
                <a:solidFill>
                  <a:srgbClr val="FF0000"/>
                </a:solidFill>
                <a:latin typeface="Armin Grotesk 2" panose="020B0604020202020204" charset="0"/>
                <a:ea typeface="Armin Grotesk 2" panose="020B0604020202020204" charset="0"/>
                <a:cs typeface="Armin Grotesk 2"/>
                <a:sym typeface="Armin Grotesk 2"/>
                <a:hlinkClick r:id="rId6"/>
              </a:rPr>
              <a:t>šeit</a:t>
            </a:r>
            <a:endParaRPr lang="lv-LV" sz="3000" dirty="0">
              <a:solidFill>
                <a:srgbClr val="000000"/>
              </a:solidFill>
              <a:latin typeface="Armin Grotesk 2" panose="020B0604020202020204" charset="0"/>
              <a:ea typeface="Armin Grotesk 2" panose="020B0604020202020204" charset="0"/>
              <a:cs typeface="Armin Grotesk 2"/>
              <a:sym typeface="Armin Grotesk 2"/>
            </a:endParaRPr>
          </a:p>
          <a:p>
            <a:pPr marL="781050" lvl="1" indent="-4572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000" dirty="0">
                <a:solidFill>
                  <a:srgbClr val="000000"/>
                </a:solidFill>
                <a:latin typeface="Armin Grotesk 2" panose="020B0604020202020204" charset="0"/>
                <a:ea typeface="Armin Grotesk 2" panose="020B0604020202020204" charset="0"/>
                <a:cs typeface="Armin Grotesk 2"/>
                <a:sym typeface="Armin Grotesk 2"/>
              </a:rPr>
              <a:t>Zinātnisko institūciju </a:t>
            </a:r>
            <a:r>
              <a:rPr lang="lv-LV" sz="3000" dirty="0">
                <a:solidFill>
                  <a:srgbClr val="000000"/>
                </a:solidFill>
                <a:latin typeface="Armin Grotesk 2" panose="020B0604020202020204" charset="0"/>
                <a:ea typeface="Armin Grotesk 2" panose="020B0604020202020204" charset="0"/>
                <a:cs typeface="Armin Grotesk 2"/>
                <a:sym typeface="Armin Grotesk 2"/>
                <a:hlinkClick r:id="rId7"/>
              </a:rPr>
              <a:t>reģists</a:t>
            </a:r>
            <a:endParaRPr lang="lv-LV" sz="3000" dirty="0">
              <a:solidFill>
                <a:srgbClr val="000000"/>
              </a:solidFill>
              <a:latin typeface="Armin Grotesk 2" panose="020B0604020202020204" charset="0"/>
              <a:ea typeface="Armin Grotesk 2" panose="020B0604020202020204" charset="0"/>
              <a:cs typeface="Armin Grotesk 2"/>
              <a:sym typeface="Armin Grotesk 2"/>
            </a:endParaRPr>
          </a:p>
          <a:p>
            <a:pPr marL="781050" lvl="1" indent="-4572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000" dirty="0">
                <a:solidFill>
                  <a:srgbClr val="000000"/>
                </a:solidFill>
                <a:latin typeface="Armin Grotesk 2" panose="020B0604020202020204" charset="0"/>
                <a:ea typeface="Armin Grotesk 2" panose="020B0604020202020204" charset="0"/>
                <a:cs typeface="Armin Grotesk 2"/>
                <a:sym typeface="Armin Grotesk 2"/>
              </a:rPr>
              <a:t>Apraksts par atbalsta programmu </a:t>
            </a:r>
            <a:r>
              <a:rPr lang="en-US" sz="3000" dirty="0">
                <a:solidFill>
                  <a:srgbClr val="000000"/>
                </a:solidFill>
                <a:latin typeface="Armin Grotesk 2" panose="020B0604020202020204" charset="0"/>
                <a:ea typeface="Armin Grotesk 2" panose="020B0604020202020204" charset="0"/>
                <a:cs typeface="Armin Grotesk 2"/>
                <a:sym typeface="Armin Grotesk 2"/>
                <a:hlinkClick r:id="rId8"/>
              </a:rPr>
              <a:t>business.gov.lv</a:t>
            </a:r>
            <a:endParaRPr lang="lv-LV" sz="3000" dirty="0">
              <a:solidFill>
                <a:srgbClr val="000000"/>
              </a:solidFill>
              <a:latin typeface="Armin Grotesk 2" panose="020B0604020202020204" charset="0"/>
              <a:ea typeface="Armin Grotesk 2" panose="020B0604020202020204" charset="0"/>
              <a:cs typeface="Armin Grotesk 2"/>
              <a:sym typeface="Armin Grotesk 2"/>
            </a:endParaRPr>
          </a:p>
          <a:p>
            <a:pPr marL="781050" lvl="1" indent="-4572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000" dirty="0">
                <a:solidFill>
                  <a:srgbClr val="000000"/>
                </a:solidFill>
                <a:latin typeface="Armin Grotesk 2" panose="020B0604020202020204" charset="0"/>
                <a:ea typeface="Armin Grotesk 2" panose="020B0604020202020204" charset="0"/>
                <a:cs typeface="Armin Grotesk 2"/>
                <a:sym typeface="Armin Grotesk 2"/>
              </a:rPr>
              <a:t>Ieteikums pirms atbalsta uzsaukuma atvēršanas reģistrēt profilu </a:t>
            </a:r>
            <a:r>
              <a:rPr lang="lv-LV" sz="3200" u="sng" dirty="0">
                <a:solidFill>
                  <a:srgbClr val="467886"/>
                </a:solidFill>
                <a:effectLst/>
                <a:latin typeface="Armin Grotesk 2" panose="020B0604020202020204" charset="0"/>
                <a:ea typeface="Armin Grotesk 2" panose="020B0604020202020204" charset="0"/>
                <a:cs typeface="Aptos" panose="020B0004020202020204" pitchFamily="34" charset="0"/>
                <a:hlinkClick r:id="rId9"/>
              </a:rPr>
              <a:t>business.gov.lv</a:t>
            </a:r>
            <a:r>
              <a:rPr lang="lv-LV" sz="3000" dirty="0">
                <a:solidFill>
                  <a:srgbClr val="000000"/>
                </a:solidFill>
                <a:latin typeface="Armin Grotesk 2" panose="020B0604020202020204" charset="0"/>
                <a:ea typeface="Armin Grotesk 2" panose="020B0604020202020204" charset="0"/>
                <a:cs typeface="Armin Grotesk 2"/>
                <a:sym typeface="Armin Grotesk 2"/>
              </a:rPr>
              <a:t> un pievienot savam profilam iestādi vai komersantu. Instrukcija reģistrēšanās procesam pieejama </a:t>
            </a:r>
            <a:r>
              <a:rPr lang="lv-LV" sz="3200" i="0" u="sng" dirty="0">
                <a:solidFill>
                  <a:srgbClr val="2A0E2F"/>
                </a:solidFill>
                <a:effectLst/>
                <a:latin typeface="Armin Grotesk 2" panose="020B0604020202020204" charset="0"/>
                <a:ea typeface="Armin Grotesk 2" panose="020B0604020202020204" charset="0"/>
                <a:hlinkClick r:id="rId10"/>
              </a:rPr>
              <a:t>šeit</a:t>
            </a:r>
            <a:r>
              <a:rPr lang="lv-LV" sz="3000" dirty="0">
                <a:solidFill>
                  <a:srgbClr val="000000"/>
                </a:solidFill>
                <a:latin typeface="Armin Grotesk 2" panose="020B0604020202020204" charset="0"/>
                <a:ea typeface="Armin Grotesk 2" panose="020B0604020202020204" charset="0"/>
                <a:cs typeface="Armin Grotesk 2"/>
                <a:sym typeface="Armin Grotesk 2"/>
              </a:rPr>
              <a:t> </a:t>
            </a:r>
          </a:p>
          <a:p>
            <a:pPr marL="781050" lvl="1" indent="-457200">
              <a:lnSpc>
                <a:spcPts val="4800"/>
              </a:lnSpc>
              <a:buFont typeface="Courier New" panose="02070309020205020404" pitchFamily="49" charset="0"/>
              <a:buChar char="o"/>
            </a:pPr>
            <a:r>
              <a:rPr lang="lv-LV" sz="3000" dirty="0">
                <a:solidFill>
                  <a:srgbClr val="000000"/>
                </a:solidFill>
                <a:latin typeface="Armin Grotesk 2" panose="020B0604020202020204" charset="0"/>
                <a:ea typeface="Armin Grotesk 2" panose="020B0604020202020204" charset="0"/>
                <a:sym typeface="Armin Grotesk 2"/>
              </a:rPr>
              <a:t>Jautājumus var rakstīt uz </a:t>
            </a:r>
            <a:r>
              <a:rPr lang="lv-LV" sz="3000" dirty="0">
                <a:solidFill>
                  <a:srgbClr val="000000"/>
                </a:solidFill>
                <a:latin typeface="Armin Grotesk 2" panose="020B0604020202020204" charset="0"/>
                <a:ea typeface="Armin Grotesk 2" panose="020B0604020202020204" charset="0"/>
                <a:sym typeface="Armin Grotesk 2"/>
                <a:hlinkClick r:id="rId11"/>
              </a:rPr>
              <a:t>jautajumi@liaa.gov.lv</a:t>
            </a:r>
            <a:r>
              <a:rPr lang="lv-LV" sz="3000" dirty="0">
                <a:solidFill>
                  <a:srgbClr val="000000"/>
                </a:solidFill>
                <a:latin typeface="Armin Grotesk 2" panose="020B0604020202020204" charset="0"/>
                <a:ea typeface="Armin Grotesk 2" panose="020B0604020202020204" charset="0"/>
                <a:sym typeface="Armin Grotesk 2"/>
              </a:rPr>
              <a:t> </a:t>
            </a:r>
            <a:r>
              <a:rPr lang="lv-LV" sz="3200" u="sng" dirty="0">
                <a:solidFill>
                  <a:srgbClr val="467886"/>
                </a:solidFill>
                <a:latin typeface="Armin Grotesk 2" panose="020B0604020202020204" charset="0"/>
                <a:ea typeface="Armin Grotesk 2" panose="020B0604020202020204" charset="0"/>
                <a:sym typeface="Armin Grotesk 2"/>
              </a:rPr>
              <a:t>  </a:t>
            </a:r>
          </a:p>
          <a:p>
            <a:pPr marL="781050" lvl="1" indent="-457200">
              <a:lnSpc>
                <a:spcPts val="4800"/>
              </a:lnSpc>
              <a:buFont typeface="Courier New" panose="02070309020205020404" pitchFamily="49" charset="0"/>
              <a:buChar char="o"/>
            </a:pP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E0C6CC2C-0D56-0BEC-6D50-6ED63B418B3C}"/>
              </a:ext>
            </a:extLst>
          </p:cNvPr>
          <p:cNvSpPr/>
          <p:nvPr/>
        </p:nvSpPr>
        <p:spPr>
          <a:xfrm>
            <a:off x="11050895" y="3110258"/>
            <a:ext cx="5145801" cy="603681"/>
          </a:xfrm>
          <a:custGeom>
            <a:avLst/>
            <a:gdLst/>
            <a:ahLst/>
            <a:cxnLst/>
            <a:rect l="l" t="t" r="r" b="b"/>
            <a:pathLst>
              <a:path w="6861068" h="804908">
                <a:moveTo>
                  <a:pt x="0" y="0"/>
                </a:moveTo>
                <a:lnTo>
                  <a:pt x="6861068" y="0"/>
                </a:lnTo>
                <a:lnTo>
                  <a:pt x="6861068" y="804908"/>
                </a:lnTo>
                <a:lnTo>
                  <a:pt x="0" y="80490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lv-LV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5870ABC6-5D9C-D1D5-268C-F6C8D2A8AB1F}"/>
              </a:ext>
            </a:extLst>
          </p:cNvPr>
          <p:cNvSpPr/>
          <p:nvPr/>
        </p:nvSpPr>
        <p:spPr>
          <a:xfrm>
            <a:off x="16525353" y="9373664"/>
            <a:ext cx="1385734" cy="525267"/>
          </a:xfrm>
          <a:custGeom>
            <a:avLst/>
            <a:gdLst/>
            <a:ahLst/>
            <a:cxnLst/>
            <a:rect l="l" t="t" r="r" b="b"/>
            <a:pathLst>
              <a:path w="1385734" h="525267">
                <a:moveTo>
                  <a:pt x="0" y="0"/>
                </a:moveTo>
                <a:lnTo>
                  <a:pt x="1385733" y="0"/>
                </a:lnTo>
                <a:lnTo>
                  <a:pt x="1385733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0" r="-4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02D1E6D6-B77B-C55A-16E7-0C096BBC136B}"/>
              </a:ext>
            </a:extLst>
          </p:cNvPr>
          <p:cNvSpPr txBox="1"/>
          <p:nvPr/>
        </p:nvSpPr>
        <p:spPr>
          <a:xfrm>
            <a:off x="1066800" y="1022532"/>
            <a:ext cx="13371445" cy="996769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6000"/>
              </a:lnSpc>
            </a:pPr>
            <a:r>
              <a:rPr lang="lv-LV" sz="4999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NODERĪGI</a:t>
            </a:r>
            <a:endParaRPr lang="en-US" sz="4999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</p:spTree>
    <p:extLst>
      <p:ext uri="{BB962C8B-B14F-4D97-AF65-F5344CB8AC3E}">
        <p14:creationId xmlns:p14="http://schemas.microsoft.com/office/powerpoint/2010/main" val="3511039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0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54405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 t="-843" b="-843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Freeform 3"/>
          <p:cNvSpPr/>
          <p:nvPr/>
        </p:nvSpPr>
        <p:spPr>
          <a:xfrm>
            <a:off x="0" y="-63503"/>
            <a:ext cx="2968276" cy="2583247"/>
          </a:xfrm>
          <a:custGeom>
            <a:avLst/>
            <a:gdLst/>
            <a:ahLst/>
            <a:cxnLst/>
            <a:rect l="l" t="t" r="r" b="b"/>
            <a:pathLst>
              <a:path w="2968276" h="2583247">
                <a:moveTo>
                  <a:pt x="0" y="0"/>
                </a:moveTo>
                <a:lnTo>
                  <a:pt x="2968276" y="0"/>
                </a:lnTo>
                <a:lnTo>
                  <a:pt x="2968276" y="2583247"/>
                </a:lnTo>
                <a:lnTo>
                  <a:pt x="0" y="25832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4" name="Freeform 4"/>
          <p:cNvSpPr/>
          <p:nvPr/>
        </p:nvSpPr>
        <p:spPr>
          <a:xfrm>
            <a:off x="3608661" y="-63503"/>
            <a:ext cx="2968285" cy="2566673"/>
          </a:xfrm>
          <a:custGeom>
            <a:avLst/>
            <a:gdLst/>
            <a:ahLst/>
            <a:cxnLst/>
            <a:rect l="l" t="t" r="r" b="b"/>
            <a:pathLst>
              <a:path w="2968285" h="2566673">
                <a:moveTo>
                  <a:pt x="0" y="0"/>
                </a:moveTo>
                <a:lnTo>
                  <a:pt x="2968285" y="0"/>
                </a:lnTo>
                <a:lnTo>
                  <a:pt x="2968285" y="2566673"/>
                </a:lnTo>
                <a:lnTo>
                  <a:pt x="0" y="25666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Freeform 5"/>
          <p:cNvSpPr/>
          <p:nvPr/>
        </p:nvSpPr>
        <p:spPr>
          <a:xfrm>
            <a:off x="7057606" y="-63503"/>
            <a:ext cx="2968285" cy="2583247"/>
          </a:xfrm>
          <a:custGeom>
            <a:avLst/>
            <a:gdLst/>
            <a:ahLst/>
            <a:cxnLst/>
            <a:rect l="l" t="t" r="r" b="b"/>
            <a:pathLst>
              <a:path w="2968285" h="2583247">
                <a:moveTo>
                  <a:pt x="0" y="0"/>
                </a:moveTo>
                <a:lnTo>
                  <a:pt x="2968285" y="0"/>
                </a:lnTo>
                <a:lnTo>
                  <a:pt x="2968285" y="2583247"/>
                </a:lnTo>
                <a:lnTo>
                  <a:pt x="0" y="25832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6" name="Freeform 6"/>
          <p:cNvSpPr/>
          <p:nvPr/>
        </p:nvSpPr>
        <p:spPr>
          <a:xfrm>
            <a:off x="10729779" y="-63503"/>
            <a:ext cx="2968285" cy="2566673"/>
          </a:xfrm>
          <a:custGeom>
            <a:avLst/>
            <a:gdLst/>
            <a:ahLst/>
            <a:cxnLst/>
            <a:rect l="l" t="t" r="r" b="b"/>
            <a:pathLst>
              <a:path w="2968285" h="2566673">
                <a:moveTo>
                  <a:pt x="0" y="0"/>
                </a:moveTo>
                <a:lnTo>
                  <a:pt x="2968285" y="0"/>
                </a:lnTo>
                <a:lnTo>
                  <a:pt x="2968285" y="2566673"/>
                </a:lnTo>
                <a:lnTo>
                  <a:pt x="0" y="25666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7" name="Freeform 7"/>
          <p:cNvSpPr/>
          <p:nvPr/>
        </p:nvSpPr>
        <p:spPr>
          <a:xfrm>
            <a:off x="14959470" y="-63503"/>
            <a:ext cx="2968285" cy="2583247"/>
          </a:xfrm>
          <a:custGeom>
            <a:avLst/>
            <a:gdLst/>
            <a:ahLst/>
            <a:cxnLst/>
            <a:rect l="l" t="t" r="r" b="b"/>
            <a:pathLst>
              <a:path w="2968285" h="2583247">
                <a:moveTo>
                  <a:pt x="0" y="0"/>
                </a:moveTo>
                <a:lnTo>
                  <a:pt x="2968285" y="0"/>
                </a:lnTo>
                <a:lnTo>
                  <a:pt x="2968285" y="2583247"/>
                </a:lnTo>
                <a:lnTo>
                  <a:pt x="0" y="25832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8" name="TextBox 8"/>
          <p:cNvSpPr txBox="1"/>
          <p:nvPr/>
        </p:nvSpPr>
        <p:spPr>
          <a:xfrm>
            <a:off x="1028700" y="3632425"/>
            <a:ext cx="15238152" cy="3232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9"/>
              </a:lnSpc>
            </a:pPr>
            <a:r>
              <a:rPr lang="en-US" sz="8999" b="1" dirty="0" err="1">
                <a:solidFill>
                  <a:srgbClr val="FFFFFF"/>
                </a:solidFill>
                <a:latin typeface="Armin Grotesk 2 Ultra-Bold"/>
                <a:ea typeface="Armin Grotesk 2 Ultra-Bold"/>
                <a:cs typeface="Armin Grotesk 2 Ultra-Bold"/>
                <a:sym typeface="Armin Grotesk 2 Ultra-Bold"/>
              </a:rPr>
              <a:t>Paldies</a:t>
            </a:r>
            <a:r>
              <a:rPr lang="en-US" sz="8999" b="1" dirty="0">
                <a:solidFill>
                  <a:srgbClr val="FFFFFF"/>
                </a:solidFill>
                <a:latin typeface="Armin Grotesk 2 Ultra-Bold"/>
                <a:ea typeface="Armin Grotesk 2 Ultra-Bold"/>
                <a:cs typeface="Armin Grotesk 2 Ultra-Bold"/>
                <a:sym typeface="Armin Grotesk 2 Ultra-Bold"/>
              </a:rPr>
              <a:t> par </a:t>
            </a:r>
            <a:r>
              <a:rPr lang="en-US" sz="8999" b="1" dirty="0" err="1">
                <a:solidFill>
                  <a:srgbClr val="FFFFFF"/>
                </a:solidFill>
                <a:latin typeface="Armin Grotesk 2 Ultra-Bold"/>
                <a:ea typeface="Armin Grotesk 2 Ultra-Bold"/>
                <a:cs typeface="Armin Grotesk 2 Ultra-Bold"/>
                <a:sym typeface="Armin Grotesk 2 Ultra-Bold"/>
              </a:rPr>
              <a:t>uzmanību</a:t>
            </a:r>
            <a:r>
              <a:rPr lang="lv-LV" sz="8999" b="1" dirty="0">
                <a:solidFill>
                  <a:srgbClr val="FFFFFF"/>
                </a:solidFill>
                <a:latin typeface="Armin Grotesk 2 Ultra-Bold"/>
                <a:ea typeface="Armin Grotesk 2 Ultra-Bold"/>
                <a:cs typeface="Armin Grotesk 2 Ultra-Bold"/>
                <a:sym typeface="Armin Grotesk 2 Ultra-Bold"/>
              </a:rPr>
              <a:t>!</a:t>
            </a:r>
          </a:p>
          <a:p>
            <a:pPr algn="ctr">
              <a:lnSpc>
                <a:spcPts val="8369"/>
              </a:lnSpc>
            </a:pPr>
            <a:endParaRPr lang="en-US" sz="8999" b="1" dirty="0">
              <a:solidFill>
                <a:srgbClr val="FFFFFF"/>
              </a:solidFill>
              <a:latin typeface="Armin Grotesk 2 Ultra-Bold"/>
              <a:ea typeface="Armin Grotesk 2 Ultra-Bold"/>
              <a:cs typeface="Armin Grotesk 2 Ultra-Bold"/>
              <a:sym typeface="Armin Grotesk 2 Ultra-Bold"/>
            </a:endParaRPr>
          </a:p>
          <a:p>
            <a:pPr>
              <a:lnSpc>
                <a:spcPts val="8369"/>
              </a:lnSpc>
            </a:pPr>
            <a:r>
              <a:rPr lang="en-US" sz="8999" dirty="0">
                <a:solidFill>
                  <a:srgbClr val="FFFFFF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lv-LV" sz="4800" dirty="0">
                <a:solidFill>
                  <a:srgbClr val="FFFFFF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endParaRPr lang="en-US" sz="4800" dirty="0">
              <a:solidFill>
                <a:srgbClr val="FFFFFF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9042" y="1028700"/>
            <a:ext cx="14532902" cy="911860"/>
            <a:chOff x="0" y="0"/>
            <a:chExt cx="19377203" cy="12158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77203" cy="1215813"/>
            </a:xfrm>
            <a:custGeom>
              <a:avLst/>
              <a:gdLst/>
              <a:ahLst/>
              <a:cxnLst/>
              <a:rect l="l" t="t" r="r" b="b"/>
              <a:pathLst>
                <a:path w="19377203" h="1215813">
                  <a:moveTo>
                    <a:pt x="0" y="0"/>
                  </a:moveTo>
                  <a:lnTo>
                    <a:pt x="19377203" y="0"/>
                  </a:lnTo>
                  <a:lnTo>
                    <a:pt x="19377203" y="1215813"/>
                  </a:lnTo>
                  <a:lnTo>
                    <a:pt x="0" y="12158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19377203" cy="13205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000"/>
                </a:lnSpc>
              </a:pPr>
              <a:r>
                <a:rPr lang="en-US" sz="4999" b="1">
                  <a:solidFill>
                    <a:srgbClr val="000000"/>
                  </a:solidFill>
                  <a:latin typeface="Armin Grotesk 2 Semi-Bold"/>
                  <a:ea typeface="Armin Grotesk 2 Semi-Bold"/>
                  <a:cs typeface="Armin Grotesk 2 Semi-Bold"/>
                  <a:sym typeface="Armin Grotesk 2 Semi-Bold"/>
                </a:rPr>
                <a:t>KOMERCIALIZĀCIJAS ATBALSTS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499494" y="6697258"/>
            <a:ext cx="11718726" cy="49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Īstenošanas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termiņš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12 </a:t>
            </a:r>
            <a:r>
              <a:rPr lang="en-US" sz="3000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mēneši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ne </a:t>
            </a:r>
            <a:r>
              <a:rPr lang="en-US" sz="3000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ilgāk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kā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līdz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30.04.2027</a:t>
            </a:r>
            <a:r>
              <a:rPr lang="lv-LV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.</a:t>
            </a:r>
            <a:endParaRPr lang="en-US" sz="3000" spc="96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525353" y="9373664"/>
            <a:ext cx="1385734" cy="525267"/>
          </a:xfrm>
          <a:custGeom>
            <a:avLst/>
            <a:gdLst/>
            <a:ahLst/>
            <a:cxnLst/>
            <a:rect l="l" t="t" r="r" b="b"/>
            <a:pathLst>
              <a:path w="1385734" h="525267">
                <a:moveTo>
                  <a:pt x="0" y="0"/>
                </a:moveTo>
                <a:lnTo>
                  <a:pt x="1385733" y="0"/>
                </a:lnTo>
                <a:lnTo>
                  <a:pt x="1385733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" r="-40"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7" name="Group 7"/>
          <p:cNvGrpSpPr/>
          <p:nvPr/>
        </p:nvGrpSpPr>
        <p:grpSpPr>
          <a:xfrm>
            <a:off x="928396" y="3209056"/>
            <a:ext cx="16105618" cy="1199134"/>
            <a:chOff x="0" y="0"/>
            <a:chExt cx="3589973" cy="2672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9973" cy="267289"/>
            </a:xfrm>
            <a:custGeom>
              <a:avLst/>
              <a:gdLst/>
              <a:ahLst/>
              <a:cxnLst/>
              <a:rect l="l" t="t" r="r" b="b"/>
              <a:pathLst>
                <a:path w="3589973" h="267289">
                  <a:moveTo>
                    <a:pt x="0" y="0"/>
                  </a:moveTo>
                  <a:lnTo>
                    <a:pt x="3589973" y="0"/>
                  </a:lnTo>
                  <a:lnTo>
                    <a:pt x="3589973" y="267289"/>
                  </a:lnTo>
                  <a:lnTo>
                    <a:pt x="0" y="2672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A20B32"/>
              </a:solidFill>
              <a:prstDash val="solid"/>
              <a:miter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89973" cy="3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0170" y="4831374"/>
            <a:ext cx="14983341" cy="1199134"/>
            <a:chOff x="0" y="0"/>
            <a:chExt cx="3339815" cy="2672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39815" cy="267289"/>
            </a:xfrm>
            <a:custGeom>
              <a:avLst/>
              <a:gdLst/>
              <a:ahLst/>
              <a:cxnLst/>
              <a:rect l="l" t="t" r="r" b="b"/>
              <a:pathLst>
                <a:path w="3339815" h="267289">
                  <a:moveTo>
                    <a:pt x="0" y="0"/>
                  </a:moveTo>
                  <a:lnTo>
                    <a:pt x="3339815" y="0"/>
                  </a:lnTo>
                  <a:lnTo>
                    <a:pt x="3339815" y="267289"/>
                  </a:lnTo>
                  <a:lnTo>
                    <a:pt x="0" y="2672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A20B32"/>
              </a:solidFill>
              <a:prstDash val="solid"/>
              <a:miter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39815" cy="3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24778" y="6396232"/>
            <a:ext cx="16312853" cy="2374912"/>
            <a:chOff x="0" y="-262083"/>
            <a:chExt cx="3636166" cy="529372"/>
          </a:xfrm>
        </p:grpSpPr>
        <p:sp>
          <p:nvSpPr>
            <p:cNvPr id="14" name="Freeform 14"/>
            <p:cNvSpPr/>
            <p:nvPr/>
          </p:nvSpPr>
          <p:spPr>
            <a:xfrm>
              <a:off x="12216" y="-262083"/>
              <a:ext cx="3623950" cy="267289"/>
            </a:xfrm>
            <a:custGeom>
              <a:avLst/>
              <a:gdLst/>
              <a:ahLst/>
              <a:cxnLst/>
              <a:rect l="l" t="t" r="r" b="b"/>
              <a:pathLst>
                <a:path w="3623950" h="267289">
                  <a:moveTo>
                    <a:pt x="0" y="0"/>
                  </a:moveTo>
                  <a:lnTo>
                    <a:pt x="3623950" y="0"/>
                  </a:lnTo>
                  <a:lnTo>
                    <a:pt x="3623950" y="267289"/>
                  </a:lnTo>
                  <a:lnTo>
                    <a:pt x="0" y="2672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A20B32"/>
              </a:solidFill>
              <a:prstDash val="solid"/>
              <a:miter/>
            </a:ln>
          </p:spPr>
          <p:txBody>
            <a:bodyPr/>
            <a:lstStyle/>
            <a:p>
              <a:endParaRPr lang="lv-LV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623950" cy="3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264600" y="8171577"/>
            <a:ext cx="13359653" cy="1199134"/>
            <a:chOff x="0" y="0"/>
            <a:chExt cx="2977892" cy="2672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77892" cy="267289"/>
            </a:xfrm>
            <a:custGeom>
              <a:avLst/>
              <a:gdLst/>
              <a:ahLst/>
              <a:cxnLst/>
              <a:rect l="l" t="t" r="r" b="b"/>
              <a:pathLst>
                <a:path w="2977892" h="267289">
                  <a:moveTo>
                    <a:pt x="0" y="0"/>
                  </a:moveTo>
                  <a:lnTo>
                    <a:pt x="2977892" y="0"/>
                  </a:lnTo>
                  <a:lnTo>
                    <a:pt x="2977892" y="267289"/>
                  </a:lnTo>
                  <a:lnTo>
                    <a:pt x="0" y="2672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A20B32"/>
              </a:solidFill>
              <a:prstDash val="solid"/>
              <a:miter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977892" cy="3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5400000" flipH="1" flipV="1">
            <a:off x="451648" y="2621530"/>
            <a:ext cx="7167167" cy="7167167"/>
          </a:xfrm>
          <a:custGeom>
            <a:avLst/>
            <a:gdLst/>
            <a:ahLst/>
            <a:cxnLst/>
            <a:rect l="l" t="t" r="r" b="b"/>
            <a:pathLst>
              <a:path w="7167167" h="7167167">
                <a:moveTo>
                  <a:pt x="7167167" y="7167167"/>
                </a:moveTo>
                <a:lnTo>
                  <a:pt x="0" y="7167167"/>
                </a:lnTo>
                <a:lnTo>
                  <a:pt x="0" y="0"/>
                </a:lnTo>
                <a:lnTo>
                  <a:pt x="7167167" y="0"/>
                </a:lnTo>
                <a:lnTo>
                  <a:pt x="7167167" y="716716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 dirty="0"/>
          </a:p>
        </p:txBody>
      </p:sp>
      <p:sp>
        <p:nvSpPr>
          <p:cNvPr id="20" name="Freeform 20"/>
          <p:cNvSpPr/>
          <p:nvPr/>
        </p:nvSpPr>
        <p:spPr>
          <a:xfrm>
            <a:off x="830954" y="3256282"/>
            <a:ext cx="1433646" cy="1433646"/>
          </a:xfrm>
          <a:custGeom>
            <a:avLst/>
            <a:gdLst/>
            <a:ahLst/>
            <a:cxnLst/>
            <a:rect l="l" t="t" r="r" b="b"/>
            <a:pathLst>
              <a:path w="1433646" h="1433646">
                <a:moveTo>
                  <a:pt x="0" y="0"/>
                </a:moveTo>
                <a:lnTo>
                  <a:pt x="1433646" y="0"/>
                </a:lnTo>
                <a:lnTo>
                  <a:pt x="1433646" y="1433646"/>
                </a:lnTo>
                <a:lnTo>
                  <a:pt x="0" y="1433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21" name="Freeform 21"/>
          <p:cNvSpPr/>
          <p:nvPr/>
        </p:nvSpPr>
        <p:spPr>
          <a:xfrm>
            <a:off x="2264600" y="4868484"/>
            <a:ext cx="1433646" cy="1433646"/>
          </a:xfrm>
          <a:custGeom>
            <a:avLst/>
            <a:gdLst/>
            <a:ahLst/>
            <a:cxnLst/>
            <a:rect l="l" t="t" r="r" b="b"/>
            <a:pathLst>
              <a:path w="1433646" h="1433646">
                <a:moveTo>
                  <a:pt x="0" y="0"/>
                </a:moveTo>
                <a:lnTo>
                  <a:pt x="1433646" y="0"/>
                </a:lnTo>
                <a:lnTo>
                  <a:pt x="1433646" y="1433646"/>
                </a:lnTo>
                <a:lnTo>
                  <a:pt x="0" y="1433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22" name="Freeform 22"/>
          <p:cNvSpPr/>
          <p:nvPr/>
        </p:nvSpPr>
        <p:spPr>
          <a:xfrm>
            <a:off x="3871569" y="6491941"/>
            <a:ext cx="1433646" cy="1433646"/>
          </a:xfrm>
          <a:custGeom>
            <a:avLst/>
            <a:gdLst/>
            <a:ahLst/>
            <a:cxnLst/>
            <a:rect l="l" t="t" r="r" b="b"/>
            <a:pathLst>
              <a:path w="1433646" h="1433646">
                <a:moveTo>
                  <a:pt x="0" y="0"/>
                </a:moveTo>
                <a:lnTo>
                  <a:pt x="1433646" y="0"/>
                </a:lnTo>
                <a:lnTo>
                  <a:pt x="1433646" y="1433646"/>
                </a:lnTo>
                <a:lnTo>
                  <a:pt x="0" y="1433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23" name="TextBox 23"/>
          <p:cNvSpPr txBox="1"/>
          <p:nvPr/>
        </p:nvSpPr>
        <p:spPr>
          <a:xfrm>
            <a:off x="2981423" y="3497874"/>
            <a:ext cx="12988606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spc="95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Atbalsta intensitāte līdz 50%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035232" y="5078516"/>
            <a:ext cx="11169465" cy="49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Atbalsta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finansējums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līdz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300 000 </a:t>
            </a:r>
            <a:r>
              <a:rPr lang="lv-LV" sz="3000" i="1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euro</a:t>
            </a:r>
            <a:endParaRPr lang="en-US" sz="3000" i="1" spc="96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6677753" y="9526064"/>
            <a:ext cx="1385734" cy="525267"/>
          </a:xfrm>
          <a:custGeom>
            <a:avLst/>
            <a:gdLst/>
            <a:ahLst/>
            <a:cxnLst/>
            <a:rect l="l" t="t" r="r" b="b"/>
            <a:pathLst>
              <a:path w="1385734" h="525267">
                <a:moveTo>
                  <a:pt x="0" y="0"/>
                </a:moveTo>
                <a:lnTo>
                  <a:pt x="1385733" y="0"/>
                </a:lnTo>
                <a:lnTo>
                  <a:pt x="1385733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0" r="-4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26" name="Freeform 26"/>
          <p:cNvSpPr/>
          <p:nvPr/>
        </p:nvSpPr>
        <p:spPr>
          <a:xfrm>
            <a:off x="928396" y="3292678"/>
            <a:ext cx="1139762" cy="1115511"/>
          </a:xfrm>
          <a:custGeom>
            <a:avLst/>
            <a:gdLst/>
            <a:ahLst/>
            <a:cxnLst/>
            <a:rect l="l" t="t" r="r" b="b"/>
            <a:pathLst>
              <a:path w="1139762" h="1115511">
                <a:moveTo>
                  <a:pt x="0" y="0"/>
                </a:moveTo>
                <a:lnTo>
                  <a:pt x="1139761" y="0"/>
                </a:lnTo>
                <a:lnTo>
                  <a:pt x="1139761" y="1115511"/>
                </a:lnTo>
                <a:lnTo>
                  <a:pt x="0" y="1115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0425" r="-1615609" b="-107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28" name="TextBox 28"/>
          <p:cNvSpPr txBox="1"/>
          <p:nvPr/>
        </p:nvSpPr>
        <p:spPr>
          <a:xfrm>
            <a:off x="6832456" y="8438691"/>
            <a:ext cx="9504414" cy="493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Pieteikšanās</a:t>
            </a:r>
            <a:r>
              <a:rPr lang="en-US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lv-LV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uzsaukuma veidā</a:t>
            </a:r>
            <a:endParaRPr lang="en-US" sz="3000" spc="96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3960571" y="6584548"/>
            <a:ext cx="1122292" cy="1047366"/>
          </a:xfrm>
          <a:custGeom>
            <a:avLst/>
            <a:gdLst/>
            <a:ahLst/>
            <a:cxnLst/>
            <a:rect l="l" t="t" r="r" b="b"/>
            <a:pathLst>
              <a:path w="1122292" h="1047366">
                <a:moveTo>
                  <a:pt x="0" y="0"/>
                </a:moveTo>
                <a:lnTo>
                  <a:pt x="1122292" y="0"/>
                </a:lnTo>
                <a:lnTo>
                  <a:pt x="1122292" y="1047366"/>
                </a:lnTo>
                <a:lnTo>
                  <a:pt x="0" y="104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741994" r="-1027108" b="-3891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0" name="Freeform 30"/>
          <p:cNvSpPr/>
          <p:nvPr/>
        </p:nvSpPr>
        <p:spPr>
          <a:xfrm>
            <a:off x="2472199" y="5026394"/>
            <a:ext cx="980348" cy="985064"/>
          </a:xfrm>
          <a:custGeom>
            <a:avLst/>
            <a:gdLst/>
            <a:ahLst/>
            <a:cxnLst/>
            <a:rect l="l" t="t" r="r" b="b"/>
            <a:pathLst>
              <a:path w="980348" h="985064">
                <a:moveTo>
                  <a:pt x="0" y="0"/>
                </a:moveTo>
                <a:lnTo>
                  <a:pt x="980348" y="0"/>
                </a:lnTo>
                <a:lnTo>
                  <a:pt x="980348" y="985064"/>
                </a:lnTo>
                <a:lnTo>
                  <a:pt x="0" y="985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87624" r="-1349445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1" name="Freeform 31"/>
          <p:cNvSpPr/>
          <p:nvPr/>
        </p:nvSpPr>
        <p:spPr>
          <a:xfrm>
            <a:off x="5673502" y="8275844"/>
            <a:ext cx="967932" cy="990600"/>
          </a:xfrm>
          <a:custGeom>
            <a:avLst/>
            <a:gdLst/>
            <a:ahLst/>
            <a:cxnLst/>
            <a:rect l="l" t="t" r="r" b="b"/>
            <a:pathLst>
              <a:path w="967932" h="990600">
                <a:moveTo>
                  <a:pt x="0" y="0"/>
                </a:moveTo>
                <a:lnTo>
                  <a:pt x="967932" y="0"/>
                </a:lnTo>
                <a:lnTo>
                  <a:pt x="967932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180790" r="-692151"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90168" y="152400"/>
            <a:ext cx="13165220" cy="1316522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20B3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490168" y="152400"/>
            <a:ext cx="13165220" cy="1316522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2">
                <a:alphaModFix amt="10999"/>
              </a:blip>
              <a:stretch>
                <a:fillRect l="-16666" r="-16666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6" name="Freeform 6"/>
          <p:cNvSpPr/>
          <p:nvPr/>
        </p:nvSpPr>
        <p:spPr>
          <a:xfrm>
            <a:off x="12199184" y="-2887221"/>
            <a:ext cx="6546514" cy="6777716"/>
          </a:xfrm>
          <a:custGeom>
            <a:avLst/>
            <a:gdLst/>
            <a:ahLst/>
            <a:cxnLst/>
            <a:rect l="l" t="t" r="r" b="b"/>
            <a:pathLst>
              <a:path w="6546514" h="6777716">
                <a:moveTo>
                  <a:pt x="0" y="0"/>
                </a:moveTo>
                <a:lnTo>
                  <a:pt x="6546515" y="0"/>
                </a:lnTo>
                <a:lnTo>
                  <a:pt x="6546515" y="6777717"/>
                </a:lnTo>
                <a:lnTo>
                  <a:pt x="0" y="67777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7" name="Freeform 7"/>
          <p:cNvSpPr/>
          <p:nvPr/>
        </p:nvSpPr>
        <p:spPr>
          <a:xfrm>
            <a:off x="298477" y="2688250"/>
            <a:ext cx="8472549" cy="6086367"/>
          </a:xfrm>
          <a:custGeom>
            <a:avLst/>
            <a:gdLst/>
            <a:ahLst/>
            <a:cxnLst/>
            <a:rect l="l" t="t" r="r" b="b"/>
            <a:pathLst>
              <a:path w="8472549" h="5776542">
                <a:moveTo>
                  <a:pt x="0" y="0"/>
                </a:moveTo>
                <a:lnTo>
                  <a:pt x="8472549" y="0"/>
                </a:lnTo>
                <a:lnTo>
                  <a:pt x="8472549" y="5776543"/>
                </a:lnTo>
                <a:lnTo>
                  <a:pt x="0" y="57765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114" r="-412"/>
            </a:stretch>
          </a:blipFill>
          <a:ln w="9525" cap="sq">
            <a:solidFill>
              <a:srgbClr val="837A79"/>
            </a:solidFill>
            <a:prstDash val="solid"/>
            <a:miter/>
          </a:ln>
        </p:spPr>
        <p:txBody>
          <a:bodyPr/>
          <a:lstStyle/>
          <a:p>
            <a:endParaRPr lang="lv-LV"/>
          </a:p>
        </p:txBody>
      </p:sp>
      <p:grpSp>
        <p:nvGrpSpPr>
          <p:cNvPr id="8" name="Group 8"/>
          <p:cNvGrpSpPr/>
          <p:nvPr/>
        </p:nvGrpSpPr>
        <p:grpSpPr>
          <a:xfrm>
            <a:off x="2828126" y="3110258"/>
            <a:ext cx="3120585" cy="514350"/>
            <a:chOff x="0" y="0"/>
            <a:chExt cx="821882" cy="135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21882" cy="135467"/>
            </a:xfrm>
            <a:custGeom>
              <a:avLst/>
              <a:gdLst/>
              <a:ahLst/>
              <a:cxnLst/>
              <a:rect l="l" t="t" r="r" b="b"/>
              <a:pathLst>
                <a:path w="821882" h="135467">
                  <a:moveTo>
                    <a:pt x="0" y="0"/>
                  </a:moveTo>
                  <a:lnTo>
                    <a:pt x="821882" y="0"/>
                  </a:lnTo>
                  <a:lnTo>
                    <a:pt x="821882" y="135467"/>
                  </a:lnTo>
                  <a:lnTo>
                    <a:pt x="0" y="135467"/>
                  </a:lnTo>
                  <a:close/>
                </a:path>
              </a:pathLst>
            </a:custGeom>
            <a:solidFill>
              <a:srgbClr val="AEA8A5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821882" cy="230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999428" y="6735010"/>
            <a:ext cx="6546515" cy="6777716"/>
          </a:xfrm>
          <a:custGeom>
            <a:avLst/>
            <a:gdLst/>
            <a:ahLst/>
            <a:cxnLst/>
            <a:rect l="l" t="t" r="r" b="b"/>
            <a:pathLst>
              <a:path w="6546515" h="6777716">
                <a:moveTo>
                  <a:pt x="0" y="0"/>
                </a:moveTo>
                <a:lnTo>
                  <a:pt x="6546514" y="0"/>
                </a:lnTo>
                <a:lnTo>
                  <a:pt x="6546514" y="6777716"/>
                </a:lnTo>
                <a:lnTo>
                  <a:pt x="0" y="6777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2" name="Freeform 12"/>
          <p:cNvSpPr/>
          <p:nvPr/>
        </p:nvSpPr>
        <p:spPr>
          <a:xfrm>
            <a:off x="9490168" y="2780570"/>
            <a:ext cx="8254960" cy="5994048"/>
          </a:xfrm>
          <a:custGeom>
            <a:avLst/>
            <a:gdLst/>
            <a:ahLst/>
            <a:cxnLst/>
            <a:rect l="l" t="t" r="r" b="b"/>
            <a:pathLst>
              <a:path w="8254960" h="5684223">
                <a:moveTo>
                  <a:pt x="0" y="0"/>
                </a:moveTo>
                <a:lnTo>
                  <a:pt x="8254960" y="0"/>
                </a:lnTo>
                <a:lnTo>
                  <a:pt x="8254960" y="5684224"/>
                </a:lnTo>
                <a:lnTo>
                  <a:pt x="0" y="5684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676" r="-1969"/>
            </a:stretch>
          </a:blipFill>
          <a:ln w="9525" cap="sq">
            <a:solidFill>
              <a:srgbClr val="837A79"/>
            </a:solidFill>
            <a:prstDash val="solid"/>
            <a:miter/>
          </a:ln>
        </p:spPr>
        <p:txBody>
          <a:bodyPr/>
          <a:lstStyle/>
          <a:p>
            <a:endParaRPr lang="lv-LV"/>
          </a:p>
        </p:txBody>
      </p:sp>
      <p:grpSp>
        <p:nvGrpSpPr>
          <p:cNvPr id="13" name="Group 13"/>
          <p:cNvGrpSpPr/>
          <p:nvPr/>
        </p:nvGrpSpPr>
        <p:grpSpPr>
          <a:xfrm>
            <a:off x="640980" y="3704758"/>
            <a:ext cx="6979020" cy="4334342"/>
            <a:chOff x="0" y="-247651"/>
            <a:chExt cx="9305360" cy="57791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767908" cy="2849711"/>
            </a:xfrm>
            <a:custGeom>
              <a:avLst/>
              <a:gdLst/>
              <a:ahLst/>
              <a:cxnLst/>
              <a:rect l="l" t="t" r="r" b="b"/>
              <a:pathLst>
                <a:path w="8767908" h="2849711">
                  <a:moveTo>
                    <a:pt x="0" y="0"/>
                  </a:moveTo>
                  <a:lnTo>
                    <a:pt x="8767908" y="0"/>
                  </a:lnTo>
                  <a:lnTo>
                    <a:pt x="8767908" y="2849711"/>
                  </a:lnTo>
                  <a:lnTo>
                    <a:pt x="0" y="28497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47651"/>
              <a:ext cx="9305360" cy="577912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685800" lvl="2" indent="-228600" algn="l">
                <a:lnSpc>
                  <a:spcPts val="6000"/>
                </a:lnSpc>
                <a:buFont typeface="Arial"/>
                <a:buChar char="⚬"/>
              </a:pPr>
              <a:r>
                <a:rPr lang="lv-LV" sz="3000" spc="-3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komercdarbības </a:t>
              </a:r>
              <a:r>
                <a:rPr lang="en-US" sz="3000" spc="-30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atbalsts</a:t>
              </a:r>
              <a:endParaRPr lang="lv-LV" sz="3000" spc="-3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685800" lvl="2" indent="-228600" algn="l">
                <a:lnSpc>
                  <a:spcPts val="6000"/>
                </a:lnSpc>
                <a:buFont typeface="Arial"/>
                <a:buChar char="⚬"/>
              </a:pPr>
              <a:r>
                <a:rPr lang="en-US" sz="3000" i="1" spc="-3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de minimis </a:t>
              </a:r>
              <a:r>
                <a:rPr lang="en-US" sz="3000" spc="-30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atbalsts</a:t>
              </a:r>
              <a:r>
                <a:rPr lang="lv-LV" sz="3000" spc="-3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                         (</a:t>
              </a:r>
              <a:r>
                <a:rPr lang="en-US" sz="3000" u="sng" spc="-3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  <a:hlinkClick r:id="rId7" tooltip="https://eur-lex.europa.eu/legal-content/LV/TXT/PDF/?uri=OJ:L_202302831"/>
                </a:rPr>
                <a:t>EK </a:t>
              </a:r>
              <a:r>
                <a:rPr lang="en-US" sz="3000" u="sng" spc="-30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  <a:hlinkClick r:id="rId7" tooltip="https://eur-lex.europa.eu/legal-content/LV/TXT/PDF/?uri=OJ:L_202302831"/>
                </a:rPr>
                <a:t>regula</a:t>
              </a:r>
              <a:r>
                <a:rPr lang="en-US" sz="3000" u="sng" spc="-3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  <a:hlinkClick r:id="rId7" tooltip="https://eur-lex.europa.eu/legal-content/LV/TXT/PDF/?uri=OJ:L_202302831"/>
                </a:rPr>
                <a:t> 2023/2831</a:t>
              </a:r>
              <a:r>
                <a:rPr lang="en-US" sz="3000" spc="-3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) </a:t>
              </a:r>
              <a:endParaRPr lang="lv-LV" sz="3000" spc="-3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685800" lvl="2" indent="-228600" algn="l">
                <a:lnSpc>
                  <a:spcPts val="6000"/>
                </a:lnSpc>
                <a:buFont typeface="Arial"/>
                <a:buChar char="⚬"/>
              </a:pPr>
              <a:r>
                <a:rPr lang="lv-LV" sz="3000" spc="-3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drīkst </a:t>
              </a:r>
              <a:r>
                <a:rPr lang="lv-LV" sz="3000" spc="-30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kumulēt</a:t>
              </a:r>
              <a:r>
                <a:rPr lang="lv-LV" sz="3000" spc="-3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ar citiem atbalsta veidiem</a:t>
              </a:r>
              <a:endParaRPr lang="en-US" sz="3000" spc="-3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828126" y="3041357"/>
            <a:ext cx="2890848" cy="652185"/>
            <a:chOff x="0" y="0"/>
            <a:chExt cx="3854464" cy="8695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54464" cy="869580"/>
            </a:xfrm>
            <a:custGeom>
              <a:avLst/>
              <a:gdLst/>
              <a:ahLst/>
              <a:cxnLst/>
              <a:rect l="l" t="t" r="r" b="b"/>
              <a:pathLst>
                <a:path w="3854464" h="869580">
                  <a:moveTo>
                    <a:pt x="0" y="0"/>
                  </a:moveTo>
                  <a:lnTo>
                    <a:pt x="3854464" y="0"/>
                  </a:lnTo>
                  <a:lnTo>
                    <a:pt x="3854464" y="869580"/>
                  </a:lnTo>
                  <a:lnTo>
                    <a:pt x="0" y="8695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854464" cy="8981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839"/>
                </a:lnSpc>
              </a:pPr>
              <a:r>
                <a:rPr lang="en-US" sz="3198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Komersantiem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829800" y="3833346"/>
            <a:ext cx="7467600" cy="4941272"/>
            <a:chOff x="0" y="-76200"/>
            <a:chExt cx="9380246" cy="658836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380246" cy="5796111"/>
            </a:xfrm>
            <a:custGeom>
              <a:avLst/>
              <a:gdLst/>
              <a:ahLst/>
              <a:cxnLst/>
              <a:rect l="l" t="t" r="r" b="b"/>
              <a:pathLst>
                <a:path w="9380246" h="5796111">
                  <a:moveTo>
                    <a:pt x="0" y="0"/>
                  </a:moveTo>
                  <a:lnTo>
                    <a:pt x="9380246" y="0"/>
                  </a:lnTo>
                  <a:lnTo>
                    <a:pt x="9380246" y="5796111"/>
                  </a:lnTo>
                  <a:lnTo>
                    <a:pt x="0" y="57961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lv-LV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76200"/>
              <a:ext cx="9380246" cy="658836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685800" lvl="2" indent="-228600" algn="l">
                <a:lnSpc>
                  <a:spcPct val="150000"/>
                </a:lnSpc>
                <a:buFont typeface="Arial"/>
                <a:buChar char="⚬"/>
              </a:pPr>
              <a:r>
                <a:rPr lang="en-US" sz="3000" spc="-30" dirty="0" err="1">
                  <a:latin typeface="Arimo"/>
                  <a:ea typeface="Arimo"/>
                  <a:cs typeface="Arimo"/>
                  <a:sym typeface="Arimo"/>
                </a:rPr>
                <a:t>atbalsts</a:t>
              </a:r>
              <a:r>
                <a:rPr lang="en-US" sz="3000" spc="-30" dirty="0"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000" spc="-30" dirty="0" err="1">
                  <a:latin typeface="Arimo"/>
                  <a:ea typeface="Arimo"/>
                  <a:cs typeface="Arimo"/>
                  <a:sym typeface="Arimo"/>
                </a:rPr>
                <a:t>pētniecības</a:t>
              </a:r>
              <a:r>
                <a:rPr lang="en-US" sz="3000" spc="-30" dirty="0"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000" spc="-30" dirty="0" err="1">
                  <a:latin typeface="Arimo"/>
                  <a:ea typeface="Arimo"/>
                  <a:cs typeface="Arimo"/>
                  <a:sym typeface="Arimo"/>
                </a:rPr>
                <a:t>projekt</a:t>
              </a:r>
              <a:r>
                <a:rPr lang="lv-LV" sz="3000" spc="-30" dirty="0" err="1">
                  <a:latin typeface="Arimo"/>
                  <a:ea typeface="Arimo"/>
                  <a:cs typeface="Arimo"/>
                  <a:sym typeface="Arimo"/>
                </a:rPr>
                <a:t>am</a:t>
              </a:r>
              <a:r>
                <a:rPr lang="lv-LV" sz="3000" spc="-30" dirty="0">
                  <a:latin typeface="Arimo"/>
                  <a:ea typeface="Arimo"/>
                  <a:cs typeface="Arimo"/>
                  <a:sym typeface="Arimo"/>
                </a:rPr>
                <a:t>, kas nav saistīts ar tās </a:t>
              </a:r>
              <a:r>
                <a:rPr lang="en-US" sz="3000" spc="-30" dirty="0" err="1">
                  <a:latin typeface="Arimo"/>
                  <a:ea typeface="Arimo"/>
                  <a:cs typeface="Arimo"/>
                  <a:sym typeface="Arimo"/>
                </a:rPr>
                <a:t>saimniecisko</a:t>
              </a:r>
              <a:r>
                <a:rPr lang="en-US" sz="3000" spc="-30" dirty="0"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000" spc="-30" dirty="0" err="1">
                  <a:latin typeface="Arimo"/>
                  <a:ea typeface="Arimo"/>
                  <a:cs typeface="Arimo"/>
                  <a:sym typeface="Arimo"/>
                </a:rPr>
                <a:t>darbību</a:t>
              </a:r>
              <a:endParaRPr lang="en-US" sz="3000" spc="-30" dirty="0">
                <a:latin typeface="Arimo"/>
                <a:ea typeface="Arimo"/>
                <a:cs typeface="Arimo"/>
                <a:sym typeface="Arimo"/>
              </a:endParaRPr>
            </a:p>
            <a:p>
              <a:pPr marL="685800" lvl="2" indent="-228600">
                <a:lnSpc>
                  <a:spcPct val="150000"/>
                </a:lnSpc>
                <a:buFont typeface="Arial"/>
                <a:buChar char="⚬"/>
              </a:pPr>
              <a:r>
                <a:rPr lang="en-US" sz="3000" spc="-3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atbalsts </a:t>
              </a:r>
              <a:r>
                <a:rPr lang="en-US" sz="3000" spc="-30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tiek</a:t>
              </a:r>
              <a:r>
                <a:rPr lang="en-US" sz="3000" spc="-3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000" spc="-30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sniegts</a:t>
              </a:r>
              <a:r>
                <a:rPr lang="en-US" sz="3000" spc="-3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lv-LV" sz="3000" spc="-3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jaunā produkta vai tehnoloģijas</a:t>
              </a:r>
              <a:r>
                <a:rPr lang="en-US" sz="3000" spc="-3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lv-LV" sz="3000" spc="-3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izstrādes darbībām</a:t>
              </a:r>
              <a:r>
                <a:rPr lang="en-US" sz="3000" spc="-3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000" spc="-30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līdz</a:t>
              </a:r>
              <a:r>
                <a:rPr lang="lv-LV" sz="3000" spc="-3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000" spc="-30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komercializācija</a:t>
              </a:r>
              <a:r>
                <a:rPr lang="lv-LV" sz="3000" spc="-3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 veikšanai</a:t>
              </a:r>
            </a:p>
            <a:p>
              <a:pPr marL="685800" lvl="2" indent="-228600">
                <a:lnSpc>
                  <a:spcPct val="150000"/>
                </a:lnSpc>
                <a:buFont typeface="Arial"/>
                <a:buChar char="⚬"/>
              </a:pPr>
              <a:r>
                <a:rPr lang="lv-LV" sz="3000" spc="-3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nevar </a:t>
              </a:r>
              <a:r>
                <a:rPr lang="lv-LV" sz="3000" spc="-30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kumulēt</a:t>
              </a:r>
              <a:r>
                <a:rPr lang="lv-LV" sz="3000" spc="-3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ar citiem atbalsta veidiem</a:t>
              </a:r>
              <a:endParaRPr lang="en-US" sz="3000" spc="-3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marL="685800" lvl="2" indent="-228600" algn="l">
                <a:lnSpc>
                  <a:spcPts val="4200"/>
                </a:lnSpc>
                <a:buFont typeface="Arial"/>
                <a:buChar char="⚬"/>
              </a:pPr>
              <a:endParaRPr lang="en-US" sz="3000" spc="-3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4587" y="3154940"/>
            <a:ext cx="5426122" cy="514350"/>
            <a:chOff x="0" y="0"/>
            <a:chExt cx="1429102" cy="1354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29102" cy="135467"/>
            </a:xfrm>
            <a:custGeom>
              <a:avLst/>
              <a:gdLst/>
              <a:ahLst/>
              <a:cxnLst/>
              <a:rect l="l" t="t" r="r" b="b"/>
              <a:pathLst>
                <a:path w="1429102" h="135467">
                  <a:moveTo>
                    <a:pt x="0" y="0"/>
                  </a:moveTo>
                  <a:lnTo>
                    <a:pt x="1429102" y="0"/>
                  </a:lnTo>
                  <a:lnTo>
                    <a:pt x="1429102" y="135467"/>
                  </a:lnTo>
                  <a:lnTo>
                    <a:pt x="0" y="135467"/>
                  </a:lnTo>
                  <a:close/>
                </a:path>
              </a:pathLst>
            </a:custGeom>
            <a:solidFill>
              <a:srgbClr val="AEA8A5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0"/>
              <a:ext cx="1429102" cy="230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050895" y="3110258"/>
            <a:ext cx="5145801" cy="603681"/>
            <a:chOff x="0" y="0"/>
            <a:chExt cx="6861068" cy="8049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861068" cy="804908"/>
            </a:xfrm>
            <a:custGeom>
              <a:avLst/>
              <a:gdLst/>
              <a:ahLst/>
              <a:cxnLst/>
              <a:rect l="l" t="t" r="r" b="b"/>
              <a:pathLst>
                <a:path w="6861068" h="804908">
                  <a:moveTo>
                    <a:pt x="0" y="0"/>
                  </a:moveTo>
                  <a:lnTo>
                    <a:pt x="6861068" y="0"/>
                  </a:lnTo>
                  <a:lnTo>
                    <a:pt x="6861068" y="804908"/>
                  </a:lnTo>
                  <a:lnTo>
                    <a:pt x="0" y="8049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6861068" cy="81443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598"/>
                </a:lnSpc>
              </a:pPr>
              <a:r>
                <a:rPr lang="en-US" sz="2999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Zinātniskajām institūcijām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6525353" y="9373664"/>
            <a:ext cx="1385734" cy="525267"/>
          </a:xfrm>
          <a:custGeom>
            <a:avLst/>
            <a:gdLst/>
            <a:ahLst/>
            <a:cxnLst/>
            <a:rect l="l" t="t" r="r" b="b"/>
            <a:pathLst>
              <a:path w="1385734" h="525267">
                <a:moveTo>
                  <a:pt x="0" y="0"/>
                </a:moveTo>
                <a:lnTo>
                  <a:pt x="1385733" y="0"/>
                </a:lnTo>
                <a:lnTo>
                  <a:pt x="1385733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0" r="-40"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29" name="Group 29"/>
          <p:cNvGrpSpPr/>
          <p:nvPr/>
        </p:nvGrpSpPr>
        <p:grpSpPr>
          <a:xfrm>
            <a:off x="1162989" y="914291"/>
            <a:ext cx="13371445" cy="911860"/>
            <a:chOff x="0" y="0"/>
            <a:chExt cx="17828593" cy="121581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7828594" cy="1215813"/>
            </a:xfrm>
            <a:custGeom>
              <a:avLst/>
              <a:gdLst/>
              <a:ahLst/>
              <a:cxnLst/>
              <a:rect l="l" t="t" r="r" b="b"/>
              <a:pathLst>
                <a:path w="17828594" h="1215813">
                  <a:moveTo>
                    <a:pt x="0" y="0"/>
                  </a:moveTo>
                  <a:lnTo>
                    <a:pt x="17828594" y="0"/>
                  </a:lnTo>
                  <a:lnTo>
                    <a:pt x="17828594" y="1215813"/>
                  </a:lnTo>
                  <a:lnTo>
                    <a:pt x="0" y="12158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104775"/>
              <a:ext cx="17828593" cy="13205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000"/>
                </a:lnSpc>
              </a:pPr>
              <a:r>
                <a:rPr lang="en-US" sz="4999" b="1">
                  <a:solidFill>
                    <a:srgbClr val="000000"/>
                  </a:solidFill>
                  <a:latin typeface="Armin Grotesk 2 Semi-Bold"/>
                  <a:ea typeface="Armin Grotesk 2 Semi-Bold"/>
                  <a:cs typeface="Armin Grotesk 2 Semi-Bold"/>
                  <a:sym typeface="Armin Grotesk 2 Semi-Bold"/>
                </a:rPr>
                <a:t>ATBALSTS KOMERCIALIZĀCIJAI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C2694-A453-94DB-815C-B1CAC8992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BAC8814-7D51-81F0-2BED-2BDDDC54AC97}"/>
              </a:ext>
            </a:extLst>
          </p:cNvPr>
          <p:cNvGrpSpPr/>
          <p:nvPr/>
        </p:nvGrpSpPr>
        <p:grpSpPr>
          <a:xfrm>
            <a:off x="9490168" y="152400"/>
            <a:ext cx="13165220" cy="13165220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5665095-EB11-C594-0C37-C94C83C6652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20B3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E2FDA578-FF40-9A14-D8FE-17D8F7408C72}"/>
              </a:ext>
            </a:extLst>
          </p:cNvPr>
          <p:cNvGrpSpPr/>
          <p:nvPr/>
        </p:nvGrpSpPr>
        <p:grpSpPr>
          <a:xfrm>
            <a:off x="9490168" y="152400"/>
            <a:ext cx="13165220" cy="13165220"/>
            <a:chOff x="0" y="0"/>
            <a:chExt cx="812800" cy="8128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6D06E4C-2D4E-1131-8D4C-A58BB934289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2">
                <a:alphaModFix amt="10999"/>
              </a:blip>
              <a:stretch>
                <a:fillRect l="-16666" r="-16666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6E40AF82-E96C-509C-4A51-09AA1B497EE5}"/>
              </a:ext>
            </a:extLst>
          </p:cNvPr>
          <p:cNvSpPr/>
          <p:nvPr/>
        </p:nvSpPr>
        <p:spPr>
          <a:xfrm>
            <a:off x="12199184" y="-2887221"/>
            <a:ext cx="6546514" cy="6777716"/>
          </a:xfrm>
          <a:custGeom>
            <a:avLst/>
            <a:gdLst/>
            <a:ahLst/>
            <a:cxnLst/>
            <a:rect l="l" t="t" r="r" b="b"/>
            <a:pathLst>
              <a:path w="6546514" h="6777716">
                <a:moveTo>
                  <a:pt x="0" y="0"/>
                </a:moveTo>
                <a:lnTo>
                  <a:pt x="6546515" y="0"/>
                </a:lnTo>
                <a:lnTo>
                  <a:pt x="6546515" y="6777717"/>
                </a:lnTo>
                <a:lnTo>
                  <a:pt x="0" y="67777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158460A-D9AD-A59D-3ED4-CB02BB31D192}"/>
              </a:ext>
            </a:extLst>
          </p:cNvPr>
          <p:cNvSpPr/>
          <p:nvPr/>
        </p:nvSpPr>
        <p:spPr>
          <a:xfrm>
            <a:off x="14999428" y="6735010"/>
            <a:ext cx="6546515" cy="6777716"/>
          </a:xfrm>
          <a:custGeom>
            <a:avLst/>
            <a:gdLst/>
            <a:ahLst/>
            <a:cxnLst/>
            <a:rect l="l" t="t" r="r" b="b"/>
            <a:pathLst>
              <a:path w="6546515" h="6777716">
                <a:moveTo>
                  <a:pt x="0" y="0"/>
                </a:moveTo>
                <a:lnTo>
                  <a:pt x="6546514" y="0"/>
                </a:lnTo>
                <a:lnTo>
                  <a:pt x="6546514" y="6777716"/>
                </a:lnTo>
                <a:lnTo>
                  <a:pt x="0" y="6777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8F23F28-17C4-F7EC-0675-B801C28BC575}"/>
              </a:ext>
            </a:extLst>
          </p:cNvPr>
          <p:cNvSpPr/>
          <p:nvPr/>
        </p:nvSpPr>
        <p:spPr>
          <a:xfrm>
            <a:off x="1066800" y="2324100"/>
            <a:ext cx="8686800" cy="7049564"/>
          </a:xfrm>
          <a:custGeom>
            <a:avLst/>
            <a:gdLst/>
            <a:ahLst/>
            <a:cxnLst/>
            <a:rect l="l" t="t" r="r" b="b"/>
            <a:pathLst>
              <a:path w="8767908" h="2849711">
                <a:moveTo>
                  <a:pt x="0" y="0"/>
                </a:moveTo>
                <a:lnTo>
                  <a:pt x="8767908" y="0"/>
                </a:lnTo>
                <a:lnTo>
                  <a:pt x="8767908" y="2849711"/>
                </a:lnTo>
                <a:lnTo>
                  <a:pt x="0" y="284971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pPr>
              <a:lnSpc>
                <a:spcPts val="4200"/>
              </a:lnSpc>
            </a:pPr>
            <a:r>
              <a:rPr lang="lv-LV" sz="2999" spc="95" dirty="0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pieteiku</a:t>
            </a:r>
            <a:r>
              <a:rPr lang="lv-LV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mu iesniegšana 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  <a:hlinkClick r:id="rId5"/>
              </a:rPr>
              <a:t>business.gov.lv</a:t>
            </a:r>
            <a:endParaRPr lang="lv-LV" sz="3000" spc="96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marL="457200" indent="-457200">
              <a:lnSpc>
                <a:spcPts val="4200"/>
              </a:lnSpc>
              <a:buFont typeface="Courier New" panose="02070309020205020404" pitchFamily="49" charset="0"/>
              <a:buChar char="o"/>
            </a:pPr>
            <a:endParaRPr lang="lv-LV" sz="3000" spc="96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marL="914400" lvl="1" indent="-457200">
              <a:lnSpc>
                <a:spcPts val="4200"/>
              </a:lnSpc>
              <a:buFont typeface="Courier New" panose="02070309020205020404" pitchFamily="49" charset="0"/>
              <a:buChar char="o"/>
            </a:pPr>
            <a:r>
              <a:rPr lang="lv-LV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tiks </a:t>
            </a:r>
            <a:r>
              <a:rPr lang="en-US" sz="3000" b="1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atvērta</a:t>
            </a:r>
            <a:r>
              <a:rPr lang="lv-LV" sz="3000" b="1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15.09.2025. pl.10:00</a:t>
            </a:r>
          </a:p>
          <a:p>
            <a:pPr marL="914400" lvl="1" indent="-457200">
              <a:lnSpc>
                <a:spcPts val="4200"/>
              </a:lnSpc>
              <a:buFont typeface="Courier New" panose="02070309020205020404" pitchFamily="49" charset="0"/>
              <a:buChar char="o"/>
            </a:pPr>
            <a:r>
              <a:rPr lang="lv-LV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tiks </a:t>
            </a:r>
            <a:r>
              <a:rPr lang="lv-LV" sz="3000" b="1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slēgta tiklīdz </a:t>
            </a:r>
            <a:r>
              <a:rPr lang="lv-LV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pieteikumos kopā pieprasītais atbalsta apmērs būs pārsniedzis 30% no pieejamā, tas ir, 3,58 milj. </a:t>
            </a:r>
            <a:r>
              <a:rPr lang="lv-LV" sz="3000" i="1" spc="96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euro</a:t>
            </a:r>
            <a:r>
              <a:rPr lang="lv-LV" sz="3000" i="1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                                                                     </a:t>
            </a:r>
            <a:r>
              <a:rPr lang="lv-LV" sz="3000" b="1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bet nepārsniedzot gala iesniegšanas termiņu </a:t>
            </a:r>
            <a:r>
              <a:rPr lang="lv-LV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- </a:t>
            </a:r>
            <a:r>
              <a:rPr lang="lv-LV" sz="3000" b="1" spc="96" dirty="0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15.10.2025. pl.10:00</a:t>
            </a:r>
            <a:r>
              <a:rPr lang="en-US" sz="3000" b="1" spc="96" dirty="0">
                <a:solidFill>
                  <a:srgbClr val="000000"/>
                </a:solidFill>
                <a:latin typeface="Armin Grotesk 2"/>
                <a:ea typeface="Armin Grotesk 2"/>
                <a:sym typeface="Armin Grotesk 2"/>
              </a:rPr>
              <a:t> </a:t>
            </a:r>
            <a:endParaRPr lang="lv-LV" sz="3000" b="1" spc="96" dirty="0">
              <a:solidFill>
                <a:srgbClr val="000000"/>
              </a:solidFill>
              <a:latin typeface="Armin Grotesk 2"/>
              <a:ea typeface="Armin Grotesk 2"/>
              <a:sym typeface="Armin Grotesk 2"/>
            </a:endParaRPr>
          </a:p>
          <a:p>
            <a:pPr>
              <a:lnSpc>
                <a:spcPts val="4200"/>
              </a:lnSpc>
            </a:pPr>
            <a:endParaRPr lang="lv-LV" sz="3000" spc="96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>
              <a:lnSpc>
                <a:spcPts val="4200"/>
              </a:lnSpc>
            </a:pPr>
            <a:r>
              <a:rPr lang="lv-LV" sz="3000" spc="96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LIAA pieteikumu pieņemšanas laikā regulāri publicēs iesniegto pieteikumu pieprasīto atbalsta kopsummu 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  <a:hlinkClick r:id="rId5"/>
              </a:rPr>
              <a:t>business.gov.lv</a:t>
            </a:r>
            <a:endParaRPr lang="lv-LV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marL="323850" lvl="1">
              <a:lnSpc>
                <a:spcPts val="4800"/>
              </a:lnSpc>
            </a:pP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7F5045E5-22B5-5E34-BE3A-D7CC15D91309}"/>
              </a:ext>
            </a:extLst>
          </p:cNvPr>
          <p:cNvSpPr/>
          <p:nvPr/>
        </p:nvSpPr>
        <p:spPr>
          <a:xfrm>
            <a:off x="11050895" y="3110258"/>
            <a:ext cx="5145801" cy="603681"/>
          </a:xfrm>
          <a:custGeom>
            <a:avLst/>
            <a:gdLst/>
            <a:ahLst/>
            <a:cxnLst/>
            <a:rect l="l" t="t" r="r" b="b"/>
            <a:pathLst>
              <a:path w="6861068" h="804908">
                <a:moveTo>
                  <a:pt x="0" y="0"/>
                </a:moveTo>
                <a:lnTo>
                  <a:pt x="6861068" y="0"/>
                </a:lnTo>
                <a:lnTo>
                  <a:pt x="6861068" y="804908"/>
                </a:lnTo>
                <a:lnTo>
                  <a:pt x="0" y="80490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lv-LV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1BF5C35C-B4F6-9837-6811-5E2F99EDF4B4}"/>
              </a:ext>
            </a:extLst>
          </p:cNvPr>
          <p:cNvSpPr/>
          <p:nvPr/>
        </p:nvSpPr>
        <p:spPr>
          <a:xfrm>
            <a:off x="16525353" y="9373664"/>
            <a:ext cx="1385734" cy="525267"/>
          </a:xfrm>
          <a:custGeom>
            <a:avLst/>
            <a:gdLst/>
            <a:ahLst/>
            <a:cxnLst/>
            <a:rect l="l" t="t" r="r" b="b"/>
            <a:pathLst>
              <a:path w="1385734" h="525267">
                <a:moveTo>
                  <a:pt x="0" y="0"/>
                </a:moveTo>
                <a:lnTo>
                  <a:pt x="1385733" y="0"/>
                </a:lnTo>
                <a:lnTo>
                  <a:pt x="1385733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0" r="-4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88CF457D-1614-2B5F-2B44-9C6EF4959FBE}"/>
              </a:ext>
            </a:extLst>
          </p:cNvPr>
          <p:cNvSpPr txBox="1"/>
          <p:nvPr/>
        </p:nvSpPr>
        <p:spPr>
          <a:xfrm>
            <a:off x="1066800" y="1022532"/>
            <a:ext cx="13371445" cy="996769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6000"/>
              </a:lnSpc>
            </a:pPr>
            <a:r>
              <a:rPr lang="lv-LV" sz="4999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PIETEIKŠANĀS UZSAUKUMA VEIDĀ</a:t>
            </a:r>
            <a:endParaRPr lang="en-US" sz="4999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</p:spTree>
    <p:extLst>
      <p:ext uri="{BB962C8B-B14F-4D97-AF65-F5344CB8AC3E}">
        <p14:creationId xmlns:p14="http://schemas.microsoft.com/office/powerpoint/2010/main" val="1577605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63263" y="0"/>
            <a:ext cx="13165220" cy="1316522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2"/>
              <a:stretch>
                <a:fillRect l="-5659" r="-44340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74793" y="9118692"/>
            <a:ext cx="5570247" cy="5767467"/>
            <a:chOff x="0" y="0"/>
            <a:chExt cx="7426996" cy="7689955"/>
          </a:xfrm>
        </p:grpSpPr>
        <p:sp>
          <p:nvSpPr>
            <p:cNvPr id="5" name="AutoShape 5"/>
            <p:cNvSpPr/>
            <p:nvPr/>
          </p:nvSpPr>
          <p:spPr>
            <a:xfrm flipV="1">
              <a:off x="4218061" y="22626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5280164" y="1084729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7" name="AutoShape 7"/>
            <p:cNvSpPr/>
            <p:nvPr/>
          </p:nvSpPr>
          <p:spPr>
            <a:xfrm flipV="1">
              <a:off x="22626" y="4481020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1084729" y="5543123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9" name="AutoShape 9"/>
            <p:cNvSpPr/>
            <p:nvPr/>
          </p:nvSpPr>
          <p:spPr>
            <a:xfrm flipV="1">
              <a:off x="4199206" y="4462165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0" name="AutoShape 10"/>
            <p:cNvSpPr/>
            <p:nvPr/>
          </p:nvSpPr>
          <p:spPr>
            <a:xfrm flipV="1">
              <a:off x="5261309" y="5524268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1" name="AutoShape 11"/>
            <p:cNvSpPr/>
            <p:nvPr/>
          </p:nvSpPr>
          <p:spPr>
            <a:xfrm flipV="1">
              <a:off x="63269" y="35769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2" name="AutoShape 12"/>
            <p:cNvSpPr/>
            <p:nvPr/>
          </p:nvSpPr>
          <p:spPr>
            <a:xfrm flipV="1">
              <a:off x="1125372" y="1097872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81393" y="2933700"/>
            <a:ext cx="8786801" cy="5716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Komersanta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zinātniskās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institūcijas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līmenī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pilnīgi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jauna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būtiski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uzlabota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prece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pakalpojum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kuru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plāno</a:t>
            </a:r>
            <a:r>
              <a:rPr lang="lv-LV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ieviest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tirgū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Būtiski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uzlabojumi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ir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piemēram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jaunu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funkciju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pievienošana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funkcionālo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īpašību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lietojuma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uzlabošana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tai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skaitā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kvalitātes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paaugstināšana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finansiālā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pieejamība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lietojamības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ērtuma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uzlabošana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ekonomiskāka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izmantošana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izturības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palielināšana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produkta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dzīves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ilguma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pagarināšana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525353" y="9373664"/>
            <a:ext cx="1385734" cy="525267"/>
          </a:xfrm>
          <a:custGeom>
            <a:avLst/>
            <a:gdLst/>
            <a:ahLst/>
            <a:cxnLst/>
            <a:rect l="l" t="t" r="r" b="b"/>
            <a:pathLst>
              <a:path w="1385734" h="525267">
                <a:moveTo>
                  <a:pt x="0" y="0"/>
                </a:moveTo>
                <a:lnTo>
                  <a:pt x="1385733" y="0"/>
                </a:lnTo>
                <a:lnTo>
                  <a:pt x="1385733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" r="-4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5" name="TextBox 15"/>
          <p:cNvSpPr txBox="1"/>
          <p:nvPr/>
        </p:nvSpPr>
        <p:spPr>
          <a:xfrm>
            <a:off x="1028700" y="923925"/>
            <a:ext cx="1154979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KOMERCIALIZĀCIJAS ATBALSTS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1724025"/>
            <a:ext cx="1056920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dirty="0">
                <a:solidFill>
                  <a:srgbClr val="AEA8A5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JAUNIEM PRODUKTIEM</a:t>
            </a:r>
            <a:r>
              <a:rPr lang="lv-LV" sz="3000" dirty="0">
                <a:solidFill>
                  <a:srgbClr val="AEA8A5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- 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JAUN</a:t>
            </a:r>
            <a:r>
              <a:rPr lang="lv-LV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S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lv-LV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PRODUKTS IR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endParaRPr lang="en-US" sz="3000" dirty="0">
              <a:solidFill>
                <a:srgbClr val="AEA8A5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63263" y="0"/>
            <a:ext cx="13165220" cy="1316522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2"/>
              <a:stretch>
                <a:fillRect l="-44336" r="-5945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74793" y="9118692"/>
            <a:ext cx="5570247" cy="5767467"/>
            <a:chOff x="0" y="0"/>
            <a:chExt cx="7426996" cy="7689955"/>
          </a:xfrm>
        </p:grpSpPr>
        <p:sp>
          <p:nvSpPr>
            <p:cNvPr id="5" name="AutoShape 5"/>
            <p:cNvSpPr/>
            <p:nvPr/>
          </p:nvSpPr>
          <p:spPr>
            <a:xfrm flipV="1">
              <a:off x="4218061" y="22626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5280164" y="1084729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7" name="AutoShape 7"/>
            <p:cNvSpPr/>
            <p:nvPr/>
          </p:nvSpPr>
          <p:spPr>
            <a:xfrm flipV="1">
              <a:off x="22626" y="4481020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1084729" y="5543123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9" name="AutoShape 9"/>
            <p:cNvSpPr/>
            <p:nvPr/>
          </p:nvSpPr>
          <p:spPr>
            <a:xfrm flipV="1">
              <a:off x="4199206" y="4462165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0" name="AutoShape 10"/>
            <p:cNvSpPr/>
            <p:nvPr/>
          </p:nvSpPr>
          <p:spPr>
            <a:xfrm flipV="1">
              <a:off x="5261309" y="5524268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1" name="AutoShape 11"/>
            <p:cNvSpPr/>
            <p:nvPr/>
          </p:nvSpPr>
          <p:spPr>
            <a:xfrm flipV="1">
              <a:off x="63269" y="35769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2" name="AutoShape 12"/>
            <p:cNvSpPr/>
            <p:nvPr/>
          </p:nvSpPr>
          <p:spPr>
            <a:xfrm flipV="1">
              <a:off x="1125372" y="1097872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81393" y="2933700"/>
            <a:ext cx="8162607" cy="6293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Izmaiņas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tehnoloģijā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iekārtā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programmatūrā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kas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uzlabo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ražošanas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pakalpojumu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sniegšanas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procesu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metod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kas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ir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jauna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uzlabota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komersanta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zinātniskās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institūcijas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līmenī</a:t>
            </a:r>
            <a:endParaRPr lang="lv-LV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>
              <a:lnSpc>
                <a:spcPts val="4500"/>
              </a:lnSpc>
            </a:pPr>
            <a:endParaRPr lang="lv-LV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>
              <a:lnSpc>
                <a:spcPts val="4500"/>
              </a:lnSpc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ehnoloģij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u:</a:t>
            </a:r>
          </a:p>
          <a:p>
            <a:pPr>
              <a:lnSpc>
                <a:spcPts val="4500"/>
              </a:lnSpc>
            </a:pP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-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komersants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plāno komercializēt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lv-LV" sz="3000" dirty="0"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ar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lv-LV" sz="3000" dirty="0">
                <a:latin typeface="Armin Grotesk 2"/>
                <a:ea typeface="Armin Grotesk 2"/>
                <a:cs typeface="Armin Grotesk 2"/>
                <a:sym typeface="Armin Grotesk 2"/>
              </a:rPr>
              <a:t>tās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palīdzību</a:t>
            </a:r>
            <a:r>
              <a:rPr lang="lv-LV" sz="3000" dirty="0">
                <a:latin typeface="Armin Grotesk 2"/>
                <a:ea typeface="Armin Grotesk 2"/>
                <a:cs typeface="Armin Grotesk 2"/>
                <a:sym typeface="Armin Grotesk 2"/>
              </a:rPr>
              <a:t>,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plāno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ieviest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jaunu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produktu</a:t>
            </a:r>
            <a:r>
              <a:rPr lang="en-US" sz="3000" dirty="0"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latin typeface="Armin Grotesk 2"/>
                <a:ea typeface="Armin Grotesk 2"/>
                <a:cs typeface="Armin Grotesk 2"/>
                <a:sym typeface="Armin Grotesk 2"/>
              </a:rPr>
              <a:t>tirgū</a:t>
            </a:r>
            <a:endParaRPr lang="lv-LV" sz="3000" dirty="0"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>
              <a:lnSpc>
                <a:spcPts val="4500"/>
              </a:lnSpc>
            </a:pP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zinātniskā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institūcija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plāno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nodot </a:t>
            </a:r>
            <a:r>
              <a:rPr lang="lv-LV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komercializācijai</a:t>
            </a: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525353" y="9373664"/>
            <a:ext cx="1385734" cy="525267"/>
          </a:xfrm>
          <a:custGeom>
            <a:avLst/>
            <a:gdLst/>
            <a:ahLst/>
            <a:cxnLst/>
            <a:rect l="l" t="t" r="r" b="b"/>
            <a:pathLst>
              <a:path w="1385734" h="525267">
                <a:moveTo>
                  <a:pt x="0" y="0"/>
                </a:moveTo>
                <a:lnTo>
                  <a:pt x="1385733" y="0"/>
                </a:lnTo>
                <a:lnTo>
                  <a:pt x="1385733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" r="-4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5" name="TextBox 15"/>
          <p:cNvSpPr txBox="1"/>
          <p:nvPr/>
        </p:nvSpPr>
        <p:spPr>
          <a:xfrm>
            <a:off x="1028700" y="923925"/>
            <a:ext cx="1154979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KOMERCIALIZĀCIJAS ATBALSTS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1724025"/>
            <a:ext cx="1056920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dirty="0">
                <a:solidFill>
                  <a:srgbClr val="AEA8A5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JAUNIEM PRODUKTIEM - 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JAUNA TEHNOLOĢIJA </a:t>
            </a:r>
            <a:r>
              <a:rPr lang="lv-LV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IR</a:t>
            </a:r>
            <a:endParaRPr lang="en-US" sz="3000" b="1" dirty="0">
              <a:solidFill>
                <a:srgbClr val="A20B32"/>
              </a:solidFill>
              <a:latin typeface="Armin Grotesk 2 Semi-Bold"/>
              <a:ea typeface="Armin Grotesk 2 Semi-Bold"/>
              <a:cs typeface="Armin Grotesk 2 Semi-Bold"/>
              <a:sym typeface="Armin Grotesk 2 Semi-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247900"/>
            <a:ext cx="16720300" cy="803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kādas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procesa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daļas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izmantošanas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pārtraukšan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</a:t>
            </a: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kapitāla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aizvietošan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(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izmantotajiem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moduļiem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identisku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moduļu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iegāde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paplašinājumi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kas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nerada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specifikācijas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uzlabojumus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iekārtu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programmatūras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atjauninājumi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)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komponentu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cenu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maiņas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dēļ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radušās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izmaiņas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(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produkta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cenas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ražošanas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procesa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produktivitātes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izmaiņas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nav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produktu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inovācija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)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produktu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pielāgojums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konkrētām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vajadzībām</a:t>
            </a: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ikdienas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sezonas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cikliskas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izmaiņas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uzlabojum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</a:t>
            </a: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citu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ražotāju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preču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procesu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tālākpārdošan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</a:t>
            </a: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estētiskas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izmaiņas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garšas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smaržas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izmaiņas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cit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uzlabojum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mārketinga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nolūkā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kas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nemaina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funkcijas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lietojumu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tehniskās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īpašības</a:t>
            </a: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organizatorisko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procesu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uzlabošan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komersanta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darbībā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tai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skaitā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komersanta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līmenī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izmantojamas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programmatūras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informācijas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sistēmas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izstrād</a:t>
            </a:r>
            <a:r>
              <a:rPr lang="lv-LV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e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komersanta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darbības</a:t>
            </a:r>
            <a:r>
              <a:rPr lang="en-US" sz="3000" dirty="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nodrošināšanai</a:t>
            </a: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  <a:p>
            <a:pPr algn="l">
              <a:lnSpc>
                <a:spcPts val="4500"/>
              </a:lnSpc>
            </a:pPr>
            <a:endParaRPr lang="en-US" sz="3000" dirty="0">
              <a:solidFill>
                <a:srgbClr val="000000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2578490" y="-3519567"/>
            <a:ext cx="5570247" cy="5767467"/>
            <a:chOff x="0" y="0"/>
            <a:chExt cx="7426996" cy="7689955"/>
          </a:xfrm>
        </p:grpSpPr>
        <p:sp>
          <p:nvSpPr>
            <p:cNvPr id="4" name="AutoShape 4"/>
            <p:cNvSpPr/>
            <p:nvPr/>
          </p:nvSpPr>
          <p:spPr>
            <a:xfrm flipV="1">
              <a:off x="4218061" y="22626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AutoShape 5"/>
            <p:cNvSpPr/>
            <p:nvPr/>
          </p:nvSpPr>
          <p:spPr>
            <a:xfrm flipV="1">
              <a:off x="5280164" y="1084729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22626" y="4481020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7" name="AutoShape 7"/>
            <p:cNvSpPr/>
            <p:nvPr/>
          </p:nvSpPr>
          <p:spPr>
            <a:xfrm flipV="1">
              <a:off x="1084729" y="5543123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4199206" y="4462165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9" name="AutoShape 9"/>
            <p:cNvSpPr/>
            <p:nvPr/>
          </p:nvSpPr>
          <p:spPr>
            <a:xfrm flipV="1">
              <a:off x="5261309" y="5524268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0" name="AutoShape 10"/>
            <p:cNvSpPr/>
            <p:nvPr/>
          </p:nvSpPr>
          <p:spPr>
            <a:xfrm flipV="1">
              <a:off x="63269" y="35769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1" name="AutoShape 11"/>
            <p:cNvSpPr/>
            <p:nvPr/>
          </p:nvSpPr>
          <p:spPr>
            <a:xfrm flipV="1">
              <a:off x="1125372" y="1097872"/>
              <a:ext cx="2124206" cy="2124206"/>
            </a:xfrm>
            <a:prstGeom prst="line">
              <a:avLst/>
            </a:prstGeom>
            <a:ln w="63996" cap="flat">
              <a:solidFill>
                <a:srgbClr val="A20B3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525353" y="9373664"/>
            <a:ext cx="1385734" cy="525267"/>
          </a:xfrm>
          <a:custGeom>
            <a:avLst/>
            <a:gdLst/>
            <a:ahLst/>
            <a:cxnLst/>
            <a:rect l="l" t="t" r="r" b="b"/>
            <a:pathLst>
              <a:path w="1385734" h="525267">
                <a:moveTo>
                  <a:pt x="0" y="0"/>
                </a:moveTo>
                <a:lnTo>
                  <a:pt x="1385733" y="0"/>
                </a:lnTo>
                <a:lnTo>
                  <a:pt x="1385733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" r="-4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3" name="TextBox 13"/>
          <p:cNvSpPr txBox="1"/>
          <p:nvPr/>
        </p:nvSpPr>
        <p:spPr>
          <a:xfrm>
            <a:off x="1028700" y="923925"/>
            <a:ext cx="1154979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KOMERCIALIZĀCIJAS ATBALSTS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1724025"/>
            <a:ext cx="1056920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JAUNS PRODUKTS </a:t>
            </a:r>
            <a:r>
              <a:rPr lang="en-US" sz="3000" b="1" u="sng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NAV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62989" y="972340"/>
            <a:ext cx="15543436" cy="911860"/>
            <a:chOff x="0" y="0"/>
            <a:chExt cx="20724581" cy="12158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24580" cy="1215813"/>
            </a:xfrm>
            <a:custGeom>
              <a:avLst/>
              <a:gdLst/>
              <a:ahLst/>
              <a:cxnLst/>
              <a:rect l="l" t="t" r="r" b="b"/>
              <a:pathLst>
                <a:path w="20724580" h="1215813">
                  <a:moveTo>
                    <a:pt x="0" y="0"/>
                  </a:moveTo>
                  <a:lnTo>
                    <a:pt x="20724580" y="0"/>
                  </a:lnTo>
                  <a:lnTo>
                    <a:pt x="20724580" y="1215813"/>
                  </a:lnTo>
                  <a:lnTo>
                    <a:pt x="0" y="12158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20724581" cy="13205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000"/>
                </a:lnSpc>
              </a:pPr>
              <a:r>
                <a:rPr lang="en-US" sz="4999">
                  <a:solidFill>
                    <a:srgbClr val="000000"/>
                  </a:solidFill>
                  <a:latin typeface="Armin Grotesk 2"/>
                  <a:ea typeface="Armin Grotesk 2"/>
                  <a:cs typeface="Armin Grotesk 2"/>
                  <a:sym typeface="Armin Grotesk 2"/>
                </a:rPr>
                <a:t>ATBALSTĀMĀS DARBĪBAS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6525353" y="9373664"/>
            <a:ext cx="1385734" cy="525267"/>
          </a:xfrm>
          <a:custGeom>
            <a:avLst/>
            <a:gdLst/>
            <a:ahLst/>
            <a:cxnLst/>
            <a:rect l="l" t="t" r="r" b="b"/>
            <a:pathLst>
              <a:path w="1385734" h="525267">
                <a:moveTo>
                  <a:pt x="0" y="0"/>
                </a:moveTo>
                <a:lnTo>
                  <a:pt x="1385733" y="0"/>
                </a:lnTo>
                <a:lnTo>
                  <a:pt x="1385733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" r="-4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7" name="AutoShape 7"/>
          <p:cNvSpPr/>
          <p:nvPr/>
        </p:nvSpPr>
        <p:spPr>
          <a:xfrm flipV="1">
            <a:off x="1162989" y="4011137"/>
            <a:ext cx="9018656" cy="0"/>
          </a:xfrm>
          <a:prstGeom prst="line">
            <a:avLst/>
          </a:prstGeom>
          <a:ln w="9525" cap="flat">
            <a:solidFill>
              <a:srgbClr val="434C8F">
                <a:alpha val="5098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8" name="AutoShape 8"/>
          <p:cNvSpPr/>
          <p:nvPr/>
        </p:nvSpPr>
        <p:spPr>
          <a:xfrm flipV="1">
            <a:off x="1162989" y="4993025"/>
            <a:ext cx="9018656" cy="0"/>
          </a:xfrm>
          <a:prstGeom prst="line">
            <a:avLst/>
          </a:prstGeom>
          <a:ln w="9525" cap="flat">
            <a:solidFill>
              <a:srgbClr val="434C8F">
                <a:alpha val="5098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9" name="AutoShape 9"/>
          <p:cNvSpPr/>
          <p:nvPr/>
        </p:nvSpPr>
        <p:spPr>
          <a:xfrm flipV="1">
            <a:off x="1162989" y="6459930"/>
            <a:ext cx="9018656" cy="0"/>
          </a:xfrm>
          <a:prstGeom prst="line">
            <a:avLst/>
          </a:prstGeom>
          <a:ln w="9525" cap="flat">
            <a:solidFill>
              <a:srgbClr val="434C8F">
                <a:alpha val="5098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10" name="AutoShape 10"/>
          <p:cNvSpPr/>
          <p:nvPr/>
        </p:nvSpPr>
        <p:spPr>
          <a:xfrm flipV="1">
            <a:off x="1162989" y="8047389"/>
            <a:ext cx="11966944" cy="0"/>
          </a:xfrm>
          <a:prstGeom prst="line">
            <a:avLst/>
          </a:prstGeom>
          <a:ln w="9525" cap="flat">
            <a:solidFill>
              <a:srgbClr val="434C8F">
                <a:alpha val="5098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11" name="TextBox 11"/>
          <p:cNvSpPr txBox="1"/>
          <p:nvPr/>
        </p:nvSpPr>
        <p:spPr>
          <a:xfrm>
            <a:off x="12073527" y="6557081"/>
            <a:ext cx="5534081" cy="119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7"/>
              </a:lnSpc>
            </a:pPr>
            <a:r>
              <a:rPr lang="en-US" sz="3269" spc="104">
                <a:solidFill>
                  <a:srgbClr val="FFFFFF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75 + aktivitātes visā pasaulē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62989" y="2305612"/>
            <a:ext cx="866926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b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• Komercializācijas stratēģijas izstrāde</a:t>
            </a:r>
          </a:p>
          <a:p>
            <a:pPr algn="l">
              <a:lnSpc>
                <a:spcPts val="3000"/>
              </a:lnSpc>
            </a:pPr>
            <a:endParaRPr lang="en-US" sz="3000" b="1">
              <a:solidFill>
                <a:srgbClr val="A20B32"/>
              </a:solidFill>
              <a:latin typeface="Armin Grotesk 2 Semi-Bold"/>
              <a:ea typeface="Armin Grotesk 2 Semi-Bold"/>
              <a:cs typeface="Armin Grotesk 2 Semi-Bold"/>
              <a:sym typeface="Armin Grotesk 2 Semi-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50946" y="2749075"/>
            <a:ext cx="8278479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konkrēta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produkta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tehnoloģijas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apraksts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kurā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tiek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lv-LV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norādīti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secīgi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soļi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produkta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tehnoloģijas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attīstīšanai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no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koncepcijas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līdz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ieviešanai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tirgū</a:t>
            </a:r>
            <a:endParaRPr lang="en-US" sz="2499" dirty="0">
              <a:solidFill>
                <a:srgbClr val="1B1B1B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50946" y="4502488"/>
            <a:ext cx="8278479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projekta potenciāla novērtējums un analīze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50946" y="5531242"/>
            <a:ext cx="9197426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plānveida pētījumi vai nozīmīgs izpētes darbs ar mērķi iegūt jaunas zināšanas un prasmes jaunu produktu izstrādei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62989" y="4045288"/>
            <a:ext cx="10094368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b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• Tehniski ekonomiskā priekšizpēte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62989" y="5074042"/>
            <a:ext cx="1009436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• </a:t>
            </a:r>
            <a:r>
              <a:rPr lang="lv-LV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R</a:t>
            </a:r>
            <a:r>
              <a:rPr lang="en-US" sz="30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ūpnieciskie</a:t>
            </a:r>
            <a:r>
              <a:rPr lang="en-US" sz="3000" b="1" dirty="0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 </a:t>
            </a:r>
            <a:r>
              <a:rPr lang="en-US" sz="3000" b="1" dirty="0" err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pētījumi</a:t>
            </a:r>
            <a:endParaRPr lang="en-US" sz="3000" b="1" dirty="0">
              <a:solidFill>
                <a:srgbClr val="A20B32"/>
              </a:solidFill>
              <a:latin typeface="Armin Grotesk 2 Semi-Bold"/>
              <a:ea typeface="Armin Grotesk 2 Semi-Bold"/>
              <a:cs typeface="Armin Grotesk 2 Semi-Bold"/>
              <a:sym typeface="Armin Grotesk 2 Semi-Bold"/>
            </a:endParaRPr>
          </a:p>
          <a:p>
            <a:pPr algn="l">
              <a:lnSpc>
                <a:spcPts val="3000"/>
              </a:lnSpc>
            </a:pPr>
            <a:endParaRPr lang="en-US" sz="3000" b="1" dirty="0">
              <a:solidFill>
                <a:srgbClr val="A20B32"/>
              </a:solidFill>
              <a:latin typeface="Armin Grotesk 2 Semi-Bold"/>
              <a:ea typeface="Armin Grotesk 2 Semi-Bold"/>
              <a:cs typeface="Armin Grotesk 2 Semi-Bold"/>
              <a:sym typeface="Armin Grotesk 2 Semi-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50946" y="6876376"/>
            <a:ext cx="10951113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esošo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zinātnisko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atziņu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tehnoloģisko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darījumdarbības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citu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attiecīgu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zināšanu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prasmju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iegūšana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kombinēšana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modelēšana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un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izmantošana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, lai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izstrādātu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jaunus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vai</a:t>
            </a:r>
            <a:r>
              <a:rPr lang="en-US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lv-LV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būtiski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uzlabotu</a:t>
            </a:r>
            <a:r>
              <a:rPr lang="lv-LV" sz="2499" dirty="0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 </a:t>
            </a:r>
            <a:r>
              <a:rPr lang="en-US" sz="2499" dirty="0" err="1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produktus</a:t>
            </a:r>
            <a:endParaRPr lang="en-US" sz="2499" dirty="0">
              <a:solidFill>
                <a:srgbClr val="1B1B1B"/>
              </a:solidFill>
              <a:latin typeface="Armin Grotesk 2"/>
              <a:ea typeface="Armin Grotesk 2"/>
              <a:cs typeface="Armin Grotesk 2"/>
              <a:sym typeface="Armin Grotesk 2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989" y="6495376"/>
            <a:ext cx="10094368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b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• Eksperimentālā izstrādne</a:t>
            </a:r>
          </a:p>
          <a:p>
            <a:pPr algn="l">
              <a:lnSpc>
                <a:spcPts val="3000"/>
              </a:lnSpc>
            </a:pPr>
            <a:endParaRPr lang="en-US" sz="3000" b="1">
              <a:solidFill>
                <a:srgbClr val="A20B32"/>
              </a:solidFill>
              <a:latin typeface="Armin Grotesk 2 Semi-Bold"/>
              <a:ea typeface="Armin Grotesk 2 Semi-Bold"/>
              <a:cs typeface="Armin Grotesk 2 Semi-Bold"/>
              <a:sym typeface="Armin Grotesk 2 Semi-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50946" y="8642702"/>
            <a:ext cx="11456503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1B1B1B"/>
                </a:solidFill>
                <a:latin typeface="Armin Grotesk 2"/>
                <a:ea typeface="Armin Grotesk 2"/>
                <a:cs typeface="Armin Grotesk 2"/>
                <a:sym typeface="Armin Grotesk 2"/>
              </a:rPr>
              <a:t>patentu, dizainparaugu un pusvadītāju izstrādājumu topogrāfiju pieteikumu sagatavošana, papildu aizsardzības sertifikātu sagatavošana zālēm un augu aizsardzības līdzekļiem, kā arī to reģistrācija un uzturēšana spēkā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62989" y="8175578"/>
            <a:ext cx="10094368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b="1">
                <a:solidFill>
                  <a:srgbClr val="A20B32"/>
                </a:solidFill>
                <a:latin typeface="Armin Grotesk 2 Semi-Bold"/>
                <a:ea typeface="Armin Grotesk 2 Semi-Bold"/>
                <a:cs typeface="Armin Grotesk 2 Semi-Bold"/>
                <a:sym typeface="Armin Grotesk 2 Semi-Bold"/>
              </a:rPr>
              <a:t>• Rūpnieciskā īpašuma tiesību nostiprināšana </a:t>
            </a:r>
          </a:p>
          <a:p>
            <a:pPr algn="l">
              <a:lnSpc>
                <a:spcPts val="3000"/>
              </a:lnSpc>
            </a:pPr>
            <a:endParaRPr lang="en-US" sz="3000" b="1">
              <a:solidFill>
                <a:srgbClr val="A20B32"/>
              </a:solidFill>
              <a:latin typeface="Armin Grotesk 2 Semi-Bold"/>
              <a:ea typeface="Armin Grotesk 2 Semi-Bold"/>
              <a:cs typeface="Armin Grotesk 2 Semi-Bold"/>
              <a:sym typeface="Armin Grotesk 2 Semi-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</TotalTime>
  <Words>1699</Words>
  <Application>Microsoft Office PowerPoint</Application>
  <PresentationFormat>Custom</PresentationFormat>
  <Paragraphs>183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Courier New</vt:lpstr>
      <vt:lpstr>Arial</vt:lpstr>
      <vt:lpstr>Arimo</vt:lpstr>
      <vt:lpstr>Armin Grotesk 2 Semi-Bold</vt:lpstr>
      <vt:lpstr>Calibri</vt:lpstr>
      <vt:lpstr>Armin Grotesk 2</vt:lpstr>
      <vt:lpstr>Armin Grotesk 2 Ultra-Bold</vt:lpstr>
      <vt:lpstr>Armin Grotesk 1</vt:lpstr>
      <vt:lpstr>Armin Grotesk 3</vt:lpstr>
      <vt:lpstr>Arimo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Komercializācijas atbalsts</dc:title>
  <dc:creator>Eva Jākobsone</dc:creator>
  <cp:lastModifiedBy>Ineta Purauska</cp:lastModifiedBy>
  <cp:revision>44</cp:revision>
  <dcterms:created xsi:type="dcterms:W3CDTF">2006-08-16T00:00:00Z</dcterms:created>
  <dcterms:modified xsi:type="dcterms:W3CDTF">2025-09-10T08:47:39Z</dcterms:modified>
  <dc:identifier>DAGwx2F40SY</dc:identifier>
</cp:coreProperties>
</file>