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6" r:id="rId9"/>
    <p:sldId id="280" r:id="rId10"/>
    <p:sldId id="268" r:id="rId11"/>
    <p:sldId id="281" r:id="rId12"/>
    <p:sldId id="274" r:id="rId13"/>
    <p:sldId id="263" r:id="rId14"/>
    <p:sldId id="286" r:id="rId15"/>
    <p:sldId id="287" r:id="rId16"/>
    <p:sldId id="284" r:id="rId17"/>
    <p:sldId id="282" r:id="rId18"/>
    <p:sldId id="283" r:id="rId19"/>
    <p:sldId id="277" r:id="rId20"/>
    <p:sldId id="278" r:id="rId21"/>
    <p:sldId id="271" r:id="rId22"/>
    <p:sldId id="272" r:id="rId23"/>
    <p:sldId id="276" r:id="rId24"/>
    <p:sldId id="273" r:id="rId25"/>
  </p:sldIdLst>
  <p:sldSz cx="18288000" cy="10287000"/>
  <p:notesSz cx="6858000" cy="9144000"/>
  <p:embeddedFontLst>
    <p:embeddedFont>
      <p:font typeface="Arimo" panose="020B0604020202020204" charset="0"/>
      <p:regular r:id="rId27"/>
    </p:embeddedFont>
    <p:embeddedFont>
      <p:font typeface="Armin Grotesk 1" panose="020B0604020202020204" charset="0"/>
      <p:regular r:id="rId28"/>
    </p:embeddedFont>
    <p:embeddedFont>
      <p:font typeface="Armin Grotesk 2" panose="020B0604020202020204" charset="0"/>
      <p:regular r:id="rId29"/>
    </p:embeddedFont>
    <p:embeddedFont>
      <p:font typeface="Armin Grotesk 2 Semi-Bold" panose="020B0604020202020204" charset="0"/>
      <p:regular r:id="rId30"/>
    </p:embeddedFont>
    <p:embeddedFont>
      <p:font typeface="Armin Grotesk 3"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F1F2F-54A4-4F7E-BC68-2F176C58DF28}" type="datetimeFigureOut">
              <a:rPr lang="lv-LV" smtClean="0"/>
              <a:t>25.09.2025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69B0F-0233-47FB-923B-5578F7A0AC72}" type="slidenum">
              <a:rPr lang="lv-LV" smtClean="0"/>
              <a:t>‹#›</a:t>
            </a:fld>
            <a:endParaRPr lang="lv-LV"/>
          </a:p>
        </p:txBody>
      </p:sp>
    </p:spTree>
    <p:extLst>
      <p:ext uri="{BB962C8B-B14F-4D97-AF65-F5344CB8AC3E}">
        <p14:creationId xmlns:p14="http://schemas.microsoft.com/office/powerpoint/2010/main" val="427792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B669B0F-0233-47FB-923B-5578F7A0AC72}" type="slidenum">
              <a:rPr lang="lv-LV" smtClean="0"/>
              <a:t>1</a:t>
            </a:fld>
            <a:endParaRPr lang="lv-LV"/>
          </a:p>
        </p:txBody>
      </p:sp>
    </p:spTree>
    <p:extLst>
      <p:ext uri="{BB962C8B-B14F-4D97-AF65-F5344CB8AC3E}">
        <p14:creationId xmlns:p14="http://schemas.microsoft.com/office/powerpoint/2010/main" val="68636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B669B0F-0233-47FB-923B-5578F7A0AC72}" type="slidenum">
              <a:rPr lang="lv-LV" smtClean="0"/>
              <a:t>3</a:t>
            </a:fld>
            <a:endParaRPr lang="lv-LV"/>
          </a:p>
        </p:txBody>
      </p:sp>
    </p:spTree>
    <p:extLst>
      <p:ext uri="{BB962C8B-B14F-4D97-AF65-F5344CB8AC3E}">
        <p14:creationId xmlns:p14="http://schemas.microsoft.com/office/powerpoint/2010/main" val="189264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likumi.lv/ta/id/347446-eiropas-savienibas-kohezijas-politikas-programmas-2021-2027-gadam-1-2-1-specifiska-atbalsta-merka-petniecibas-un-inovaciju"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s://eur-lex.europa.eu/legal-content/LV/TXT/?uri=CELEX:32023R2831"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likumi.lv/ta/id/289082-noteikumi-par-iepirkuma-proceduru-un-tas-piemerosanas-kartibu-pasutitaja-finansetiem-projektiem"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hyperlink" Target="https://eur-lex.europa.eu/legal-content/LV/TXT/PDF/?uri=OJ:L_202302831" TargetMode="Externa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8.sv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10.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9.svg"/><Relationship Id="rId5" Type="http://schemas.openxmlformats.org/officeDocument/2006/relationships/image" Target="../media/image10.png"/><Relationship Id="rId15" Type="http://schemas.openxmlformats.org/officeDocument/2006/relationships/image" Target="../media/image34.svg"/><Relationship Id="rId10" Type="http://schemas.openxmlformats.org/officeDocument/2006/relationships/image" Target="../media/image38.png"/><Relationship Id="rId4" Type="http://schemas.openxmlformats.org/officeDocument/2006/relationships/image" Target="../media/image28.svg"/><Relationship Id="rId9" Type="http://schemas.openxmlformats.org/officeDocument/2006/relationships/image" Target="../media/image37.sv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hyperlink" Target="https://business.gov.lv/atbalsta-iespejas/atbalsts-zinatnietilpigiem-jaunuznemumiem" TargetMode="External"/><Relationship Id="rId3" Type="http://schemas.openxmlformats.org/officeDocument/2006/relationships/image" Target="../media/image18.png"/><Relationship Id="rId7" Type="http://schemas.openxmlformats.org/officeDocument/2006/relationships/hyperlink" Target="https://sciencelatvia.gov.lv/#/pub/scientific_institution/list" TargetMode="External"/><Relationship Id="rId12"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hyperlink" Target="https://business.gov.lv/sites/default/files/cms_uploads/Finans%C4%93juma%20nodro%C5%A1in%C4%81%C5%A1ana%20zin%C4%81t%C5%86ietilp%C4%ABgiem%20jaunuz%C5%86%C4%93mumiem/Iek%C5%A1%C4%93jie%20noteikumi_finans%C4%93juma%20nodro%C5%A1in%C4%81%C5%A1ana%20zin%C4%81t%C5%86ietilp%C4%ABgiem%20jaunuz%C5%86%C4%93mumiem_05_09_2025.pdf" TargetMode="External"/><Relationship Id="rId11" Type="http://schemas.openxmlformats.org/officeDocument/2006/relationships/hyperlink" Target="mailto:jautajumi@liaa.gov.lv" TargetMode="External"/><Relationship Id="rId5" Type="http://schemas.openxmlformats.org/officeDocument/2006/relationships/hyperlink" Target="https://likumi.lv/ta/id/347446-eiropas-savienibas-kohezijas-politikas-programmas-2021-2027-gadam-1-2-1-specifiska-atbalsta-merka-petniecibas-un-inovaciju" TargetMode="External"/><Relationship Id="rId10" Type="http://schemas.openxmlformats.org/officeDocument/2006/relationships/hyperlink" Target="https://teams.microsoft.com/l/meetup-join/19%3ameeting_OTBjOTM1YjQtODhhYS00MjcwLWFhYzctZDkwNmY1ZGEwOTRl%40thread.v2/0?context=%7b%22Tid%22%3a%227170f81f-1760-44f5-9f2c-bb761e7791fc%22%2c%22Oid%22%3a%22e5e58b68-5e54-4605-aa29-92dea5df7ff8%22%7d" TargetMode="External"/><Relationship Id="rId4" Type="http://schemas.openxmlformats.org/officeDocument/2006/relationships/image" Target="../media/image25.svg"/><Relationship Id="rId9" Type="http://schemas.openxmlformats.org/officeDocument/2006/relationships/hyperlink" Target="https://business.gov.lv/"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likumi.lv/ta/id/331743"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eur-lex.europa.eu/legal-content/LV/TXT/?uri=CELEX:32015R1017"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20B32"/>
        </a:solidFill>
        <a:effectLst/>
      </p:bgPr>
    </p:bg>
    <p:spTree>
      <p:nvGrpSpPr>
        <p:cNvPr id="1" name=""/>
        <p:cNvGrpSpPr/>
        <p:nvPr/>
      </p:nvGrpSpPr>
      <p:grpSpPr>
        <a:xfrm>
          <a:off x="0" y="0"/>
          <a:ext cx="0" cy="0"/>
          <a:chOff x="0" y="0"/>
          <a:chExt cx="0" cy="0"/>
        </a:xfrm>
      </p:grpSpPr>
      <p:sp>
        <p:nvSpPr>
          <p:cNvPr id="2" name="Freeform 2"/>
          <p:cNvSpPr/>
          <p:nvPr/>
        </p:nvSpPr>
        <p:spPr>
          <a:xfrm>
            <a:off x="0" y="3361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999"/>
            </a:blip>
            <a:stretch>
              <a:fillRect t="-4814" b="-4814"/>
            </a:stretch>
          </a:blipFill>
        </p:spPr>
        <p:txBody>
          <a:bodyPr/>
          <a:lstStyle/>
          <a:p>
            <a:endParaRPr lang="lv-LV" dirty="0"/>
          </a:p>
        </p:txBody>
      </p:sp>
      <p:grpSp>
        <p:nvGrpSpPr>
          <p:cNvPr id="3" name="Group 3"/>
          <p:cNvGrpSpPr/>
          <p:nvPr/>
        </p:nvGrpSpPr>
        <p:grpSpPr>
          <a:xfrm>
            <a:off x="-891631" y="-93155"/>
            <a:ext cx="6530034" cy="6761236"/>
            <a:chOff x="0" y="0"/>
            <a:chExt cx="8706712" cy="9014982"/>
          </a:xfrm>
        </p:grpSpPr>
        <p:sp>
          <p:nvSpPr>
            <p:cNvPr id="4" name="AutoShape 4"/>
            <p:cNvSpPr/>
            <p:nvPr/>
          </p:nvSpPr>
          <p:spPr>
            <a:xfrm flipV="1">
              <a:off x="4944858" y="26525"/>
              <a:ext cx="2490220" cy="2490220"/>
            </a:xfrm>
            <a:prstGeom prst="line">
              <a:avLst/>
            </a:prstGeom>
            <a:ln w="75023" cap="flat">
              <a:solidFill>
                <a:srgbClr val="FFFFFF"/>
              </a:solidFill>
              <a:prstDash val="solid"/>
              <a:headEnd type="none" w="sm" len="sm"/>
              <a:tailEnd type="none" w="sm" len="sm"/>
            </a:ln>
          </p:spPr>
          <p:txBody>
            <a:bodyPr/>
            <a:lstStyle/>
            <a:p>
              <a:endParaRPr lang="lv-LV"/>
            </a:p>
          </p:txBody>
        </p:sp>
        <p:sp>
          <p:nvSpPr>
            <p:cNvPr id="5" name="AutoShape 5"/>
            <p:cNvSpPr/>
            <p:nvPr/>
          </p:nvSpPr>
          <p:spPr>
            <a:xfrm flipV="1">
              <a:off x="6189968" y="1271634"/>
              <a:ext cx="2490220" cy="2490220"/>
            </a:xfrm>
            <a:prstGeom prst="line">
              <a:avLst/>
            </a:prstGeom>
            <a:ln w="75023" cap="flat">
              <a:solidFill>
                <a:srgbClr val="FFFFFF"/>
              </a:solidFill>
              <a:prstDash val="solid"/>
              <a:headEnd type="none" w="sm" len="sm"/>
              <a:tailEnd type="none" w="sm" len="sm"/>
            </a:ln>
          </p:spPr>
          <p:txBody>
            <a:bodyPr/>
            <a:lstStyle/>
            <a:p>
              <a:endParaRPr lang="lv-LV"/>
            </a:p>
          </p:txBody>
        </p:sp>
        <p:sp>
          <p:nvSpPr>
            <p:cNvPr id="6" name="AutoShape 6"/>
            <p:cNvSpPr/>
            <p:nvPr/>
          </p:nvSpPr>
          <p:spPr>
            <a:xfrm flipV="1">
              <a:off x="26525" y="5253128"/>
              <a:ext cx="2490220" cy="2490220"/>
            </a:xfrm>
            <a:prstGeom prst="line">
              <a:avLst/>
            </a:prstGeom>
            <a:ln w="75023" cap="flat">
              <a:solidFill>
                <a:srgbClr val="FFFFFF"/>
              </a:solidFill>
              <a:prstDash val="solid"/>
              <a:headEnd type="none" w="sm" len="sm"/>
              <a:tailEnd type="none" w="sm" len="sm"/>
            </a:ln>
          </p:spPr>
          <p:txBody>
            <a:bodyPr/>
            <a:lstStyle/>
            <a:p>
              <a:endParaRPr lang="lv-LV"/>
            </a:p>
          </p:txBody>
        </p:sp>
        <p:sp>
          <p:nvSpPr>
            <p:cNvPr id="7" name="AutoShape 7"/>
            <p:cNvSpPr/>
            <p:nvPr/>
          </p:nvSpPr>
          <p:spPr>
            <a:xfrm flipV="1">
              <a:off x="1271634" y="6498238"/>
              <a:ext cx="2490220" cy="2490220"/>
            </a:xfrm>
            <a:prstGeom prst="line">
              <a:avLst/>
            </a:prstGeom>
            <a:ln w="75023" cap="flat">
              <a:solidFill>
                <a:srgbClr val="FFFFFF"/>
              </a:solidFill>
              <a:prstDash val="solid"/>
              <a:headEnd type="none" w="sm" len="sm"/>
              <a:tailEnd type="none" w="sm" len="sm"/>
            </a:ln>
          </p:spPr>
          <p:txBody>
            <a:bodyPr/>
            <a:lstStyle/>
            <a:p>
              <a:endParaRPr lang="lv-LV"/>
            </a:p>
          </p:txBody>
        </p:sp>
        <p:sp>
          <p:nvSpPr>
            <p:cNvPr id="8" name="AutoShape 8"/>
            <p:cNvSpPr/>
            <p:nvPr/>
          </p:nvSpPr>
          <p:spPr>
            <a:xfrm flipV="1">
              <a:off x="4922754" y="5231024"/>
              <a:ext cx="2490220" cy="2490220"/>
            </a:xfrm>
            <a:prstGeom prst="line">
              <a:avLst/>
            </a:prstGeom>
            <a:ln w="75023" cap="flat">
              <a:solidFill>
                <a:srgbClr val="FFFFFF"/>
              </a:solidFill>
              <a:prstDash val="solid"/>
              <a:headEnd type="none" w="sm" len="sm"/>
              <a:tailEnd type="none" w="sm" len="sm"/>
            </a:ln>
          </p:spPr>
          <p:txBody>
            <a:bodyPr/>
            <a:lstStyle/>
            <a:p>
              <a:endParaRPr lang="lv-LV"/>
            </a:p>
          </p:txBody>
        </p:sp>
        <p:sp>
          <p:nvSpPr>
            <p:cNvPr id="9" name="AutoShape 9"/>
            <p:cNvSpPr/>
            <p:nvPr/>
          </p:nvSpPr>
          <p:spPr>
            <a:xfrm flipV="1">
              <a:off x="6167864" y="6476134"/>
              <a:ext cx="2490220" cy="2490220"/>
            </a:xfrm>
            <a:prstGeom prst="line">
              <a:avLst/>
            </a:prstGeom>
            <a:ln w="75023" cap="flat">
              <a:solidFill>
                <a:srgbClr val="FFFFFF"/>
              </a:solidFill>
              <a:prstDash val="solid"/>
              <a:headEnd type="none" w="sm" len="sm"/>
              <a:tailEnd type="none" w="sm" len="sm"/>
            </a:ln>
          </p:spPr>
          <p:txBody>
            <a:bodyPr/>
            <a:lstStyle/>
            <a:p>
              <a:endParaRPr lang="lv-LV"/>
            </a:p>
          </p:txBody>
        </p:sp>
        <p:sp>
          <p:nvSpPr>
            <p:cNvPr id="10" name="AutoShape 10"/>
            <p:cNvSpPr/>
            <p:nvPr/>
          </p:nvSpPr>
          <p:spPr>
            <a:xfrm flipV="1">
              <a:off x="74170" y="41932"/>
              <a:ext cx="2490220" cy="2490220"/>
            </a:xfrm>
            <a:prstGeom prst="line">
              <a:avLst/>
            </a:prstGeom>
            <a:ln w="75023" cap="flat">
              <a:solidFill>
                <a:srgbClr val="FFFFFF"/>
              </a:solidFill>
              <a:prstDash val="solid"/>
              <a:headEnd type="none" w="sm" len="sm"/>
              <a:tailEnd type="none" w="sm" len="sm"/>
            </a:ln>
          </p:spPr>
          <p:txBody>
            <a:bodyPr/>
            <a:lstStyle/>
            <a:p>
              <a:endParaRPr lang="lv-LV"/>
            </a:p>
          </p:txBody>
        </p:sp>
        <p:sp>
          <p:nvSpPr>
            <p:cNvPr id="11" name="AutoShape 11"/>
            <p:cNvSpPr/>
            <p:nvPr/>
          </p:nvSpPr>
          <p:spPr>
            <a:xfrm flipV="1">
              <a:off x="1319280" y="1287042"/>
              <a:ext cx="2490220" cy="2490220"/>
            </a:xfrm>
            <a:prstGeom prst="line">
              <a:avLst/>
            </a:prstGeom>
            <a:ln w="75023" cap="flat">
              <a:solidFill>
                <a:srgbClr val="FFFFFF"/>
              </a:solidFill>
              <a:prstDash val="solid"/>
              <a:headEnd type="none" w="sm" len="sm"/>
              <a:tailEnd type="none" w="sm" len="sm"/>
            </a:ln>
          </p:spPr>
          <p:txBody>
            <a:bodyPr/>
            <a:lstStyle/>
            <a:p>
              <a:endParaRPr lang="lv-LV"/>
            </a:p>
          </p:txBody>
        </p:sp>
      </p:grpSp>
      <p:sp>
        <p:nvSpPr>
          <p:cNvPr id="12" name="Freeform 12"/>
          <p:cNvSpPr/>
          <p:nvPr/>
        </p:nvSpPr>
        <p:spPr>
          <a:xfrm>
            <a:off x="1028700" y="7842448"/>
            <a:ext cx="3530870" cy="1354021"/>
          </a:xfrm>
          <a:custGeom>
            <a:avLst/>
            <a:gdLst/>
            <a:ahLst/>
            <a:cxnLst/>
            <a:rect l="l" t="t" r="r" b="b"/>
            <a:pathLst>
              <a:path w="3530870" h="1354021">
                <a:moveTo>
                  <a:pt x="0" y="0"/>
                </a:moveTo>
                <a:lnTo>
                  <a:pt x="3530870" y="0"/>
                </a:lnTo>
                <a:lnTo>
                  <a:pt x="3530870" y="1354021"/>
                </a:lnTo>
                <a:lnTo>
                  <a:pt x="0" y="1354021"/>
                </a:lnTo>
                <a:lnTo>
                  <a:pt x="0" y="0"/>
                </a:lnTo>
                <a:close/>
              </a:path>
            </a:pathLst>
          </a:custGeom>
          <a:blipFill>
            <a:blip r:embed="rId4"/>
            <a:stretch>
              <a:fillRect r="-108259"/>
            </a:stretch>
          </a:blipFill>
        </p:spPr>
        <p:txBody>
          <a:bodyPr/>
          <a:lstStyle/>
          <a:p>
            <a:endParaRPr lang="lv-LV"/>
          </a:p>
        </p:txBody>
      </p:sp>
      <p:sp>
        <p:nvSpPr>
          <p:cNvPr id="13" name="Freeform 13"/>
          <p:cNvSpPr/>
          <p:nvPr/>
        </p:nvSpPr>
        <p:spPr>
          <a:xfrm>
            <a:off x="4642231" y="7842448"/>
            <a:ext cx="1394741" cy="1415852"/>
          </a:xfrm>
          <a:custGeom>
            <a:avLst/>
            <a:gdLst/>
            <a:ahLst/>
            <a:cxnLst/>
            <a:rect l="l" t="t" r="r" b="b"/>
            <a:pathLst>
              <a:path w="1394741" h="1415852">
                <a:moveTo>
                  <a:pt x="0" y="0"/>
                </a:moveTo>
                <a:lnTo>
                  <a:pt x="1394741" y="0"/>
                </a:lnTo>
                <a:lnTo>
                  <a:pt x="1394741" y="1415852"/>
                </a:lnTo>
                <a:lnTo>
                  <a:pt x="0" y="1415852"/>
                </a:lnTo>
                <a:lnTo>
                  <a:pt x="0" y="0"/>
                </a:lnTo>
                <a:close/>
              </a:path>
            </a:pathLst>
          </a:custGeom>
          <a:blipFill>
            <a:blip r:embed="rId5"/>
            <a:stretch>
              <a:fillRect r="-170703"/>
            </a:stretch>
          </a:blipFill>
        </p:spPr>
        <p:txBody>
          <a:bodyPr/>
          <a:lstStyle/>
          <a:p>
            <a:endParaRPr lang="lv-LV"/>
          </a:p>
        </p:txBody>
      </p:sp>
      <p:sp>
        <p:nvSpPr>
          <p:cNvPr id="14" name="Freeform 14"/>
          <p:cNvSpPr/>
          <p:nvPr/>
        </p:nvSpPr>
        <p:spPr>
          <a:xfrm>
            <a:off x="6036972" y="7842448"/>
            <a:ext cx="2649936" cy="1423376"/>
          </a:xfrm>
          <a:custGeom>
            <a:avLst/>
            <a:gdLst/>
            <a:ahLst/>
            <a:cxnLst/>
            <a:rect l="l" t="t" r="r" b="b"/>
            <a:pathLst>
              <a:path w="2649936" h="1423376">
                <a:moveTo>
                  <a:pt x="0" y="0"/>
                </a:moveTo>
                <a:lnTo>
                  <a:pt x="2649936" y="0"/>
                </a:lnTo>
                <a:lnTo>
                  <a:pt x="2649936" y="1423376"/>
                </a:lnTo>
                <a:lnTo>
                  <a:pt x="0" y="1423376"/>
                </a:lnTo>
                <a:lnTo>
                  <a:pt x="0" y="0"/>
                </a:lnTo>
                <a:close/>
              </a:path>
            </a:pathLst>
          </a:custGeom>
          <a:blipFill>
            <a:blip r:embed="rId6"/>
            <a:stretch>
              <a:fillRect l="-51871"/>
            </a:stretch>
          </a:blipFill>
        </p:spPr>
        <p:txBody>
          <a:bodyPr/>
          <a:lstStyle/>
          <a:p>
            <a:endParaRPr lang="lv-LV"/>
          </a:p>
        </p:txBody>
      </p:sp>
      <p:sp>
        <p:nvSpPr>
          <p:cNvPr id="16" name="TextBox 16"/>
          <p:cNvSpPr txBox="1"/>
          <p:nvPr/>
        </p:nvSpPr>
        <p:spPr>
          <a:xfrm>
            <a:off x="10599954" y="8475834"/>
            <a:ext cx="6807696" cy="820738"/>
          </a:xfrm>
          <a:prstGeom prst="rect">
            <a:avLst/>
          </a:prstGeom>
        </p:spPr>
        <p:txBody>
          <a:bodyPr lIns="0" tIns="0" rIns="0" bIns="0" rtlCol="0" anchor="t">
            <a:spAutoFit/>
          </a:bodyPr>
          <a:lstStyle/>
          <a:p>
            <a:pPr algn="r">
              <a:lnSpc>
                <a:spcPts val="3240"/>
              </a:lnSpc>
            </a:pPr>
            <a:r>
              <a:rPr lang="en-US" sz="2700" dirty="0" err="1">
                <a:solidFill>
                  <a:srgbClr val="FFFFFF"/>
                </a:solidFill>
                <a:latin typeface="Armin Grotesk 2"/>
                <a:ea typeface="Armin Grotesk 2"/>
                <a:cs typeface="Armin Grotesk 2"/>
                <a:sym typeface="Armin Grotesk 2"/>
              </a:rPr>
              <a:t>Inovatīvas</a:t>
            </a:r>
            <a:r>
              <a:rPr lang="en-US" sz="2700" dirty="0">
                <a:solidFill>
                  <a:srgbClr val="FFFFFF"/>
                </a:solidFill>
                <a:latin typeface="Armin Grotesk 2"/>
                <a:ea typeface="Armin Grotesk 2"/>
                <a:cs typeface="Armin Grotesk 2"/>
                <a:sym typeface="Armin Grotesk 2"/>
              </a:rPr>
              <a:t> </a:t>
            </a:r>
            <a:r>
              <a:rPr lang="en-US" sz="2700" dirty="0" err="1">
                <a:solidFill>
                  <a:srgbClr val="FFFFFF"/>
                </a:solidFill>
                <a:latin typeface="Armin Grotesk 2"/>
                <a:ea typeface="Armin Grotesk 2"/>
                <a:cs typeface="Armin Grotesk 2"/>
                <a:sym typeface="Armin Grotesk 2"/>
              </a:rPr>
              <a:t>uzņēmējdarbības</a:t>
            </a:r>
            <a:r>
              <a:rPr lang="en-US" sz="2700" dirty="0">
                <a:solidFill>
                  <a:srgbClr val="FFFFFF"/>
                </a:solidFill>
                <a:latin typeface="Armin Grotesk 2"/>
                <a:ea typeface="Armin Grotesk 2"/>
                <a:cs typeface="Armin Grotesk 2"/>
                <a:sym typeface="Armin Grotesk 2"/>
              </a:rPr>
              <a:t> </a:t>
            </a:r>
            <a:r>
              <a:rPr lang="en-US" sz="2700" dirty="0" err="1">
                <a:solidFill>
                  <a:srgbClr val="FFFFFF"/>
                </a:solidFill>
                <a:latin typeface="Armin Grotesk 2"/>
                <a:ea typeface="Armin Grotesk 2"/>
                <a:cs typeface="Armin Grotesk 2"/>
                <a:sym typeface="Armin Grotesk 2"/>
              </a:rPr>
              <a:t>atbalsta</a:t>
            </a:r>
            <a:r>
              <a:rPr lang="en-US" sz="2700" dirty="0">
                <a:solidFill>
                  <a:srgbClr val="FFFFFF"/>
                </a:solidFill>
                <a:latin typeface="Armin Grotesk 2"/>
                <a:ea typeface="Armin Grotesk 2"/>
                <a:cs typeface="Armin Grotesk 2"/>
                <a:sym typeface="Armin Grotesk 2"/>
              </a:rPr>
              <a:t> nodaļa</a:t>
            </a:r>
            <a:endParaRPr lang="lv-LV" sz="2700" dirty="0">
              <a:solidFill>
                <a:srgbClr val="FFFFFF"/>
              </a:solidFill>
              <a:latin typeface="Armin Grotesk 2"/>
              <a:ea typeface="Armin Grotesk 2"/>
              <a:cs typeface="Armin Grotesk 2"/>
              <a:sym typeface="Armin Grotesk 2"/>
            </a:endParaRPr>
          </a:p>
          <a:p>
            <a:pPr algn="r">
              <a:lnSpc>
                <a:spcPts val="3240"/>
              </a:lnSpc>
            </a:pPr>
            <a:r>
              <a:rPr lang="lv-LV" sz="2700" dirty="0">
                <a:solidFill>
                  <a:srgbClr val="FFFFFF"/>
                </a:solidFill>
                <a:latin typeface="Armin Grotesk 2"/>
                <a:ea typeface="Armin Grotesk 2"/>
                <a:cs typeface="Armin Grotesk 2"/>
                <a:sym typeface="Armin Grotesk 2"/>
              </a:rPr>
              <a:t>25.09.2025</a:t>
            </a:r>
            <a:endParaRPr lang="en-US" sz="2700" dirty="0">
              <a:solidFill>
                <a:srgbClr val="FFFFFF"/>
              </a:solidFill>
              <a:latin typeface="Armin Grotesk 2"/>
              <a:ea typeface="Armin Grotesk 2"/>
              <a:cs typeface="Armin Grotesk 2"/>
              <a:sym typeface="Armin Grotesk 2"/>
            </a:endParaRPr>
          </a:p>
        </p:txBody>
      </p:sp>
      <p:sp>
        <p:nvSpPr>
          <p:cNvPr id="17" name="TextBox 17"/>
          <p:cNvSpPr txBox="1"/>
          <p:nvPr/>
        </p:nvSpPr>
        <p:spPr>
          <a:xfrm>
            <a:off x="6036972" y="2895600"/>
            <a:ext cx="10975706" cy="2051844"/>
          </a:xfrm>
          <a:prstGeom prst="rect">
            <a:avLst/>
          </a:prstGeom>
        </p:spPr>
        <p:txBody>
          <a:bodyPr wrap="square" lIns="0" tIns="0" rIns="0" bIns="0" rtlCol="0" anchor="t">
            <a:spAutoFit/>
          </a:bodyPr>
          <a:lstStyle/>
          <a:p>
            <a:pPr algn="r">
              <a:lnSpc>
                <a:spcPts val="8005"/>
              </a:lnSpc>
            </a:pPr>
            <a:r>
              <a:rPr lang="lv-LV" sz="7200" dirty="0">
                <a:solidFill>
                  <a:schemeClr val="bg1">
                    <a:lumMod val="50000"/>
                  </a:schemeClr>
                </a:solidFill>
              </a:rPr>
              <a:t>Atbalsts </a:t>
            </a:r>
            <a:r>
              <a:rPr lang="lv-LV" sz="7200" dirty="0" err="1">
                <a:solidFill>
                  <a:schemeClr val="bg1">
                    <a:lumMod val="50000"/>
                  </a:schemeClr>
                </a:solidFill>
              </a:rPr>
              <a:t>zinātņietilpīgiem</a:t>
            </a:r>
            <a:r>
              <a:rPr lang="lv-LV" sz="7200" dirty="0">
                <a:solidFill>
                  <a:schemeClr val="bg1">
                    <a:lumMod val="50000"/>
                  </a:schemeClr>
                </a:solidFill>
              </a:rPr>
              <a:t> </a:t>
            </a:r>
            <a:r>
              <a:rPr lang="lv-LV" sz="7200" dirty="0" err="1">
                <a:solidFill>
                  <a:schemeClr val="bg1">
                    <a:lumMod val="50000"/>
                  </a:schemeClr>
                </a:solidFill>
              </a:rPr>
              <a:t>jaunuzņēmumiem</a:t>
            </a:r>
            <a:endParaRPr lang="en-US" sz="6670" dirty="0">
              <a:solidFill>
                <a:schemeClr val="bg1">
                  <a:lumMod val="50000"/>
                </a:schemeClr>
              </a:solidFill>
              <a:latin typeface="Armin Grotesk 3"/>
              <a:ea typeface="Armin Grotesk 3"/>
              <a:cs typeface="Armin Grotesk 3"/>
              <a:sym typeface="Armin Grotesk 3"/>
            </a:endParaRPr>
          </a:p>
        </p:txBody>
      </p:sp>
      <p:sp>
        <p:nvSpPr>
          <p:cNvPr id="18" name="TextBox 18"/>
          <p:cNvSpPr txBox="1"/>
          <p:nvPr/>
        </p:nvSpPr>
        <p:spPr>
          <a:xfrm>
            <a:off x="10196418" y="1819275"/>
            <a:ext cx="6816261" cy="1209675"/>
          </a:xfrm>
          <a:prstGeom prst="rect">
            <a:avLst/>
          </a:prstGeom>
        </p:spPr>
        <p:txBody>
          <a:bodyPr lIns="0" tIns="0" rIns="0" bIns="0" rtlCol="0" anchor="t">
            <a:spAutoFit/>
          </a:bodyPr>
          <a:lstStyle/>
          <a:p>
            <a:pPr algn="r">
              <a:lnSpc>
                <a:spcPts val="8399"/>
              </a:lnSpc>
            </a:pPr>
            <a:r>
              <a:rPr lang="en-US" sz="6999">
                <a:solidFill>
                  <a:srgbClr val="FFFFFF"/>
                </a:solidFill>
                <a:latin typeface="Armin Grotesk 1"/>
                <a:ea typeface="Armin Grotesk 1"/>
                <a:cs typeface="Armin Grotesk 1"/>
                <a:sym typeface="Armin Grotesk 1"/>
              </a:rPr>
              <a:t>LIAA</a:t>
            </a:r>
          </a:p>
        </p:txBody>
      </p:sp>
      <p:sp>
        <p:nvSpPr>
          <p:cNvPr id="19" name="TextBox 19"/>
          <p:cNvSpPr txBox="1"/>
          <p:nvPr/>
        </p:nvSpPr>
        <p:spPr>
          <a:xfrm>
            <a:off x="15370142" y="7369070"/>
            <a:ext cx="1642537" cy="384721"/>
          </a:xfrm>
          <a:prstGeom prst="rect">
            <a:avLst/>
          </a:prstGeom>
        </p:spPr>
        <p:txBody>
          <a:bodyPr lIns="0" tIns="0" rIns="0" bIns="0" rtlCol="0" anchor="t">
            <a:spAutoFit/>
          </a:bodyPr>
          <a:lstStyle/>
          <a:p>
            <a:pPr algn="r">
              <a:lnSpc>
                <a:spcPts val="3001"/>
              </a:lnSpc>
            </a:pPr>
            <a:r>
              <a:rPr lang="en-US" sz="2501" dirty="0">
                <a:solidFill>
                  <a:srgbClr val="AEA8A5"/>
                </a:solidFill>
                <a:latin typeface="Armin Grotesk 3"/>
                <a:ea typeface="Armin Grotesk 3"/>
                <a:cs typeface="Armin Grotesk 3"/>
                <a:sym typeface="Armin Grotesk 3"/>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72800" y="-800100"/>
            <a:ext cx="13165220" cy="13165220"/>
            <a:chOff x="0" y="0"/>
            <a:chExt cx="812800" cy="812800"/>
          </a:xfrm>
        </p:grpSpPr>
        <p:sp>
          <p:nvSpPr>
            <p:cNvPr id="3" name="Freeform 3"/>
            <p:cNvSpPr/>
            <p:nvPr/>
          </p:nvSpPr>
          <p:spPr>
            <a:xfrm flipH="1">
              <a:off x="0" y="0"/>
              <a:ext cx="812800" cy="812800"/>
            </a:xfrm>
            <a:custGeom>
              <a:avLst/>
              <a:gdLst/>
              <a:ahLst/>
              <a:cxnLst/>
              <a:rect l="l" t="t" r="r" b="b"/>
              <a:pathLst>
                <a:path w="812800" h="812800">
                  <a:moveTo>
                    <a:pt x="406400" y="0"/>
                  </a:moveTo>
                  <a:lnTo>
                    <a:pt x="0" y="406400"/>
                  </a:lnTo>
                  <a:lnTo>
                    <a:pt x="406400" y="812800"/>
                  </a:lnTo>
                  <a:lnTo>
                    <a:pt x="812800" y="406400"/>
                  </a:lnTo>
                  <a:lnTo>
                    <a:pt x="406400" y="0"/>
                  </a:lnTo>
                  <a:close/>
                </a:path>
              </a:pathLst>
            </a:custGeom>
            <a:blipFill>
              <a:blip r:embed="rId2"/>
              <a:stretch>
                <a:fillRect l="-18242" r="-31621"/>
              </a:stretch>
            </a:blipFill>
          </p:spPr>
          <p:txBody>
            <a:bodyPr/>
            <a:lstStyle/>
            <a:p>
              <a:endParaRPr lang="lv-LV"/>
            </a:p>
          </p:txBody>
        </p:sp>
      </p:grpSp>
      <p:sp>
        <p:nvSpPr>
          <p:cNvPr id="4" name="TextBox 4"/>
          <p:cNvSpPr txBox="1"/>
          <p:nvPr/>
        </p:nvSpPr>
        <p:spPr>
          <a:xfrm>
            <a:off x="1028700" y="2478656"/>
            <a:ext cx="11925300" cy="8553752"/>
          </a:xfrm>
          <a:prstGeom prst="rect">
            <a:avLst/>
          </a:prstGeom>
        </p:spPr>
        <p:txBody>
          <a:bodyPr wrap="square" lIns="0" tIns="0" rIns="0" bIns="0" rtlCol="0" anchor="t">
            <a:spAutoFit/>
          </a:bodyPr>
          <a:lstStyle/>
          <a:p>
            <a:pPr marL="457200" lvl="0" indent="-457200">
              <a:buFont typeface="Arial" panose="020B0604020202020204" pitchFamily="34" charset="0"/>
              <a:buChar char="•"/>
            </a:pPr>
            <a:r>
              <a:rPr lang="lv-LV" sz="3000" dirty="0"/>
              <a:t>ir izstrādāts jaunā produkta vai jaunās tehnoloģijas izstrādes, attīstības un komercializācijas plāns (</a:t>
            </a:r>
            <a:r>
              <a:rPr lang="lv-LV" sz="3000" i="1" dirty="0"/>
              <a:t>nepieciešamā informācija būs jānorāda pieteikuma formā</a:t>
            </a:r>
            <a:r>
              <a:rPr lang="lv-LV" sz="3000" dirty="0"/>
              <a:t>)</a:t>
            </a:r>
          </a:p>
          <a:p>
            <a:pPr marL="457200" lvl="0" indent="-457200">
              <a:buFont typeface="Arial" panose="020B0604020202020204" pitchFamily="34" charset="0"/>
              <a:buChar char="•"/>
            </a:pPr>
            <a:r>
              <a:rPr lang="lv-LV" sz="3000" dirty="0"/>
              <a:t>jaunā produkta vai jaunās tehnoloģijas gatavības līmenis ir no pabeigta TRL</a:t>
            </a:r>
            <a:r>
              <a:rPr lang="en-US" sz="3000" dirty="0"/>
              <a:t> </a:t>
            </a:r>
            <a:r>
              <a:rPr lang="lv-LV" sz="3000" dirty="0"/>
              <a:t>4 līdz TRL</a:t>
            </a:r>
            <a:r>
              <a:rPr lang="en-US" sz="3000" dirty="0"/>
              <a:t> </a:t>
            </a:r>
            <a:r>
              <a:rPr lang="lv-LV" sz="3000" dirty="0"/>
              <a:t>6:</a:t>
            </a:r>
          </a:p>
          <a:p>
            <a:pPr marL="457200" lvl="0" indent="-457200">
              <a:buFont typeface="Arial" panose="020B0604020202020204" pitchFamily="34" charset="0"/>
              <a:buChar char="•"/>
            </a:pPr>
            <a:endParaRPr lang="lv-LV" sz="3000" dirty="0"/>
          </a:p>
          <a:p>
            <a:pPr lvl="2">
              <a:lnSpc>
                <a:spcPts val="3000"/>
              </a:lnSpc>
            </a:pPr>
            <a:r>
              <a:rPr lang="lv-LV" sz="3000" b="1" dirty="0">
                <a:sym typeface="Armin Grotesk 2 Semi-Bold"/>
              </a:rPr>
              <a:t>TRL 4 </a:t>
            </a:r>
            <a:r>
              <a:rPr lang="lv-LV" sz="3000" dirty="0">
                <a:sym typeface="Armin Grotesk 2 Semi-Bold"/>
              </a:rPr>
              <a:t>– tehnoloģijas validācija laboratorijas vidē: veikta galveno tehnoloģisko komponentu integrācija, lai pārbaudīto to kopdarbību laboratorijas vidē</a:t>
            </a:r>
          </a:p>
          <a:p>
            <a:pPr lvl="2">
              <a:lnSpc>
                <a:spcPts val="3000"/>
              </a:lnSpc>
            </a:pPr>
            <a:endParaRPr lang="lv-LV" sz="3000" dirty="0">
              <a:sym typeface="Armin Grotesk 2 Semi-Bold"/>
            </a:endParaRPr>
          </a:p>
          <a:p>
            <a:pPr lvl="2">
              <a:lnSpc>
                <a:spcPts val="3000"/>
              </a:lnSpc>
            </a:pPr>
            <a:r>
              <a:rPr lang="lv-LV" sz="3000" b="1" dirty="0">
                <a:sym typeface="Armin Grotesk 2 Semi-Bold"/>
              </a:rPr>
              <a:t>TRL 5 </a:t>
            </a:r>
            <a:r>
              <a:rPr lang="lv-LV" sz="3000" dirty="0">
                <a:sym typeface="Armin Grotesk 2 Semi-Bold"/>
              </a:rPr>
              <a:t>– tehnoloģijas validācija mākslīgi radītā vidē: tehnoloģiskie komponenti ir integrēti ar samērā reāliem atbalsta elementiem, lai tehnoloģiju var pārbaudīt mākslīgi radītā vidē</a:t>
            </a:r>
          </a:p>
          <a:p>
            <a:pPr lvl="2">
              <a:lnSpc>
                <a:spcPts val="3000"/>
              </a:lnSpc>
            </a:pPr>
            <a:endParaRPr lang="lv-LV" sz="3000" dirty="0">
              <a:sym typeface="Armin Grotesk 2 Semi-Bold"/>
            </a:endParaRPr>
          </a:p>
          <a:p>
            <a:pPr lvl="2">
              <a:lnSpc>
                <a:spcPts val="3000"/>
              </a:lnSpc>
            </a:pPr>
            <a:r>
              <a:rPr lang="lv-LV" sz="3000" b="1" dirty="0">
                <a:sym typeface="Armin Grotesk 2 Semi-Bold"/>
              </a:rPr>
              <a:t>TRL 6 </a:t>
            </a:r>
            <a:r>
              <a:rPr lang="lv-LV" sz="3000" dirty="0">
                <a:sym typeface="Armin Grotesk 2 Semi-Bold"/>
              </a:rPr>
              <a:t>– tehnoloģijas demonstrācijā mākslīgi radītā vidē: sistēmas modelis vai prototips ir pārbaudīts mākslīgi radītā vidē</a:t>
            </a:r>
            <a:endParaRPr lang="en-US" sz="3000" dirty="0">
              <a:sym typeface="Armin Grotesk 2 Semi-Bold"/>
            </a:endParaRPr>
          </a:p>
          <a:p>
            <a:pPr marL="457200" lvl="0" indent="-457200">
              <a:buFont typeface="Arial" panose="020B0604020202020204" pitchFamily="34" charset="0"/>
              <a:buChar char="•"/>
            </a:pPr>
            <a:endParaRPr lang="lv-LV" sz="3000" dirty="0"/>
          </a:p>
          <a:p>
            <a:pPr marL="457200" lvl="0" indent="-457200">
              <a:buFont typeface="Arial" panose="020B0604020202020204" pitchFamily="34" charset="0"/>
              <a:buChar char="•"/>
            </a:pPr>
            <a:endParaRPr lang="lv-LV" sz="3000" dirty="0"/>
          </a:p>
          <a:p>
            <a:pPr marL="457200" lvl="0" indent="-457200">
              <a:buFont typeface="Arial" panose="020B0604020202020204" pitchFamily="34" charset="0"/>
              <a:buChar char="•"/>
            </a:pPr>
            <a:endParaRPr lang="lv-LV" sz="3000" dirty="0"/>
          </a:p>
          <a:p>
            <a:pPr algn="l">
              <a:lnSpc>
                <a:spcPts val="4800"/>
              </a:lnSpc>
            </a:pPr>
            <a:endParaRPr lang="en-US" sz="3000" dirty="0">
              <a:solidFill>
                <a:srgbClr val="000000"/>
              </a:solidFill>
              <a:latin typeface="Armin Grotesk 2"/>
              <a:ea typeface="Armin Grotesk 2"/>
              <a:cs typeface="Armin Grotesk 2"/>
              <a:sym typeface="Armin Grotesk 2"/>
            </a:endParaRPr>
          </a:p>
        </p:txBody>
      </p:sp>
      <p:sp>
        <p:nvSpPr>
          <p:cNvPr id="5" name="TextBox 5"/>
          <p:cNvSpPr txBox="1"/>
          <p:nvPr/>
        </p:nvSpPr>
        <p:spPr>
          <a:xfrm>
            <a:off x="1028700" y="923925"/>
            <a:ext cx="12044702" cy="769441"/>
          </a:xfrm>
          <a:prstGeom prst="rect">
            <a:avLst/>
          </a:prstGeom>
        </p:spPr>
        <p:txBody>
          <a:bodyPr lIns="0" tIns="0" rIns="0" bIns="0" rtlCol="0" anchor="t">
            <a:spAutoFit/>
          </a:bodyPr>
          <a:lstStyle/>
          <a:p>
            <a:pPr algn="l">
              <a:lnSpc>
                <a:spcPts val="6000"/>
              </a:lnSpc>
            </a:pPr>
            <a:r>
              <a:rPr lang="en-US" sz="5000" dirty="0">
                <a:solidFill>
                  <a:srgbClr val="000000"/>
                </a:solidFill>
                <a:latin typeface="Calibri (body)"/>
                <a:ea typeface="Armin Grotesk 2"/>
                <a:cs typeface="Armin Grotesk 2"/>
                <a:sym typeface="Armin Grotesk 2"/>
              </a:rPr>
              <a:t>PRASĪBAS ATBALSTA PIEŠĶIRŠANAI: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2369E-7108-1ED6-AFEF-BF04C003DBE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025CED7-4E6E-EEBE-34E2-63A95F821FCB}"/>
              </a:ext>
            </a:extLst>
          </p:cNvPr>
          <p:cNvGrpSpPr/>
          <p:nvPr/>
        </p:nvGrpSpPr>
        <p:grpSpPr>
          <a:xfrm>
            <a:off x="10972800" y="-800100"/>
            <a:ext cx="13165220" cy="13165220"/>
            <a:chOff x="0" y="0"/>
            <a:chExt cx="812800" cy="812800"/>
          </a:xfrm>
        </p:grpSpPr>
        <p:sp>
          <p:nvSpPr>
            <p:cNvPr id="3" name="Freeform 3">
              <a:extLst>
                <a:ext uri="{FF2B5EF4-FFF2-40B4-BE49-F238E27FC236}">
                  <a16:creationId xmlns:a16="http://schemas.microsoft.com/office/drawing/2014/main" id="{BEFA1534-9F2E-F7E2-421A-5FD3497E626C}"/>
                </a:ext>
              </a:extLst>
            </p:cNvPr>
            <p:cNvSpPr/>
            <p:nvPr/>
          </p:nvSpPr>
          <p:spPr>
            <a:xfrm flipH="1">
              <a:off x="0" y="0"/>
              <a:ext cx="812800" cy="812800"/>
            </a:xfrm>
            <a:custGeom>
              <a:avLst/>
              <a:gdLst/>
              <a:ahLst/>
              <a:cxnLst/>
              <a:rect l="l" t="t" r="r" b="b"/>
              <a:pathLst>
                <a:path w="812800" h="812800">
                  <a:moveTo>
                    <a:pt x="406400" y="0"/>
                  </a:moveTo>
                  <a:lnTo>
                    <a:pt x="0" y="406400"/>
                  </a:lnTo>
                  <a:lnTo>
                    <a:pt x="406400" y="812800"/>
                  </a:lnTo>
                  <a:lnTo>
                    <a:pt x="812800" y="406400"/>
                  </a:lnTo>
                  <a:lnTo>
                    <a:pt x="406400" y="0"/>
                  </a:lnTo>
                  <a:close/>
                </a:path>
              </a:pathLst>
            </a:custGeom>
            <a:blipFill>
              <a:blip r:embed="rId2"/>
              <a:stretch>
                <a:fillRect l="-18242" r="-31621"/>
              </a:stretch>
            </a:blipFill>
          </p:spPr>
          <p:txBody>
            <a:bodyPr/>
            <a:lstStyle/>
            <a:p>
              <a:endParaRPr lang="lv-LV"/>
            </a:p>
          </p:txBody>
        </p:sp>
      </p:grpSp>
      <p:sp>
        <p:nvSpPr>
          <p:cNvPr id="4" name="TextBox 4">
            <a:extLst>
              <a:ext uri="{FF2B5EF4-FFF2-40B4-BE49-F238E27FC236}">
                <a16:creationId xmlns:a16="http://schemas.microsoft.com/office/drawing/2014/main" id="{7A6DC035-0029-DFFE-19FB-1C4AA92D6790}"/>
              </a:ext>
            </a:extLst>
          </p:cNvPr>
          <p:cNvSpPr txBox="1"/>
          <p:nvPr/>
        </p:nvSpPr>
        <p:spPr>
          <a:xfrm>
            <a:off x="1028700" y="2478656"/>
            <a:ext cx="11925300" cy="8399864"/>
          </a:xfrm>
          <a:prstGeom prst="rect">
            <a:avLst/>
          </a:prstGeom>
        </p:spPr>
        <p:txBody>
          <a:bodyPr wrap="square" lIns="0" tIns="0" rIns="0" bIns="0" rtlCol="0" anchor="t">
            <a:spAutoFit/>
          </a:bodyPr>
          <a:lstStyle/>
          <a:p>
            <a:pPr marL="457200" lvl="0" indent="-457200">
              <a:buFont typeface="Arial" panose="020B0604020202020204" pitchFamily="34" charset="0"/>
              <a:buChar char="•"/>
            </a:pPr>
            <a:r>
              <a:rPr lang="lv-LV" sz="3000" dirty="0"/>
              <a:t>izstrādātais tehnoloģiskais risinājums atbilst RIS 3 stratēģijas noteiktajam mērķim</a:t>
            </a:r>
          </a:p>
          <a:p>
            <a:pPr marL="457200" lvl="0" indent="-457200">
              <a:buFont typeface="Arial" panose="020B0604020202020204" pitchFamily="34" charset="0"/>
              <a:buChar char="•"/>
            </a:pPr>
            <a:r>
              <a:rPr lang="lv-LV" sz="3000" dirty="0"/>
              <a:t>ir saņemtas no publiskiem līdzekļiem brīvas investīcijas vismaz 30 000 </a:t>
            </a:r>
            <a:r>
              <a:rPr lang="lv-LV" sz="3000" i="1" dirty="0"/>
              <a:t>euro</a:t>
            </a:r>
            <a:r>
              <a:rPr lang="lv-LV" sz="3000" dirty="0"/>
              <a:t> apmērā no investora, ar kuru noslēgts investīciju līgums, </a:t>
            </a:r>
            <a:r>
              <a:rPr lang="lv-LV" sz="3000" b="1" dirty="0"/>
              <a:t>vai</a:t>
            </a:r>
            <a:r>
              <a:rPr lang="lv-LV" sz="3000" dirty="0"/>
              <a:t> ir uzradījis savu finansiālo ieguldījumu (</a:t>
            </a:r>
            <a:r>
              <a:rPr lang="lv-LV" sz="3000" i="1" dirty="0"/>
              <a:t>jāpamato jau veiktos ieguldījumus produkta vai tehnoloģijas izstrādē un savu finansiālo spēju projekta finansējuma segšanai</a:t>
            </a:r>
            <a:r>
              <a:rPr lang="lv-LV" sz="3000" dirty="0"/>
              <a:t>)</a:t>
            </a:r>
          </a:p>
          <a:p>
            <a:pPr marL="457200" lvl="0" indent="-457200">
              <a:buFont typeface="Arial" panose="020B0604020202020204" pitchFamily="34" charset="0"/>
              <a:buChar char="•"/>
            </a:pPr>
            <a:r>
              <a:rPr lang="lv-LV" sz="3000" dirty="0"/>
              <a:t>var apliecināt gala klienta iesaisti, nodrošinot informāciju rekomendācijas vēstules, atzinuma vai cita dokumenta formā</a:t>
            </a:r>
          </a:p>
          <a:p>
            <a:pPr marL="457200" lvl="0" indent="-457200">
              <a:buFont typeface="Arial" panose="020B0604020202020204" pitchFamily="34" charset="0"/>
              <a:buChar char="•"/>
            </a:pPr>
            <a:r>
              <a:rPr lang="lv-LV" sz="3000" dirty="0"/>
              <a:t>tiks ievērots, ka atbalstāmās darbības īstenošana neradīs būtisku kaitējumu videi</a:t>
            </a:r>
          </a:p>
          <a:p>
            <a:pPr marL="457200" lvl="0" indent="-457200">
              <a:buFont typeface="Arial" panose="020B0604020202020204" pitchFamily="34" charset="0"/>
              <a:buChar char="•"/>
            </a:pPr>
            <a:r>
              <a:rPr lang="lv-LV" sz="3000" dirty="0"/>
              <a:t>saņemtais atbalsts tiks vērsts uz eksporta apjoma un produktivitātes kāpināšanu 10% piecu gadu laikā pēc projekta pabeigšanas</a:t>
            </a:r>
          </a:p>
          <a:p>
            <a:pPr marL="457200" lvl="0" indent="-457200">
              <a:buFont typeface="Arial" panose="020B0604020202020204" pitchFamily="34" charset="0"/>
              <a:buChar char="•"/>
            </a:pPr>
            <a:r>
              <a:rPr lang="lv-LV" sz="3000" dirty="0"/>
              <a:t>tiks nodrošināta atsevišķa ar projekta īstenošanu saistīto darījumu ieņēmumu un izdevumu grāmatvedības uzskaite</a:t>
            </a:r>
          </a:p>
          <a:p>
            <a:pPr marL="457200" lvl="0" indent="-457200">
              <a:buFont typeface="Arial" panose="020B0604020202020204" pitchFamily="34" charset="0"/>
              <a:buChar char="•"/>
            </a:pPr>
            <a:endParaRPr lang="lv-LV" sz="3000" dirty="0"/>
          </a:p>
          <a:p>
            <a:pPr marL="457200" lvl="0" indent="-457200">
              <a:buFont typeface="Arial" panose="020B0604020202020204" pitchFamily="34" charset="0"/>
              <a:buChar char="•"/>
            </a:pPr>
            <a:endParaRPr lang="lv-LV" sz="3000" dirty="0"/>
          </a:p>
          <a:p>
            <a:pPr algn="l">
              <a:lnSpc>
                <a:spcPts val="4800"/>
              </a:lnSpc>
            </a:pPr>
            <a:endParaRPr lang="en-US" sz="3000" dirty="0">
              <a:solidFill>
                <a:srgbClr val="000000"/>
              </a:solidFill>
              <a:latin typeface="Armin Grotesk 2"/>
              <a:ea typeface="Armin Grotesk 2"/>
              <a:cs typeface="Armin Grotesk 2"/>
              <a:sym typeface="Armin Grotesk 2"/>
            </a:endParaRPr>
          </a:p>
        </p:txBody>
      </p:sp>
      <p:sp>
        <p:nvSpPr>
          <p:cNvPr id="5" name="TextBox 5">
            <a:extLst>
              <a:ext uri="{FF2B5EF4-FFF2-40B4-BE49-F238E27FC236}">
                <a16:creationId xmlns:a16="http://schemas.microsoft.com/office/drawing/2014/main" id="{EE351F86-2723-3F1E-D011-E36326BE893B}"/>
              </a:ext>
            </a:extLst>
          </p:cNvPr>
          <p:cNvSpPr txBox="1"/>
          <p:nvPr/>
        </p:nvSpPr>
        <p:spPr>
          <a:xfrm>
            <a:off x="1028700" y="923925"/>
            <a:ext cx="12044702" cy="769441"/>
          </a:xfrm>
          <a:prstGeom prst="rect">
            <a:avLst/>
          </a:prstGeom>
        </p:spPr>
        <p:txBody>
          <a:bodyPr lIns="0" tIns="0" rIns="0" bIns="0" rtlCol="0" anchor="t">
            <a:spAutoFit/>
          </a:bodyPr>
          <a:lstStyle/>
          <a:p>
            <a:pPr algn="l">
              <a:lnSpc>
                <a:spcPts val="6000"/>
              </a:lnSpc>
            </a:pPr>
            <a:r>
              <a:rPr lang="en-US" sz="5000" dirty="0">
                <a:solidFill>
                  <a:srgbClr val="000000"/>
                </a:solidFill>
                <a:latin typeface="Calibri (body)"/>
                <a:ea typeface="Armin Grotesk 2"/>
                <a:cs typeface="Armin Grotesk 2"/>
                <a:sym typeface="Armin Grotesk 2"/>
              </a:rPr>
              <a:t>PRASĪBAS ATBALSTA PIEŠĶIRŠANAI:</a:t>
            </a:r>
          </a:p>
        </p:txBody>
      </p:sp>
    </p:spTree>
    <p:extLst>
      <p:ext uri="{BB962C8B-B14F-4D97-AF65-F5344CB8AC3E}">
        <p14:creationId xmlns:p14="http://schemas.microsoft.com/office/powerpoint/2010/main" val="16380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2989" y="972340"/>
            <a:ext cx="15543436" cy="911860"/>
            <a:chOff x="0" y="0"/>
            <a:chExt cx="20724581" cy="1215813"/>
          </a:xfrm>
        </p:grpSpPr>
        <p:sp>
          <p:nvSpPr>
            <p:cNvPr id="3" name="Freeform 3"/>
            <p:cNvSpPr/>
            <p:nvPr/>
          </p:nvSpPr>
          <p:spPr>
            <a:xfrm>
              <a:off x="0" y="0"/>
              <a:ext cx="20724580" cy="1215813"/>
            </a:xfrm>
            <a:custGeom>
              <a:avLst/>
              <a:gdLst/>
              <a:ahLst/>
              <a:cxnLst/>
              <a:rect l="l" t="t" r="r" b="b"/>
              <a:pathLst>
                <a:path w="20724580" h="1215813">
                  <a:moveTo>
                    <a:pt x="0" y="0"/>
                  </a:moveTo>
                  <a:lnTo>
                    <a:pt x="20724580" y="0"/>
                  </a:lnTo>
                  <a:lnTo>
                    <a:pt x="20724580" y="1215813"/>
                  </a:lnTo>
                  <a:lnTo>
                    <a:pt x="0" y="1215813"/>
                  </a:lnTo>
                  <a:close/>
                </a:path>
              </a:pathLst>
            </a:custGeom>
            <a:solidFill>
              <a:srgbClr val="000000">
                <a:alpha val="0"/>
              </a:srgbClr>
            </a:solidFill>
          </p:spPr>
          <p:txBody>
            <a:bodyPr/>
            <a:lstStyle/>
            <a:p>
              <a:endParaRPr lang="lv-LV"/>
            </a:p>
          </p:txBody>
        </p:sp>
        <p:sp>
          <p:nvSpPr>
            <p:cNvPr id="4" name="TextBox 4"/>
            <p:cNvSpPr txBox="1"/>
            <p:nvPr/>
          </p:nvSpPr>
          <p:spPr>
            <a:xfrm>
              <a:off x="0" y="-104775"/>
              <a:ext cx="20724581" cy="1320588"/>
            </a:xfrm>
            <a:prstGeom prst="rect">
              <a:avLst/>
            </a:prstGeom>
          </p:spPr>
          <p:txBody>
            <a:bodyPr lIns="0" tIns="0" rIns="0" bIns="0" rtlCol="0" anchor="t"/>
            <a:lstStyle/>
            <a:p>
              <a:pPr algn="l">
                <a:lnSpc>
                  <a:spcPts val="6000"/>
                </a:lnSpc>
              </a:pPr>
              <a:r>
                <a:rPr lang="en-US" sz="4999" dirty="0">
                  <a:solidFill>
                    <a:srgbClr val="000000"/>
                  </a:solidFill>
                  <a:latin typeface="Armin Grotesk 2"/>
                  <a:ea typeface="Armin Grotesk 2"/>
                  <a:cs typeface="Armin Grotesk 2"/>
                  <a:sym typeface="Armin Grotesk 2"/>
                </a:rPr>
                <a:t>NEATBALSTĀMĀS NOZARES UN DARBĪBAS</a:t>
              </a:r>
            </a:p>
          </p:txBody>
        </p:sp>
      </p:grpSp>
      <p:sp>
        <p:nvSpPr>
          <p:cNvPr id="5" name="Freeform 5"/>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2"/>
            <a:stretch>
              <a:fillRect l="-40" r="-40"/>
            </a:stretch>
          </a:blipFill>
        </p:spPr>
        <p:txBody>
          <a:bodyPr/>
          <a:lstStyle/>
          <a:p>
            <a:endParaRPr lang="lv-LV"/>
          </a:p>
        </p:txBody>
      </p:sp>
      <p:sp>
        <p:nvSpPr>
          <p:cNvPr id="6" name="AutoShape 6"/>
          <p:cNvSpPr/>
          <p:nvPr/>
        </p:nvSpPr>
        <p:spPr>
          <a:xfrm flipV="1">
            <a:off x="1162989" y="4704558"/>
            <a:ext cx="9018656" cy="0"/>
          </a:xfrm>
          <a:prstGeom prst="line">
            <a:avLst/>
          </a:prstGeom>
          <a:ln w="9525" cap="flat">
            <a:solidFill>
              <a:srgbClr val="434C8F">
                <a:alpha val="50980"/>
              </a:srgbClr>
            </a:solidFill>
            <a:prstDash val="solid"/>
            <a:headEnd type="none" w="sm" len="sm"/>
            <a:tailEnd type="none" w="sm" len="sm"/>
          </a:ln>
        </p:spPr>
        <p:txBody>
          <a:bodyPr/>
          <a:lstStyle/>
          <a:p>
            <a:endParaRPr lang="lv-LV"/>
          </a:p>
        </p:txBody>
      </p:sp>
      <p:sp>
        <p:nvSpPr>
          <p:cNvPr id="7" name="TextBox 7"/>
          <p:cNvSpPr txBox="1"/>
          <p:nvPr/>
        </p:nvSpPr>
        <p:spPr>
          <a:xfrm>
            <a:off x="998537" y="1967507"/>
            <a:ext cx="10068508" cy="847725"/>
          </a:xfrm>
          <a:prstGeom prst="rect">
            <a:avLst/>
          </a:prstGeom>
        </p:spPr>
        <p:txBody>
          <a:bodyPr lIns="0" tIns="0" rIns="0" bIns="0" rtlCol="0" anchor="t">
            <a:spAutoFit/>
          </a:bodyPr>
          <a:lstStyle/>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MK </a:t>
            </a:r>
            <a:r>
              <a:rPr lang="en-US" sz="3000" b="1" dirty="0" err="1">
                <a:solidFill>
                  <a:srgbClr val="A20B32"/>
                </a:solidFill>
                <a:latin typeface="Armin Grotesk 2 Semi-Bold"/>
                <a:ea typeface="Armin Grotesk 2 Semi-Bold"/>
                <a:cs typeface="Armin Grotesk 2 Semi-Bold"/>
                <a:sym typeface="Armin Grotesk 2 Semi-Bold"/>
              </a:rPr>
              <a:t>noteikumu</a:t>
            </a:r>
            <a:r>
              <a:rPr lang="en-US" sz="3000" b="1" dirty="0">
                <a:solidFill>
                  <a:srgbClr val="A20B32"/>
                </a:solidFill>
                <a:latin typeface="Armin Grotesk 2 Semi-Bold"/>
                <a:ea typeface="Armin Grotesk 2 Semi-Bold"/>
                <a:cs typeface="Armin Grotesk 2 Semi-Bold"/>
                <a:sym typeface="Armin Grotesk 2 Semi-Bold"/>
              </a:rPr>
              <a:t> Nr.644 2.pielikums – </a:t>
            </a:r>
            <a:r>
              <a:rPr lang="en-US" sz="3000" b="1" u="sng" dirty="0">
                <a:solidFill>
                  <a:srgbClr val="A20B32"/>
                </a:solidFill>
                <a:latin typeface="Armin Grotesk 2 Semi-Bold"/>
                <a:ea typeface="Armin Grotesk 2 Semi-Bold"/>
                <a:cs typeface="Armin Grotesk 2 Semi-Bold"/>
                <a:sym typeface="Armin Grotesk 2 Semi-Bold"/>
                <a:hlinkClick r:id="rId3" tooltip="https://likumi.lv/ta/id/347446-eiropas-savienibas-kohezijas-politikas-programmas-2021-2027-gadam-1-2-1-specifiska-atbalsta-merka-petniecibas-un-inovaciju"/>
              </a:rPr>
              <a:t>likumi.lv</a:t>
            </a:r>
          </a:p>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a:t>
            </a:r>
          </a:p>
        </p:txBody>
      </p:sp>
      <p:sp>
        <p:nvSpPr>
          <p:cNvPr id="8" name="TextBox 8"/>
          <p:cNvSpPr txBox="1"/>
          <p:nvPr/>
        </p:nvSpPr>
        <p:spPr>
          <a:xfrm>
            <a:off x="1036129" y="2390101"/>
            <a:ext cx="16223171" cy="2885405"/>
          </a:xfrm>
          <a:prstGeom prst="rect">
            <a:avLst/>
          </a:prstGeom>
        </p:spPr>
        <p:txBody>
          <a:bodyPr lIns="0" tIns="0" rIns="0" bIns="0" rtlCol="0" anchor="t">
            <a:spAutoFit/>
          </a:bodyPr>
          <a:lstStyle/>
          <a:p>
            <a:pPr algn="l">
              <a:lnSpc>
                <a:spcPts val="2520"/>
              </a:lnSpc>
            </a:pPr>
            <a:r>
              <a:rPr lang="en-US" sz="2100" dirty="0">
                <a:solidFill>
                  <a:srgbClr val="1B1B1B"/>
                </a:solidFill>
                <a:latin typeface="Armin Grotesk 2"/>
                <a:ea typeface="Armin Grotesk 2"/>
                <a:cs typeface="Armin Grotesk 2"/>
                <a:sym typeface="Armin Grotesk 2"/>
              </a:rPr>
              <a:t>NACE 2.1 red. G </a:t>
            </a:r>
            <a:r>
              <a:rPr lang="en-US" sz="2100" dirty="0" err="1">
                <a:solidFill>
                  <a:srgbClr val="1B1B1B"/>
                </a:solidFill>
                <a:latin typeface="Armin Grotesk 2"/>
                <a:ea typeface="Armin Grotesk 2"/>
                <a:cs typeface="Armin Grotesk 2"/>
                <a:sym typeface="Armin Grotesk 2"/>
              </a:rPr>
              <a:t>sadaļ</a:t>
            </a:r>
            <a:r>
              <a:rPr lang="lv-LV" sz="2100" dirty="0">
                <a:solidFill>
                  <a:srgbClr val="1B1B1B"/>
                </a:solidFill>
                <a:latin typeface="Armin Grotesk 2"/>
                <a:ea typeface="Armin Grotesk 2"/>
                <a:cs typeface="Armin Grotesk 2"/>
                <a:sym typeface="Armin Grotesk 2"/>
              </a:rPr>
              <a:t>a</a:t>
            </a:r>
            <a:r>
              <a:rPr lang="en-US" sz="2100"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Vairumtirdzniecība</a:t>
            </a:r>
            <a:r>
              <a:rPr lang="en-US" sz="2100" b="1" dirty="0">
                <a:solidFill>
                  <a:srgbClr val="1B1B1B"/>
                </a:solidFill>
                <a:latin typeface="Armin Grotesk 2"/>
                <a:ea typeface="Armin Grotesk 2"/>
                <a:cs typeface="Armin Grotesk 2"/>
                <a:sym typeface="Armin Grotesk 2"/>
              </a:rPr>
              <a:t> un </a:t>
            </a:r>
            <a:r>
              <a:rPr lang="en-US" sz="2100" b="1" dirty="0" err="1">
                <a:solidFill>
                  <a:srgbClr val="1B1B1B"/>
                </a:solidFill>
                <a:latin typeface="Armin Grotesk 2"/>
                <a:ea typeface="Armin Grotesk 2"/>
                <a:cs typeface="Armin Grotesk 2"/>
                <a:sym typeface="Armin Grotesk 2"/>
              </a:rPr>
              <a:t>mazumtirdzniecība</a:t>
            </a:r>
            <a:r>
              <a:rPr lang="en-US" sz="2100" dirty="0">
                <a:solidFill>
                  <a:srgbClr val="1B1B1B"/>
                </a:solidFill>
                <a:latin typeface="Armin Grotesk 2"/>
                <a:ea typeface="Armin Grotesk 2"/>
                <a:cs typeface="Armin Grotesk 2"/>
                <a:sym typeface="Armin Grotesk 2"/>
              </a:rPr>
              <a:t>"; </a:t>
            </a:r>
            <a:endParaRPr lang="lv-LV" sz="2100" dirty="0">
              <a:solidFill>
                <a:srgbClr val="1B1B1B"/>
              </a:solidFill>
              <a:latin typeface="Armin Grotesk 2"/>
              <a:ea typeface="Armin Grotesk 2"/>
              <a:cs typeface="Armin Grotesk 2"/>
              <a:sym typeface="Armin Grotesk 2"/>
            </a:endParaRPr>
          </a:p>
          <a:p>
            <a:pPr algn="l">
              <a:lnSpc>
                <a:spcPts val="2520"/>
              </a:lnSpc>
            </a:pPr>
            <a:r>
              <a:rPr lang="en-US" sz="2100" dirty="0">
                <a:solidFill>
                  <a:srgbClr val="1B1B1B"/>
                </a:solidFill>
                <a:latin typeface="Armin Grotesk 2"/>
                <a:ea typeface="Armin Grotesk 2"/>
                <a:cs typeface="Armin Grotesk 2"/>
                <a:sym typeface="Armin Grotesk 2"/>
              </a:rPr>
              <a:t>NACE 2.1 red. L </a:t>
            </a:r>
            <a:r>
              <a:rPr lang="en-US" sz="2100" dirty="0" err="1">
                <a:solidFill>
                  <a:srgbClr val="1B1B1B"/>
                </a:solidFill>
                <a:latin typeface="Armin Grotesk 2"/>
                <a:ea typeface="Armin Grotesk 2"/>
                <a:cs typeface="Armin Grotesk 2"/>
                <a:sym typeface="Armin Grotesk 2"/>
              </a:rPr>
              <a:t>sadaļ</a:t>
            </a:r>
            <a:r>
              <a:rPr lang="lv-LV" sz="2100" dirty="0">
                <a:solidFill>
                  <a:srgbClr val="1B1B1B"/>
                </a:solidFill>
                <a:latin typeface="Armin Grotesk 2"/>
                <a:ea typeface="Armin Grotesk 2"/>
                <a:cs typeface="Armin Grotesk 2"/>
                <a:sym typeface="Armin Grotesk 2"/>
              </a:rPr>
              <a:t>a</a:t>
            </a:r>
            <a:r>
              <a:rPr lang="en-US" sz="2100"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Finanšu</a:t>
            </a:r>
            <a:r>
              <a:rPr lang="en-US" sz="2100" b="1" dirty="0">
                <a:solidFill>
                  <a:srgbClr val="1B1B1B"/>
                </a:solidFill>
                <a:latin typeface="Armin Grotesk 2"/>
                <a:ea typeface="Armin Grotesk 2"/>
                <a:cs typeface="Armin Grotesk 2"/>
                <a:sym typeface="Armin Grotesk 2"/>
              </a:rPr>
              <a:t> un </a:t>
            </a:r>
            <a:r>
              <a:rPr lang="en-US" sz="2100" b="1" dirty="0" err="1">
                <a:solidFill>
                  <a:srgbClr val="1B1B1B"/>
                </a:solidFill>
                <a:latin typeface="Armin Grotesk 2"/>
                <a:ea typeface="Armin Grotesk 2"/>
                <a:cs typeface="Armin Grotesk 2"/>
                <a:sym typeface="Armin Grotesk 2"/>
              </a:rPr>
              <a:t>apdrošināšanas</a:t>
            </a:r>
            <a:r>
              <a:rPr lang="en-US" sz="2100" b="1"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darbības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izņemot</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finanšu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tehnoloģiju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uzņēmumus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jeb</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tādus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uzņēmumus</a:t>
            </a:r>
            <a:r>
              <a:rPr lang="en-US" sz="2100" dirty="0">
                <a:solidFill>
                  <a:srgbClr val="1B1B1B"/>
                </a:solidFill>
                <a:latin typeface="Armin Grotesk 2"/>
                <a:ea typeface="Armin Grotesk 2"/>
                <a:cs typeface="Armin Grotesk 2"/>
                <a:sym typeface="Armin Grotesk 2"/>
              </a:rPr>
              <a:t>, kas </a:t>
            </a:r>
            <a:r>
              <a:rPr lang="en-US" sz="2100" dirty="0" err="1">
                <a:solidFill>
                  <a:srgbClr val="1B1B1B"/>
                </a:solidFill>
                <a:latin typeface="Armin Grotesk 2"/>
                <a:ea typeface="Armin Grotesk 2"/>
                <a:cs typeface="Armin Grotesk 2"/>
                <a:sym typeface="Armin Grotesk 2"/>
              </a:rPr>
              <a:t>attīsta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jaunus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biznesa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modeļus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iedzīvina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inovācijas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veido</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jaunus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finanšu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produktus</a:t>
            </a:r>
            <a:r>
              <a:rPr lang="en-US" sz="2100" dirty="0">
                <a:solidFill>
                  <a:srgbClr val="1B1B1B"/>
                </a:solidFill>
                <a:latin typeface="Armin Grotesk 2"/>
                <a:ea typeface="Armin Grotesk 2"/>
                <a:cs typeface="Armin Grotesk 2"/>
                <a:sym typeface="Armin Grotesk 2"/>
              </a:rPr>
              <a:t> un </a:t>
            </a:r>
            <a:r>
              <a:rPr lang="en-US" sz="2100" dirty="0" err="1">
                <a:solidFill>
                  <a:srgbClr val="1B1B1B"/>
                </a:solidFill>
                <a:latin typeface="Armin Grotesk 2"/>
                <a:ea typeface="Armin Grotesk 2"/>
                <a:cs typeface="Armin Grotesk 2"/>
                <a:sym typeface="Armin Grotesk 2"/>
              </a:rPr>
              <a:t>pakalpojumus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pilnveido</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pakalpojumu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sniegšanas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veidus</a:t>
            </a:r>
            <a:r>
              <a:rPr lang="en-US" sz="2100" dirty="0">
                <a:solidFill>
                  <a:srgbClr val="1B1B1B"/>
                </a:solidFill>
                <a:latin typeface="Armin Grotesk 2"/>
                <a:ea typeface="Armin Grotesk 2"/>
                <a:cs typeface="Armin Grotesk 2"/>
                <a:sym typeface="Armin Grotesk 2"/>
              </a:rPr>
              <a:t> un </a:t>
            </a:r>
            <a:r>
              <a:rPr lang="en-US" sz="2100" dirty="0" err="1">
                <a:solidFill>
                  <a:srgbClr val="1B1B1B"/>
                </a:solidFill>
                <a:latin typeface="Armin Grotesk 2"/>
                <a:ea typeface="Armin Grotesk 2"/>
                <a:cs typeface="Armin Grotesk 2"/>
                <a:sym typeface="Armin Grotesk 2"/>
              </a:rPr>
              <a:t>biznesa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modeļus</a:t>
            </a:r>
            <a:r>
              <a:rPr lang="en-US" sz="2100" dirty="0">
                <a:solidFill>
                  <a:srgbClr val="1B1B1B"/>
                </a:solidFill>
                <a:latin typeface="Armin Grotesk 2"/>
                <a:ea typeface="Armin Grotesk 2"/>
                <a:cs typeface="Armin Grotesk 2"/>
                <a:sym typeface="Armin Grotesk 2"/>
              </a:rPr>
              <a:t>; </a:t>
            </a:r>
            <a:endParaRPr lang="lv-LV" sz="2100" dirty="0">
              <a:solidFill>
                <a:srgbClr val="1B1B1B"/>
              </a:solidFill>
              <a:latin typeface="Armin Grotesk 2"/>
              <a:ea typeface="Armin Grotesk 2"/>
              <a:cs typeface="Armin Grotesk 2"/>
              <a:sym typeface="Armin Grotesk 2"/>
            </a:endParaRPr>
          </a:p>
          <a:p>
            <a:pPr algn="l">
              <a:lnSpc>
                <a:spcPts val="2520"/>
              </a:lnSpc>
            </a:pPr>
            <a:r>
              <a:rPr lang="en-US" sz="2100" dirty="0">
                <a:solidFill>
                  <a:srgbClr val="1B1B1B"/>
                </a:solidFill>
                <a:latin typeface="Armin Grotesk 2"/>
                <a:ea typeface="Armin Grotesk 2"/>
                <a:cs typeface="Armin Grotesk 2"/>
                <a:sym typeface="Armin Grotesk 2"/>
              </a:rPr>
              <a:t>NACE 2.1 red. M </a:t>
            </a:r>
            <a:r>
              <a:rPr lang="en-US" sz="2100" dirty="0" err="1">
                <a:solidFill>
                  <a:srgbClr val="1B1B1B"/>
                </a:solidFill>
                <a:latin typeface="Armin Grotesk 2"/>
                <a:ea typeface="Armin Grotesk 2"/>
                <a:cs typeface="Armin Grotesk 2"/>
                <a:sym typeface="Armin Grotesk 2"/>
              </a:rPr>
              <a:t>sadaļ</a:t>
            </a:r>
            <a:r>
              <a:rPr lang="lv-LV" sz="2100" dirty="0">
                <a:solidFill>
                  <a:srgbClr val="1B1B1B"/>
                </a:solidFill>
                <a:latin typeface="Armin Grotesk 2"/>
                <a:ea typeface="Armin Grotesk 2"/>
                <a:cs typeface="Armin Grotesk 2"/>
                <a:sym typeface="Armin Grotesk 2"/>
              </a:rPr>
              <a:t>a</a:t>
            </a:r>
            <a:r>
              <a:rPr lang="en-US" sz="2100"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Operācijas</a:t>
            </a:r>
            <a:r>
              <a:rPr lang="en-US" sz="2100" b="1"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ar</a:t>
            </a:r>
            <a:r>
              <a:rPr lang="en-US" sz="2100" b="1"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nekustamo</a:t>
            </a:r>
            <a:r>
              <a:rPr lang="en-US" sz="2100" b="1"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īpašumu</a:t>
            </a:r>
            <a:r>
              <a:rPr lang="en-US" sz="2100" dirty="0">
                <a:solidFill>
                  <a:srgbClr val="1B1B1B"/>
                </a:solidFill>
                <a:latin typeface="Armin Grotesk 2"/>
                <a:ea typeface="Armin Grotesk 2"/>
                <a:cs typeface="Armin Grotesk 2"/>
                <a:sym typeface="Armin Grotesk 2"/>
              </a:rPr>
              <a:t>" un </a:t>
            </a:r>
            <a:r>
              <a:rPr lang="lv-LV" sz="2100" dirty="0">
                <a:solidFill>
                  <a:srgbClr val="1B1B1B"/>
                </a:solidFill>
                <a:latin typeface="Armin Grotesk 2"/>
                <a:ea typeface="Armin Grotesk 2"/>
                <a:cs typeface="Armin Grotesk 2"/>
                <a:sym typeface="Armin Grotesk 2"/>
              </a:rPr>
              <a:t>O sadaļa </a:t>
            </a:r>
            <a:r>
              <a:rPr lang="en-US" sz="2100" dirty="0">
                <a:solidFill>
                  <a:srgbClr val="1B1B1B"/>
                </a:solidFill>
                <a:latin typeface="Armin Grotesk 2"/>
                <a:ea typeface="Armin Grotesk 2"/>
                <a:cs typeface="Armin Grotesk 2"/>
                <a:sym typeface="Armin Grotesk 2"/>
              </a:rPr>
              <a:t>77. </a:t>
            </a:r>
            <a:r>
              <a:rPr lang="en-US" sz="2100" dirty="0" err="1">
                <a:solidFill>
                  <a:srgbClr val="1B1B1B"/>
                </a:solidFill>
                <a:latin typeface="Armin Grotesk 2"/>
                <a:ea typeface="Armin Grotesk 2"/>
                <a:cs typeface="Armin Grotesk 2"/>
                <a:sym typeface="Armin Grotesk 2"/>
              </a:rPr>
              <a:t>nodaļ</a:t>
            </a:r>
            <a:r>
              <a:rPr lang="lv-LV" sz="2100" dirty="0">
                <a:solidFill>
                  <a:srgbClr val="1B1B1B"/>
                </a:solidFill>
                <a:latin typeface="Armin Grotesk 2"/>
                <a:ea typeface="Armin Grotesk 2"/>
                <a:cs typeface="Armin Grotesk 2"/>
                <a:sym typeface="Armin Grotesk 2"/>
              </a:rPr>
              <a:t>a</a:t>
            </a:r>
            <a:r>
              <a:rPr lang="en-US" sz="2100" dirty="0">
                <a:solidFill>
                  <a:srgbClr val="1B1B1B"/>
                </a:solidFill>
                <a:latin typeface="Armin Grotesk 2"/>
                <a:ea typeface="Armin Grotesk 2"/>
                <a:cs typeface="Armin Grotesk 2"/>
                <a:sym typeface="Armin Grotesk 2"/>
              </a:rPr>
              <a:t> </a:t>
            </a:r>
            <a:r>
              <a:rPr lang="en-US" sz="2100" b="1" dirty="0">
                <a:solidFill>
                  <a:srgbClr val="1B1B1B"/>
                </a:solidFill>
                <a:latin typeface="Armin Grotesk 2"/>
                <a:ea typeface="Armin Grotesk 2"/>
                <a:cs typeface="Armin Grotesk 2"/>
                <a:sym typeface="Armin Grotesk 2"/>
              </a:rPr>
              <a:t>"</a:t>
            </a:r>
            <a:r>
              <a:rPr lang="en-US" sz="2100" b="1" dirty="0" err="1">
                <a:solidFill>
                  <a:srgbClr val="1B1B1B"/>
                </a:solidFill>
                <a:latin typeface="Armin Grotesk 2"/>
                <a:ea typeface="Armin Grotesk 2"/>
                <a:cs typeface="Armin Grotesk 2"/>
                <a:sym typeface="Armin Grotesk 2"/>
              </a:rPr>
              <a:t>Iznomāšanas</a:t>
            </a:r>
            <a:r>
              <a:rPr lang="en-US" sz="2100" b="1" dirty="0">
                <a:solidFill>
                  <a:srgbClr val="1B1B1B"/>
                </a:solidFill>
                <a:latin typeface="Armin Grotesk 2"/>
                <a:ea typeface="Armin Grotesk 2"/>
                <a:cs typeface="Armin Grotesk 2"/>
                <a:sym typeface="Armin Grotesk 2"/>
              </a:rPr>
              <a:t> un </a:t>
            </a:r>
            <a:r>
              <a:rPr lang="en-US" sz="2100" b="1" dirty="0" err="1">
                <a:solidFill>
                  <a:srgbClr val="1B1B1B"/>
                </a:solidFill>
                <a:latin typeface="Armin Grotesk 2"/>
                <a:ea typeface="Armin Grotesk 2"/>
                <a:cs typeface="Armin Grotesk 2"/>
                <a:sym typeface="Armin Grotesk 2"/>
              </a:rPr>
              <a:t>ekspluatācijas</a:t>
            </a:r>
            <a:r>
              <a:rPr lang="en-US" sz="2100" b="1"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līzinga</a:t>
            </a:r>
            <a:r>
              <a:rPr lang="en-US" sz="2100" b="1"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pakalpojumi</a:t>
            </a:r>
            <a:r>
              <a:rPr lang="en-US" sz="2100" dirty="0">
                <a:solidFill>
                  <a:srgbClr val="1B1B1B"/>
                </a:solidFill>
                <a:latin typeface="Armin Grotesk 2"/>
                <a:ea typeface="Armin Grotesk 2"/>
                <a:cs typeface="Armin Grotesk 2"/>
                <a:sym typeface="Armin Grotesk 2"/>
              </a:rPr>
              <a:t>";</a:t>
            </a:r>
            <a:endParaRPr lang="lv-LV" sz="2100" dirty="0">
              <a:solidFill>
                <a:srgbClr val="1B1B1B"/>
              </a:solidFill>
              <a:latin typeface="Armin Grotesk 2"/>
              <a:ea typeface="Armin Grotesk 2"/>
              <a:cs typeface="Armin Grotesk 2"/>
              <a:sym typeface="Armin Grotesk 2"/>
            </a:endParaRPr>
          </a:p>
          <a:p>
            <a:pPr algn="l">
              <a:lnSpc>
                <a:spcPts val="2520"/>
              </a:lnSpc>
            </a:pPr>
            <a:r>
              <a:rPr lang="en-US" sz="2100" dirty="0">
                <a:solidFill>
                  <a:srgbClr val="1B1B1B"/>
                </a:solidFill>
                <a:latin typeface="Armin Grotesk 2"/>
                <a:ea typeface="Armin Grotesk 2"/>
                <a:cs typeface="Armin Grotesk 2"/>
                <a:sym typeface="Armin Grotesk 2"/>
              </a:rPr>
              <a:t>NACE 2.1 red. S </a:t>
            </a:r>
            <a:r>
              <a:rPr lang="en-US" sz="2100" dirty="0" err="1">
                <a:solidFill>
                  <a:srgbClr val="1B1B1B"/>
                </a:solidFill>
                <a:latin typeface="Armin Grotesk 2"/>
                <a:ea typeface="Armin Grotesk 2"/>
                <a:cs typeface="Armin Grotesk 2"/>
                <a:sym typeface="Armin Grotesk 2"/>
              </a:rPr>
              <a:t>sadaļa</a:t>
            </a:r>
            <a:r>
              <a:rPr lang="en-US" sz="2100" dirty="0">
                <a:solidFill>
                  <a:srgbClr val="1B1B1B"/>
                </a:solidFill>
                <a:latin typeface="Armin Grotesk 2"/>
                <a:ea typeface="Armin Grotesk 2"/>
                <a:cs typeface="Armin Grotesk 2"/>
                <a:sym typeface="Armin Grotesk 2"/>
              </a:rPr>
              <a:t> 92. </a:t>
            </a:r>
            <a:r>
              <a:rPr lang="en-US" sz="2100" dirty="0" err="1">
                <a:solidFill>
                  <a:srgbClr val="1B1B1B"/>
                </a:solidFill>
                <a:latin typeface="Armin Grotesk 2"/>
                <a:ea typeface="Armin Grotesk 2"/>
                <a:cs typeface="Armin Grotesk 2"/>
                <a:sym typeface="Armin Grotesk 2"/>
              </a:rPr>
              <a:t>nodaļ</a:t>
            </a:r>
            <a:r>
              <a:rPr lang="lv-LV" sz="2100" dirty="0">
                <a:solidFill>
                  <a:srgbClr val="1B1B1B"/>
                </a:solidFill>
                <a:latin typeface="Armin Grotesk 2"/>
                <a:ea typeface="Armin Grotesk 2"/>
                <a:cs typeface="Armin Grotesk 2"/>
                <a:sym typeface="Armin Grotesk 2"/>
              </a:rPr>
              <a:t>a</a:t>
            </a:r>
            <a:r>
              <a:rPr lang="en-US" sz="2100" dirty="0">
                <a:solidFill>
                  <a:srgbClr val="1B1B1B"/>
                </a:solidFill>
                <a:latin typeface="Armin Grotesk 2"/>
                <a:ea typeface="Armin Grotesk 2"/>
                <a:cs typeface="Armin Grotesk 2"/>
                <a:sym typeface="Armin Grotesk 2"/>
              </a:rPr>
              <a:t> "</a:t>
            </a:r>
            <a:r>
              <a:rPr lang="en-US" sz="2100" b="1" dirty="0" err="1">
                <a:solidFill>
                  <a:srgbClr val="1B1B1B"/>
                </a:solidFill>
                <a:latin typeface="Armin Grotesk 2"/>
                <a:ea typeface="Armin Grotesk 2"/>
                <a:cs typeface="Armin Grotesk 2"/>
                <a:sym typeface="Armin Grotesk 2"/>
              </a:rPr>
              <a:t>Azartspēles</a:t>
            </a:r>
            <a:r>
              <a:rPr lang="en-US" sz="2100" b="1" dirty="0">
                <a:solidFill>
                  <a:srgbClr val="1B1B1B"/>
                </a:solidFill>
                <a:latin typeface="Armin Grotesk 2"/>
                <a:ea typeface="Armin Grotesk 2"/>
                <a:cs typeface="Armin Grotesk 2"/>
                <a:sym typeface="Armin Grotesk 2"/>
              </a:rPr>
              <a:t> un </a:t>
            </a:r>
            <a:r>
              <a:rPr lang="en-US" sz="2100" b="1" dirty="0" err="1">
                <a:solidFill>
                  <a:srgbClr val="1B1B1B"/>
                </a:solidFill>
                <a:latin typeface="Armin Grotesk 2"/>
                <a:ea typeface="Armin Grotesk 2"/>
                <a:cs typeface="Armin Grotesk 2"/>
                <a:sym typeface="Armin Grotesk 2"/>
              </a:rPr>
              <a:t>derības</a:t>
            </a:r>
            <a:r>
              <a:rPr lang="en-US" sz="2100" dirty="0">
                <a:solidFill>
                  <a:srgbClr val="1B1B1B"/>
                </a:solidFill>
                <a:latin typeface="Armin Grotesk 2"/>
                <a:ea typeface="Armin Grotesk 2"/>
                <a:cs typeface="Armin Grotesk 2"/>
                <a:sym typeface="Armin Grotesk 2"/>
              </a:rPr>
              <a:t>". </a:t>
            </a:r>
          </a:p>
          <a:p>
            <a:pPr algn="l">
              <a:lnSpc>
                <a:spcPts val="2520"/>
              </a:lnSpc>
            </a:pPr>
            <a:endParaRPr lang="en-US" sz="2100" dirty="0">
              <a:solidFill>
                <a:srgbClr val="1B1B1B"/>
              </a:solidFill>
              <a:latin typeface="Armin Grotesk 2"/>
              <a:ea typeface="Armin Grotesk 2"/>
              <a:cs typeface="Armin Grotesk 2"/>
              <a:sym typeface="Armin Grotesk 2"/>
            </a:endParaRPr>
          </a:p>
          <a:p>
            <a:pPr algn="l">
              <a:lnSpc>
                <a:spcPts val="2520"/>
              </a:lnSpc>
            </a:pPr>
            <a:endParaRPr lang="en-US" sz="2100" dirty="0">
              <a:solidFill>
                <a:srgbClr val="1B1B1B"/>
              </a:solidFill>
              <a:latin typeface="Armin Grotesk 2"/>
              <a:ea typeface="Armin Grotesk 2"/>
              <a:cs typeface="Armin Grotesk 2"/>
              <a:sym typeface="Armin Grotesk 2"/>
            </a:endParaRPr>
          </a:p>
        </p:txBody>
      </p:sp>
      <p:sp>
        <p:nvSpPr>
          <p:cNvPr id="9" name="TextBox 9"/>
          <p:cNvSpPr txBox="1"/>
          <p:nvPr/>
        </p:nvSpPr>
        <p:spPr>
          <a:xfrm>
            <a:off x="1028700" y="4850375"/>
            <a:ext cx="10068508" cy="769441"/>
          </a:xfrm>
          <a:prstGeom prst="rect">
            <a:avLst/>
          </a:prstGeom>
        </p:spPr>
        <p:txBody>
          <a:bodyPr lIns="0" tIns="0" rIns="0" bIns="0" rtlCol="0" anchor="t">
            <a:spAutoFit/>
          </a:bodyPr>
          <a:lstStyle/>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MK </a:t>
            </a:r>
            <a:r>
              <a:rPr lang="en-US" sz="3000" b="1" dirty="0" err="1">
                <a:solidFill>
                  <a:srgbClr val="A20B32"/>
                </a:solidFill>
                <a:latin typeface="Armin Grotesk 2 Semi-Bold"/>
                <a:ea typeface="Armin Grotesk 2 Semi-Bold"/>
                <a:cs typeface="Armin Grotesk 2 Semi-Bold"/>
                <a:sym typeface="Armin Grotesk 2 Semi-Bold"/>
              </a:rPr>
              <a:t>noteikumu</a:t>
            </a:r>
            <a:r>
              <a:rPr lang="en-US" sz="3000" b="1" dirty="0">
                <a:solidFill>
                  <a:srgbClr val="A20B32"/>
                </a:solidFill>
                <a:latin typeface="Armin Grotesk 2 Semi-Bold"/>
                <a:ea typeface="Armin Grotesk 2 Semi-Bold"/>
                <a:cs typeface="Armin Grotesk 2 Semi-Bold"/>
                <a:sym typeface="Armin Grotesk 2 Semi-Bold"/>
              </a:rPr>
              <a:t> Nr.644 77</a:t>
            </a:r>
            <a:r>
              <a:rPr lang="en-US" sz="3000" b="1" baseline="30000" dirty="0">
                <a:solidFill>
                  <a:srgbClr val="A20B32"/>
                </a:solidFill>
                <a:latin typeface="Armin Grotesk 2 Semi-Bold"/>
                <a:ea typeface="Armin Grotesk 2 Semi-Bold"/>
                <a:cs typeface="Armin Grotesk 2 Semi-Bold"/>
                <a:sym typeface="Armin Grotesk 2 Semi-Bold"/>
              </a:rPr>
              <a:t>3</a:t>
            </a:r>
            <a:r>
              <a:rPr lang="en-US" sz="3000" b="1" dirty="0">
                <a:solidFill>
                  <a:srgbClr val="A20B32"/>
                </a:solidFill>
                <a:latin typeface="Armin Grotesk 2 Semi-Bold"/>
                <a:ea typeface="Armin Grotesk 2 Semi-Bold"/>
                <a:cs typeface="Armin Grotesk 2 Semi-Bold"/>
                <a:sym typeface="Armin Grotesk 2 Semi-Bold"/>
              </a:rPr>
              <a:t>.1.- 77</a:t>
            </a:r>
            <a:r>
              <a:rPr lang="en-US" sz="3000" b="1" baseline="30000" dirty="0">
                <a:solidFill>
                  <a:srgbClr val="A20B32"/>
                </a:solidFill>
                <a:latin typeface="Armin Grotesk 2 Semi-Bold"/>
                <a:ea typeface="Armin Grotesk 2 Semi-Bold"/>
                <a:cs typeface="Armin Grotesk 2 Semi-Bold"/>
                <a:sym typeface="Armin Grotesk 2 Semi-Bold"/>
              </a:rPr>
              <a:t>3</a:t>
            </a:r>
            <a:r>
              <a:rPr lang="en-US" sz="3000" b="1" dirty="0">
                <a:solidFill>
                  <a:srgbClr val="A20B32"/>
                </a:solidFill>
                <a:latin typeface="Armin Grotesk 2 Semi-Bold"/>
                <a:ea typeface="Armin Grotesk 2 Semi-Bold"/>
                <a:cs typeface="Armin Grotesk 2 Semi-Bold"/>
                <a:sym typeface="Armin Grotesk 2 Semi-Bold"/>
              </a:rPr>
              <a:t>.9.apakšpunkts</a:t>
            </a:r>
          </a:p>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a:t>
            </a:r>
          </a:p>
        </p:txBody>
      </p:sp>
      <p:sp>
        <p:nvSpPr>
          <p:cNvPr id="10" name="TextBox 10"/>
          <p:cNvSpPr txBox="1"/>
          <p:nvPr/>
        </p:nvSpPr>
        <p:spPr>
          <a:xfrm>
            <a:off x="1028700" y="5231375"/>
            <a:ext cx="16610347" cy="1603003"/>
          </a:xfrm>
          <a:prstGeom prst="rect">
            <a:avLst/>
          </a:prstGeom>
        </p:spPr>
        <p:txBody>
          <a:bodyPr lIns="0" tIns="0" rIns="0" bIns="0" rtlCol="0" anchor="t">
            <a:spAutoFit/>
          </a:bodyPr>
          <a:lstStyle/>
          <a:p>
            <a:pPr algn="l">
              <a:lnSpc>
                <a:spcPts val="2520"/>
              </a:lnSpc>
            </a:pPr>
            <a:r>
              <a:rPr lang="en-US" sz="2100" dirty="0">
                <a:solidFill>
                  <a:srgbClr val="1B1B1B"/>
                </a:solidFill>
                <a:latin typeface="Armin Grotesk 2"/>
                <a:ea typeface="Armin Grotesk 2"/>
                <a:cs typeface="Armin Grotesk 2"/>
                <a:sym typeface="Armin Grotesk 2"/>
              </a:rPr>
              <a:t> </a:t>
            </a:r>
            <a:r>
              <a:rPr lang="lv-LV" sz="2100" dirty="0">
                <a:solidFill>
                  <a:srgbClr val="1B1B1B"/>
                </a:solidFill>
                <a:latin typeface="Armin Grotesk 2"/>
                <a:ea typeface="Armin Grotesk 2"/>
                <a:cs typeface="Armin Grotesk 2"/>
                <a:sym typeface="Armin Grotesk 2"/>
              </a:rPr>
              <a:t>Nozares un d</a:t>
            </a:r>
            <a:r>
              <a:rPr lang="en-US" sz="2100" dirty="0" err="1">
                <a:solidFill>
                  <a:srgbClr val="1B1B1B"/>
                </a:solidFill>
                <a:latin typeface="Armin Grotesk 2"/>
                <a:ea typeface="Armin Grotesk 2"/>
                <a:cs typeface="Armin Grotesk 2"/>
                <a:sym typeface="Armin Grotesk 2"/>
              </a:rPr>
              <a:t>arbības</a:t>
            </a:r>
            <a:r>
              <a:rPr lang="en-US" sz="2100" dirty="0">
                <a:solidFill>
                  <a:srgbClr val="1B1B1B"/>
                </a:solidFill>
                <a:latin typeface="Armin Grotesk 2"/>
                <a:ea typeface="Armin Grotesk 2"/>
                <a:cs typeface="Armin Grotesk 2"/>
                <a:sym typeface="Armin Grotesk 2"/>
              </a:rPr>
              <a:t>, kas </a:t>
            </a:r>
            <a:r>
              <a:rPr lang="en-US" sz="2100" dirty="0" err="1">
                <a:solidFill>
                  <a:srgbClr val="1B1B1B"/>
                </a:solidFill>
                <a:latin typeface="Armin Grotesk 2"/>
                <a:ea typeface="Armin Grotesk 2"/>
                <a:cs typeface="Armin Grotesk 2"/>
                <a:sym typeface="Armin Grotesk 2"/>
              </a:rPr>
              <a:t>saistītas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ar</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atkritumu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nozari</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fosilo</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kurināmo</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izmantošanu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siltumnīcefekta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gāzu</a:t>
            </a:r>
            <a:r>
              <a:rPr lang="en-US" sz="2100" dirty="0">
                <a:solidFill>
                  <a:srgbClr val="1B1B1B"/>
                </a:solidFill>
                <a:latin typeface="Armin Grotesk 2"/>
                <a:ea typeface="Armin Grotesk 2"/>
                <a:cs typeface="Armin Grotesk 2"/>
                <a:sym typeface="Armin Grotesk 2"/>
              </a:rPr>
              <a:t> un CO</a:t>
            </a:r>
            <a:r>
              <a:rPr lang="en-US" sz="2100" baseline="-25000" dirty="0">
                <a:solidFill>
                  <a:srgbClr val="1B1B1B"/>
                </a:solidFill>
                <a:latin typeface="Armin Grotesk 2"/>
                <a:ea typeface="Armin Grotesk 2"/>
                <a:cs typeface="Armin Grotesk 2"/>
                <a:sym typeface="Armin Grotesk 2"/>
              </a:rPr>
              <a:t>2</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emisiju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radīšanu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vai</a:t>
            </a:r>
            <a:r>
              <a:rPr lang="en-US" sz="2100" dirty="0">
                <a:solidFill>
                  <a:srgbClr val="1B1B1B"/>
                </a:solidFill>
                <a:latin typeface="Armin Grotesk 2"/>
                <a:ea typeface="Armin Grotesk 2"/>
                <a:cs typeface="Armin Grotesk 2"/>
                <a:sym typeface="Armin Grotesk 2"/>
              </a:rPr>
              <a:t> rada </a:t>
            </a:r>
            <a:r>
              <a:rPr lang="en-US" sz="2100" dirty="0" err="1">
                <a:solidFill>
                  <a:srgbClr val="1B1B1B"/>
                </a:solidFill>
                <a:latin typeface="Armin Grotesk 2"/>
                <a:ea typeface="Armin Grotesk 2"/>
                <a:cs typeface="Armin Grotesk 2"/>
                <a:sym typeface="Armin Grotesk 2"/>
              </a:rPr>
              <a:t>kaitējuma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ūdensobjektiem</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aprites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ekonomikai</a:t>
            </a:r>
            <a:r>
              <a:rPr lang="en-US" sz="2100" dirty="0">
                <a:solidFill>
                  <a:srgbClr val="1B1B1B"/>
                </a:solidFill>
                <a:latin typeface="Armin Grotesk 2"/>
                <a:ea typeface="Armin Grotesk 2"/>
                <a:cs typeface="Armin Grotesk 2"/>
                <a:sym typeface="Armin Grotesk 2"/>
              </a:rPr>
              <a:t>, vides </a:t>
            </a:r>
            <a:r>
              <a:rPr lang="en-US" sz="2100" dirty="0" err="1">
                <a:solidFill>
                  <a:srgbClr val="1B1B1B"/>
                </a:solidFill>
                <a:latin typeface="Armin Grotesk 2"/>
                <a:ea typeface="Armin Grotesk 2"/>
                <a:cs typeface="Armin Grotesk 2"/>
                <a:sym typeface="Armin Grotesk 2"/>
              </a:rPr>
              <a:t>piesārņojuma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novēršanai</a:t>
            </a:r>
            <a:r>
              <a:rPr lang="en-US" sz="2100" dirty="0">
                <a:solidFill>
                  <a:srgbClr val="1B1B1B"/>
                </a:solidFill>
                <a:latin typeface="Armin Grotesk 2"/>
                <a:ea typeface="Armin Grotesk 2"/>
                <a:cs typeface="Armin Grotesk 2"/>
                <a:sym typeface="Armin Grotesk 2"/>
              </a:rPr>
              <a:t> un </a:t>
            </a:r>
            <a:r>
              <a:rPr lang="en-US" sz="2100" dirty="0" err="1">
                <a:solidFill>
                  <a:srgbClr val="1B1B1B"/>
                </a:solidFill>
                <a:latin typeface="Armin Grotesk 2"/>
                <a:ea typeface="Armin Grotesk 2"/>
                <a:cs typeface="Armin Grotesk 2"/>
                <a:sym typeface="Armin Grotesk 2"/>
              </a:rPr>
              <a:t>kontrolei</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bioloģiskās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daudzveidības</a:t>
            </a:r>
            <a:r>
              <a:rPr lang="en-US" sz="2100" dirty="0">
                <a:solidFill>
                  <a:srgbClr val="1B1B1B"/>
                </a:solidFill>
                <a:latin typeface="Armin Grotesk 2"/>
                <a:ea typeface="Armin Grotesk 2"/>
                <a:cs typeface="Armin Grotesk 2"/>
                <a:sym typeface="Armin Grotesk 2"/>
              </a:rPr>
              <a:t> un </a:t>
            </a:r>
            <a:r>
              <a:rPr lang="en-US" sz="2100" dirty="0" err="1">
                <a:solidFill>
                  <a:srgbClr val="1B1B1B"/>
                </a:solidFill>
                <a:latin typeface="Armin Grotesk 2"/>
                <a:ea typeface="Armin Grotesk 2"/>
                <a:cs typeface="Armin Grotesk 2"/>
                <a:sym typeface="Armin Grotesk 2"/>
              </a:rPr>
              <a:t>ekosistēmu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aizsardzībai</a:t>
            </a:r>
            <a:r>
              <a:rPr lang="en-US" sz="2100" dirty="0">
                <a:solidFill>
                  <a:srgbClr val="1B1B1B"/>
                </a:solidFill>
                <a:latin typeface="Armin Grotesk 2"/>
                <a:ea typeface="Armin Grotesk 2"/>
                <a:cs typeface="Armin Grotesk 2"/>
                <a:sym typeface="Armin Grotesk 2"/>
              </a:rPr>
              <a:t>.</a:t>
            </a:r>
          </a:p>
          <a:p>
            <a:pPr algn="l">
              <a:lnSpc>
                <a:spcPts val="2520"/>
              </a:lnSpc>
            </a:pPr>
            <a:endParaRPr lang="en-US" sz="2100" dirty="0">
              <a:solidFill>
                <a:srgbClr val="1B1B1B"/>
              </a:solidFill>
              <a:latin typeface="Armin Grotesk 2"/>
              <a:ea typeface="Armin Grotesk 2"/>
              <a:cs typeface="Armin Grotesk 2"/>
              <a:sym typeface="Armin Grotesk 2"/>
            </a:endParaRPr>
          </a:p>
          <a:p>
            <a:pPr algn="l">
              <a:lnSpc>
                <a:spcPts val="2520"/>
              </a:lnSpc>
            </a:pPr>
            <a:endParaRPr lang="en-US" sz="2100" dirty="0">
              <a:solidFill>
                <a:srgbClr val="1B1B1B"/>
              </a:solidFill>
              <a:latin typeface="Armin Grotesk 2"/>
              <a:ea typeface="Armin Grotesk 2"/>
              <a:cs typeface="Armin Grotesk 2"/>
              <a:sym typeface="Armin Grotesk 2"/>
            </a:endParaRPr>
          </a:p>
        </p:txBody>
      </p:sp>
      <p:sp>
        <p:nvSpPr>
          <p:cNvPr id="11" name="AutoShape 11"/>
          <p:cNvSpPr/>
          <p:nvPr/>
        </p:nvSpPr>
        <p:spPr>
          <a:xfrm flipV="1">
            <a:off x="1028700" y="6311977"/>
            <a:ext cx="9018656" cy="0"/>
          </a:xfrm>
          <a:prstGeom prst="line">
            <a:avLst/>
          </a:prstGeom>
          <a:ln w="9525" cap="flat">
            <a:solidFill>
              <a:srgbClr val="434C8F">
                <a:alpha val="50980"/>
              </a:srgbClr>
            </a:solidFill>
            <a:prstDash val="solid"/>
            <a:headEnd type="none" w="sm" len="sm"/>
            <a:tailEnd type="none" w="sm" len="sm"/>
          </a:ln>
        </p:spPr>
        <p:txBody>
          <a:bodyPr/>
          <a:lstStyle/>
          <a:p>
            <a:endParaRPr lang="lv-LV"/>
          </a:p>
        </p:txBody>
      </p:sp>
      <p:sp>
        <p:nvSpPr>
          <p:cNvPr id="12" name="TextBox 12"/>
          <p:cNvSpPr txBox="1"/>
          <p:nvPr/>
        </p:nvSpPr>
        <p:spPr>
          <a:xfrm>
            <a:off x="998537" y="6416899"/>
            <a:ext cx="15872341" cy="1538883"/>
          </a:xfrm>
          <a:prstGeom prst="rect">
            <a:avLst/>
          </a:prstGeom>
        </p:spPr>
        <p:txBody>
          <a:bodyPr lIns="0" tIns="0" rIns="0" bIns="0" rtlCol="0" anchor="t">
            <a:spAutoFit/>
          </a:bodyPr>
          <a:lstStyle/>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Regulas 2021/1058 </a:t>
            </a:r>
            <a:r>
              <a:rPr lang="en-US" sz="3000" b="1" dirty="0" err="1">
                <a:solidFill>
                  <a:srgbClr val="A20B32"/>
                </a:solidFill>
                <a:latin typeface="Armin Grotesk 2 Semi-Bold"/>
                <a:ea typeface="Armin Grotesk 2 Semi-Bold"/>
                <a:cs typeface="Armin Grotesk 2 Semi-Bold"/>
                <a:sym typeface="Armin Grotesk 2 Semi-Bold"/>
              </a:rPr>
              <a:t>regulas</a:t>
            </a:r>
            <a:r>
              <a:rPr lang="en-US" sz="3000" b="1" dirty="0">
                <a:solidFill>
                  <a:srgbClr val="A20B32"/>
                </a:solidFill>
                <a:latin typeface="Armin Grotesk 2 Semi-Bold"/>
                <a:ea typeface="Armin Grotesk 2 Semi-Bold"/>
                <a:cs typeface="Armin Grotesk 2 Semi-Bold"/>
                <a:sym typeface="Armin Grotesk 2 Semi-Bold"/>
              </a:rPr>
              <a:t> 7. </a:t>
            </a:r>
            <a:r>
              <a:rPr lang="en-US" sz="3000" b="1" dirty="0" err="1">
                <a:solidFill>
                  <a:srgbClr val="A20B32"/>
                </a:solidFill>
                <a:latin typeface="Armin Grotesk 2 Semi-Bold"/>
                <a:ea typeface="Armin Grotesk 2 Semi-Bold"/>
                <a:cs typeface="Armin Grotesk 2 Semi-Bold"/>
                <a:sym typeface="Armin Grotesk 2 Semi-Bold"/>
              </a:rPr>
              <a:t>panta</a:t>
            </a:r>
            <a:r>
              <a:rPr lang="en-US" sz="3000" b="1" dirty="0">
                <a:solidFill>
                  <a:srgbClr val="A20B32"/>
                </a:solidFill>
                <a:latin typeface="Armin Grotesk 2 Semi-Bold"/>
                <a:ea typeface="Armin Grotesk 2 Semi-Bold"/>
                <a:cs typeface="Armin Grotesk 2 Semi-Bold"/>
                <a:sym typeface="Armin Grotesk 2 Semi-Bold"/>
              </a:rPr>
              <a:t> 1. </a:t>
            </a:r>
            <a:r>
              <a:rPr lang="en-US" sz="3000" b="1" dirty="0" err="1">
                <a:solidFill>
                  <a:srgbClr val="A20B32"/>
                </a:solidFill>
                <a:latin typeface="Armin Grotesk 2 Semi-Bold"/>
                <a:ea typeface="Armin Grotesk 2 Semi-Bold"/>
                <a:cs typeface="Armin Grotesk 2 Semi-Bold"/>
                <a:sym typeface="Armin Grotesk 2 Semi-Bold"/>
              </a:rPr>
              <a:t>punkts</a:t>
            </a:r>
            <a:r>
              <a:rPr lang="en-US" sz="3000" b="1" dirty="0">
                <a:solidFill>
                  <a:srgbClr val="A20B32"/>
                </a:solidFill>
                <a:latin typeface="Armin Grotesk 2 Semi-Bold"/>
                <a:ea typeface="Armin Grotesk 2 Semi-Bold"/>
                <a:cs typeface="Armin Grotesk 2 Semi-Bold"/>
                <a:sym typeface="Armin Grotesk 2 Semi-Bold"/>
              </a:rPr>
              <a:t> - </a:t>
            </a:r>
            <a:r>
              <a:rPr lang="en-US" sz="3000" b="1" u="sng" dirty="0">
                <a:solidFill>
                  <a:srgbClr val="A20B32"/>
                </a:solidFill>
                <a:latin typeface="Armin Grotesk 2 Semi-Bold"/>
                <a:ea typeface="Armin Grotesk 2 Semi-Bold"/>
                <a:cs typeface="Armin Grotesk 2 Semi-Bold"/>
                <a:sym typeface="Armin Grotesk 2 Semi-Bold"/>
                <a:hlinkClick r:id="" action="ppaction://noaction"/>
              </a:rPr>
              <a:t>eur-lex.europa.eu</a:t>
            </a:r>
          </a:p>
          <a:p>
            <a:pPr algn="l">
              <a:lnSpc>
                <a:spcPts val="3000"/>
              </a:lnSpc>
            </a:pPr>
            <a:endParaRPr lang="en-US" sz="3000" b="1" u="sng" dirty="0">
              <a:solidFill>
                <a:srgbClr val="A20B32"/>
              </a:solidFill>
              <a:latin typeface="Armin Grotesk 2 Semi-Bold"/>
              <a:ea typeface="Armin Grotesk 2 Semi-Bold"/>
              <a:cs typeface="Armin Grotesk 2 Semi-Bold"/>
              <a:sym typeface="Armin Grotesk 2 Semi-Bold"/>
              <a:hlinkClick r:id="" action="ppaction://noaction"/>
            </a:endParaRPr>
          </a:p>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a:t>
            </a:r>
          </a:p>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a:t>
            </a:r>
          </a:p>
        </p:txBody>
      </p:sp>
      <p:sp>
        <p:nvSpPr>
          <p:cNvPr id="13" name="TextBox 13"/>
          <p:cNvSpPr txBox="1"/>
          <p:nvPr/>
        </p:nvSpPr>
        <p:spPr>
          <a:xfrm>
            <a:off x="1028700" y="6907290"/>
            <a:ext cx="15825890" cy="1933575"/>
          </a:xfrm>
          <a:prstGeom prst="rect">
            <a:avLst/>
          </a:prstGeom>
        </p:spPr>
        <p:txBody>
          <a:bodyPr lIns="0" tIns="0" rIns="0" bIns="0" rtlCol="0" anchor="t">
            <a:spAutoFit/>
          </a:bodyPr>
          <a:lstStyle/>
          <a:p>
            <a:pPr algn="l">
              <a:lnSpc>
                <a:spcPts val="2520"/>
              </a:lnSpc>
            </a:pPr>
            <a:r>
              <a:rPr lang="lv-LV" sz="2100" dirty="0">
                <a:solidFill>
                  <a:srgbClr val="1B1B1B"/>
                </a:solidFill>
                <a:latin typeface="Armin Grotesk 2"/>
                <a:ea typeface="Armin Grotesk 2"/>
                <a:cs typeface="Armin Grotesk 2"/>
                <a:sym typeface="Armin Grotesk 2"/>
              </a:rPr>
              <a:t>Nozares un darbības, kas</a:t>
            </a:r>
            <a:r>
              <a:rPr lang="en-US" sz="2100" dirty="0">
                <a:solidFill>
                  <a:srgbClr val="1B1B1B"/>
                </a:solidFill>
                <a:latin typeface="Armin Grotesk 2"/>
                <a:ea typeface="Armin Grotesk 2"/>
                <a:cs typeface="Armin Grotesk 2"/>
                <a:sym typeface="Armin Grotesk 2"/>
              </a:rPr>
              <a:t> skar </a:t>
            </a:r>
            <a:r>
              <a:rPr lang="en-US" sz="2100" dirty="0" err="1">
                <a:solidFill>
                  <a:srgbClr val="1B1B1B"/>
                </a:solidFill>
                <a:latin typeface="Armin Grotesk 2"/>
                <a:ea typeface="Armin Grotesk 2"/>
                <a:cs typeface="Armin Grotesk 2"/>
                <a:sym typeface="Armin Grotesk 2"/>
              </a:rPr>
              <a:t>kodolelektrostacijas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investīcijas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ar</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mērķi</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panākt</a:t>
            </a:r>
            <a:r>
              <a:rPr lang="en-US" sz="2100" dirty="0">
                <a:solidFill>
                  <a:srgbClr val="1B1B1B"/>
                </a:solidFill>
                <a:latin typeface="Armin Grotesk 2"/>
                <a:ea typeface="Armin Grotesk 2"/>
                <a:cs typeface="Armin Grotesk 2"/>
                <a:sym typeface="Armin Grotesk 2"/>
              </a:rPr>
              <a:t> to </a:t>
            </a:r>
            <a:r>
              <a:rPr lang="en-US" sz="2100" dirty="0" err="1">
                <a:solidFill>
                  <a:srgbClr val="1B1B1B"/>
                </a:solidFill>
                <a:latin typeface="Armin Grotesk 2"/>
                <a:ea typeface="Armin Grotesk 2"/>
                <a:cs typeface="Armin Grotesk 2"/>
                <a:sym typeface="Armin Grotesk 2"/>
              </a:rPr>
              <a:t>siltumnīcefekta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gāzu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emisiju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samazināšanu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tabakas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nozari</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investīcijas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lidostās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investīcijas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atkritumu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poligonos</a:t>
            </a:r>
            <a:r>
              <a:rPr lang="en-US" sz="2100" dirty="0">
                <a:solidFill>
                  <a:srgbClr val="1B1B1B"/>
                </a:solidFill>
                <a:latin typeface="Armin Grotesk 2"/>
                <a:ea typeface="Armin Grotesk 2"/>
                <a:cs typeface="Armin Grotesk 2"/>
                <a:sym typeface="Armin Grotesk 2"/>
              </a:rPr>
              <a:t> un to </a:t>
            </a:r>
            <a:r>
              <a:rPr lang="en-US" sz="2100" dirty="0" err="1">
                <a:solidFill>
                  <a:srgbClr val="1B1B1B"/>
                </a:solidFill>
                <a:latin typeface="Armin Grotesk 2"/>
                <a:ea typeface="Armin Grotesk 2"/>
                <a:cs typeface="Armin Grotesk 2"/>
                <a:sym typeface="Armin Grotesk 2"/>
              </a:rPr>
              <a:t>atliku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apstrādē</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ar</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fosilo</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kurināmo</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saistītās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investīcijas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investīcijas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gāzes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sadalē</a:t>
            </a:r>
            <a:r>
              <a:rPr lang="en-US" sz="2100" dirty="0">
                <a:solidFill>
                  <a:srgbClr val="1B1B1B"/>
                </a:solidFill>
                <a:latin typeface="Armin Grotesk 2"/>
                <a:ea typeface="Armin Grotesk 2"/>
                <a:cs typeface="Armin Grotesk 2"/>
                <a:sym typeface="Armin Grotesk 2"/>
              </a:rPr>
              <a:t> un </a:t>
            </a:r>
            <a:r>
              <a:rPr lang="en-US" sz="2100" dirty="0" err="1">
                <a:solidFill>
                  <a:srgbClr val="1B1B1B"/>
                </a:solidFill>
                <a:latin typeface="Armin Grotesk 2"/>
                <a:ea typeface="Armin Grotesk 2"/>
                <a:cs typeface="Armin Grotesk 2"/>
                <a:sym typeface="Armin Grotesk 2"/>
              </a:rPr>
              <a:t>pārvadē</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investīcijas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transportlīdzekļos</a:t>
            </a:r>
            <a:r>
              <a:rPr lang="en-US" sz="2100" dirty="0">
                <a:solidFill>
                  <a:srgbClr val="1B1B1B"/>
                </a:solidFill>
                <a:latin typeface="Armin Grotesk 2"/>
                <a:ea typeface="Armin Grotesk 2"/>
                <a:cs typeface="Armin Grotesk 2"/>
                <a:sym typeface="Armin Grotesk 2"/>
              </a:rPr>
              <a:t>.</a:t>
            </a:r>
          </a:p>
          <a:p>
            <a:pPr algn="l">
              <a:lnSpc>
                <a:spcPts val="2520"/>
              </a:lnSpc>
            </a:pPr>
            <a:endParaRPr lang="en-US" sz="2100" dirty="0">
              <a:solidFill>
                <a:srgbClr val="1B1B1B"/>
              </a:solidFill>
              <a:latin typeface="Armin Grotesk 2"/>
              <a:ea typeface="Armin Grotesk 2"/>
              <a:cs typeface="Armin Grotesk 2"/>
              <a:sym typeface="Armin Grotesk 2"/>
            </a:endParaRPr>
          </a:p>
          <a:p>
            <a:pPr algn="l">
              <a:lnSpc>
                <a:spcPts val="2520"/>
              </a:lnSpc>
            </a:pPr>
            <a:endParaRPr lang="en-US" sz="2100" dirty="0">
              <a:solidFill>
                <a:srgbClr val="1B1B1B"/>
              </a:solidFill>
              <a:latin typeface="Armin Grotesk 2"/>
              <a:ea typeface="Armin Grotesk 2"/>
              <a:cs typeface="Armin Grotesk 2"/>
              <a:sym typeface="Armin Grotesk 2"/>
            </a:endParaRPr>
          </a:p>
          <a:p>
            <a:pPr algn="l">
              <a:lnSpc>
                <a:spcPts val="2520"/>
              </a:lnSpc>
            </a:pPr>
            <a:endParaRPr lang="en-US" sz="2100" dirty="0">
              <a:solidFill>
                <a:srgbClr val="1B1B1B"/>
              </a:solidFill>
              <a:latin typeface="Armin Grotesk 2"/>
              <a:ea typeface="Armin Grotesk 2"/>
              <a:cs typeface="Armin Grotesk 2"/>
              <a:sym typeface="Armin Grotesk 2"/>
            </a:endParaRPr>
          </a:p>
        </p:txBody>
      </p:sp>
      <p:sp>
        <p:nvSpPr>
          <p:cNvPr id="14" name="AutoShape 14"/>
          <p:cNvSpPr/>
          <p:nvPr/>
        </p:nvSpPr>
        <p:spPr>
          <a:xfrm flipV="1">
            <a:off x="1028700" y="8145687"/>
            <a:ext cx="9018656" cy="0"/>
          </a:xfrm>
          <a:prstGeom prst="line">
            <a:avLst/>
          </a:prstGeom>
          <a:ln w="9525" cap="flat">
            <a:solidFill>
              <a:srgbClr val="434C8F">
                <a:alpha val="50980"/>
              </a:srgbClr>
            </a:solidFill>
            <a:prstDash val="solid"/>
            <a:headEnd type="none" w="sm" len="sm"/>
            <a:tailEnd type="none" w="sm" len="sm"/>
          </a:ln>
        </p:spPr>
        <p:txBody>
          <a:bodyPr/>
          <a:lstStyle/>
          <a:p>
            <a:endParaRPr lang="lv-LV"/>
          </a:p>
        </p:txBody>
      </p:sp>
      <p:sp>
        <p:nvSpPr>
          <p:cNvPr id="15" name="TextBox 15"/>
          <p:cNvSpPr txBox="1"/>
          <p:nvPr/>
        </p:nvSpPr>
        <p:spPr>
          <a:xfrm>
            <a:off x="1028700" y="8281694"/>
            <a:ext cx="13613396" cy="1990725"/>
          </a:xfrm>
          <a:prstGeom prst="rect">
            <a:avLst/>
          </a:prstGeom>
        </p:spPr>
        <p:txBody>
          <a:bodyPr lIns="0" tIns="0" rIns="0" bIns="0" rtlCol="0" anchor="t">
            <a:spAutoFit/>
          </a:bodyPr>
          <a:lstStyle/>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Regulas Nr. 2023/2831</a:t>
            </a:r>
            <a:r>
              <a:rPr lang="lv-LV" sz="3000" b="1" dirty="0">
                <a:solidFill>
                  <a:srgbClr val="A20B32"/>
                </a:solidFill>
                <a:latin typeface="Armin Grotesk 2 Semi-Bold"/>
                <a:ea typeface="Armin Grotesk 2 Semi-Bold"/>
                <a:cs typeface="Armin Grotesk 2 Semi-Bold"/>
                <a:sym typeface="Armin Grotesk 2 Semi-Bold"/>
              </a:rPr>
              <a:t> </a:t>
            </a:r>
            <a:r>
              <a:rPr lang="en-US" sz="3000" b="1" dirty="0">
                <a:solidFill>
                  <a:srgbClr val="A20B32"/>
                </a:solidFill>
                <a:latin typeface="Armin Grotesk 2 Semi-Bold"/>
                <a:ea typeface="Armin Grotesk 2 Semi-Bold"/>
                <a:cs typeface="Armin Grotesk 2 Semi-Bold"/>
                <a:sym typeface="Armin Grotesk 2 Semi-Bold"/>
              </a:rPr>
              <a:t> 1.panta 1.punkta "a", "b", "c" </a:t>
            </a:r>
            <a:r>
              <a:rPr lang="en-US" sz="3000" b="1" dirty="0" err="1">
                <a:solidFill>
                  <a:srgbClr val="A20B32"/>
                </a:solidFill>
                <a:latin typeface="Armin Grotesk 2 Semi-Bold"/>
                <a:ea typeface="Armin Grotesk 2 Semi-Bold"/>
                <a:cs typeface="Armin Grotesk 2 Semi-Bold"/>
                <a:sym typeface="Armin Grotesk 2 Semi-Bold"/>
              </a:rPr>
              <a:t>vai</a:t>
            </a:r>
            <a:r>
              <a:rPr lang="en-US" sz="3000" b="1" dirty="0">
                <a:solidFill>
                  <a:srgbClr val="A20B32"/>
                </a:solidFill>
                <a:latin typeface="Armin Grotesk 2 Semi-Bold"/>
                <a:ea typeface="Armin Grotesk 2 Semi-Bold"/>
                <a:cs typeface="Armin Grotesk 2 Semi-Bold"/>
                <a:sym typeface="Armin Grotesk 2 Semi-Bold"/>
              </a:rPr>
              <a:t> "d" </a:t>
            </a:r>
            <a:r>
              <a:rPr lang="en-US" sz="3000" b="1" dirty="0" err="1">
                <a:solidFill>
                  <a:srgbClr val="A20B32"/>
                </a:solidFill>
                <a:latin typeface="Armin Grotesk 2 Semi-Bold"/>
                <a:ea typeface="Armin Grotesk 2 Semi-Bold"/>
                <a:cs typeface="Armin Grotesk 2 Semi-Bold"/>
                <a:sym typeface="Armin Grotesk 2 Semi-Bold"/>
              </a:rPr>
              <a:t>apakšpunkti</a:t>
            </a:r>
            <a:r>
              <a:rPr lang="en-US" sz="3000" b="1" dirty="0">
                <a:solidFill>
                  <a:srgbClr val="A20B32"/>
                </a:solidFill>
                <a:latin typeface="Armin Grotesk 2 Semi-Bold"/>
                <a:ea typeface="Armin Grotesk 2 Semi-Bold"/>
                <a:cs typeface="Armin Grotesk 2 Semi-Bold"/>
                <a:sym typeface="Armin Grotesk 2 Semi-Bold"/>
              </a:rPr>
              <a:t>  – </a:t>
            </a:r>
            <a:r>
              <a:rPr lang="en-US" sz="3000" b="1" u="sng" dirty="0">
                <a:solidFill>
                  <a:srgbClr val="A20B32"/>
                </a:solidFill>
                <a:latin typeface="Armin Grotesk 2 Semi-Bold"/>
                <a:ea typeface="Armin Grotesk 2 Semi-Bold"/>
                <a:cs typeface="Armin Grotesk 2 Semi-Bold"/>
                <a:sym typeface="Armin Grotesk 2 Semi-Bold"/>
                <a:hlinkClick r:id="rId4" tooltip="https://eur-lex.europa.eu/legal-content/LV/TXT/?uri=CELEX:32023R2831"/>
              </a:rPr>
              <a:t>eur-lex.europa.eu</a:t>
            </a:r>
            <a:r>
              <a:rPr lang="en-US" sz="3000" b="1" dirty="0">
                <a:solidFill>
                  <a:srgbClr val="A20B32"/>
                </a:solidFill>
                <a:latin typeface="Armin Grotesk 2 Semi-Bold"/>
                <a:ea typeface="Armin Grotesk 2 Semi-Bold"/>
                <a:cs typeface="Armin Grotesk 2 Semi-Bold"/>
                <a:sym typeface="Armin Grotesk 2 Semi-Bold"/>
              </a:rPr>
              <a:t> (</a:t>
            </a:r>
            <a:r>
              <a:rPr lang="en-US" sz="3000" b="1" dirty="0" err="1">
                <a:solidFill>
                  <a:srgbClr val="A20B32"/>
                </a:solidFill>
                <a:latin typeface="Armin Grotesk 2 Semi-Bold"/>
                <a:ea typeface="Armin Grotesk 2 Semi-Bold"/>
                <a:cs typeface="Armin Grotesk 2 Semi-Bold"/>
                <a:sym typeface="Armin Grotesk 2 Semi-Bold"/>
              </a:rPr>
              <a:t>attiecās</a:t>
            </a:r>
            <a:r>
              <a:rPr lang="en-US" sz="3000" b="1" dirty="0">
                <a:solidFill>
                  <a:srgbClr val="A20B32"/>
                </a:solidFill>
                <a:latin typeface="Armin Grotesk 2 Semi-Bold"/>
                <a:ea typeface="Armin Grotesk 2 Semi-Bold"/>
                <a:cs typeface="Armin Grotesk 2 Semi-Bold"/>
                <a:sym typeface="Armin Grotesk 2 Semi-Bold"/>
              </a:rPr>
              <a:t> </a:t>
            </a:r>
            <a:r>
              <a:rPr lang="en-US" sz="3000" b="1" dirty="0" err="1">
                <a:solidFill>
                  <a:srgbClr val="A20B32"/>
                </a:solidFill>
                <a:latin typeface="Armin Grotesk 2 Semi-Bold"/>
                <a:ea typeface="Armin Grotesk 2 Semi-Bold"/>
                <a:cs typeface="Armin Grotesk 2 Semi-Bold"/>
                <a:sym typeface="Armin Grotesk 2 Semi-Bold"/>
              </a:rPr>
              <a:t>uz</a:t>
            </a:r>
            <a:r>
              <a:rPr lang="en-US" sz="3000" b="1" dirty="0">
                <a:solidFill>
                  <a:srgbClr val="A20B32"/>
                </a:solidFill>
                <a:latin typeface="Armin Grotesk 2 Semi-Bold"/>
                <a:ea typeface="Armin Grotesk 2 Semi-Bold"/>
                <a:cs typeface="Armin Grotesk 2 Semi-Bold"/>
                <a:sym typeface="Armin Grotesk 2 Semi-Bold"/>
              </a:rPr>
              <a:t> </a:t>
            </a:r>
            <a:r>
              <a:rPr lang="en-US" sz="3000" b="1" dirty="0" err="1">
                <a:solidFill>
                  <a:srgbClr val="A20B32"/>
                </a:solidFill>
                <a:latin typeface="Armin Grotesk 2 Semi-Bold"/>
                <a:ea typeface="Armin Grotesk 2 Semi-Bold"/>
                <a:cs typeface="Armin Grotesk 2 Semi-Bold"/>
                <a:sym typeface="Armin Grotesk 2 Semi-Bold"/>
              </a:rPr>
              <a:t>komersantu</a:t>
            </a:r>
            <a:r>
              <a:rPr lang="en-US" sz="3000" b="1" dirty="0">
                <a:solidFill>
                  <a:srgbClr val="A20B32"/>
                </a:solidFill>
                <a:latin typeface="Armin Grotesk 2 Semi-Bold"/>
                <a:ea typeface="Armin Grotesk 2 Semi-Bold"/>
                <a:cs typeface="Armin Grotesk 2 Semi-Bold"/>
                <a:sym typeface="Armin Grotesk 2 Semi-Bold"/>
              </a:rPr>
              <a:t>)</a:t>
            </a:r>
          </a:p>
          <a:p>
            <a:pPr algn="l">
              <a:lnSpc>
                <a:spcPts val="3000"/>
              </a:lnSpc>
            </a:pPr>
            <a:endParaRPr lang="en-US" sz="3000" b="1" dirty="0">
              <a:solidFill>
                <a:srgbClr val="A20B32"/>
              </a:solidFill>
              <a:latin typeface="Armin Grotesk 2 Semi-Bold"/>
              <a:ea typeface="Armin Grotesk 2 Semi-Bold"/>
              <a:cs typeface="Armin Grotesk 2 Semi-Bold"/>
              <a:sym typeface="Armin Grotesk 2 Semi-Bold"/>
            </a:endParaRPr>
          </a:p>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a:t>
            </a:r>
          </a:p>
          <a:p>
            <a:pPr algn="l">
              <a:lnSpc>
                <a:spcPts val="3000"/>
              </a:lnSpc>
            </a:pPr>
            <a:r>
              <a:rPr lang="en-US" sz="3000" b="1" dirty="0">
                <a:solidFill>
                  <a:srgbClr val="A20B32"/>
                </a:solidFill>
                <a:latin typeface="Armin Grotesk 2 Semi-Bold"/>
                <a:ea typeface="Armin Grotesk 2 Semi-Bold"/>
                <a:cs typeface="Armin Grotesk 2 Semi-Bold"/>
                <a:sym typeface="Armin Grotesk 2 Semi-Bold"/>
              </a:rPr>
              <a:t> </a:t>
            </a:r>
          </a:p>
        </p:txBody>
      </p:sp>
      <p:sp>
        <p:nvSpPr>
          <p:cNvPr id="16" name="TextBox 16"/>
          <p:cNvSpPr txBox="1"/>
          <p:nvPr/>
        </p:nvSpPr>
        <p:spPr>
          <a:xfrm>
            <a:off x="1028700" y="9047802"/>
            <a:ext cx="12896747" cy="1933575"/>
          </a:xfrm>
          <a:prstGeom prst="rect">
            <a:avLst/>
          </a:prstGeom>
        </p:spPr>
        <p:txBody>
          <a:bodyPr lIns="0" tIns="0" rIns="0" bIns="0" rtlCol="0" anchor="t">
            <a:spAutoFit/>
          </a:bodyPr>
          <a:lstStyle/>
          <a:p>
            <a:pPr>
              <a:lnSpc>
                <a:spcPts val="2520"/>
              </a:lnSpc>
            </a:pPr>
            <a:r>
              <a:rPr lang="lv-LV" sz="2100" dirty="0">
                <a:solidFill>
                  <a:srgbClr val="1B1B1B"/>
                </a:solidFill>
                <a:latin typeface="Armin Grotesk 2"/>
                <a:ea typeface="Armin Grotesk 2"/>
                <a:cs typeface="Armin Grotesk 2"/>
                <a:sym typeface="Armin Grotesk 2"/>
              </a:rPr>
              <a:t>Nozares un d</a:t>
            </a:r>
            <a:r>
              <a:rPr lang="en-US" sz="2100" dirty="0" err="1">
                <a:solidFill>
                  <a:srgbClr val="1B1B1B"/>
                </a:solidFill>
                <a:latin typeface="Armin Grotesk 2"/>
                <a:ea typeface="Armin Grotesk 2"/>
                <a:cs typeface="Armin Grotesk 2"/>
                <a:sym typeface="Armin Grotesk 2"/>
              </a:rPr>
              <a:t>arbības</a:t>
            </a:r>
            <a:r>
              <a:rPr lang="en-US" sz="2100" dirty="0">
                <a:solidFill>
                  <a:srgbClr val="1B1B1B"/>
                </a:solidFill>
                <a:latin typeface="Armin Grotesk 2"/>
                <a:ea typeface="Armin Grotesk 2"/>
                <a:cs typeface="Armin Grotesk 2"/>
                <a:sym typeface="Armin Grotesk 2"/>
              </a:rPr>
              <a:t>, kas </a:t>
            </a:r>
            <a:r>
              <a:rPr lang="en-US" sz="2100" dirty="0" err="1">
                <a:solidFill>
                  <a:srgbClr val="1B1B1B"/>
                </a:solidFill>
                <a:latin typeface="Armin Grotesk 2"/>
                <a:ea typeface="Armin Grotesk 2"/>
                <a:cs typeface="Armin Grotesk 2"/>
                <a:sym typeface="Armin Grotesk 2"/>
              </a:rPr>
              <a:t>saistītas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ar</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zvejas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akvakultūras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lauksaimniecības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produktu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primāro</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ražošanu</a:t>
            </a:r>
            <a:r>
              <a:rPr lang="en-US" sz="2100" dirty="0">
                <a:solidFill>
                  <a:srgbClr val="1B1B1B"/>
                </a:solidFill>
                <a:latin typeface="Armin Grotesk 2"/>
                <a:ea typeface="Armin Grotesk 2"/>
                <a:cs typeface="Armin Grotesk 2"/>
                <a:sym typeface="Armin Grotesk 2"/>
              </a:rPr>
              <a:t> un </a:t>
            </a:r>
            <a:r>
              <a:rPr lang="en-US" sz="2100" dirty="0" err="1">
                <a:solidFill>
                  <a:srgbClr val="1B1B1B"/>
                </a:solidFill>
                <a:latin typeface="Armin Grotesk 2"/>
                <a:ea typeface="Armin Grotesk 2"/>
                <a:cs typeface="Armin Grotesk 2"/>
                <a:sym typeface="Armin Grotesk 2"/>
              </a:rPr>
              <a:t>pārstrādi</a:t>
            </a:r>
            <a:r>
              <a:rPr lang="en-US" sz="2100" dirty="0">
                <a:solidFill>
                  <a:srgbClr val="1B1B1B"/>
                </a:solidFill>
                <a:latin typeface="Armin Grotesk 2"/>
                <a:ea typeface="Armin Grotesk 2"/>
                <a:cs typeface="Armin Grotesk 2"/>
                <a:sym typeface="Armin Grotesk 2"/>
              </a:rPr>
              <a:t>, un </a:t>
            </a:r>
            <a:r>
              <a:rPr lang="en-US" sz="2100" dirty="0" err="1">
                <a:solidFill>
                  <a:srgbClr val="1B1B1B"/>
                </a:solidFill>
                <a:latin typeface="Armin Grotesk 2"/>
                <a:ea typeface="Armin Grotesk 2"/>
                <a:cs typeface="Armin Grotesk 2"/>
                <a:sym typeface="Armin Grotesk 2"/>
              </a:rPr>
              <a:t>tirdzniecību</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kā</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arī</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eksporta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uz</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trešajām</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valstīm</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pasākumus</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vai</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importa</a:t>
            </a:r>
            <a:r>
              <a:rPr lang="en-US" sz="2100" dirty="0">
                <a:solidFill>
                  <a:srgbClr val="1B1B1B"/>
                </a:solidFill>
                <a:latin typeface="Armin Grotesk 2"/>
                <a:ea typeface="Armin Grotesk 2"/>
                <a:cs typeface="Armin Grotesk 2"/>
                <a:sym typeface="Armin Grotesk 2"/>
              </a:rPr>
              <a:t> </a:t>
            </a:r>
            <a:r>
              <a:rPr lang="en-US" sz="2100" dirty="0" err="1">
                <a:solidFill>
                  <a:srgbClr val="1B1B1B"/>
                </a:solidFill>
                <a:latin typeface="Armin Grotesk 2"/>
                <a:ea typeface="Armin Grotesk 2"/>
                <a:cs typeface="Armin Grotesk 2"/>
                <a:sym typeface="Armin Grotesk 2"/>
              </a:rPr>
              <a:t>aizstāšanu</a:t>
            </a:r>
            <a:r>
              <a:rPr lang="en-US" sz="2100" dirty="0">
                <a:solidFill>
                  <a:srgbClr val="1B1B1B"/>
                </a:solidFill>
                <a:latin typeface="Armin Grotesk 2"/>
                <a:ea typeface="Armin Grotesk 2"/>
                <a:cs typeface="Armin Grotesk 2"/>
                <a:sym typeface="Armin Grotesk 2"/>
              </a:rPr>
              <a:t>.</a:t>
            </a:r>
          </a:p>
          <a:p>
            <a:pPr algn="l">
              <a:lnSpc>
                <a:spcPts val="2520"/>
              </a:lnSpc>
            </a:pPr>
            <a:endParaRPr lang="en-US" sz="2100" dirty="0">
              <a:solidFill>
                <a:srgbClr val="1B1B1B"/>
              </a:solidFill>
              <a:latin typeface="Armin Grotesk 2"/>
              <a:ea typeface="Armin Grotesk 2"/>
              <a:cs typeface="Armin Grotesk 2"/>
              <a:sym typeface="Armin Grotesk 2"/>
            </a:endParaRPr>
          </a:p>
          <a:p>
            <a:pPr algn="l">
              <a:lnSpc>
                <a:spcPts val="2520"/>
              </a:lnSpc>
            </a:pPr>
            <a:endParaRPr lang="en-US" sz="2100" dirty="0">
              <a:solidFill>
                <a:srgbClr val="1B1B1B"/>
              </a:solidFill>
              <a:latin typeface="Armin Grotesk 2"/>
              <a:ea typeface="Armin Grotesk 2"/>
              <a:cs typeface="Armin Grotesk 2"/>
              <a:sym typeface="Armin Grotesk 2"/>
            </a:endParaRPr>
          </a:p>
          <a:p>
            <a:pPr algn="l">
              <a:lnSpc>
                <a:spcPts val="2520"/>
              </a:lnSpc>
            </a:pPr>
            <a:endParaRPr lang="en-US" sz="2100" dirty="0">
              <a:solidFill>
                <a:srgbClr val="1B1B1B"/>
              </a:solidFill>
              <a:latin typeface="Armin Grotesk 2"/>
              <a:ea typeface="Armin Grotesk 2"/>
              <a:cs typeface="Armin Grotesk 2"/>
              <a:sym typeface="Armin Grotesk 2"/>
            </a:endParaRPr>
          </a:p>
          <a:p>
            <a:pPr algn="l">
              <a:lnSpc>
                <a:spcPts val="2520"/>
              </a:lnSpc>
            </a:pPr>
            <a:endParaRPr lang="en-US" sz="2100" dirty="0">
              <a:solidFill>
                <a:srgbClr val="1B1B1B"/>
              </a:solidFill>
              <a:latin typeface="Armin Grotesk 2"/>
              <a:ea typeface="Armin Grotesk 2"/>
              <a:cs typeface="Armin Grotesk 2"/>
              <a:sym typeface="Armin Grotesk 2"/>
            </a:endParaRPr>
          </a:p>
        </p:txBody>
      </p:sp>
    </p:spTree>
    <p:extLst>
      <p:ext uri="{BB962C8B-B14F-4D97-AF65-F5344CB8AC3E}">
        <p14:creationId xmlns:p14="http://schemas.microsoft.com/office/powerpoint/2010/main" val="305446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62989" y="893759"/>
            <a:ext cx="15543436" cy="990441"/>
            <a:chOff x="0" y="-104775"/>
            <a:chExt cx="20724581" cy="1320588"/>
          </a:xfrm>
        </p:grpSpPr>
        <p:sp>
          <p:nvSpPr>
            <p:cNvPr id="4" name="Freeform 4"/>
            <p:cNvSpPr/>
            <p:nvPr/>
          </p:nvSpPr>
          <p:spPr>
            <a:xfrm>
              <a:off x="0" y="0"/>
              <a:ext cx="20724580" cy="1215813"/>
            </a:xfrm>
            <a:custGeom>
              <a:avLst/>
              <a:gdLst/>
              <a:ahLst/>
              <a:cxnLst/>
              <a:rect l="l" t="t" r="r" b="b"/>
              <a:pathLst>
                <a:path w="20724580" h="1215813">
                  <a:moveTo>
                    <a:pt x="0" y="0"/>
                  </a:moveTo>
                  <a:lnTo>
                    <a:pt x="20724580" y="0"/>
                  </a:lnTo>
                  <a:lnTo>
                    <a:pt x="20724580" y="1215813"/>
                  </a:lnTo>
                  <a:lnTo>
                    <a:pt x="0" y="1215813"/>
                  </a:lnTo>
                  <a:close/>
                </a:path>
              </a:pathLst>
            </a:custGeom>
            <a:solidFill>
              <a:srgbClr val="000000">
                <a:alpha val="0"/>
              </a:srgbClr>
            </a:solidFill>
          </p:spPr>
          <p:txBody>
            <a:bodyPr/>
            <a:lstStyle/>
            <a:p>
              <a:endParaRPr lang="lv-LV" dirty="0"/>
            </a:p>
          </p:txBody>
        </p:sp>
        <p:sp>
          <p:nvSpPr>
            <p:cNvPr id="5" name="TextBox 5"/>
            <p:cNvSpPr txBox="1"/>
            <p:nvPr/>
          </p:nvSpPr>
          <p:spPr>
            <a:xfrm>
              <a:off x="0" y="-104775"/>
              <a:ext cx="20724581" cy="1320588"/>
            </a:xfrm>
            <a:prstGeom prst="rect">
              <a:avLst/>
            </a:prstGeom>
          </p:spPr>
          <p:txBody>
            <a:bodyPr lIns="0" tIns="0" rIns="0" bIns="0" rtlCol="0" anchor="t"/>
            <a:lstStyle/>
            <a:p>
              <a:pPr>
                <a:lnSpc>
                  <a:spcPts val="6000"/>
                </a:lnSpc>
              </a:pPr>
              <a:r>
                <a:rPr lang="lv-LV" sz="5000" dirty="0">
                  <a:solidFill>
                    <a:srgbClr val="000000"/>
                  </a:solidFill>
                  <a:latin typeface="Calibri (body)"/>
                  <a:ea typeface="Armin Grotesk 2"/>
                  <a:cs typeface="Armin Grotesk 2"/>
                  <a:sym typeface="Armin Grotesk 2"/>
                </a:rPr>
                <a:t>ATTIECINĀMĀS IZMAKSAS</a:t>
              </a:r>
              <a:endParaRPr lang="en-US" sz="5000" dirty="0">
                <a:solidFill>
                  <a:srgbClr val="000000"/>
                </a:solidFill>
                <a:latin typeface="Calibri (body)"/>
                <a:ea typeface="Armin Grotesk 2"/>
                <a:cs typeface="Armin Grotesk 2"/>
                <a:sym typeface="Armin Grotesk 2"/>
              </a:endParaRPr>
            </a:p>
          </p:txBody>
        </p:sp>
      </p:grpSp>
      <p:sp>
        <p:nvSpPr>
          <p:cNvPr id="6" name="Freeform 6"/>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2"/>
            <a:stretch>
              <a:fillRect l="-40" r="-40"/>
            </a:stretch>
          </a:blipFill>
        </p:spPr>
        <p:txBody>
          <a:bodyPr/>
          <a:lstStyle/>
          <a:p>
            <a:endParaRPr lang="lv-LV"/>
          </a:p>
        </p:txBody>
      </p:sp>
      <p:sp>
        <p:nvSpPr>
          <p:cNvPr id="11" name="TextBox 11"/>
          <p:cNvSpPr txBox="1"/>
          <p:nvPr/>
        </p:nvSpPr>
        <p:spPr>
          <a:xfrm>
            <a:off x="12073527" y="6557081"/>
            <a:ext cx="5534081" cy="1193302"/>
          </a:xfrm>
          <a:prstGeom prst="rect">
            <a:avLst/>
          </a:prstGeom>
        </p:spPr>
        <p:txBody>
          <a:bodyPr lIns="0" tIns="0" rIns="0" bIns="0" rtlCol="0" anchor="t">
            <a:spAutoFit/>
          </a:bodyPr>
          <a:lstStyle/>
          <a:p>
            <a:pPr algn="ctr">
              <a:lnSpc>
                <a:spcPts val="4577"/>
              </a:lnSpc>
            </a:pPr>
            <a:r>
              <a:rPr lang="en-US" sz="3269" spc="104">
                <a:solidFill>
                  <a:srgbClr val="FFFFFF"/>
                </a:solidFill>
                <a:latin typeface="Armin Grotesk 2"/>
                <a:ea typeface="Armin Grotesk 2"/>
                <a:cs typeface="Armin Grotesk 2"/>
                <a:sym typeface="Armin Grotesk 2"/>
              </a:rPr>
              <a:t>75 + aktivitātes visā pasaulē </a:t>
            </a:r>
          </a:p>
        </p:txBody>
      </p:sp>
      <p:sp>
        <p:nvSpPr>
          <p:cNvPr id="12" name="TextBox 12"/>
          <p:cNvSpPr txBox="1"/>
          <p:nvPr/>
        </p:nvSpPr>
        <p:spPr>
          <a:xfrm>
            <a:off x="1162988" y="2305612"/>
            <a:ext cx="14915211" cy="774827"/>
          </a:xfrm>
          <a:prstGeom prst="rect">
            <a:avLst/>
          </a:prstGeom>
        </p:spPr>
        <p:txBody>
          <a:bodyPr wrap="square" lIns="0" tIns="0" rIns="0" bIns="0" rtlCol="0" anchor="t">
            <a:spAutoFit/>
          </a:bodyPr>
          <a:lstStyle/>
          <a:p>
            <a:pPr>
              <a:lnSpc>
                <a:spcPts val="3000"/>
              </a:lnSpc>
            </a:pPr>
            <a:r>
              <a:rPr lang="en-US" sz="3000" b="1" dirty="0">
                <a:solidFill>
                  <a:srgbClr val="A20B32"/>
                </a:solidFill>
                <a:latin typeface="Calibri (body)"/>
                <a:ea typeface="Armin Grotesk 2 Semi-Bold"/>
                <a:cs typeface="Armin Grotesk 2 Semi-Bold"/>
                <a:sym typeface="Armin Grotesk 2 Semi-Bold"/>
              </a:rPr>
              <a:t>• </a:t>
            </a:r>
            <a:r>
              <a:rPr lang="lv-LV" sz="3000" b="1" dirty="0">
                <a:solidFill>
                  <a:srgbClr val="A20B32"/>
                </a:solidFill>
                <a:latin typeface="Calibri (body)"/>
                <a:ea typeface="Armin Grotesk 2 Semi-Bold"/>
              </a:rPr>
              <a:t>Darba ņēmēju alga un valsts sociālās apdrošināšanas obligātās iemaksas, </a:t>
            </a:r>
            <a:r>
              <a:rPr lang="lv-LV" sz="3000" dirty="0">
                <a:latin typeface="Calibri (body)"/>
              </a:rPr>
              <a:t>kas tieši saistītas ar jauna produkta vai tehnoloģijas izstrādi</a:t>
            </a:r>
            <a:endParaRPr lang="en-US" sz="3000" b="1" dirty="0">
              <a:solidFill>
                <a:srgbClr val="A20B32"/>
              </a:solidFill>
              <a:latin typeface="Calibri (body)"/>
              <a:ea typeface="Armin Grotesk 2 Semi-Bold"/>
              <a:cs typeface="Armin Grotesk 2 Semi-Bold"/>
              <a:sym typeface="Armin Grotesk 2 Semi-Bold"/>
            </a:endParaRPr>
          </a:p>
        </p:txBody>
      </p:sp>
      <p:sp>
        <p:nvSpPr>
          <p:cNvPr id="19" name="TextBox 19"/>
          <p:cNvSpPr txBox="1"/>
          <p:nvPr/>
        </p:nvSpPr>
        <p:spPr>
          <a:xfrm>
            <a:off x="1169915" y="3288453"/>
            <a:ext cx="14915210" cy="779572"/>
          </a:xfrm>
          <a:prstGeom prst="rect">
            <a:avLst/>
          </a:prstGeom>
        </p:spPr>
        <p:txBody>
          <a:bodyPr wrap="square" lIns="0" tIns="0" rIns="0" bIns="0" rtlCol="0" anchor="t">
            <a:spAutoFit/>
          </a:bodyPr>
          <a:lstStyle/>
          <a:p>
            <a:pPr>
              <a:lnSpc>
                <a:spcPts val="3000"/>
              </a:lnSpc>
            </a:pPr>
            <a:r>
              <a:rPr lang="en-US" sz="3000" b="1" dirty="0">
                <a:solidFill>
                  <a:srgbClr val="A20B32"/>
                </a:solidFill>
                <a:latin typeface="Calibri (body)"/>
                <a:ea typeface="Armin Grotesk 2 Semi-Bold"/>
                <a:sym typeface="Armin Grotesk 2 Semi-Bold"/>
              </a:rPr>
              <a:t>• </a:t>
            </a:r>
            <a:r>
              <a:rPr lang="lv-LV" sz="3000" b="1" dirty="0">
                <a:solidFill>
                  <a:srgbClr val="A20B32"/>
                </a:solidFill>
                <a:latin typeface="Calibri (body)"/>
                <a:ea typeface="Armin Grotesk 2 Semi-Bold"/>
              </a:rPr>
              <a:t>Ārpakalpojumu izmaksas, </a:t>
            </a:r>
            <a:r>
              <a:rPr lang="lv-LV" sz="3000" dirty="0">
                <a:latin typeface="Calibri (body)"/>
              </a:rPr>
              <a:t>kas paredzētas jaunā produkta vai tehnoloģijas izstrādes un </a:t>
            </a:r>
            <a:r>
              <a:rPr lang="lv-LV" sz="3000" dirty="0" err="1">
                <a:latin typeface="Calibri (body)"/>
              </a:rPr>
              <a:t>komercializācijas</a:t>
            </a:r>
            <a:r>
              <a:rPr lang="lv-LV" sz="3000" dirty="0">
                <a:latin typeface="Calibri (body)"/>
              </a:rPr>
              <a:t> vajadzībām (inženiertehniskie, mārketinga un citi pakalpojumi)</a:t>
            </a:r>
            <a:endParaRPr lang="en-US" sz="3000" b="1" dirty="0">
              <a:solidFill>
                <a:srgbClr val="A20B32"/>
              </a:solidFill>
              <a:latin typeface="Calibri (body)"/>
              <a:ea typeface="Armin Grotesk 2 Semi-Bold"/>
              <a:cs typeface="Armin Grotesk 2 Semi-Bold"/>
              <a:sym typeface="Armin Grotesk 2 Semi-Bold"/>
            </a:endParaRPr>
          </a:p>
        </p:txBody>
      </p:sp>
      <p:sp>
        <p:nvSpPr>
          <p:cNvPr id="22" name="TextBox 19">
            <a:extLst>
              <a:ext uri="{FF2B5EF4-FFF2-40B4-BE49-F238E27FC236}">
                <a16:creationId xmlns:a16="http://schemas.microsoft.com/office/drawing/2014/main" id="{25AA27C8-F31A-C668-7E00-DA1CA000F520}"/>
              </a:ext>
            </a:extLst>
          </p:cNvPr>
          <p:cNvSpPr txBox="1"/>
          <p:nvPr/>
        </p:nvSpPr>
        <p:spPr>
          <a:xfrm>
            <a:off x="1190697" y="4307213"/>
            <a:ext cx="14915210" cy="390107"/>
          </a:xfrm>
          <a:prstGeom prst="rect">
            <a:avLst/>
          </a:prstGeom>
        </p:spPr>
        <p:txBody>
          <a:bodyPr wrap="square" lIns="0" tIns="0" rIns="0" bIns="0" rtlCol="0" anchor="t">
            <a:spAutoFit/>
          </a:bodyPr>
          <a:lstStyle/>
          <a:p>
            <a:pPr>
              <a:lnSpc>
                <a:spcPts val="3000"/>
              </a:lnSpc>
            </a:pPr>
            <a:r>
              <a:rPr lang="en-US" sz="3000" b="1" dirty="0">
                <a:solidFill>
                  <a:srgbClr val="A20B32"/>
                </a:solidFill>
                <a:latin typeface="Calibri (body)"/>
                <a:ea typeface="Armin Grotesk 2 Semi-Bold"/>
                <a:sym typeface="Armin Grotesk 2 Semi-Bold"/>
              </a:rPr>
              <a:t>• </a:t>
            </a:r>
            <a:r>
              <a:rPr lang="lv-LV" sz="3000" b="1" dirty="0">
                <a:solidFill>
                  <a:srgbClr val="A20B32"/>
                </a:solidFill>
                <a:latin typeface="Calibri (body)"/>
                <a:ea typeface="Armin Grotesk 2 Semi-Bold"/>
              </a:rPr>
              <a:t>Izmaksas par komponenšu un materiālu iegādi </a:t>
            </a:r>
            <a:r>
              <a:rPr lang="lv-LV" sz="3000" b="1" dirty="0" err="1">
                <a:solidFill>
                  <a:srgbClr val="A20B32"/>
                </a:solidFill>
                <a:latin typeface="Calibri (body)"/>
                <a:ea typeface="Armin Grotesk 2 Semi-Bold"/>
              </a:rPr>
              <a:t>prototipēšanas</a:t>
            </a:r>
            <a:r>
              <a:rPr lang="lv-LV" sz="3000" b="1" dirty="0">
                <a:solidFill>
                  <a:srgbClr val="A20B32"/>
                </a:solidFill>
                <a:latin typeface="Calibri (body)"/>
                <a:ea typeface="Armin Grotesk 2 Semi-Bold"/>
              </a:rPr>
              <a:t> vajadzībām</a:t>
            </a:r>
            <a:endParaRPr lang="en-US" sz="3000" b="1" dirty="0">
              <a:latin typeface="Calibri (body)"/>
              <a:ea typeface="Armin Grotesk 2 Semi-Bold"/>
              <a:cs typeface="Armin Grotesk 2 Semi-Bold"/>
              <a:sym typeface="Armin Grotesk 2 Semi-Bold"/>
            </a:endParaRPr>
          </a:p>
        </p:txBody>
      </p:sp>
      <p:sp>
        <p:nvSpPr>
          <p:cNvPr id="23" name="TextBox 19">
            <a:extLst>
              <a:ext uri="{FF2B5EF4-FFF2-40B4-BE49-F238E27FC236}">
                <a16:creationId xmlns:a16="http://schemas.microsoft.com/office/drawing/2014/main" id="{AAC5BF52-801A-621F-D419-5F072AC7B7D4}"/>
              </a:ext>
            </a:extLst>
          </p:cNvPr>
          <p:cNvSpPr txBox="1"/>
          <p:nvPr/>
        </p:nvSpPr>
        <p:spPr>
          <a:xfrm>
            <a:off x="1190697" y="4991100"/>
            <a:ext cx="14915210" cy="1935786"/>
          </a:xfrm>
          <a:prstGeom prst="rect">
            <a:avLst/>
          </a:prstGeom>
        </p:spPr>
        <p:txBody>
          <a:bodyPr wrap="square" lIns="0" tIns="0" rIns="0" bIns="0" rtlCol="0" anchor="t">
            <a:spAutoFit/>
          </a:bodyPr>
          <a:lstStyle/>
          <a:p>
            <a:pPr>
              <a:lnSpc>
                <a:spcPts val="3000"/>
              </a:lnSpc>
            </a:pPr>
            <a:r>
              <a:rPr lang="en-US" sz="3000" b="1" dirty="0">
                <a:solidFill>
                  <a:srgbClr val="A20B32"/>
                </a:solidFill>
                <a:latin typeface="Calibri (body)"/>
                <a:ea typeface="Armin Grotesk 2 Semi-Bold"/>
                <a:sym typeface="Armin Grotesk 2 Semi-Bold"/>
              </a:rPr>
              <a:t>•</a:t>
            </a:r>
            <a:r>
              <a:rPr lang="lv-LV" sz="3000" b="1" dirty="0">
                <a:solidFill>
                  <a:srgbClr val="A20B32"/>
                </a:solidFill>
                <a:latin typeface="Calibri (body)"/>
                <a:ea typeface="Armin Grotesk 2 Semi-Bold"/>
                <a:sym typeface="Armin Grotesk 2 Semi-Bold"/>
              </a:rPr>
              <a:t> </a:t>
            </a:r>
            <a:r>
              <a:rPr lang="lv-LV" sz="3000" b="1" dirty="0">
                <a:solidFill>
                  <a:srgbClr val="A20B32"/>
                </a:solidFill>
                <a:latin typeface="Calibri (body)"/>
                <a:ea typeface="Armin Grotesk 2 Semi-Bold"/>
              </a:rPr>
              <a:t>Dalība starptautiskajās izstādēs, </a:t>
            </a:r>
            <a:r>
              <a:rPr lang="lv-LV" sz="3000" b="1" dirty="0" err="1">
                <a:solidFill>
                  <a:srgbClr val="A20B32"/>
                </a:solidFill>
                <a:latin typeface="Calibri (body)"/>
                <a:ea typeface="Armin Grotesk 2 Semi-Bold"/>
              </a:rPr>
              <a:t>kontaktbiržās</a:t>
            </a:r>
            <a:r>
              <a:rPr lang="lv-LV" sz="3000" b="1" dirty="0">
                <a:solidFill>
                  <a:srgbClr val="A20B32"/>
                </a:solidFill>
                <a:latin typeface="Calibri (body)"/>
                <a:ea typeface="Armin Grotesk 2 Semi-Bold"/>
              </a:rPr>
              <a:t>, konferencēs (semināros) ārvalstīs un individuālajās vizītēs un dalība LIAA organizētajos nacionālajos stendos un tirdzniecības misijās </a:t>
            </a:r>
            <a:r>
              <a:rPr lang="lv-LV" sz="3000" b="1" dirty="0" err="1">
                <a:solidFill>
                  <a:srgbClr val="A20B32"/>
                </a:solidFill>
                <a:latin typeface="Calibri (body)"/>
                <a:ea typeface="Armin Grotesk 2 Semi-Bold"/>
              </a:rPr>
              <a:t>komercializācijas</a:t>
            </a:r>
            <a:r>
              <a:rPr lang="lv-LV" sz="3000" b="1" dirty="0">
                <a:solidFill>
                  <a:srgbClr val="A20B32"/>
                </a:solidFill>
                <a:latin typeface="Calibri (body)"/>
                <a:ea typeface="Armin Grotesk 2 Semi-Bold"/>
              </a:rPr>
              <a:t> nolūkos </a:t>
            </a:r>
            <a:r>
              <a:rPr lang="lv-LV" sz="3000" dirty="0">
                <a:latin typeface="Calibri (body)"/>
                <a:ea typeface="Armin Grotesk 2 Semi-Bold"/>
              </a:rPr>
              <a:t>(</a:t>
            </a:r>
            <a:r>
              <a:rPr lang="lv-LV" sz="3000" dirty="0">
                <a:latin typeface="Calibri (body)"/>
              </a:rPr>
              <a:t>dalība pasākumā t.sk. ekspozīcijas laukums, stenda noma, tehniskā aprīkojuma, interneta, elektrības, stenda uzkopšanas izmaksas un izmaksas, kas saistītas ar informācijas ievietošanu izstādes katalogā)</a:t>
            </a:r>
            <a:endParaRPr lang="en-US" sz="3000" dirty="0">
              <a:solidFill>
                <a:srgbClr val="A20B32"/>
              </a:solidFill>
              <a:latin typeface="Calibri (body)"/>
              <a:ea typeface="Armin Grotesk 2 Semi-Bold"/>
              <a:cs typeface="Armin Grotesk 2 Semi-Bold"/>
              <a:sym typeface="Armin Grotesk 2 Semi-Bold"/>
            </a:endParaRPr>
          </a:p>
        </p:txBody>
      </p:sp>
      <p:sp>
        <p:nvSpPr>
          <p:cNvPr id="24" name="TextBox 19">
            <a:extLst>
              <a:ext uri="{FF2B5EF4-FFF2-40B4-BE49-F238E27FC236}">
                <a16:creationId xmlns:a16="http://schemas.microsoft.com/office/drawing/2014/main" id="{63420C6C-0870-287D-9F3F-1E3751EB60FB}"/>
              </a:ext>
            </a:extLst>
          </p:cNvPr>
          <p:cNvSpPr txBox="1"/>
          <p:nvPr/>
        </p:nvSpPr>
        <p:spPr>
          <a:xfrm>
            <a:off x="1190697" y="7233835"/>
            <a:ext cx="14915210" cy="1159548"/>
          </a:xfrm>
          <a:prstGeom prst="rect">
            <a:avLst/>
          </a:prstGeom>
        </p:spPr>
        <p:txBody>
          <a:bodyPr wrap="square" lIns="0" tIns="0" rIns="0" bIns="0" rtlCol="0" anchor="t">
            <a:spAutoFit/>
          </a:bodyPr>
          <a:lstStyle/>
          <a:p>
            <a:pPr>
              <a:lnSpc>
                <a:spcPts val="3000"/>
              </a:lnSpc>
            </a:pPr>
            <a:r>
              <a:rPr lang="en-US" sz="3000" b="1" dirty="0">
                <a:solidFill>
                  <a:srgbClr val="A20B32"/>
                </a:solidFill>
                <a:latin typeface="Calibri (body)"/>
                <a:ea typeface="Armin Grotesk 2 Semi-Bold"/>
                <a:sym typeface="Armin Grotesk 2 Semi-Bold"/>
              </a:rPr>
              <a:t>•</a:t>
            </a:r>
            <a:r>
              <a:rPr lang="lv-LV" sz="3000" b="1" dirty="0">
                <a:solidFill>
                  <a:srgbClr val="A20B32"/>
                </a:solidFill>
                <a:latin typeface="Calibri (body)"/>
                <a:ea typeface="Armin Grotesk 2 Semi-Bold"/>
                <a:sym typeface="Armin Grotesk 2 Semi-Bold"/>
              </a:rPr>
              <a:t> </a:t>
            </a:r>
            <a:r>
              <a:rPr lang="lv-LV" sz="3000" b="1" dirty="0">
                <a:solidFill>
                  <a:srgbClr val="A20B32"/>
                </a:solidFill>
                <a:latin typeface="Calibri (body)"/>
                <a:ea typeface="Armin Grotesk 2 Semi-Bold"/>
              </a:rPr>
              <a:t>Netiešās attiecināmās izmaksas </a:t>
            </a:r>
            <a:r>
              <a:rPr lang="lv-LV" sz="3000" dirty="0">
                <a:latin typeface="Calibri (body)"/>
                <a:ea typeface="Armin Grotesk 2 Semi-Bold"/>
              </a:rPr>
              <a:t>(telpu noma, komunālie maksājumi u. c.) 15% apmērā no projektā paredzētajām attiecināmajām darba ņēmēju algas un valsts sociālās apdrošināšanas obligātās izmaksām</a:t>
            </a:r>
            <a:endParaRPr lang="en-US" sz="3000" dirty="0">
              <a:latin typeface="Calibri (body)"/>
              <a:ea typeface="Armin Grotesk 2 Semi-Bold"/>
              <a:sym typeface="Armin Grotesk 2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68461-7295-CA59-E3D3-51DB7FBEEAA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34C56D7-0089-7572-4DB7-37F1BB13FB86}"/>
              </a:ext>
            </a:extLst>
          </p:cNvPr>
          <p:cNvGrpSpPr/>
          <p:nvPr/>
        </p:nvGrpSpPr>
        <p:grpSpPr>
          <a:xfrm>
            <a:off x="1162989" y="893759"/>
            <a:ext cx="15543436" cy="990441"/>
            <a:chOff x="0" y="-104775"/>
            <a:chExt cx="20724581" cy="1320588"/>
          </a:xfrm>
        </p:grpSpPr>
        <p:sp>
          <p:nvSpPr>
            <p:cNvPr id="4" name="Freeform 4">
              <a:extLst>
                <a:ext uri="{FF2B5EF4-FFF2-40B4-BE49-F238E27FC236}">
                  <a16:creationId xmlns:a16="http://schemas.microsoft.com/office/drawing/2014/main" id="{C74DCD63-0E7A-6562-E018-62E5926C24FE}"/>
                </a:ext>
              </a:extLst>
            </p:cNvPr>
            <p:cNvSpPr/>
            <p:nvPr/>
          </p:nvSpPr>
          <p:spPr>
            <a:xfrm>
              <a:off x="0" y="0"/>
              <a:ext cx="20724580" cy="1215813"/>
            </a:xfrm>
            <a:custGeom>
              <a:avLst/>
              <a:gdLst/>
              <a:ahLst/>
              <a:cxnLst/>
              <a:rect l="l" t="t" r="r" b="b"/>
              <a:pathLst>
                <a:path w="20724580" h="1215813">
                  <a:moveTo>
                    <a:pt x="0" y="0"/>
                  </a:moveTo>
                  <a:lnTo>
                    <a:pt x="20724580" y="0"/>
                  </a:lnTo>
                  <a:lnTo>
                    <a:pt x="20724580" y="1215813"/>
                  </a:lnTo>
                  <a:lnTo>
                    <a:pt x="0" y="1215813"/>
                  </a:lnTo>
                  <a:close/>
                </a:path>
              </a:pathLst>
            </a:custGeom>
            <a:solidFill>
              <a:srgbClr val="000000">
                <a:alpha val="0"/>
              </a:srgbClr>
            </a:solidFill>
          </p:spPr>
          <p:txBody>
            <a:bodyPr/>
            <a:lstStyle/>
            <a:p>
              <a:endParaRPr lang="lv-LV" dirty="0"/>
            </a:p>
          </p:txBody>
        </p:sp>
        <p:sp>
          <p:nvSpPr>
            <p:cNvPr id="5" name="TextBox 5">
              <a:extLst>
                <a:ext uri="{FF2B5EF4-FFF2-40B4-BE49-F238E27FC236}">
                  <a16:creationId xmlns:a16="http://schemas.microsoft.com/office/drawing/2014/main" id="{4B0DF28D-D3F0-7683-8900-030A1D737271}"/>
                </a:ext>
              </a:extLst>
            </p:cNvPr>
            <p:cNvSpPr txBox="1"/>
            <p:nvPr/>
          </p:nvSpPr>
          <p:spPr>
            <a:xfrm>
              <a:off x="0" y="-104775"/>
              <a:ext cx="20724581" cy="1320588"/>
            </a:xfrm>
            <a:prstGeom prst="rect">
              <a:avLst/>
            </a:prstGeom>
          </p:spPr>
          <p:txBody>
            <a:bodyPr lIns="0" tIns="0" rIns="0" bIns="0" rtlCol="0" anchor="t"/>
            <a:lstStyle/>
            <a:p>
              <a:pPr>
                <a:lnSpc>
                  <a:spcPts val="6000"/>
                </a:lnSpc>
              </a:pPr>
              <a:r>
                <a:rPr lang="lv-LV" sz="5000" dirty="0">
                  <a:solidFill>
                    <a:srgbClr val="000000"/>
                  </a:solidFill>
                  <a:latin typeface="Calibri (body)"/>
                  <a:ea typeface="Armin Grotesk 2"/>
                  <a:cs typeface="Armin Grotesk 2"/>
                  <a:sym typeface="Armin Grotesk 2"/>
                </a:rPr>
                <a:t>PAKALPOJUMA  IESNIEDZĒJA  IZVĒLE</a:t>
              </a:r>
              <a:endParaRPr lang="en-US" sz="5000" dirty="0">
                <a:solidFill>
                  <a:srgbClr val="000000"/>
                </a:solidFill>
                <a:latin typeface="Calibri (body)"/>
                <a:ea typeface="Armin Grotesk 2"/>
                <a:cs typeface="Armin Grotesk 2"/>
                <a:sym typeface="Armin Grotesk 2"/>
              </a:endParaRPr>
            </a:p>
          </p:txBody>
        </p:sp>
      </p:grpSp>
      <p:sp>
        <p:nvSpPr>
          <p:cNvPr id="6" name="Freeform 6">
            <a:extLst>
              <a:ext uri="{FF2B5EF4-FFF2-40B4-BE49-F238E27FC236}">
                <a16:creationId xmlns:a16="http://schemas.microsoft.com/office/drawing/2014/main" id="{6C63ADD7-14D7-01EB-5396-38C6CD32EE37}"/>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2"/>
            <a:stretch>
              <a:fillRect l="-40" r="-40"/>
            </a:stretch>
          </a:blipFill>
        </p:spPr>
        <p:txBody>
          <a:bodyPr/>
          <a:lstStyle/>
          <a:p>
            <a:endParaRPr lang="lv-LV"/>
          </a:p>
        </p:txBody>
      </p:sp>
      <p:sp>
        <p:nvSpPr>
          <p:cNvPr id="11" name="TextBox 11">
            <a:extLst>
              <a:ext uri="{FF2B5EF4-FFF2-40B4-BE49-F238E27FC236}">
                <a16:creationId xmlns:a16="http://schemas.microsoft.com/office/drawing/2014/main" id="{6AF137B0-4726-E77B-126C-5C5F76820639}"/>
              </a:ext>
            </a:extLst>
          </p:cNvPr>
          <p:cNvSpPr txBox="1"/>
          <p:nvPr/>
        </p:nvSpPr>
        <p:spPr>
          <a:xfrm>
            <a:off x="12073527" y="6557081"/>
            <a:ext cx="5534081" cy="1193302"/>
          </a:xfrm>
          <a:prstGeom prst="rect">
            <a:avLst/>
          </a:prstGeom>
        </p:spPr>
        <p:txBody>
          <a:bodyPr lIns="0" tIns="0" rIns="0" bIns="0" rtlCol="0" anchor="t">
            <a:spAutoFit/>
          </a:bodyPr>
          <a:lstStyle/>
          <a:p>
            <a:pPr algn="ctr">
              <a:lnSpc>
                <a:spcPts val="4577"/>
              </a:lnSpc>
            </a:pPr>
            <a:r>
              <a:rPr lang="en-US" sz="3269" spc="104">
                <a:solidFill>
                  <a:srgbClr val="FFFFFF"/>
                </a:solidFill>
                <a:latin typeface="Armin Grotesk 2"/>
                <a:ea typeface="Armin Grotesk 2"/>
                <a:cs typeface="Armin Grotesk 2"/>
                <a:sym typeface="Armin Grotesk 2"/>
              </a:rPr>
              <a:t>75 + aktivitātes visā pasaulē </a:t>
            </a:r>
          </a:p>
        </p:txBody>
      </p:sp>
      <p:sp>
        <p:nvSpPr>
          <p:cNvPr id="12" name="TextBox 12">
            <a:extLst>
              <a:ext uri="{FF2B5EF4-FFF2-40B4-BE49-F238E27FC236}">
                <a16:creationId xmlns:a16="http://schemas.microsoft.com/office/drawing/2014/main" id="{F23C9BAA-1BC9-0B34-5701-2F970C2870A8}"/>
              </a:ext>
            </a:extLst>
          </p:cNvPr>
          <p:cNvSpPr txBox="1"/>
          <p:nvPr/>
        </p:nvSpPr>
        <p:spPr>
          <a:xfrm>
            <a:off x="1197107" y="2776519"/>
            <a:ext cx="13543612" cy="4628831"/>
          </a:xfrm>
          <a:prstGeom prst="rect">
            <a:avLst/>
          </a:prstGeom>
        </p:spPr>
        <p:txBody>
          <a:bodyPr wrap="square" lIns="0" tIns="0" rIns="0" bIns="0" rtlCol="0" anchor="t">
            <a:spAutoFit/>
          </a:bodyPr>
          <a:lstStyle/>
          <a:p>
            <a:pPr>
              <a:lnSpc>
                <a:spcPts val="3000"/>
              </a:lnSpc>
            </a:pPr>
            <a:r>
              <a:rPr lang="lv-LV" sz="3200" b="1" dirty="0">
                <a:solidFill>
                  <a:srgbClr val="A20B32"/>
                </a:solidFill>
                <a:latin typeface="Calibri (body)"/>
                <a:ea typeface="Armin Grotesk 2 Semi-Bold"/>
              </a:rPr>
              <a:t>Ārpakalpojumu, komponenšu un materiālu izmaksu iegādei jāievēro MK noteikumu Nr.104</a:t>
            </a:r>
            <a:endParaRPr lang="lv-LV" sz="3200" dirty="0">
              <a:latin typeface="Calibri (body)"/>
              <a:ea typeface="Armin Grotesk 2 Semi-Bold"/>
              <a:cs typeface="Armin Grotesk 2 Semi-Bold"/>
              <a:sym typeface="Armin Grotesk 2 Semi-Bold"/>
            </a:endParaRPr>
          </a:p>
          <a:p>
            <a:pPr marL="457200" indent="-457200">
              <a:lnSpc>
                <a:spcPts val="3000"/>
              </a:lnSpc>
              <a:buFont typeface="Arial" panose="020B0604020202020204" pitchFamily="34" charset="0"/>
              <a:buChar char="•"/>
            </a:pPr>
            <a:endParaRPr lang="lv-LV" sz="3200" dirty="0">
              <a:latin typeface="Calibri (body)"/>
              <a:ea typeface="Armin Grotesk 2 Semi-Bold"/>
              <a:cs typeface="Armin Grotesk 2 Semi-Bold"/>
              <a:sym typeface="Armin Grotesk 2 Semi-Bold"/>
            </a:endParaRPr>
          </a:p>
          <a:p>
            <a:pPr marL="457200" indent="-457200">
              <a:lnSpc>
                <a:spcPts val="3000"/>
              </a:lnSpc>
              <a:buFont typeface="Arial" panose="020B0604020202020204" pitchFamily="34" charset="0"/>
              <a:buChar char="•"/>
            </a:pPr>
            <a:r>
              <a:rPr lang="lv-LV" sz="3200" dirty="0">
                <a:latin typeface="Calibri (body)"/>
                <a:ea typeface="Armin Grotesk 2 Semi-Bold"/>
                <a:cs typeface="Armin Grotesk 2 Semi-Bold"/>
                <a:sym typeface="Armin Grotesk 2 Semi-Bold"/>
              </a:rPr>
              <a:t>Veic tirgus cenas izpēti vai iepirkuma procedūru​</a:t>
            </a:r>
          </a:p>
          <a:p>
            <a:pPr>
              <a:lnSpc>
                <a:spcPts val="3000"/>
              </a:lnSpc>
            </a:pPr>
            <a:endParaRPr lang="lv-LV" sz="3200" dirty="0">
              <a:latin typeface="Calibri (body)"/>
              <a:ea typeface="Armin Grotesk 2 Semi-Bold"/>
              <a:cs typeface="Armin Grotesk 2 Semi-Bold"/>
              <a:sym typeface="Armin Grotesk 2 Semi-Bold"/>
            </a:endParaRPr>
          </a:p>
          <a:p>
            <a:pPr marL="457200" indent="-457200">
              <a:lnSpc>
                <a:spcPts val="3000"/>
              </a:lnSpc>
              <a:buFont typeface="Arial" panose="020B0604020202020204" pitchFamily="34" charset="0"/>
              <a:buChar char="•"/>
            </a:pPr>
            <a:r>
              <a:rPr lang="lv-LV" sz="3200" dirty="0">
                <a:latin typeface="Calibri (body)"/>
                <a:ea typeface="Armin Grotesk 2 Semi-Bold"/>
                <a:cs typeface="Armin Grotesk 2 Semi-Bold"/>
                <a:sym typeface="Armin Grotesk 2 Semi-Bold"/>
              </a:rPr>
              <a:t>Nedrīkst sadalīt iepirkumus, lai izvairītos no paredzētās iepirkuma procedūras nosacījumu piemērošanas​</a:t>
            </a:r>
          </a:p>
          <a:p>
            <a:pPr>
              <a:lnSpc>
                <a:spcPts val="3000"/>
              </a:lnSpc>
            </a:pPr>
            <a:endParaRPr lang="lv-LV" sz="3200" dirty="0">
              <a:latin typeface="Calibri (body)"/>
              <a:ea typeface="Armin Grotesk 2 Semi-Bold"/>
              <a:cs typeface="Armin Grotesk 2 Semi-Bold"/>
              <a:sym typeface="Armin Grotesk 2 Semi-Bold"/>
            </a:endParaRPr>
          </a:p>
          <a:p>
            <a:pPr marL="457200" indent="-457200">
              <a:lnSpc>
                <a:spcPts val="3000"/>
              </a:lnSpc>
              <a:buFont typeface="Arial" panose="020B0604020202020204" pitchFamily="34" charset="0"/>
              <a:buChar char="•"/>
            </a:pPr>
            <a:r>
              <a:rPr lang="lv-LV" sz="3200" dirty="0">
                <a:latin typeface="Calibri (body)"/>
                <a:ea typeface="Armin Grotesk 2 Semi-Bold"/>
                <a:cs typeface="Armin Grotesk 2 Semi-Bold"/>
                <a:sym typeface="Armin Grotesk 2 Semi-Bold"/>
              </a:rPr>
              <a:t>Nedrīkst pieļaut interešu konflikta situācijas iestāšanos​</a:t>
            </a:r>
          </a:p>
          <a:p>
            <a:pPr>
              <a:lnSpc>
                <a:spcPts val="3000"/>
              </a:lnSpc>
            </a:pPr>
            <a:endParaRPr lang="lv-LV" sz="3200" dirty="0">
              <a:latin typeface="Calibri (body)"/>
              <a:ea typeface="Armin Grotesk 2 Semi-Bold"/>
              <a:cs typeface="Armin Grotesk 2 Semi-Bold"/>
              <a:sym typeface="Armin Grotesk 2 Semi-Bold"/>
            </a:endParaRPr>
          </a:p>
          <a:p>
            <a:pPr marL="457200" indent="-457200">
              <a:lnSpc>
                <a:spcPts val="3000"/>
              </a:lnSpc>
              <a:buFont typeface="Arial" panose="020B0604020202020204" pitchFamily="34" charset="0"/>
              <a:buChar char="•"/>
            </a:pPr>
            <a:r>
              <a:rPr lang="lv-LV" sz="3200" dirty="0">
                <a:latin typeface="Calibri (body)"/>
                <a:ea typeface="Armin Grotesk 2 Semi-Bold"/>
                <a:cs typeface="Armin Grotesk 2 Semi-Bold"/>
                <a:sym typeface="Armin Grotesk 2 Semi-Bold"/>
              </a:rPr>
              <a:t>Tirgus cenas izpētes vai iepirkuma procedūras dokumentācija jāiesniedz kopā ar maksājuma pieprasījumu</a:t>
            </a:r>
          </a:p>
        </p:txBody>
      </p:sp>
    </p:spTree>
    <p:extLst>
      <p:ext uri="{BB962C8B-B14F-4D97-AF65-F5344CB8AC3E}">
        <p14:creationId xmlns:p14="http://schemas.microsoft.com/office/powerpoint/2010/main" val="73610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83F72-B1DB-CB11-55EB-7824B1CB01D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9CB69E1-B4B9-1884-F25C-E73C35E392B6}"/>
              </a:ext>
            </a:extLst>
          </p:cNvPr>
          <p:cNvGrpSpPr/>
          <p:nvPr/>
        </p:nvGrpSpPr>
        <p:grpSpPr>
          <a:xfrm>
            <a:off x="1162989" y="893759"/>
            <a:ext cx="15543436" cy="990441"/>
            <a:chOff x="0" y="-104775"/>
            <a:chExt cx="20724581" cy="1320588"/>
          </a:xfrm>
        </p:grpSpPr>
        <p:sp>
          <p:nvSpPr>
            <p:cNvPr id="4" name="Freeform 4">
              <a:extLst>
                <a:ext uri="{FF2B5EF4-FFF2-40B4-BE49-F238E27FC236}">
                  <a16:creationId xmlns:a16="http://schemas.microsoft.com/office/drawing/2014/main" id="{49D6496E-DCDB-0DB5-DF03-101B90A444CD}"/>
                </a:ext>
              </a:extLst>
            </p:cNvPr>
            <p:cNvSpPr/>
            <p:nvPr/>
          </p:nvSpPr>
          <p:spPr>
            <a:xfrm>
              <a:off x="0" y="0"/>
              <a:ext cx="20724580" cy="1215813"/>
            </a:xfrm>
            <a:custGeom>
              <a:avLst/>
              <a:gdLst/>
              <a:ahLst/>
              <a:cxnLst/>
              <a:rect l="l" t="t" r="r" b="b"/>
              <a:pathLst>
                <a:path w="20724580" h="1215813">
                  <a:moveTo>
                    <a:pt x="0" y="0"/>
                  </a:moveTo>
                  <a:lnTo>
                    <a:pt x="20724580" y="0"/>
                  </a:lnTo>
                  <a:lnTo>
                    <a:pt x="20724580" y="1215813"/>
                  </a:lnTo>
                  <a:lnTo>
                    <a:pt x="0" y="1215813"/>
                  </a:lnTo>
                  <a:close/>
                </a:path>
              </a:pathLst>
            </a:custGeom>
            <a:solidFill>
              <a:srgbClr val="000000">
                <a:alpha val="0"/>
              </a:srgbClr>
            </a:solidFill>
          </p:spPr>
          <p:txBody>
            <a:bodyPr/>
            <a:lstStyle/>
            <a:p>
              <a:endParaRPr lang="lv-LV" dirty="0"/>
            </a:p>
          </p:txBody>
        </p:sp>
        <p:sp>
          <p:nvSpPr>
            <p:cNvPr id="5" name="TextBox 5">
              <a:extLst>
                <a:ext uri="{FF2B5EF4-FFF2-40B4-BE49-F238E27FC236}">
                  <a16:creationId xmlns:a16="http://schemas.microsoft.com/office/drawing/2014/main" id="{AB892E5C-8E37-A192-7D5D-8E0D8D446644}"/>
                </a:ext>
              </a:extLst>
            </p:cNvPr>
            <p:cNvSpPr txBox="1"/>
            <p:nvPr/>
          </p:nvSpPr>
          <p:spPr>
            <a:xfrm>
              <a:off x="0" y="-104775"/>
              <a:ext cx="20724581" cy="1320588"/>
            </a:xfrm>
            <a:prstGeom prst="rect">
              <a:avLst/>
            </a:prstGeom>
          </p:spPr>
          <p:txBody>
            <a:bodyPr lIns="0" tIns="0" rIns="0" bIns="0" rtlCol="0" anchor="t"/>
            <a:lstStyle/>
            <a:p>
              <a:pPr>
                <a:lnSpc>
                  <a:spcPts val="6000"/>
                </a:lnSpc>
              </a:pPr>
              <a:r>
                <a:rPr lang="lv-LV" sz="5000" dirty="0">
                  <a:solidFill>
                    <a:srgbClr val="000000"/>
                  </a:solidFill>
                  <a:latin typeface="Calibri (body)"/>
                  <a:ea typeface="Armin Grotesk 2"/>
                  <a:cs typeface="Armin Grotesk 2"/>
                  <a:sym typeface="Armin Grotesk 2"/>
                </a:rPr>
                <a:t>PAKALPOJUMA  IESNIEDZĒJA  IZVĒLE</a:t>
              </a:r>
              <a:endParaRPr lang="en-US" sz="5000" dirty="0">
                <a:solidFill>
                  <a:srgbClr val="000000"/>
                </a:solidFill>
                <a:latin typeface="Calibri (body)"/>
                <a:ea typeface="Armin Grotesk 2"/>
                <a:cs typeface="Armin Grotesk 2"/>
                <a:sym typeface="Armin Grotesk 2"/>
              </a:endParaRPr>
            </a:p>
          </p:txBody>
        </p:sp>
      </p:grpSp>
      <p:sp>
        <p:nvSpPr>
          <p:cNvPr id="6" name="Freeform 6">
            <a:extLst>
              <a:ext uri="{FF2B5EF4-FFF2-40B4-BE49-F238E27FC236}">
                <a16:creationId xmlns:a16="http://schemas.microsoft.com/office/drawing/2014/main" id="{91C60CC3-CD48-1AEA-B30F-E13291FEB291}"/>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2"/>
            <a:stretch>
              <a:fillRect l="-40" r="-40"/>
            </a:stretch>
          </a:blipFill>
        </p:spPr>
        <p:txBody>
          <a:bodyPr/>
          <a:lstStyle/>
          <a:p>
            <a:endParaRPr lang="lv-LV"/>
          </a:p>
        </p:txBody>
      </p:sp>
      <p:sp>
        <p:nvSpPr>
          <p:cNvPr id="11" name="TextBox 11">
            <a:extLst>
              <a:ext uri="{FF2B5EF4-FFF2-40B4-BE49-F238E27FC236}">
                <a16:creationId xmlns:a16="http://schemas.microsoft.com/office/drawing/2014/main" id="{FFAFD8E7-BFD2-7C0A-729E-DCE4870E9504}"/>
              </a:ext>
            </a:extLst>
          </p:cNvPr>
          <p:cNvSpPr txBox="1"/>
          <p:nvPr/>
        </p:nvSpPr>
        <p:spPr>
          <a:xfrm>
            <a:off x="12073527" y="6557081"/>
            <a:ext cx="5534081" cy="1193302"/>
          </a:xfrm>
          <a:prstGeom prst="rect">
            <a:avLst/>
          </a:prstGeom>
        </p:spPr>
        <p:txBody>
          <a:bodyPr lIns="0" tIns="0" rIns="0" bIns="0" rtlCol="0" anchor="t">
            <a:spAutoFit/>
          </a:bodyPr>
          <a:lstStyle/>
          <a:p>
            <a:pPr algn="ctr">
              <a:lnSpc>
                <a:spcPts val="4577"/>
              </a:lnSpc>
            </a:pPr>
            <a:r>
              <a:rPr lang="en-US" sz="3269" spc="104">
                <a:solidFill>
                  <a:srgbClr val="FFFFFF"/>
                </a:solidFill>
                <a:latin typeface="Armin Grotesk 2"/>
                <a:ea typeface="Armin Grotesk 2"/>
                <a:cs typeface="Armin Grotesk 2"/>
                <a:sym typeface="Armin Grotesk 2"/>
              </a:rPr>
              <a:t>75 + aktivitātes visā pasaulē </a:t>
            </a:r>
          </a:p>
        </p:txBody>
      </p:sp>
      <p:sp>
        <p:nvSpPr>
          <p:cNvPr id="12" name="TextBox 12">
            <a:extLst>
              <a:ext uri="{FF2B5EF4-FFF2-40B4-BE49-F238E27FC236}">
                <a16:creationId xmlns:a16="http://schemas.microsoft.com/office/drawing/2014/main" id="{84FFBEBD-9B8E-893A-7997-AF19230B2790}"/>
              </a:ext>
            </a:extLst>
          </p:cNvPr>
          <p:cNvSpPr txBox="1"/>
          <p:nvPr/>
        </p:nvSpPr>
        <p:spPr>
          <a:xfrm>
            <a:off x="1197107" y="2776519"/>
            <a:ext cx="13543612" cy="6552435"/>
          </a:xfrm>
          <a:prstGeom prst="rect">
            <a:avLst/>
          </a:prstGeom>
        </p:spPr>
        <p:txBody>
          <a:bodyPr wrap="square" lIns="0" tIns="0" rIns="0" bIns="0" rtlCol="0" anchor="t">
            <a:spAutoFit/>
          </a:bodyPr>
          <a:lstStyle/>
          <a:p>
            <a:pPr>
              <a:lnSpc>
                <a:spcPts val="3000"/>
              </a:lnSpc>
            </a:pPr>
            <a:endParaRPr lang="lv-LV" sz="3200" dirty="0">
              <a:latin typeface="Calibri (body)"/>
              <a:ea typeface="Armin Grotesk 2 Semi-Bold"/>
              <a:cs typeface="Armin Grotesk 2 Semi-Bold"/>
              <a:sym typeface="Armin Grotesk 2 Semi-Bold"/>
            </a:endParaRPr>
          </a:p>
          <a:p>
            <a:pPr>
              <a:lnSpc>
                <a:spcPts val="3000"/>
              </a:lnSpc>
            </a:pPr>
            <a:r>
              <a:rPr lang="lv-LV" sz="3200" dirty="0">
                <a:latin typeface="Calibri (body)"/>
                <a:ea typeface="Armin Grotesk 2 Semi-Bold"/>
                <a:cs typeface="Armin Grotesk 2 Semi-Bold"/>
                <a:sym typeface="Armin Grotesk 2 Semi-Bold"/>
              </a:rPr>
              <a:t>Tirgus cenas izpēte, ja </a:t>
            </a:r>
            <a:r>
              <a:rPr lang="lv-LV" sz="3200" b="1" dirty="0">
                <a:latin typeface="Calibri (body)"/>
                <a:ea typeface="Armin Grotesk 2 Semi-Bold"/>
                <a:cs typeface="Armin Grotesk 2 Semi-Bold"/>
                <a:sym typeface="Armin Grotesk 2 Semi-Bold"/>
              </a:rPr>
              <a:t>pakalpojuma summa ir līdz 69 999 </a:t>
            </a:r>
            <a:r>
              <a:rPr lang="lv-LV" sz="3200" b="1" i="1" dirty="0" err="1">
                <a:latin typeface="Calibri (body)"/>
                <a:ea typeface="Armin Grotesk 2 Semi-Bold"/>
                <a:cs typeface="Armin Grotesk 2 Semi-Bold"/>
                <a:sym typeface="Armin Grotesk 2 Semi-Bold"/>
              </a:rPr>
              <a:t>euro</a:t>
            </a:r>
            <a:r>
              <a:rPr lang="lv-LV" sz="3200" b="1" dirty="0">
                <a:latin typeface="Calibri (body)"/>
                <a:ea typeface="Armin Grotesk 2 Semi-Bold"/>
                <a:cs typeface="Armin Grotesk 2 Semi-Bold"/>
                <a:sym typeface="Armin Grotesk 2 Semi-Bold"/>
              </a:rPr>
              <a:t> </a:t>
            </a:r>
            <a:r>
              <a:rPr lang="lv-LV" sz="3200" dirty="0">
                <a:latin typeface="Calibri (body)"/>
                <a:ea typeface="Armin Grotesk 2 Semi-Bold"/>
                <a:cs typeface="Armin Grotesk 2 Semi-Bold"/>
                <a:sym typeface="Armin Grotesk 2 Semi-Bold"/>
              </a:rPr>
              <a:t>- </a:t>
            </a:r>
            <a:r>
              <a:rPr lang="lv-LV" sz="3200" dirty="0"/>
              <a:t>pakalpojuma sniedzējs ir noteikts cenu aptaujas rezultātā, aptaujājot vismaz 3 pakalpojuma sniedzējus, kuru kompetencē ir veikt attiecīgās atbalstāmās darbības un ir izvēlēts pakalpojuma sniedzējs ar piedāvāto zemāko līgumcenu.</a:t>
            </a:r>
          </a:p>
          <a:p>
            <a:pPr>
              <a:lnSpc>
                <a:spcPts val="3000"/>
              </a:lnSpc>
            </a:pPr>
            <a:endParaRPr lang="lv-LV" sz="3200" dirty="0">
              <a:latin typeface="Calibri (body)"/>
              <a:ea typeface="Armin Grotesk 2 Semi-Bold"/>
              <a:cs typeface="Armin Grotesk 2 Semi-Bold"/>
              <a:sym typeface="Armin Grotesk 2 Semi-Bold"/>
            </a:endParaRPr>
          </a:p>
          <a:p>
            <a:pPr>
              <a:lnSpc>
                <a:spcPts val="3000"/>
              </a:lnSpc>
            </a:pPr>
            <a:endParaRPr lang="lv-LV" sz="3200" dirty="0">
              <a:latin typeface="Calibri (body)"/>
              <a:ea typeface="Armin Grotesk 2 Semi-Bold"/>
              <a:cs typeface="Armin Grotesk 2 Semi-Bold"/>
              <a:sym typeface="Armin Grotesk 2 Semi-Bold"/>
            </a:endParaRPr>
          </a:p>
          <a:p>
            <a:pPr>
              <a:lnSpc>
                <a:spcPts val="3000"/>
              </a:lnSpc>
            </a:pPr>
            <a:endParaRPr lang="lv-LV" sz="3200" dirty="0">
              <a:latin typeface="Calibri (body)"/>
              <a:ea typeface="Armin Grotesk 2 Semi-Bold"/>
              <a:cs typeface="Armin Grotesk 2 Semi-Bold"/>
              <a:sym typeface="Armin Grotesk 2 Semi-Bold"/>
            </a:endParaRPr>
          </a:p>
          <a:p>
            <a:pPr>
              <a:lnSpc>
                <a:spcPts val="3000"/>
              </a:lnSpc>
            </a:pPr>
            <a:r>
              <a:rPr lang="lv-LV" sz="3200" dirty="0">
                <a:latin typeface="Calibri (body)"/>
                <a:ea typeface="Armin Grotesk 2 Semi-Bold"/>
                <a:cs typeface="Armin Grotesk 2 Semi-Bold"/>
                <a:sym typeface="Armin Grotesk 2 Semi-Bold"/>
              </a:rPr>
              <a:t>Ja </a:t>
            </a:r>
            <a:r>
              <a:rPr lang="lv-LV" sz="3200" b="1" dirty="0">
                <a:latin typeface="Calibri (body)"/>
                <a:ea typeface="Armin Grotesk 2 Semi-Bold"/>
                <a:cs typeface="Armin Grotesk 2 Semi-Bold"/>
                <a:sym typeface="Armin Grotesk 2 Semi-Bold"/>
              </a:rPr>
              <a:t>pakalpojuma summa ir 70 000 </a:t>
            </a:r>
            <a:r>
              <a:rPr lang="lv-LV" sz="3200" b="1" i="1" dirty="0" err="1">
                <a:latin typeface="Calibri (body)"/>
                <a:ea typeface="Armin Grotesk 2 Semi-Bold"/>
                <a:cs typeface="Armin Grotesk 2 Semi-Bold"/>
                <a:sym typeface="Armin Grotesk 2 Semi-Bold"/>
              </a:rPr>
              <a:t>euro</a:t>
            </a:r>
            <a:r>
              <a:rPr lang="lv-LV" sz="3200" b="1" dirty="0">
                <a:latin typeface="Calibri (body)"/>
                <a:ea typeface="Armin Grotesk 2 Semi-Bold"/>
                <a:cs typeface="Armin Grotesk 2 Semi-Bold"/>
                <a:sym typeface="Armin Grotesk 2 Semi-Bold"/>
              </a:rPr>
              <a:t> un vairāk</a:t>
            </a:r>
            <a:r>
              <a:rPr lang="lv-LV" sz="3200" dirty="0">
                <a:latin typeface="Calibri (body)"/>
                <a:ea typeface="Armin Grotesk 2 Semi-Bold"/>
                <a:cs typeface="Armin Grotesk 2 Semi-Bold"/>
                <a:sym typeface="Armin Grotesk 2 Semi-Bold"/>
              </a:rPr>
              <a:t>, tad veic iepirkuma procedūru saskaņā ar </a:t>
            </a:r>
            <a:r>
              <a:rPr lang="lv-LV" sz="3200" dirty="0">
                <a:latin typeface="Calibri (body)"/>
                <a:ea typeface="Armin Grotesk 2 Semi-Bold"/>
                <a:cs typeface="Armin Grotesk 2 Semi-Bold"/>
                <a:sym typeface="Armin Grotesk 2 Semi-Bold"/>
                <a:hlinkClick r:id="rId3"/>
              </a:rPr>
              <a:t>MK noteikumiem Nr.104 </a:t>
            </a:r>
            <a:r>
              <a:rPr lang="lv-LV" sz="3200" dirty="0">
                <a:latin typeface="Calibri (body)"/>
                <a:ea typeface="Armin Grotesk 2 Semi-Bold"/>
                <a:cs typeface="Armin Grotesk 2 Semi-Bold"/>
                <a:sym typeface="Armin Grotesk 2 Semi-Bold"/>
              </a:rPr>
              <a:t>.</a:t>
            </a:r>
          </a:p>
          <a:p>
            <a:pPr>
              <a:lnSpc>
                <a:spcPts val="3000"/>
              </a:lnSpc>
            </a:pPr>
            <a:endParaRPr lang="lv-LV" sz="3200" dirty="0">
              <a:latin typeface="Calibri (body)"/>
              <a:ea typeface="Armin Grotesk 2 Semi-Bold"/>
              <a:cs typeface="Armin Grotesk 2 Semi-Bold"/>
              <a:sym typeface="Armin Grotesk 2 Semi-Bold"/>
            </a:endParaRPr>
          </a:p>
          <a:p>
            <a:pPr>
              <a:lnSpc>
                <a:spcPts val="3000"/>
              </a:lnSpc>
            </a:pPr>
            <a:endParaRPr lang="lv-LV" sz="3200" dirty="0">
              <a:latin typeface="Calibri (body)"/>
              <a:ea typeface="Armin Grotesk 2 Semi-Bold"/>
              <a:cs typeface="Armin Grotesk 2 Semi-Bold"/>
              <a:sym typeface="Armin Grotesk 2 Semi-Bold"/>
            </a:endParaRPr>
          </a:p>
          <a:p>
            <a:pPr algn="ctr">
              <a:lnSpc>
                <a:spcPts val="3000"/>
              </a:lnSpc>
            </a:pPr>
            <a:endParaRPr lang="lv-LV" sz="3200" dirty="0">
              <a:latin typeface="Calibri (body)"/>
              <a:ea typeface="Armin Grotesk 2 Semi-Bold"/>
              <a:cs typeface="Armin Grotesk 2 Semi-Bold"/>
              <a:sym typeface="Armin Grotesk 2 Semi-Bold"/>
            </a:endParaRPr>
          </a:p>
          <a:p>
            <a:pPr algn="ctr">
              <a:lnSpc>
                <a:spcPts val="3000"/>
              </a:lnSpc>
            </a:pPr>
            <a:endParaRPr lang="lv-LV" sz="3200" dirty="0">
              <a:latin typeface="Calibri (body)"/>
              <a:ea typeface="Armin Grotesk 2 Semi-Bold"/>
              <a:cs typeface="Armin Grotesk 2 Semi-Bold"/>
              <a:sym typeface="Armin Grotesk 2 Semi-Bold"/>
            </a:endParaRPr>
          </a:p>
          <a:p>
            <a:pPr algn="ctr">
              <a:lnSpc>
                <a:spcPts val="3000"/>
              </a:lnSpc>
            </a:pPr>
            <a:endParaRPr lang="lv-LV" sz="3200" dirty="0">
              <a:latin typeface="Calibri (body)"/>
              <a:ea typeface="Armin Grotesk 2 Semi-Bold"/>
              <a:cs typeface="Armin Grotesk 2 Semi-Bold"/>
              <a:sym typeface="Armin Grotesk 2 Semi-Bold"/>
            </a:endParaRPr>
          </a:p>
          <a:p>
            <a:pPr algn="ctr">
              <a:lnSpc>
                <a:spcPts val="3000"/>
              </a:lnSpc>
            </a:pPr>
            <a:endParaRPr lang="lv-LV" sz="3200" dirty="0">
              <a:latin typeface="Calibri (body)"/>
              <a:ea typeface="Armin Grotesk 2 Semi-Bold"/>
              <a:cs typeface="Armin Grotesk 2 Semi-Bold"/>
              <a:sym typeface="Armin Grotesk 2 Semi-Bold"/>
            </a:endParaRPr>
          </a:p>
          <a:p>
            <a:pPr algn="ctr">
              <a:lnSpc>
                <a:spcPts val="3000"/>
              </a:lnSpc>
            </a:pPr>
            <a:endParaRPr lang="lv-LV" sz="3200" dirty="0">
              <a:latin typeface="Calibri (body)"/>
              <a:ea typeface="Armin Grotesk 2 Semi-Bold"/>
              <a:cs typeface="Armin Grotesk 2 Semi-Bold"/>
              <a:sym typeface="Armin Grotesk 2 Semi-Bold"/>
            </a:endParaRPr>
          </a:p>
        </p:txBody>
      </p:sp>
    </p:spTree>
    <p:extLst>
      <p:ext uri="{BB962C8B-B14F-4D97-AF65-F5344CB8AC3E}">
        <p14:creationId xmlns:p14="http://schemas.microsoft.com/office/powerpoint/2010/main" val="581551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49814-F05A-5158-44E8-CF920D8B139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03BCC37D-9F36-FCC2-DAED-CDAFBEDE73EF}"/>
              </a:ext>
            </a:extLst>
          </p:cNvPr>
          <p:cNvGrpSpPr/>
          <p:nvPr/>
        </p:nvGrpSpPr>
        <p:grpSpPr>
          <a:xfrm>
            <a:off x="1162989" y="893759"/>
            <a:ext cx="15543436" cy="990441"/>
            <a:chOff x="0" y="-104775"/>
            <a:chExt cx="20724581" cy="1320588"/>
          </a:xfrm>
        </p:grpSpPr>
        <p:sp>
          <p:nvSpPr>
            <p:cNvPr id="4" name="Freeform 4">
              <a:extLst>
                <a:ext uri="{FF2B5EF4-FFF2-40B4-BE49-F238E27FC236}">
                  <a16:creationId xmlns:a16="http://schemas.microsoft.com/office/drawing/2014/main" id="{31670C77-7F2D-C421-5732-AE8F9C9B5680}"/>
                </a:ext>
              </a:extLst>
            </p:cNvPr>
            <p:cNvSpPr/>
            <p:nvPr/>
          </p:nvSpPr>
          <p:spPr>
            <a:xfrm>
              <a:off x="0" y="0"/>
              <a:ext cx="20724580" cy="1215813"/>
            </a:xfrm>
            <a:custGeom>
              <a:avLst/>
              <a:gdLst/>
              <a:ahLst/>
              <a:cxnLst/>
              <a:rect l="l" t="t" r="r" b="b"/>
              <a:pathLst>
                <a:path w="20724580" h="1215813">
                  <a:moveTo>
                    <a:pt x="0" y="0"/>
                  </a:moveTo>
                  <a:lnTo>
                    <a:pt x="20724580" y="0"/>
                  </a:lnTo>
                  <a:lnTo>
                    <a:pt x="20724580" y="1215813"/>
                  </a:lnTo>
                  <a:lnTo>
                    <a:pt x="0" y="1215813"/>
                  </a:lnTo>
                  <a:close/>
                </a:path>
              </a:pathLst>
            </a:custGeom>
            <a:solidFill>
              <a:srgbClr val="000000">
                <a:alpha val="0"/>
              </a:srgbClr>
            </a:solidFill>
          </p:spPr>
          <p:txBody>
            <a:bodyPr/>
            <a:lstStyle/>
            <a:p>
              <a:endParaRPr lang="lv-LV" dirty="0"/>
            </a:p>
          </p:txBody>
        </p:sp>
        <p:sp>
          <p:nvSpPr>
            <p:cNvPr id="5" name="TextBox 5">
              <a:extLst>
                <a:ext uri="{FF2B5EF4-FFF2-40B4-BE49-F238E27FC236}">
                  <a16:creationId xmlns:a16="http://schemas.microsoft.com/office/drawing/2014/main" id="{073D1427-8678-5E59-1248-9D560A0B820F}"/>
                </a:ext>
              </a:extLst>
            </p:cNvPr>
            <p:cNvSpPr txBox="1"/>
            <p:nvPr/>
          </p:nvSpPr>
          <p:spPr>
            <a:xfrm>
              <a:off x="0" y="-104775"/>
              <a:ext cx="20724581" cy="1320588"/>
            </a:xfrm>
            <a:prstGeom prst="rect">
              <a:avLst/>
            </a:prstGeom>
          </p:spPr>
          <p:txBody>
            <a:bodyPr lIns="0" tIns="0" rIns="0" bIns="0" rtlCol="0" anchor="t"/>
            <a:lstStyle/>
            <a:p>
              <a:pPr>
                <a:lnSpc>
                  <a:spcPts val="6000"/>
                </a:lnSpc>
              </a:pPr>
              <a:r>
                <a:rPr lang="lv-LV" sz="5000" dirty="0">
                  <a:solidFill>
                    <a:srgbClr val="000000"/>
                  </a:solidFill>
                  <a:latin typeface="Calibri (body)"/>
                  <a:ea typeface="Armin Grotesk 2"/>
                  <a:cs typeface="Armin Grotesk 2"/>
                  <a:sym typeface="Armin Grotesk 2"/>
                </a:rPr>
                <a:t>IEROBEŽOJUMI</a:t>
              </a:r>
              <a:endParaRPr lang="en-US" sz="5000" dirty="0">
                <a:solidFill>
                  <a:srgbClr val="000000"/>
                </a:solidFill>
                <a:latin typeface="Calibri (body)"/>
                <a:ea typeface="Armin Grotesk 2"/>
                <a:cs typeface="Armin Grotesk 2"/>
                <a:sym typeface="Armin Grotesk 2"/>
              </a:endParaRPr>
            </a:p>
          </p:txBody>
        </p:sp>
      </p:grpSp>
      <p:sp>
        <p:nvSpPr>
          <p:cNvPr id="6" name="Freeform 6">
            <a:extLst>
              <a:ext uri="{FF2B5EF4-FFF2-40B4-BE49-F238E27FC236}">
                <a16:creationId xmlns:a16="http://schemas.microsoft.com/office/drawing/2014/main" id="{E6A7EEB7-BE40-BE10-636F-E6D9341C767F}"/>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2"/>
            <a:stretch>
              <a:fillRect l="-40" r="-40"/>
            </a:stretch>
          </a:blipFill>
        </p:spPr>
        <p:txBody>
          <a:bodyPr/>
          <a:lstStyle/>
          <a:p>
            <a:endParaRPr lang="lv-LV"/>
          </a:p>
        </p:txBody>
      </p:sp>
      <p:sp>
        <p:nvSpPr>
          <p:cNvPr id="11" name="TextBox 11">
            <a:extLst>
              <a:ext uri="{FF2B5EF4-FFF2-40B4-BE49-F238E27FC236}">
                <a16:creationId xmlns:a16="http://schemas.microsoft.com/office/drawing/2014/main" id="{97362AF7-6342-A954-D408-E314222269AF}"/>
              </a:ext>
            </a:extLst>
          </p:cNvPr>
          <p:cNvSpPr txBox="1"/>
          <p:nvPr/>
        </p:nvSpPr>
        <p:spPr>
          <a:xfrm>
            <a:off x="12073527" y="6557081"/>
            <a:ext cx="5534081" cy="1193302"/>
          </a:xfrm>
          <a:prstGeom prst="rect">
            <a:avLst/>
          </a:prstGeom>
        </p:spPr>
        <p:txBody>
          <a:bodyPr lIns="0" tIns="0" rIns="0" bIns="0" rtlCol="0" anchor="t">
            <a:spAutoFit/>
          </a:bodyPr>
          <a:lstStyle/>
          <a:p>
            <a:pPr algn="ctr">
              <a:lnSpc>
                <a:spcPts val="4577"/>
              </a:lnSpc>
            </a:pPr>
            <a:r>
              <a:rPr lang="en-US" sz="3269" spc="104">
                <a:solidFill>
                  <a:srgbClr val="FFFFFF"/>
                </a:solidFill>
                <a:latin typeface="Armin Grotesk 2"/>
                <a:ea typeface="Armin Grotesk 2"/>
                <a:cs typeface="Armin Grotesk 2"/>
                <a:sym typeface="Armin Grotesk 2"/>
              </a:rPr>
              <a:t>75 + aktivitātes visā pasaulē </a:t>
            </a:r>
          </a:p>
        </p:txBody>
      </p:sp>
      <p:sp>
        <p:nvSpPr>
          <p:cNvPr id="12" name="TextBox 12">
            <a:extLst>
              <a:ext uri="{FF2B5EF4-FFF2-40B4-BE49-F238E27FC236}">
                <a16:creationId xmlns:a16="http://schemas.microsoft.com/office/drawing/2014/main" id="{F916E06F-61C0-7645-C5D6-5E8335EB1B2F}"/>
              </a:ext>
            </a:extLst>
          </p:cNvPr>
          <p:cNvSpPr txBox="1"/>
          <p:nvPr/>
        </p:nvSpPr>
        <p:spPr>
          <a:xfrm>
            <a:off x="1162988" y="2305612"/>
            <a:ext cx="14915211" cy="4622035"/>
          </a:xfrm>
          <a:prstGeom prst="rect">
            <a:avLst/>
          </a:prstGeom>
        </p:spPr>
        <p:txBody>
          <a:bodyPr wrap="square" lIns="0" tIns="0" rIns="0" bIns="0" rtlCol="0" anchor="t">
            <a:spAutoFit/>
          </a:bodyPr>
          <a:lstStyle/>
          <a:p>
            <a:pPr>
              <a:lnSpc>
                <a:spcPts val="3000"/>
              </a:lnSpc>
            </a:pPr>
            <a:endParaRPr lang="lv-LV" sz="3000" dirty="0">
              <a:latin typeface="Calibri (body)"/>
              <a:ea typeface="Armin Grotesk 2 Semi-Bold"/>
              <a:cs typeface="Armin Grotesk 2 Semi-Bold"/>
              <a:sym typeface="Armin Grotesk 2 Semi-Bold"/>
            </a:endParaRPr>
          </a:p>
          <a:p>
            <a:pPr marL="457200" indent="-457200">
              <a:lnSpc>
                <a:spcPts val="3000"/>
              </a:lnSpc>
              <a:buFont typeface="Arial" panose="020B0604020202020204" pitchFamily="34" charset="0"/>
              <a:buChar char="•"/>
            </a:pPr>
            <a:r>
              <a:rPr lang="lv-LV" sz="3000" dirty="0">
                <a:latin typeface="Calibri (body)"/>
                <a:ea typeface="Armin Grotesk 2 Semi-Bold"/>
                <a:cs typeface="Armin Grotesk 2 Semi-Bold"/>
                <a:sym typeface="Armin Grotesk 2 Semi-Bold"/>
              </a:rPr>
              <a:t>Par darba ņēmēju algām un valsts sociālās apdrošināšanas obligātajām izmaksām atbalstu nevar saņemt, ja atbalsta periodā ir piešķirts Jaunuzņēmumu darbības atbalsta likuma vai Inovāciju vaučera atbalsts par augsti kvalificētu darbinieku piesaisti</a:t>
            </a:r>
          </a:p>
          <a:p>
            <a:pPr>
              <a:lnSpc>
                <a:spcPts val="3000"/>
              </a:lnSpc>
            </a:pPr>
            <a:endParaRPr lang="lv-LV" sz="3000" dirty="0">
              <a:latin typeface="Calibri (body)"/>
              <a:ea typeface="Armin Grotesk 2 Semi-Bold"/>
              <a:cs typeface="Armin Grotesk 2 Semi-Bold"/>
              <a:sym typeface="Armin Grotesk 2 Semi-Bold"/>
            </a:endParaRPr>
          </a:p>
          <a:p>
            <a:pPr marL="457200" indent="-457200">
              <a:lnSpc>
                <a:spcPts val="3000"/>
              </a:lnSpc>
              <a:buFont typeface="Arial" panose="020B0604020202020204" pitchFamily="34" charset="0"/>
              <a:buChar char="•"/>
            </a:pPr>
            <a:r>
              <a:rPr lang="lv-LV" sz="3000" dirty="0">
                <a:latin typeface="Calibri (body)"/>
                <a:ea typeface="Armin Grotesk 2 Semi-Bold"/>
                <a:sym typeface="Armin Grotesk 2 Semi-Bold"/>
              </a:rPr>
              <a:t>Netiešās attiecināmās izmaksas nevar pārsniegt 15% no projektā paredzētajām attiecināmajām darba ņēmēju algas un valsts sociālās apdrošināšanas obligātās izmaksām</a:t>
            </a:r>
          </a:p>
          <a:p>
            <a:pPr marL="457200" indent="-457200">
              <a:lnSpc>
                <a:spcPts val="3000"/>
              </a:lnSpc>
              <a:buFont typeface="Arial" panose="020B0604020202020204" pitchFamily="34" charset="0"/>
              <a:buChar char="•"/>
            </a:pPr>
            <a:endParaRPr lang="lv-LV" sz="3000" dirty="0">
              <a:latin typeface="Calibri (body)"/>
              <a:ea typeface="Armin Grotesk 2 Semi-Bold"/>
              <a:sym typeface="Armin Grotesk 2 Semi-Bold"/>
            </a:endParaRPr>
          </a:p>
          <a:p>
            <a:pPr marL="457200" indent="-457200">
              <a:lnSpc>
                <a:spcPts val="3000"/>
              </a:lnSpc>
              <a:buFont typeface="Arial" panose="020B0604020202020204" pitchFamily="34" charset="0"/>
              <a:buChar char="•"/>
            </a:pPr>
            <a:r>
              <a:rPr lang="lv-LV" sz="3000" dirty="0">
                <a:latin typeface="Calibri (body)"/>
                <a:ea typeface="Armin Grotesk 2 Semi-Bold"/>
                <a:cs typeface="Armin Grotesk 2 Semi-Bold"/>
                <a:sym typeface="Armin Grotesk 2 Semi-Bold"/>
              </a:rPr>
              <a:t>Avansa maksājumu var pieprasīt, ja ir noslēgts un iesniegts investīciju līgums, kas apliecina saņemto investīciju no investora. Avansa maksājums nevar pārsniegt 35% no projekta kopējās atbalsta summas</a:t>
            </a:r>
          </a:p>
          <a:p>
            <a:pPr>
              <a:lnSpc>
                <a:spcPts val="3000"/>
              </a:lnSpc>
            </a:pPr>
            <a:endParaRPr lang="en-US" sz="3000" b="1" dirty="0">
              <a:solidFill>
                <a:srgbClr val="A20B32"/>
              </a:solidFill>
              <a:latin typeface="Calibri (body)"/>
              <a:ea typeface="Armin Grotesk 2 Semi-Bold"/>
              <a:cs typeface="Armin Grotesk 2 Semi-Bold"/>
              <a:sym typeface="Armin Grotesk 2 Semi-Bold"/>
            </a:endParaRPr>
          </a:p>
        </p:txBody>
      </p:sp>
    </p:spTree>
    <p:extLst>
      <p:ext uri="{BB962C8B-B14F-4D97-AF65-F5344CB8AC3E}">
        <p14:creationId xmlns:p14="http://schemas.microsoft.com/office/powerpoint/2010/main" val="883528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05BA-93B5-F4D4-0988-1CA1DE4CDA98}"/>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7B0D542D-AA3F-7755-64CF-731268BD4A3D}"/>
              </a:ext>
            </a:extLst>
          </p:cNvPr>
          <p:cNvSpPr/>
          <p:nvPr/>
        </p:nvSpPr>
        <p:spPr>
          <a:xfrm>
            <a:off x="12199184" y="-2887221"/>
            <a:ext cx="6546514" cy="6777716"/>
          </a:xfrm>
          <a:custGeom>
            <a:avLst/>
            <a:gdLst/>
            <a:ahLst/>
            <a:cxnLst/>
            <a:rect l="l" t="t" r="r" b="b"/>
            <a:pathLst>
              <a:path w="6546514" h="6777716">
                <a:moveTo>
                  <a:pt x="0" y="0"/>
                </a:moveTo>
                <a:lnTo>
                  <a:pt x="6546515" y="0"/>
                </a:lnTo>
                <a:lnTo>
                  <a:pt x="6546515" y="6777717"/>
                </a:lnTo>
                <a:lnTo>
                  <a:pt x="0" y="67777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1" name="Freeform 11">
            <a:extLst>
              <a:ext uri="{FF2B5EF4-FFF2-40B4-BE49-F238E27FC236}">
                <a16:creationId xmlns:a16="http://schemas.microsoft.com/office/drawing/2014/main" id="{4D0F8EC1-4C8A-E390-4820-492537C82695}"/>
              </a:ext>
            </a:extLst>
          </p:cNvPr>
          <p:cNvSpPr/>
          <p:nvPr/>
        </p:nvSpPr>
        <p:spPr>
          <a:xfrm>
            <a:off x="14999428" y="6735010"/>
            <a:ext cx="6546515" cy="6777716"/>
          </a:xfrm>
          <a:custGeom>
            <a:avLst/>
            <a:gdLst/>
            <a:ahLst/>
            <a:cxnLst/>
            <a:rect l="l" t="t" r="r" b="b"/>
            <a:pathLst>
              <a:path w="6546515" h="6777716">
                <a:moveTo>
                  <a:pt x="0" y="0"/>
                </a:moveTo>
                <a:lnTo>
                  <a:pt x="6546514" y="0"/>
                </a:lnTo>
                <a:lnTo>
                  <a:pt x="6546514" y="6777716"/>
                </a:lnTo>
                <a:lnTo>
                  <a:pt x="0" y="67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4" name="Freeform 14">
            <a:extLst>
              <a:ext uri="{FF2B5EF4-FFF2-40B4-BE49-F238E27FC236}">
                <a16:creationId xmlns:a16="http://schemas.microsoft.com/office/drawing/2014/main" id="{D012235B-170B-211D-3A80-86798C30195D}"/>
              </a:ext>
            </a:extLst>
          </p:cNvPr>
          <p:cNvSpPr/>
          <p:nvPr/>
        </p:nvSpPr>
        <p:spPr>
          <a:xfrm>
            <a:off x="458163" y="2019301"/>
            <a:ext cx="15848637" cy="8077199"/>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323850" lvl="1"/>
            <a:r>
              <a:rPr lang="lv-LV" sz="2800" dirty="0"/>
              <a:t>Var kumulēt šo </a:t>
            </a:r>
            <a:r>
              <a:rPr lang="lv-LV" sz="2800" b="1" i="1" dirty="0"/>
              <a:t>de minimis</a:t>
            </a:r>
            <a:r>
              <a:rPr lang="lv-LV" sz="2800" b="1" dirty="0"/>
              <a:t> atbalstu ar citu </a:t>
            </a:r>
            <a:r>
              <a:rPr lang="lv-LV" sz="2800" b="1" i="1" dirty="0"/>
              <a:t>de minimis</a:t>
            </a:r>
            <a:r>
              <a:rPr lang="lv-LV" sz="2800" dirty="0"/>
              <a:t> atbalstu par vienām un tām pašām attiecināmajām izmaksām, ja pēc atbalstu apvienošanas maksimālā atbalsta intensitāte nepārsniedz </a:t>
            </a:r>
            <a:r>
              <a:rPr lang="lv-LV" sz="2800" b="1" dirty="0"/>
              <a:t>100 %</a:t>
            </a:r>
            <a:r>
              <a:rPr lang="lv-LV" sz="2800" dirty="0"/>
              <a:t>.</a:t>
            </a:r>
          </a:p>
          <a:p>
            <a:pPr marL="323850" lvl="1">
              <a:lnSpc>
                <a:spcPts val="4800"/>
              </a:lnSpc>
            </a:pPr>
            <a:endParaRPr lang="lv-LV" sz="2800" dirty="0"/>
          </a:p>
          <a:p>
            <a:pPr marL="323850" lvl="1">
              <a:lnSpc>
                <a:spcPts val="4800"/>
              </a:lnSpc>
            </a:pPr>
            <a:r>
              <a:rPr lang="lv-LV" sz="2800" dirty="0"/>
              <a:t>Piemēri:</a:t>
            </a:r>
          </a:p>
          <a:p>
            <a:pPr marL="895350" lvl="1" indent="-571500">
              <a:buFont typeface="Arial" panose="020B0604020202020204" pitchFamily="34" charset="0"/>
              <a:buChar char="•"/>
            </a:pPr>
            <a:r>
              <a:rPr lang="lv-LV" sz="2800" dirty="0"/>
              <a:t>piesakās uz 50%  maksimālo intensitāti, bet citā </a:t>
            </a:r>
            <a:r>
              <a:rPr lang="lv-LV" sz="2800" i="1" dirty="0"/>
              <a:t>de minimis </a:t>
            </a:r>
            <a:r>
              <a:rPr lang="lv-LV" sz="2800" dirty="0"/>
              <a:t>atbalsta programmā intensitāte ir 100%, tad citā atbalsta programmā var dabūt atlikušos 50%;</a:t>
            </a:r>
          </a:p>
          <a:p>
            <a:pPr marL="895350" lvl="1" indent="-571500">
              <a:buFont typeface="Arial" panose="020B0604020202020204" pitchFamily="34" charset="0"/>
              <a:buChar char="•"/>
            </a:pPr>
            <a:r>
              <a:rPr lang="lv-LV" sz="2800" dirty="0"/>
              <a:t>ja cita iestāde jau piešķīrusi </a:t>
            </a:r>
            <a:r>
              <a:rPr lang="lv-LV" sz="2800" i="1" dirty="0"/>
              <a:t>de minimis </a:t>
            </a:r>
            <a:r>
              <a:rPr lang="lv-LV" sz="2800" dirty="0"/>
              <a:t>atbalstu ar 50% intensitāti, tad šajā atbalstā par tām pašām attiecināmajām izmaksām var piešķirt atlikušos 50%;</a:t>
            </a:r>
          </a:p>
          <a:p>
            <a:pPr marL="895350" lvl="1" indent="-571500">
              <a:buFont typeface="Arial" panose="020B0604020202020204" pitchFamily="34" charset="0"/>
              <a:buChar char="•"/>
            </a:pPr>
            <a:r>
              <a:rPr lang="lv-LV" sz="2800" dirty="0"/>
              <a:t>ja šajā </a:t>
            </a:r>
            <a:r>
              <a:rPr lang="lv-LV" sz="2800" i="1" dirty="0"/>
              <a:t>de minimis </a:t>
            </a:r>
            <a:r>
              <a:rPr lang="lv-LV" sz="2800" dirty="0"/>
              <a:t>atbalstā ir 50%, bet citā </a:t>
            </a:r>
            <a:r>
              <a:rPr lang="lv-LV" sz="2800" i="1" dirty="0"/>
              <a:t>de minimis </a:t>
            </a:r>
            <a:r>
              <a:rPr lang="lv-LV" sz="2800" dirty="0"/>
              <a:t>atbalsta programmā ir 70%, tad atbalstu var kumulēt par tām pašām attiecināmajām izmaksām ar citā atbalsta programmā atlikušajiem 50%, lai nepārsniegtu 100%.</a:t>
            </a:r>
          </a:p>
          <a:p>
            <a:pPr marL="323850" lvl="1"/>
            <a:endParaRPr lang="lv-LV" sz="2800" dirty="0"/>
          </a:p>
          <a:p>
            <a:pPr marL="323850" lvl="1"/>
            <a:r>
              <a:rPr lang="lv-LV" sz="2800" dirty="0"/>
              <a:t>Savukārt, </a:t>
            </a:r>
            <a:r>
              <a:rPr lang="lv-LV" sz="2800" b="1" dirty="0"/>
              <a:t>ja kumulē ar citu atbalsta veidu, kas nav </a:t>
            </a:r>
            <a:r>
              <a:rPr lang="lv-LV" sz="2800" b="1" i="1" dirty="0"/>
              <a:t>de minimis </a:t>
            </a:r>
            <a:r>
              <a:rPr lang="lv-LV" sz="2800" b="1" dirty="0"/>
              <a:t>atbalsts</a:t>
            </a:r>
            <a:r>
              <a:rPr lang="lv-LV" sz="2800" dirty="0"/>
              <a:t>, nevar pārsniegt noteikto maksimālo atbalsta intensitātes robežvērtību.</a:t>
            </a:r>
          </a:p>
        </p:txBody>
      </p:sp>
      <p:sp>
        <p:nvSpPr>
          <p:cNvPr id="28" name="Freeform 28">
            <a:extLst>
              <a:ext uri="{FF2B5EF4-FFF2-40B4-BE49-F238E27FC236}">
                <a16:creationId xmlns:a16="http://schemas.microsoft.com/office/drawing/2014/main" id="{C625C81A-FE2F-8BE4-E7A6-77A7EAAB0934}"/>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4"/>
            <a:stretch>
              <a:fillRect l="-40" r="-40"/>
            </a:stretch>
          </a:blipFill>
        </p:spPr>
        <p:txBody>
          <a:bodyPr/>
          <a:lstStyle/>
          <a:p>
            <a:endParaRPr lang="lv-LV"/>
          </a:p>
        </p:txBody>
      </p:sp>
      <p:sp>
        <p:nvSpPr>
          <p:cNvPr id="31" name="TextBox 31">
            <a:extLst>
              <a:ext uri="{FF2B5EF4-FFF2-40B4-BE49-F238E27FC236}">
                <a16:creationId xmlns:a16="http://schemas.microsoft.com/office/drawing/2014/main" id="{A4C3E226-2FED-F2D2-2166-105847217234}"/>
              </a:ext>
            </a:extLst>
          </p:cNvPr>
          <p:cNvSpPr txBox="1"/>
          <p:nvPr/>
        </p:nvSpPr>
        <p:spPr>
          <a:xfrm>
            <a:off x="1066800" y="1022532"/>
            <a:ext cx="13371445" cy="996769"/>
          </a:xfrm>
          <a:prstGeom prst="rect">
            <a:avLst/>
          </a:prstGeom>
        </p:spPr>
        <p:txBody>
          <a:bodyPr lIns="0" tIns="0" rIns="0" bIns="0" rtlCol="0" anchor="t"/>
          <a:lstStyle/>
          <a:p>
            <a:pPr>
              <a:lnSpc>
                <a:spcPts val="6000"/>
              </a:lnSpc>
            </a:pPr>
            <a:r>
              <a:rPr lang="lv-LV" sz="4999" dirty="0">
                <a:solidFill>
                  <a:srgbClr val="000000"/>
                </a:solidFill>
                <a:latin typeface="Armin Grotesk 2"/>
                <a:ea typeface="Armin Grotesk 2"/>
                <a:cs typeface="Armin Grotesk 2"/>
                <a:sym typeface="Armin Grotesk 2"/>
              </a:rPr>
              <a:t>KUMULĀCIJA</a:t>
            </a:r>
            <a:endParaRPr lang="en-US" sz="4999" dirty="0">
              <a:solidFill>
                <a:srgbClr val="000000"/>
              </a:solidFill>
              <a:latin typeface="Armin Grotesk 2"/>
              <a:ea typeface="Armin Grotesk 2"/>
              <a:cs typeface="Armin Grotesk 2"/>
              <a:sym typeface="Armin Grotesk 2"/>
            </a:endParaRPr>
          </a:p>
        </p:txBody>
      </p:sp>
      <p:grpSp>
        <p:nvGrpSpPr>
          <p:cNvPr id="2" name="Group 4">
            <a:extLst>
              <a:ext uri="{FF2B5EF4-FFF2-40B4-BE49-F238E27FC236}">
                <a16:creationId xmlns:a16="http://schemas.microsoft.com/office/drawing/2014/main" id="{EB128C64-BED7-1075-A01D-917CACA9C490}"/>
              </a:ext>
            </a:extLst>
          </p:cNvPr>
          <p:cNvGrpSpPr/>
          <p:nvPr/>
        </p:nvGrpSpPr>
        <p:grpSpPr>
          <a:xfrm>
            <a:off x="12578490" y="-3519567"/>
            <a:ext cx="5570247" cy="5767467"/>
            <a:chOff x="0" y="0"/>
            <a:chExt cx="7426996" cy="7689955"/>
          </a:xfrm>
        </p:grpSpPr>
        <p:sp>
          <p:nvSpPr>
            <p:cNvPr id="3" name="AutoShape 5">
              <a:extLst>
                <a:ext uri="{FF2B5EF4-FFF2-40B4-BE49-F238E27FC236}">
                  <a16:creationId xmlns:a16="http://schemas.microsoft.com/office/drawing/2014/main" id="{12A2FBE0-55D7-BF2C-7390-15A9364D0825}"/>
                </a:ext>
              </a:extLst>
            </p:cNvPr>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4" name="AutoShape 6">
              <a:extLst>
                <a:ext uri="{FF2B5EF4-FFF2-40B4-BE49-F238E27FC236}">
                  <a16:creationId xmlns:a16="http://schemas.microsoft.com/office/drawing/2014/main" id="{05AF9D6F-0D19-67A1-A76C-10F66ACB5CC5}"/>
                </a:ext>
              </a:extLst>
            </p:cNvPr>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5" name="AutoShape 7">
              <a:extLst>
                <a:ext uri="{FF2B5EF4-FFF2-40B4-BE49-F238E27FC236}">
                  <a16:creationId xmlns:a16="http://schemas.microsoft.com/office/drawing/2014/main" id="{522E0832-0C8B-8A7E-EB01-78331B3E999C}"/>
                </a:ext>
              </a:extLst>
            </p:cNvPr>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8">
              <a:extLst>
                <a:ext uri="{FF2B5EF4-FFF2-40B4-BE49-F238E27FC236}">
                  <a16:creationId xmlns:a16="http://schemas.microsoft.com/office/drawing/2014/main" id="{58BF5E7D-E9EC-F797-7764-9D0CA385D816}"/>
                </a:ext>
              </a:extLst>
            </p:cNvPr>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9">
              <a:extLst>
                <a:ext uri="{FF2B5EF4-FFF2-40B4-BE49-F238E27FC236}">
                  <a16:creationId xmlns:a16="http://schemas.microsoft.com/office/drawing/2014/main" id="{891B2FAB-E761-01EE-89A0-1B002CDFAEE3}"/>
                </a:ext>
              </a:extLst>
            </p:cNvPr>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10">
              <a:extLst>
                <a:ext uri="{FF2B5EF4-FFF2-40B4-BE49-F238E27FC236}">
                  <a16:creationId xmlns:a16="http://schemas.microsoft.com/office/drawing/2014/main" id="{173C3445-4B0F-DED8-759A-F2BE6D6B7F02}"/>
                </a:ext>
              </a:extLst>
            </p:cNvPr>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1">
              <a:extLst>
                <a:ext uri="{FF2B5EF4-FFF2-40B4-BE49-F238E27FC236}">
                  <a16:creationId xmlns:a16="http://schemas.microsoft.com/office/drawing/2014/main" id="{5D96FB58-1265-C4B6-4143-45CE8E6F47EA}"/>
                </a:ext>
              </a:extLst>
            </p:cNvPr>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2" name="AutoShape 12">
              <a:extLst>
                <a:ext uri="{FF2B5EF4-FFF2-40B4-BE49-F238E27FC236}">
                  <a16:creationId xmlns:a16="http://schemas.microsoft.com/office/drawing/2014/main" id="{7F9BD1B1-1C03-22FB-7A09-C48F71C143AE}"/>
                </a:ext>
              </a:extLst>
            </p:cNvPr>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spTree>
    <p:extLst>
      <p:ext uri="{BB962C8B-B14F-4D97-AF65-F5344CB8AC3E}">
        <p14:creationId xmlns:p14="http://schemas.microsoft.com/office/powerpoint/2010/main" val="142669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9688-C01A-44CA-BDD6-D4CF095400C4}"/>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6D4A5756-593D-9459-1E01-692D4EEF6671}"/>
              </a:ext>
            </a:extLst>
          </p:cNvPr>
          <p:cNvSpPr/>
          <p:nvPr/>
        </p:nvSpPr>
        <p:spPr>
          <a:xfrm>
            <a:off x="12199184" y="-2887221"/>
            <a:ext cx="6546514" cy="6777716"/>
          </a:xfrm>
          <a:custGeom>
            <a:avLst/>
            <a:gdLst/>
            <a:ahLst/>
            <a:cxnLst/>
            <a:rect l="l" t="t" r="r" b="b"/>
            <a:pathLst>
              <a:path w="6546514" h="6777716">
                <a:moveTo>
                  <a:pt x="0" y="0"/>
                </a:moveTo>
                <a:lnTo>
                  <a:pt x="6546515" y="0"/>
                </a:lnTo>
                <a:lnTo>
                  <a:pt x="6546515" y="6777717"/>
                </a:lnTo>
                <a:lnTo>
                  <a:pt x="0" y="67777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1" name="Freeform 11">
            <a:extLst>
              <a:ext uri="{FF2B5EF4-FFF2-40B4-BE49-F238E27FC236}">
                <a16:creationId xmlns:a16="http://schemas.microsoft.com/office/drawing/2014/main" id="{767D9004-E871-FB94-7F9F-9F5B711E46A6}"/>
              </a:ext>
            </a:extLst>
          </p:cNvPr>
          <p:cNvSpPr/>
          <p:nvPr/>
        </p:nvSpPr>
        <p:spPr>
          <a:xfrm>
            <a:off x="14999428" y="6735010"/>
            <a:ext cx="6546515" cy="6777716"/>
          </a:xfrm>
          <a:custGeom>
            <a:avLst/>
            <a:gdLst/>
            <a:ahLst/>
            <a:cxnLst/>
            <a:rect l="l" t="t" r="r" b="b"/>
            <a:pathLst>
              <a:path w="6546515" h="6777716">
                <a:moveTo>
                  <a:pt x="0" y="0"/>
                </a:moveTo>
                <a:lnTo>
                  <a:pt x="6546514" y="0"/>
                </a:lnTo>
                <a:lnTo>
                  <a:pt x="6546514" y="6777716"/>
                </a:lnTo>
                <a:lnTo>
                  <a:pt x="0" y="67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4" name="Freeform 14">
            <a:extLst>
              <a:ext uri="{FF2B5EF4-FFF2-40B4-BE49-F238E27FC236}">
                <a16:creationId xmlns:a16="http://schemas.microsoft.com/office/drawing/2014/main" id="{D6F5BE1E-315B-E77E-C5E4-15A538C6B8D5}"/>
              </a:ext>
            </a:extLst>
          </p:cNvPr>
          <p:cNvSpPr/>
          <p:nvPr/>
        </p:nvSpPr>
        <p:spPr>
          <a:xfrm>
            <a:off x="458164" y="2019301"/>
            <a:ext cx="14934236" cy="8077199"/>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323850" lvl="1"/>
            <a:endParaRPr lang="lv-LV" sz="2800" dirty="0"/>
          </a:p>
          <a:p>
            <a:pPr marL="323850" lvl="1"/>
            <a:endParaRPr lang="lv-LV" sz="2800" dirty="0"/>
          </a:p>
          <a:p>
            <a:pPr marL="323850" lvl="1"/>
            <a:r>
              <a:rPr lang="lv-LV" sz="2800" dirty="0"/>
              <a:t>Šīs atbalsta programmas ietvaros vienas un tās pašas attiecināmās izmaksas </a:t>
            </a:r>
            <a:r>
              <a:rPr lang="lv-LV" sz="2800" b="1" dirty="0"/>
              <a:t>nevar </a:t>
            </a:r>
            <a:r>
              <a:rPr lang="lv-LV" sz="2800" b="1" dirty="0" err="1"/>
              <a:t>kumulēt</a:t>
            </a:r>
            <a:r>
              <a:rPr lang="lv-LV" sz="2800" b="1" dirty="0"/>
              <a:t>, </a:t>
            </a:r>
            <a:r>
              <a:rPr lang="lv-LV" sz="2800" dirty="0"/>
              <a:t>ja atbalsts saņemts Eiropas Savienības kohēzijas politikas programmās 2021.–2027. gadam:</a:t>
            </a:r>
          </a:p>
          <a:p>
            <a:pPr marL="323850" lvl="1"/>
            <a:endParaRPr lang="lv-LV" sz="2800" dirty="0"/>
          </a:p>
          <a:p>
            <a:pPr marL="781050" lvl="1" indent="-457200">
              <a:buFont typeface="Arial" panose="020B0604020202020204" pitchFamily="34" charset="0"/>
              <a:buChar char="•"/>
            </a:pPr>
            <a:r>
              <a:rPr lang="lv-LV" sz="2800" dirty="0"/>
              <a:t>1.2.3.1. pasākuma "Atbalsts MVU inovatīvas uzņēmējdarbības attīstībai",</a:t>
            </a:r>
          </a:p>
          <a:p>
            <a:pPr marL="781050" lvl="1" indent="-457200">
              <a:buFont typeface="Arial" panose="020B0604020202020204" pitchFamily="34" charset="0"/>
              <a:buChar char="•"/>
            </a:pPr>
            <a:r>
              <a:rPr lang="lv-LV" sz="2800" dirty="0"/>
              <a:t>1.1.1.1. pasākuma "Zinātnes politikas ieviešana, vadība un kapacitātes stiprināšana",</a:t>
            </a:r>
          </a:p>
          <a:p>
            <a:pPr marL="781050" lvl="1" indent="-457200">
              <a:buFont typeface="Arial" panose="020B0604020202020204" pitchFamily="34" charset="0"/>
              <a:buChar char="•"/>
            </a:pPr>
            <a:r>
              <a:rPr lang="lv-LV" sz="2800" dirty="0"/>
              <a:t>1.2.1.1. pasākuma "Atbalsts jaunu produktu attīstībai un internacionalizācijai" 3. kārtas,</a:t>
            </a:r>
          </a:p>
          <a:p>
            <a:pPr marL="781050" lvl="1" indent="-457200">
              <a:buFont typeface="Arial" panose="020B0604020202020204" pitchFamily="34" charset="0"/>
              <a:buChar char="•"/>
            </a:pPr>
            <a:r>
              <a:rPr lang="lv-LV" sz="2800" dirty="0"/>
              <a:t>Atveseļošanas un noturības mehānisma plāna 5.1.1.2.i. investīcijas "Atbalsta instruments pētniecībai un internacionalizācijai".</a:t>
            </a:r>
            <a:endParaRPr lang="lv-LV" sz="3000" dirty="0">
              <a:solidFill>
                <a:srgbClr val="000000"/>
              </a:solidFill>
              <a:latin typeface="Armin Grotesk 2"/>
              <a:ea typeface="Armin Grotesk 2"/>
              <a:sym typeface="Armin Grotesk 2"/>
            </a:endParaRPr>
          </a:p>
        </p:txBody>
      </p:sp>
      <p:sp>
        <p:nvSpPr>
          <p:cNvPr id="28" name="Freeform 28">
            <a:extLst>
              <a:ext uri="{FF2B5EF4-FFF2-40B4-BE49-F238E27FC236}">
                <a16:creationId xmlns:a16="http://schemas.microsoft.com/office/drawing/2014/main" id="{A9CCA8F2-6BC4-ACA0-BABA-09E5D0DCD86C}"/>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4"/>
            <a:stretch>
              <a:fillRect l="-40" r="-40"/>
            </a:stretch>
          </a:blipFill>
        </p:spPr>
        <p:txBody>
          <a:bodyPr/>
          <a:lstStyle/>
          <a:p>
            <a:endParaRPr lang="lv-LV"/>
          </a:p>
        </p:txBody>
      </p:sp>
      <p:sp>
        <p:nvSpPr>
          <p:cNvPr id="31" name="TextBox 31">
            <a:extLst>
              <a:ext uri="{FF2B5EF4-FFF2-40B4-BE49-F238E27FC236}">
                <a16:creationId xmlns:a16="http://schemas.microsoft.com/office/drawing/2014/main" id="{EA238617-8E7C-73C2-3311-4813E152C39E}"/>
              </a:ext>
            </a:extLst>
          </p:cNvPr>
          <p:cNvSpPr txBox="1"/>
          <p:nvPr/>
        </p:nvSpPr>
        <p:spPr>
          <a:xfrm>
            <a:off x="1066800" y="1022532"/>
            <a:ext cx="13371445" cy="996769"/>
          </a:xfrm>
          <a:prstGeom prst="rect">
            <a:avLst/>
          </a:prstGeom>
        </p:spPr>
        <p:txBody>
          <a:bodyPr lIns="0" tIns="0" rIns="0" bIns="0" rtlCol="0" anchor="t"/>
          <a:lstStyle/>
          <a:p>
            <a:pPr>
              <a:lnSpc>
                <a:spcPts val="6000"/>
              </a:lnSpc>
            </a:pPr>
            <a:r>
              <a:rPr lang="lv-LV" sz="4999" dirty="0">
                <a:solidFill>
                  <a:srgbClr val="000000"/>
                </a:solidFill>
                <a:latin typeface="Armin Grotesk 2"/>
                <a:ea typeface="Armin Grotesk 2"/>
                <a:cs typeface="Armin Grotesk 2"/>
                <a:sym typeface="Armin Grotesk 2"/>
              </a:rPr>
              <a:t>KUMULĀCIJA</a:t>
            </a:r>
            <a:endParaRPr lang="en-US" sz="4999" dirty="0">
              <a:solidFill>
                <a:srgbClr val="000000"/>
              </a:solidFill>
              <a:latin typeface="Armin Grotesk 2"/>
              <a:ea typeface="Armin Grotesk 2"/>
              <a:cs typeface="Armin Grotesk 2"/>
              <a:sym typeface="Armin Grotesk 2"/>
            </a:endParaRPr>
          </a:p>
        </p:txBody>
      </p:sp>
      <p:grpSp>
        <p:nvGrpSpPr>
          <p:cNvPr id="2" name="Group 4">
            <a:extLst>
              <a:ext uri="{FF2B5EF4-FFF2-40B4-BE49-F238E27FC236}">
                <a16:creationId xmlns:a16="http://schemas.microsoft.com/office/drawing/2014/main" id="{94051EC6-CCC3-4A5C-8F87-BCAEC32F724A}"/>
              </a:ext>
            </a:extLst>
          </p:cNvPr>
          <p:cNvGrpSpPr/>
          <p:nvPr/>
        </p:nvGrpSpPr>
        <p:grpSpPr>
          <a:xfrm>
            <a:off x="12578490" y="-3519567"/>
            <a:ext cx="5570247" cy="5767467"/>
            <a:chOff x="0" y="0"/>
            <a:chExt cx="7426996" cy="7689955"/>
          </a:xfrm>
        </p:grpSpPr>
        <p:sp>
          <p:nvSpPr>
            <p:cNvPr id="3" name="AutoShape 5">
              <a:extLst>
                <a:ext uri="{FF2B5EF4-FFF2-40B4-BE49-F238E27FC236}">
                  <a16:creationId xmlns:a16="http://schemas.microsoft.com/office/drawing/2014/main" id="{3F9B5A4C-EB74-2B3C-AA26-3933079BC3B3}"/>
                </a:ext>
              </a:extLst>
            </p:cNvPr>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4" name="AutoShape 6">
              <a:extLst>
                <a:ext uri="{FF2B5EF4-FFF2-40B4-BE49-F238E27FC236}">
                  <a16:creationId xmlns:a16="http://schemas.microsoft.com/office/drawing/2014/main" id="{4B78F35C-7DCD-F8A9-89CD-7AF29D7D3E7D}"/>
                </a:ext>
              </a:extLst>
            </p:cNvPr>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5" name="AutoShape 7">
              <a:extLst>
                <a:ext uri="{FF2B5EF4-FFF2-40B4-BE49-F238E27FC236}">
                  <a16:creationId xmlns:a16="http://schemas.microsoft.com/office/drawing/2014/main" id="{D8930C57-D6F5-0D96-7552-EDFF9B82D3DA}"/>
                </a:ext>
              </a:extLst>
            </p:cNvPr>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8">
              <a:extLst>
                <a:ext uri="{FF2B5EF4-FFF2-40B4-BE49-F238E27FC236}">
                  <a16:creationId xmlns:a16="http://schemas.microsoft.com/office/drawing/2014/main" id="{17E11041-6AFB-2B55-7795-CB48E7608D67}"/>
                </a:ext>
              </a:extLst>
            </p:cNvPr>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9">
              <a:extLst>
                <a:ext uri="{FF2B5EF4-FFF2-40B4-BE49-F238E27FC236}">
                  <a16:creationId xmlns:a16="http://schemas.microsoft.com/office/drawing/2014/main" id="{5302353C-C4BA-C7E4-C015-A71BFFD4F26A}"/>
                </a:ext>
              </a:extLst>
            </p:cNvPr>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10">
              <a:extLst>
                <a:ext uri="{FF2B5EF4-FFF2-40B4-BE49-F238E27FC236}">
                  <a16:creationId xmlns:a16="http://schemas.microsoft.com/office/drawing/2014/main" id="{506937D9-0410-5A92-4BED-DAE331711638}"/>
                </a:ext>
              </a:extLst>
            </p:cNvPr>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1">
              <a:extLst>
                <a:ext uri="{FF2B5EF4-FFF2-40B4-BE49-F238E27FC236}">
                  <a16:creationId xmlns:a16="http://schemas.microsoft.com/office/drawing/2014/main" id="{8DCCC6CC-4354-7F64-A127-FC05FA1CB2E2}"/>
                </a:ext>
              </a:extLst>
            </p:cNvPr>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2" name="AutoShape 12">
              <a:extLst>
                <a:ext uri="{FF2B5EF4-FFF2-40B4-BE49-F238E27FC236}">
                  <a16:creationId xmlns:a16="http://schemas.microsoft.com/office/drawing/2014/main" id="{B840C0D5-8FA9-E046-6554-FD4AF2415437}"/>
                </a:ext>
              </a:extLst>
            </p:cNvPr>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spTree>
    <p:extLst>
      <p:ext uri="{BB962C8B-B14F-4D97-AF65-F5344CB8AC3E}">
        <p14:creationId xmlns:p14="http://schemas.microsoft.com/office/powerpoint/2010/main" val="2033028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F92A-3C30-EDD9-156F-0D6C86DFFB22}"/>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A5A12AE2-366C-5D13-8ACD-6C69C83B2CFA}"/>
              </a:ext>
            </a:extLst>
          </p:cNvPr>
          <p:cNvSpPr/>
          <p:nvPr/>
        </p:nvSpPr>
        <p:spPr>
          <a:xfrm>
            <a:off x="12199184" y="-2887221"/>
            <a:ext cx="6546514" cy="6777716"/>
          </a:xfrm>
          <a:custGeom>
            <a:avLst/>
            <a:gdLst/>
            <a:ahLst/>
            <a:cxnLst/>
            <a:rect l="l" t="t" r="r" b="b"/>
            <a:pathLst>
              <a:path w="6546514" h="6777716">
                <a:moveTo>
                  <a:pt x="0" y="0"/>
                </a:moveTo>
                <a:lnTo>
                  <a:pt x="6546515" y="0"/>
                </a:lnTo>
                <a:lnTo>
                  <a:pt x="6546515" y="6777717"/>
                </a:lnTo>
                <a:lnTo>
                  <a:pt x="0" y="67777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1" name="Freeform 11">
            <a:extLst>
              <a:ext uri="{FF2B5EF4-FFF2-40B4-BE49-F238E27FC236}">
                <a16:creationId xmlns:a16="http://schemas.microsoft.com/office/drawing/2014/main" id="{6F229D61-E2DF-DE8C-AD49-BF18F5AF010C}"/>
              </a:ext>
            </a:extLst>
          </p:cNvPr>
          <p:cNvSpPr/>
          <p:nvPr/>
        </p:nvSpPr>
        <p:spPr>
          <a:xfrm>
            <a:off x="14999428" y="6735010"/>
            <a:ext cx="6546515" cy="6777716"/>
          </a:xfrm>
          <a:custGeom>
            <a:avLst/>
            <a:gdLst/>
            <a:ahLst/>
            <a:cxnLst/>
            <a:rect l="l" t="t" r="r" b="b"/>
            <a:pathLst>
              <a:path w="6546515" h="6777716">
                <a:moveTo>
                  <a:pt x="0" y="0"/>
                </a:moveTo>
                <a:lnTo>
                  <a:pt x="6546514" y="0"/>
                </a:lnTo>
                <a:lnTo>
                  <a:pt x="6546514" y="6777716"/>
                </a:lnTo>
                <a:lnTo>
                  <a:pt x="0" y="67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4" name="Freeform 14">
            <a:extLst>
              <a:ext uri="{FF2B5EF4-FFF2-40B4-BE49-F238E27FC236}">
                <a16:creationId xmlns:a16="http://schemas.microsoft.com/office/drawing/2014/main" id="{B20FEABF-8EDE-B469-8008-08DC082A7415}"/>
              </a:ext>
            </a:extLst>
          </p:cNvPr>
          <p:cNvSpPr/>
          <p:nvPr/>
        </p:nvSpPr>
        <p:spPr>
          <a:xfrm>
            <a:off x="458164" y="2019301"/>
            <a:ext cx="8838236" cy="8077199"/>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895350" lvl="1" indent="-571500">
              <a:lnSpc>
                <a:spcPts val="4800"/>
              </a:lnSpc>
              <a:buFont typeface="Arial" panose="020B0604020202020204" pitchFamily="34" charset="0"/>
              <a:buChar char="•"/>
            </a:pPr>
            <a:r>
              <a:rPr lang="lv-LV" sz="2800" b="1" dirty="0">
                <a:solidFill>
                  <a:srgbClr val="A20B32"/>
                </a:solidFill>
                <a:ea typeface="Armin Grotesk 2"/>
                <a:sym typeface="Armin Grotesk 2 Semi-Bold"/>
              </a:rPr>
              <a:t>Produkta vai tehnoloģijas</a:t>
            </a:r>
          </a:p>
          <a:p>
            <a:pPr marL="1352550" lvl="2" indent="-571500">
              <a:buFontTx/>
              <a:buChar char="-"/>
            </a:pPr>
            <a:r>
              <a:rPr lang="lv-LV" sz="3000" dirty="0">
                <a:solidFill>
                  <a:srgbClr val="000000"/>
                </a:solidFill>
                <a:ea typeface="Armin Grotesk 2"/>
                <a:sym typeface="Armin Grotesk 2 Semi-Bold"/>
              </a:rPr>
              <a:t>apraksts un izstrādes, attīstības un komercializācijas plāns</a:t>
            </a:r>
          </a:p>
          <a:p>
            <a:pPr marL="1352550" lvl="2" indent="-571500">
              <a:buFontTx/>
              <a:buChar char="-"/>
            </a:pPr>
            <a:r>
              <a:rPr lang="lv-LV" sz="3000" dirty="0">
                <a:solidFill>
                  <a:srgbClr val="000000"/>
                </a:solidFill>
                <a:ea typeface="Armin Grotesk 2"/>
                <a:sym typeface="Armin Grotesk 2"/>
              </a:rPr>
              <a:t>NACE 2.1.red.</a:t>
            </a:r>
          </a:p>
          <a:p>
            <a:pPr marL="1352550" lvl="2" indent="-571500">
              <a:buFontTx/>
              <a:buChar char="-"/>
            </a:pPr>
            <a:r>
              <a:rPr lang="lv-LV" sz="3000" dirty="0">
                <a:solidFill>
                  <a:srgbClr val="000000"/>
                </a:solidFill>
                <a:ea typeface="Armin Grotesk 2"/>
                <a:sym typeface="Armin Grotesk 2"/>
              </a:rPr>
              <a:t>Atbilstība RIS3</a:t>
            </a:r>
          </a:p>
          <a:p>
            <a:pPr marL="1352550" lvl="2" indent="-571500">
              <a:buFontTx/>
              <a:buChar char="-"/>
            </a:pPr>
            <a:r>
              <a:rPr lang="lv-LV" sz="3000" dirty="0">
                <a:solidFill>
                  <a:srgbClr val="000000"/>
                </a:solidFill>
                <a:ea typeface="Armin Grotesk 2"/>
                <a:sym typeface="Armin Grotesk 2"/>
              </a:rPr>
              <a:t>gatavības līmenis (vismaz no TRL 4 līdz TRL 6)</a:t>
            </a:r>
          </a:p>
          <a:p>
            <a:pPr marL="1352550" lvl="2" indent="-571500">
              <a:buFontTx/>
              <a:buChar char="-"/>
            </a:pPr>
            <a:r>
              <a:rPr lang="lv-LV" sz="3000" dirty="0">
                <a:solidFill>
                  <a:srgbClr val="000000"/>
                </a:solidFill>
                <a:ea typeface="Armin Grotesk 2"/>
                <a:sym typeface="Armin Grotesk 2"/>
              </a:rPr>
              <a:t>informācija par klienta iesaisti</a:t>
            </a:r>
          </a:p>
          <a:p>
            <a:pPr marL="1352550" lvl="2" indent="-571500">
              <a:buFontTx/>
              <a:buChar char="-"/>
            </a:pPr>
            <a:r>
              <a:rPr lang="lv-LV" sz="3000" dirty="0">
                <a:solidFill>
                  <a:srgbClr val="000000"/>
                </a:solidFill>
                <a:ea typeface="Armin Grotesk 2"/>
                <a:sym typeface="Armin Grotesk 2"/>
              </a:rPr>
              <a:t>informācija par finanšu līdzekļu pieejamību</a:t>
            </a:r>
          </a:p>
          <a:p>
            <a:pPr marL="1352550" lvl="2" indent="-571500">
              <a:buFontTx/>
              <a:buChar char="-"/>
            </a:pPr>
            <a:r>
              <a:rPr lang="lv-LV" sz="3000" dirty="0">
                <a:solidFill>
                  <a:srgbClr val="000000"/>
                </a:solidFill>
                <a:ea typeface="Armin Grotesk 2"/>
                <a:sym typeface="Armin Grotesk 2"/>
              </a:rPr>
              <a:t>projekta īstenošanas ilgums (vismaz 6 mēneši, </a:t>
            </a:r>
            <a:r>
              <a:rPr lang="fr-FR" sz="3000" dirty="0">
                <a:solidFill>
                  <a:srgbClr val="000000"/>
                </a:solidFill>
                <a:ea typeface="Armin Grotesk 2"/>
                <a:sym typeface="Armin Grotesk 2"/>
              </a:rPr>
              <a:t>bet ne </a:t>
            </a:r>
            <a:r>
              <a:rPr lang="fr-FR" sz="3000" dirty="0" err="1">
                <a:solidFill>
                  <a:srgbClr val="000000"/>
                </a:solidFill>
                <a:ea typeface="Armin Grotesk 2"/>
                <a:sym typeface="Armin Grotesk 2"/>
              </a:rPr>
              <a:t>ilgāk</a:t>
            </a:r>
            <a:r>
              <a:rPr lang="fr-FR" sz="3000" dirty="0">
                <a:solidFill>
                  <a:srgbClr val="000000"/>
                </a:solidFill>
                <a:ea typeface="Armin Grotesk 2"/>
                <a:sym typeface="Armin Grotesk 2"/>
              </a:rPr>
              <a:t> </a:t>
            </a:r>
            <a:r>
              <a:rPr lang="fr-FR" sz="3000" dirty="0" err="1">
                <a:solidFill>
                  <a:srgbClr val="000000"/>
                </a:solidFill>
                <a:ea typeface="Armin Grotesk 2"/>
                <a:sym typeface="Armin Grotesk 2"/>
              </a:rPr>
              <a:t>kā</a:t>
            </a:r>
            <a:r>
              <a:rPr lang="fr-FR" sz="3000" dirty="0">
                <a:solidFill>
                  <a:srgbClr val="000000"/>
                </a:solidFill>
                <a:ea typeface="Armin Grotesk 2"/>
                <a:sym typeface="Armin Grotesk 2"/>
              </a:rPr>
              <a:t> </a:t>
            </a:r>
            <a:r>
              <a:rPr lang="lv-LV" sz="3000" dirty="0">
                <a:solidFill>
                  <a:srgbClr val="000000"/>
                </a:solidFill>
                <a:ea typeface="Armin Grotesk 2"/>
                <a:sym typeface="Armin Grotesk 2"/>
              </a:rPr>
              <a:t>līdz </a:t>
            </a:r>
            <a:r>
              <a:rPr lang="fr-FR" sz="3000" dirty="0">
                <a:solidFill>
                  <a:srgbClr val="000000"/>
                </a:solidFill>
                <a:ea typeface="Armin Grotesk 2"/>
                <a:sym typeface="Armin Grotesk 2"/>
              </a:rPr>
              <a:t>30.04.2027</a:t>
            </a:r>
            <a:r>
              <a:rPr lang="lv-LV" sz="3000" dirty="0">
                <a:solidFill>
                  <a:srgbClr val="000000"/>
                </a:solidFill>
                <a:ea typeface="Armin Grotesk 2"/>
                <a:sym typeface="Armin Grotesk 2"/>
              </a:rPr>
              <a:t>)</a:t>
            </a:r>
          </a:p>
        </p:txBody>
      </p:sp>
      <p:sp>
        <p:nvSpPr>
          <p:cNvPr id="26" name="Freeform 26">
            <a:extLst>
              <a:ext uri="{FF2B5EF4-FFF2-40B4-BE49-F238E27FC236}">
                <a16:creationId xmlns:a16="http://schemas.microsoft.com/office/drawing/2014/main" id="{B73D795B-52AB-04F4-2DD7-9183DFBFF8F8}"/>
              </a:ext>
            </a:extLst>
          </p:cNvPr>
          <p:cNvSpPr/>
          <p:nvPr/>
        </p:nvSpPr>
        <p:spPr>
          <a:xfrm>
            <a:off x="11050895" y="3110258"/>
            <a:ext cx="5145801" cy="603681"/>
          </a:xfrm>
          <a:custGeom>
            <a:avLst/>
            <a:gdLst/>
            <a:ahLst/>
            <a:cxnLst/>
            <a:rect l="l" t="t" r="r" b="b"/>
            <a:pathLst>
              <a:path w="6861068" h="804908">
                <a:moveTo>
                  <a:pt x="0" y="0"/>
                </a:moveTo>
                <a:lnTo>
                  <a:pt x="6861068" y="0"/>
                </a:lnTo>
                <a:lnTo>
                  <a:pt x="6861068" y="804908"/>
                </a:lnTo>
                <a:lnTo>
                  <a:pt x="0" y="804908"/>
                </a:lnTo>
                <a:close/>
              </a:path>
            </a:pathLst>
          </a:custGeom>
          <a:solidFill>
            <a:srgbClr val="000000">
              <a:alpha val="0"/>
            </a:srgbClr>
          </a:solidFill>
        </p:spPr>
        <p:txBody>
          <a:bodyPr/>
          <a:lstStyle/>
          <a:p>
            <a:endParaRPr lang="lv-LV"/>
          </a:p>
        </p:txBody>
      </p:sp>
      <p:sp>
        <p:nvSpPr>
          <p:cNvPr id="28" name="Freeform 28">
            <a:extLst>
              <a:ext uri="{FF2B5EF4-FFF2-40B4-BE49-F238E27FC236}">
                <a16:creationId xmlns:a16="http://schemas.microsoft.com/office/drawing/2014/main" id="{73946727-CE5C-8658-9A42-92CDA68C6FBE}"/>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4"/>
            <a:stretch>
              <a:fillRect l="-40" r="-40"/>
            </a:stretch>
          </a:blipFill>
        </p:spPr>
        <p:txBody>
          <a:bodyPr/>
          <a:lstStyle/>
          <a:p>
            <a:endParaRPr lang="lv-LV"/>
          </a:p>
        </p:txBody>
      </p:sp>
      <p:sp>
        <p:nvSpPr>
          <p:cNvPr id="31" name="TextBox 31">
            <a:extLst>
              <a:ext uri="{FF2B5EF4-FFF2-40B4-BE49-F238E27FC236}">
                <a16:creationId xmlns:a16="http://schemas.microsoft.com/office/drawing/2014/main" id="{35A7D921-59A8-D41F-54F4-3FB01D22BBD8}"/>
              </a:ext>
            </a:extLst>
          </p:cNvPr>
          <p:cNvSpPr txBox="1"/>
          <p:nvPr/>
        </p:nvSpPr>
        <p:spPr>
          <a:xfrm>
            <a:off x="1066800" y="1022532"/>
            <a:ext cx="13371445" cy="996769"/>
          </a:xfrm>
          <a:prstGeom prst="rect">
            <a:avLst/>
          </a:prstGeom>
        </p:spPr>
        <p:txBody>
          <a:bodyPr lIns="0" tIns="0" rIns="0" bIns="0" rtlCol="0" anchor="t"/>
          <a:lstStyle/>
          <a:p>
            <a:pPr>
              <a:lnSpc>
                <a:spcPts val="6000"/>
              </a:lnSpc>
            </a:pPr>
            <a:r>
              <a:rPr lang="lv-LV" sz="4999" dirty="0">
                <a:solidFill>
                  <a:srgbClr val="000000"/>
                </a:solidFill>
                <a:latin typeface="Armin Grotesk 2"/>
                <a:ea typeface="Armin Grotesk 2"/>
                <a:cs typeface="Armin Grotesk 2"/>
                <a:sym typeface="Armin Grotesk 2"/>
              </a:rPr>
              <a:t>INFORMĀCIJA  PIETEIKUMĀ</a:t>
            </a:r>
            <a:endParaRPr lang="en-US" sz="4999" dirty="0">
              <a:solidFill>
                <a:srgbClr val="000000"/>
              </a:solidFill>
              <a:latin typeface="Armin Grotesk 2"/>
              <a:ea typeface="Armin Grotesk 2"/>
              <a:cs typeface="Armin Grotesk 2"/>
              <a:sym typeface="Armin Grotesk 2"/>
            </a:endParaRPr>
          </a:p>
        </p:txBody>
      </p:sp>
      <p:sp>
        <p:nvSpPr>
          <p:cNvPr id="15" name="Freeform 14">
            <a:extLst>
              <a:ext uri="{FF2B5EF4-FFF2-40B4-BE49-F238E27FC236}">
                <a16:creationId xmlns:a16="http://schemas.microsoft.com/office/drawing/2014/main" id="{C44E45B4-5B61-821D-D63F-43C312586110}"/>
              </a:ext>
            </a:extLst>
          </p:cNvPr>
          <p:cNvSpPr/>
          <p:nvPr/>
        </p:nvSpPr>
        <p:spPr>
          <a:xfrm>
            <a:off x="9159240" y="2019301"/>
            <a:ext cx="8838236" cy="8077199"/>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895350" lvl="1" indent="-571500">
              <a:lnSpc>
                <a:spcPts val="4800"/>
              </a:lnSpc>
              <a:buFont typeface="Arial" panose="020B0604020202020204" pitchFamily="34" charset="0"/>
              <a:buChar char="•"/>
            </a:pPr>
            <a:r>
              <a:rPr lang="lv-LV" sz="3000" b="1" dirty="0">
                <a:solidFill>
                  <a:srgbClr val="A20B32"/>
                </a:solidFill>
                <a:ea typeface="Armin Grotesk 2"/>
                <a:cs typeface="Armin Grotesk 2"/>
                <a:sym typeface="Armin Grotesk 2"/>
              </a:rPr>
              <a:t>Projekta mērķis</a:t>
            </a:r>
          </a:p>
          <a:p>
            <a:pPr marL="895350" lvl="1" indent="-571500">
              <a:lnSpc>
                <a:spcPts val="4800"/>
              </a:lnSpc>
              <a:buFont typeface="Arial" panose="020B0604020202020204" pitchFamily="34" charset="0"/>
              <a:buChar char="•"/>
            </a:pPr>
            <a:r>
              <a:rPr lang="lv-LV" sz="3000" b="1" dirty="0">
                <a:solidFill>
                  <a:srgbClr val="A20B32"/>
                </a:solidFill>
                <a:ea typeface="Armin Grotesk 2"/>
                <a:cs typeface="Armin Grotesk 2"/>
                <a:sym typeface="Armin Grotesk 2"/>
              </a:rPr>
              <a:t>Plānotās attiecināmās izmaksas</a:t>
            </a:r>
          </a:p>
          <a:p>
            <a:pPr marL="895350" lvl="1" indent="-571500">
              <a:lnSpc>
                <a:spcPts val="4800"/>
              </a:lnSpc>
              <a:buFont typeface="Arial" panose="020B0604020202020204" pitchFamily="34" charset="0"/>
              <a:buChar char="•"/>
            </a:pPr>
            <a:r>
              <a:rPr lang="lv-LV" sz="3000" b="1" dirty="0">
                <a:solidFill>
                  <a:srgbClr val="A20B32"/>
                </a:solidFill>
                <a:ea typeface="Armin Grotesk 2"/>
                <a:cs typeface="Armin Grotesk 2"/>
                <a:sym typeface="Armin Grotesk 2"/>
              </a:rPr>
              <a:t>Finasēšanas plāns (50% atbalsta intensitāte)</a:t>
            </a:r>
          </a:p>
          <a:p>
            <a:pPr marL="1352550" lvl="2" indent="-571500">
              <a:lnSpc>
                <a:spcPts val="4800"/>
              </a:lnSpc>
              <a:buFontTx/>
              <a:buChar char="-"/>
            </a:pPr>
            <a:r>
              <a:rPr lang="lv-LV" sz="3000" dirty="0">
                <a:solidFill>
                  <a:srgbClr val="000000"/>
                </a:solidFill>
                <a:ea typeface="Armin Grotesk 2"/>
                <a:sym typeface="Armin Grotesk 2"/>
              </a:rPr>
              <a:t>informācija par kumulāciju</a:t>
            </a:r>
          </a:p>
          <a:p>
            <a:pPr marL="895350" lvl="1" indent="-571500">
              <a:lnSpc>
                <a:spcPts val="4800"/>
              </a:lnSpc>
              <a:buFont typeface="Arial" panose="020B0604020202020204" pitchFamily="34" charset="0"/>
              <a:buChar char="•"/>
            </a:pPr>
            <a:r>
              <a:rPr lang="lv-LV" sz="3000" b="1" i="1" dirty="0">
                <a:solidFill>
                  <a:srgbClr val="A20B32"/>
                </a:solidFill>
                <a:ea typeface="Armin Grotesk 2"/>
                <a:sym typeface="Armin Grotesk 2"/>
              </a:rPr>
              <a:t>De miminis </a:t>
            </a:r>
            <a:r>
              <a:rPr lang="lv-LV" sz="3000" b="1" dirty="0">
                <a:solidFill>
                  <a:srgbClr val="A20B32"/>
                </a:solidFill>
                <a:ea typeface="Armin Grotesk 2"/>
                <a:sym typeface="Armin Grotesk 2"/>
              </a:rPr>
              <a:t>veidlapas numurs</a:t>
            </a:r>
          </a:p>
          <a:p>
            <a:pPr marL="647700" lvl="1" indent="-323850">
              <a:lnSpc>
                <a:spcPts val="4800"/>
              </a:lnSpc>
              <a:buFont typeface="Arial"/>
              <a:buChar char="•"/>
            </a:pPr>
            <a:endParaRPr lang="lv-LV" sz="3600" b="1" dirty="0">
              <a:solidFill>
                <a:srgbClr val="A20B32"/>
              </a:solidFill>
              <a:latin typeface="Armin Grotesk 2"/>
              <a:ea typeface="Armin Grotesk 2"/>
              <a:cs typeface="Armin Grotesk 2"/>
              <a:sym typeface="Armin Grotesk 2"/>
            </a:endParaRPr>
          </a:p>
        </p:txBody>
      </p:sp>
      <p:grpSp>
        <p:nvGrpSpPr>
          <p:cNvPr id="2" name="Group 4">
            <a:extLst>
              <a:ext uri="{FF2B5EF4-FFF2-40B4-BE49-F238E27FC236}">
                <a16:creationId xmlns:a16="http://schemas.microsoft.com/office/drawing/2014/main" id="{31676A93-B012-DAAE-EA5C-2FA6D8EDC389}"/>
              </a:ext>
            </a:extLst>
          </p:cNvPr>
          <p:cNvGrpSpPr/>
          <p:nvPr/>
        </p:nvGrpSpPr>
        <p:grpSpPr>
          <a:xfrm>
            <a:off x="12578490" y="-3519567"/>
            <a:ext cx="5570247" cy="5767467"/>
            <a:chOff x="0" y="0"/>
            <a:chExt cx="7426996" cy="7689955"/>
          </a:xfrm>
        </p:grpSpPr>
        <p:sp>
          <p:nvSpPr>
            <p:cNvPr id="3" name="AutoShape 5">
              <a:extLst>
                <a:ext uri="{FF2B5EF4-FFF2-40B4-BE49-F238E27FC236}">
                  <a16:creationId xmlns:a16="http://schemas.microsoft.com/office/drawing/2014/main" id="{5FE6FD07-9EA3-D33A-E5B5-E9FB1EB3258B}"/>
                </a:ext>
              </a:extLst>
            </p:cNvPr>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4" name="AutoShape 6">
              <a:extLst>
                <a:ext uri="{FF2B5EF4-FFF2-40B4-BE49-F238E27FC236}">
                  <a16:creationId xmlns:a16="http://schemas.microsoft.com/office/drawing/2014/main" id="{6B5CC76F-0D27-3CC1-DA3B-C51D9D8D6A9F}"/>
                </a:ext>
              </a:extLst>
            </p:cNvPr>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5" name="AutoShape 7">
              <a:extLst>
                <a:ext uri="{FF2B5EF4-FFF2-40B4-BE49-F238E27FC236}">
                  <a16:creationId xmlns:a16="http://schemas.microsoft.com/office/drawing/2014/main" id="{900B3F95-8C50-8823-58B5-3AAF9EF47557}"/>
                </a:ext>
              </a:extLst>
            </p:cNvPr>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8">
              <a:extLst>
                <a:ext uri="{FF2B5EF4-FFF2-40B4-BE49-F238E27FC236}">
                  <a16:creationId xmlns:a16="http://schemas.microsoft.com/office/drawing/2014/main" id="{68431D74-4EF3-901C-C3A2-68DCD615DDA7}"/>
                </a:ext>
              </a:extLst>
            </p:cNvPr>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9">
              <a:extLst>
                <a:ext uri="{FF2B5EF4-FFF2-40B4-BE49-F238E27FC236}">
                  <a16:creationId xmlns:a16="http://schemas.microsoft.com/office/drawing/2014/main" id="{0E7CF32C-08F1-58ED-085D-8EC068012ADD}"/>
                </a:ext>
              </a:extLst>
            </p:cNvPr>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10">
              <a:extLst>
                <a:ext uri="{FF2B5EF4-FFF2-40B4-BE49-F238E27FC236}">
                  <a16:creationId xmlns:a16="http://schemas.microsoft.com/office/drawing/2014/main" id="{D70C9222-240A-0EDB-052D-BE5DE6DC2AEE}"/>
                </a:ext>
              </a:extLst>
            </p:cNvPr>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1">
              <a:extLst>
                <a:ext uri="{FF2B5EF4-FFF2-40B4-BE49-F238E27FC236}">
                  <a16:creationId xmlns:a16="http://schemas.microsoft.com/office/drawing/2014/main" id="{5DADA679-1391-EF2A-686A-B4C985BE0358}"/>
                </a:ext>
              </a:extLst>
            </p:cNvPr>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2" name="AutoShape 12">
              <a:extLst>
                <a:ext uri="{FF2B5EF4-FFF2-40B4-BE49-F238E27FC236}">
                  <a16:creationId xmlns:a16="http://schemas.microsoft.com/office/drawing/2014/main" id="{B23239CE-7021-1480-303C-9106442627B4}"/>
                </a:ext>
              </a:extLst>
            </p:cNvPr>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spTree>
    <p:extLst>
      <p:ext uri="{BB962C8B-B14F-4D97-AF65-F5344CB8AC3E}">
        <p14:creationId xmlns:p14="http://schemas.microsoft.com/office/powerpoint/2010/main" val="420099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9042" y="1028700"/>
            <a:ext cx="14532902" cy="911860"/>
            <a:chOff x="0" y="0"/>
            <a:chExt cx="19377203" cy="1215813"/>
          </a:xfrm>
        </p:grpSpPr>
        <p:sp>
          <p:nvSpPr>
            <p:cNvPr id="3" name="Freeform 3"/>
            <p:cNvSpPr/>
            <p:nvPr/>
          </p:nvSpPr>
          <p:spPr>
            <a:xfrm>
              <a:off x="0" y="0"/>
              <a:ext cx="19377203" cy="1215813"/>
            </a:xfrm>
            <a:custGeom>
              <a:avLst/>
              <a:gdLst/>
              <a:ahLst/>
              <a:cxnLst/>
              <a:rect l="l" t="t" r="r" b="b"/>
              <a:pathLst>
                <a:path w="19377203" h="1215813">
                  <a:moveTo>
                    <a:pt x="0" y="0"/>
                  </a:moveTo>
                  <a:lnTo>
                    <a:pt x="19377203" y="0"/>
                  </a:lnTo>
                  <a:lnTo>
                    <a:pt x="19377203" y="1215813"/>
                  </a:lnTo>
                  <a:lnTo>
                    <a:pt x="0" y="1215813"/>
                  </a:lnTo>
                  <a:close/>
                </a:path>
              </a:pathLst>
            </a:custGeom>
            <a:solidFill>
              <a:srgbClr val="000000">
                <a:alpha val="0"/>
              </a:srgbClr>
            </a:solidFill>
          </p:spPr>
          <p:txBody>
            <a:bodyPr/>
            <a:lstStyle/>
            <a:p>
              <a:endParaRPr lang="lv-LV" dirty="0"/>
            </a:p>
          </p:txBody>
        </p:sp>
        <p:sp>
          <p:nvSpPr>
            <p:cNvPr id="4" name="TextBox 4"/>
            <p:cNvSpPr txBox="1"/>
            <p:nvPr/>
          </p:nvSpPr>
          <p:spPr>
            <a:xfrm>
              <a:off x="0" y="-104775"/>
              <a:ext cx="19377203" cy="1320588"/>
            </a:xfrm>
            <a:prstGeom prst="rect">
              <a:avLst/>
            </a:prstGeom>
          </p:spPr>
          <p:txBody>
            <a:bodyPr lIns="0" tIns="0" rIns="0" bIns="0" rtlCol="0" anchor="t"/>
            <a:lstStyle/>
            <a:p>
              <a:pPr>
                <a:lnSpc>
                  <a:spcPts val="8005"/>
                </a:lnSpc>
              </a:pPr>
              <a:r>
                <a:rPr lang="lv-LV" sz="5000" dirty="0"/>
                <a:t>ATBALSTS ZINĀTŅIETILPĪGIEM JAUNUZŅĒMUMIEM</a:t>
              </a:r>
              <a:endParaRPr lang="en-US" sz="5000" dirty="0">
                <a:latin typeface="Armin Grotesk 3"/>
                <a:ea typeface="Armin Grotesk 3"/>
                <a:cs typeface="Armin Grotesk 3"/>
                <a:sym typeface="Armin Grotesk 3"/>
              </a:endParaRPr>
            </a:p>
          </p:txBody>
        </p:sp>
      </p:grpSp>
      <p:sp>
        <p:nvSpPr>
          <p:cNvPr id="5" name="TextBox 5"/>
          <p:cNvSpPr txBox="1"/>
          <p:nvPr/>
        </p:nvSpPr>
        <p:spPr>
          <a:xfrm>
            <a:off x="5499493" y="6697258"/>
            <a:ext cx="11025859" cy="1582741"/>
          </a:xfrm>
          <a:prstGeom prst="rect">
            <a:avLst/>
          </a:prstGeom>
        </p:spPr>
        <p:txBody>
          <a:bodyPr wrap="square" lIns="0" tIns="0" rIns="0" bIns="0" rtlCol="0" anchor="t">
            <a:spAutoFit/>
          </a:bodyPr>
          <a:lstStyle/>
          <a:p>
            <a:pPr>
              <a:lnSpc>
                <a:spcPts val="4200"/>
              </a:lnSpc>
            </a:pPr>
            <a:r>
              <a:rPr lang="lv-LV" sz="3000" dirty="0"/>
              <a:t>Atbalsts tiek sniegts kā </a:t>
            </a:r>
            <a:r>
              <a:rPr lang="lv-LV" sz="3000" i="1" dirty="0"/>
              <a:t>de minimis </a:t>
            </a:r>
            <a:r>
              <a:rPr lang="lv-LV" sz="3000" dirty="0"/>
              <a:t>atbalsts saskaņā ar </a:t>
            </a:r>
          </a:p>
          <a:p>
            <a:pPr>
              <a:lnSpc>
                <a:spcPts val="4200"/>
              </a:lnSpc>
            </a:pPr>
            <a:r>
              <a:rPr lang="en-US" sz="3000" u="sng" spc="-30" dirty="0">
                <a:solidFill>
                  <a:srgbClr val="000000"/>
                </a:solidFill>
                <a:ea typeface="Arimo"/>
                <a:cs typeface="Arimo"/>
                <a:sym typeface="Arimo"/>
                <a:hlinkClick r:id="rId2" tooltip="https://eur-lex.europa.eu/legal-content/LV/TXT/PDF/?uri=OJ:L_202302831"/>
              </a:rPr>
              <a:t>EK </a:t>
            </a:r>
            <a:r>
              <a:rPr lang="en-US" sz="3000" u="sng" spc="-30" dirty="0" err="1">
                <a:solidFill>
                  <a:srgbClr val="000000"/>
                </a:solidFill>
                <a:ea typeface="Arimo"/>
                <a:cs typeface="Arimo"/>
                <a:sym typeface="Arimo"/>
                <a:hlinkClick r:id="rId2" tooltip="https://eur-lex.europa.eu/legal-content/LV/TXT/PDF/?uri=OJ:L_202302831"/>
              </a:rPr>
              <a:t>regula</a:t>
            </a:r>
            <a:r>
              <a:rPr lang="en-US" sz="3000" u="sng" spc="-30" dirty="0">
                <a:solidFill>
                  <a:srgbClr val="000000"/>
                </a:solidFill>
                <a:ea typeface="Arimo"/>
                <a:cs typeface="Arimo"/>
                <a:sym typeface="Arimo"/>
                <a:hlinkClick r:id="rId2" tooltip="https://eur-lex.europa.eu/legal-content/LV/TXT/PDF/?uri=OJ:L_202302831"/>
              </a:rPr>
              <a:t> 2023/2831</a:t>
            </a:r>
            <a:r>
              <a:rPr lang="lv-LV" sz="3000" dirty="0">
                <a:sym typeface="Arimo"/>
              </a:rPr>
              <a:t>. Var kumulēt ar citu atbalstu</a:t>
            </a:r>
          </a:p>
          <a:p>
            <a:pPr>
              <a:lnSpc>
                <a:spcPts val="4200"/>
              </a:lnSpc>
            </a:pPr>
            <a:endParaRPr lang="en-US" sz="3000" spc="96" dirty="0">
              <a:solidFill>
                <a:srgbClr val="000000"/>
              </a:solidFill>
              <a:ea typeface="Armin Grotesk 2"/>
              <a:cs typeface="Armin Grotesk 2"/>
              <a:sym typeface="Armin Grotesk 2"/>
            </a:endParaRPr>
          </a:p>
        </p:txBody>
      </p:sp>
      <p:sp>
        <p:nvSpPr>
          <p:cNvPr id="6" name="Freeform 6"/>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3"/>
            <a:stretch>
              <a:fillRect l="-40" r="-40"/>
            </a:stretch>
          </a:blipFill>
        </p:spPr>
        <p:txBody>
          <a:bodyPr/>
          <a:lstStyle/>
          <a:p>
            <a:endParaRPr lang="lv-LV"/>
          </a:p>
        </p:txBody>
      </p:sp>
      <p:grpSp>
        <p:nvGrpSpPr>
          <p:cNvPr id="7" name="Group 7"/>
          <p:cNvGrpSpPr/>
          <p:nvPr/>
        </p:nvGrpSpPr>
        <p:grpSpPr>
          <a:xfrm>
            <a:off x="928396" y="3209056"/>
            <a:ext cx="15988004" cy="1199134"/>
            <a:chOff x="0" y="0"/>
            <a:chExt cx="3589973" cy="267289"/>
          </a:xfrm>
        </p:grpSpPr>
        <p:sp>
          <p:nvSpPr>
            <p:cNvPr id="8" name="Freeform 8"/>
            <p:cNvSpPr/>
            <p:nvPr/>
          </p:nvSpPr>
          <p:spPr>
            <a:xfrm>
              <a:off x="0" y="0"/>
              <a:ext cx="3589973" cy="267289"/>
            </a:xfrm>
            <a:custGeom>
              <a:avLst/>
              <a:gdLst/>
              <a:ahLst/>
              <a:cxnLst/>
              <a:rect l="l" t="t" r="r" b="b"/>
              <a:pathLst>
                <a:path w="3589973" h="267289">
                  <a:moveTo>
                    <a:pt x="0" y="0"/>
                  </a:moveTo>
                  <a:lnTo>
                    <a:pt x="3589973" y="0"/>
                  </a:lnTo>
                  <a:lnTo>
                    <a:pt x="3589973" y="267289"/>
                  </a:lnTo>
                  <a:lnTo>
                    <a:pt x="0" y="267289"/>
                  </a:lnTo>
                  <a:close/>
                </a:path>
              </a:pathLst>
            </a:custGeom>
            <a:solidFill>
              <a:srgbClr val="000000">
                <a:alpha val="0"/>
              </a:srgbClr>
            </a:solidFill>
            <a:ln w="38100" cap="sq">
              <a:solidFill>
                <a:srgbClr val="A20B32"/>
              </a:solidFill>
              <a:prstDash val="solid"/>
              <a:miter/>
            </a:ln>
          </p:spPr>
          <p:txBody>
            <a:bodyPr/>
            <a:lstStyle/>
            <a:p>
              <a:endParaRPr lang="lv-LV"/>
            </a:p>
          </p:txBody>
        </p:sp>
        <p:sp>
          <p:nvSpPr>
            <p:cNvPr id="9" name="TextBox 9"/>
            <p:cNvSpPr txBox="1"/>
            <p:nvPr/>
          </p:nvSpPr>
          <p:spPr>
            <a:xfrm>
              <a:off x="0" y="-38100"/>
              <a:ext cx="3589973" cy="305389"/>
            </a:xfrm>
            <a:prstGeom prst="rect">
              <a:avLst/>
            </a:prstGeom>
          </p:spPr>
          <p:txBody>
            <a:bodyPr lIns="50800" tIns="50800" rIns="50800" bIns="50800" rtlCol="0" anchor="ctr"/>
            <a:lstStyle/>
            <a:p>
              <a:pPr algn="ctr">
                <a:lnSpc>
                  <a:spcPts val="3079"/>
                </a:lnSpc>
              </a:pPr>
              <a:endParaRPr/>
            </a:p>
          </p:txBody>
        </p:sp>
      </p:grpSp>
      <p:grpSp>
        <p:nvGrpSpPr>
          <p:cNvPr id="10" name="Group 10"/>
          <p:cNvGrpSpPr/>
          <p:nvPr/>
        </p:nvGrpSpPr>
        <p:grpSpPr>
          <a:xfrm>
            <a:off x="1296081" y="4832007"/>
            <a:ext cx="15063230" cy="1199134"/>
            <a:chOff x="0" y="0"/>
            <a:chExt cx="3339815" cy="267289"/>
          </a:xfrm>
        </p:grpSpPr>
        <p:sp>
          <p:nvSpPr>
            <p:cNvPr id="11" name="Freeform 11"/>
            <p:cNvSpPr/>
            <p:nvPr/>
          </p:nvSpPr>
          <p:spPr>
            <a:xfrm>
              <a:off x="0" y="0"/>
              <a:ext cx="3339815" cy="267289"/>
            </a:xfrm>
            <a:custGeom>
              <a:avLst/>
              <a:gdLst/>
              <a:ahLst/>
              <a:cxnLst/>
              <a:rect l="l" t="t" r="r" b="b"/>
              <a:pathLst>
                <a:path w="3339815" h="267289">
                  <a:moveTo>
                    <a:pt x="0" y="0"/>
                  </a:moveTo>
                  <a:lnTo>
                    <a:pt x="3339815" y="0"/>
                  </a:lnTo>
                  <a:lnTo>
                    <a:pt x="3339815" y="267289"/>
                  </a:lnTo>
                  <a:lnTo>
                    <a:pt x="0" y="267289"/>
                  </a:lnTo>
                  <a:close/>
                </a:path>
              </a:pathLst>
            </a:custGeom>
            <a:solidFill>
              <a:srgbClr val="000000">
                <a:alpha val="0"/>
              </a:srgbClr>
            </a:solidFill>
            <a:ln w="38100" cap="sq">
              <a:solidFill>
                <a:srgbClr val="A20B32"/>
              </a:solidFill>
              <a:prstDash val="solid"/>
              <a:miter/>
            </a:ln>
          </p:spPr>
          <p:txBody>
            <a:bodyPr/>
            <a:lstStyle/>
            <a:p>
              <a:endParaRPr lang="lv-LV" dirty="0"/>
            </a:p>
          </p:txBody>
        </p:sp>
        <p:sp>
          <p:nvSpPr>
            <p:cNvPr id="12" name="TextBox 12"/>
            <p:cNvSpPr txBox="1"/>
            <p:nvPr/>
          </p:nvSpPr>
          <p:spPr>
            <a:xfrm>
              <a:off x="0" y="-38100"/>
              <a:ext cx="3339815" cy="305389"/>
            </a:xfrm>
            <a:prstGeom prst="rect">
              <a:avLst/>
            </a:prstGeom>
          </p:spPr>
          <p:txBody>
            <a:bodyPr lIns="50800" tIns="50800" rIns="50800" bIns="50800" rtlCol="0" anchor="ctr"/>
            <a:lstStyle/>
            <a:p>
              <a:pPr algn="ctr">
                <a:lnSpc>
                  <a:spcPts val="3079"/>
                </a:lnSpc>
              </a:pPr>
              <a:endParaRPr/>
            </a:p>
          </p:txBody>
        </p:sp>
      </p:grpSp>
      <p:grpSp>
        <p:nvGrpSpPr>
          <p:cNvPr id="13" name="Group 13"/>
          <p:cNvGrpSpPr/>
          <p:nvPr/>
        </p:nvGrpSpPr>
        <p:grpSpPr>
          <a:xfrm>
            <a:off x="1633154" y="6697256"/>
            <a:ext cx="14578488" cy="2355221"/>
            <a:chOff x="-97609" y="-1200900"/>
            <a:chExt cx="3249573" cy="1468189"/>
          </a:xfrm>
        </p:grpSpPr>
        <p:sp>
          <p:nvSpPr>
            <p:cNvPr id="14" name="Freeform 14"/>
            <p:cNvSpPr/>
            <p:nvPr/>
          </p:nvSpPr>
          <p:spPr>
            <a:xfrm>
              <a:off x="-97609" y="-1200900"/>
              <a:ext cx="3182995" cy="765711"/>
            </a:xfrm>
            <a:custGeom>
              <a:avLst/>
              <a:gdLst/>
              <a:ahLst/>
              <a:cxnLst/>
              <a:rect l="l" t="t" r="r" b="b"/>
              <a:pathLst>
                <a:path w="3151964" h="267289">
                  <a:moveTo>
                    <a:pt x="0" y="0"/>
                  </a:moveTo>
                  <a:lnTo>
                    <a:pt x="3151964" y="0"/>
                  </a:lnTo>
                  <a:lnTo>
                    <a:pt x="3151964" y="267289"/>
                  </a:lnTo>
                  <a:lnTo>
                    <a:pt x="0" y="267289"/>
                  </a:lnTo>
                  <a:close/>
                </a:path>
              </a:pathLst>
            </a:custGeom>
            <a:solidFill>
              <a:srgbClr val="000000">
                <a:alpha val="0"/>
              </a:srgbClr>
            </a:solidFill>
            <a:ln w="38100" cap="sq">
              <a:solidFill>
                <a:srgbClr val="A20B32"/>
              </a:solidFill>
              <a:prstDash val="solid"/>
              <a:miter/>
            </a:ln>
          </p:spPr>
          <p:txBody>
            <a:bodyPr/>
            <a:lstStyle/>
            <a:p>
              <a:endParaRPr lang="lv-LV" dirty="0"/>
            </a:p>
          </p:txBody>
        </p:sp>
        <p:sp>
          <p:nvSpPr>
            <p:cNvPr id="15" name="TextBox 15"/>
            <p:cNvSpPr txBox="1"/>
            <p:nvPr/>
          </p:nvSpPr>
          <p:spPr>
            <a:xfrm>
              <a:off x="0" y="-38100"/>
              <a:ext cx="3151964" cy="305389"/>
            </a:xfrm>
            <a:prstGeom prst="rect">
              <a:avLst/>
            </a:prstGeom>
          </p:spPr>
          <p:txBody>
            <a:bodyPr lIns="50800" tIns="50800" rIns="50800" bIns="50800" rtlCol="0" anchor="ctr"/>
            <a:lstStyle/>
            <a:p>
              <a:pPr algn="ctr">
                <a:lnSpc>
                  <a:spcPts val="3079"/>
                </a:lnSpc>
              </a:pPr>
              <a:endParaRPr/>
            </a:p>
          </p:txBody>
        </p:sp>
      </p:grpSp>
      <p:sp>
        <p:nvSpPr>
          <p:cNvPr id="16" name="Freeform 16"/>
          <p:cNvSpPr/>
          <p:nvPr/>
        </p:nvSpPr>
        <p:spPr>
          <a:xfrm rot="5400000" flipH="1" flipV="1">
            <a:off x="518643" y="2621531"/>
            <a:ext cx="5970146" cy="5970146"/>
          </a:xfrm>
          <a:custGeom>
            <a:avLst/>
            <a:gdLst/>
            <a:ahLst/>
            <a:cxnLst/>
            <a:rect l="l" t="t" r="r" b="b"/>
            <a:pathLst>
              <a:path w="5970146" h="5970146">
                <a:moveTo>
                  <a:pt x="5970146" y="5970145"/>
                </a:moveTo>
                <a:lnTo>
                  <a:pt x="0" y="5970145"/>
                </a:lnTo>
                <a:lnTo>
                  <a:pt x="0" y="0"/>
                </a:lnTo>
                <a:lnTo>
                  <a:pt x="5970146" y="0"/>
                </a:lnTo>
                <a:lnTo>
                  <a:pt x="5970146" y="5970145"/>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dirty="0"/>
          </a:p>
        </p:txBody>
      </p:sp>
      <p:sp>
        <p:nvSpPr>
          <p:cNvPr id="17" name="Freeform 17"/>
          <p:cNvSpPr/>
          <p:nvPr/>
        </p:nvSpPr>
        <p:spPr>
          <a:xfrm>
            <a:off x="830954" y="3256282"/>
            <a:ext cx="1433646" cy="1433646"/>
          </a:xfrm>
          <a:custGeom>
            <a:avLst/>
            <a:gdLst/>
            <a:ahLst/>
            <a:cxnLst/>
            <a:rect l="l" t="t" r="r" b="b"/>
            <a:pathLst>
              <a:path w="1433646" h="1433646">
                <a:moveTo>
                  <a:pt x="0" y="0"/>
                </a:moveTo>
                <a:lnTo>
                  <a:pt x="1433646" y="0"/>
                </a:lnTo>
                <a:lnTo>
                  <a:pt x="1433646" y="1433646"/>
                </a:lnTo>
                <a:lnTo>
                  <a:pt x="0" y="1433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8" name="Freeform 18"/>
          <p:cNvSpPr/>
          <p:nvPr/>
        </p:nvSpPr>
        <p:spPr>
          <a:xfrm>
            <a:off x="2264600" y="4868484"/>
            <a:ext cx="1433646" cy="1433646"/>
          </a:xfrm>
          <a:custGeom>
            <a:avLst/>
            <a:gdLst/>
            <a:ahLst/>
            <a:cxnLst/>
            <a:rect l="l" t="t" r="r" b="b"/>
            <a:pathLst>
              <a:path w="1433646" h="1433646">
                <a:moveTo>
                  <a:pt x="0" y="0"/>
                </a:moveTo>
                <a:lnTo>
                  <a:pt x="1433646" y="0"/>
                </a:lnTo>
                <a:lnTo>
                  <a:pt x="1433646" y="1433646"/>
                </a:lnTo>
                <a:lnTo>
                  <a:pt x="0" y="1433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9" name="Freeform 19"/>
          <p:cNvSpPr/>
          <p:nvPr/>
        </p:nvSpPr>
        <p:spPr>
          <a:xfrm>
            <a:off x="3871569" y="6491941"/>
            <a:ext cx="1433646" cy="1433646"/>
          </a:xfrm>
          <a:custGeom>
            <a:avLst/>
            <a:gdLst/>
            <a:ahLst/>
            <a:cxnLst/>
            <a:rect l="l" t="t" r="r" b="b"/>
            <a:pathLst>
              <a:path w="1433646" h="1433646">
                <a:moveTo>
                  <a:pt x="0" y="0"/>
                </a:moveTo>
                <a:lnTo>
                  <a:pt x="1433646" y="0"/>
                </a:lnTo>
                <a:lnTo>
                  <a:pt x="1433646" y="1433646"/>
                </a:lnTo>
                <a:lnTo>
                  <a:pt x="0" y="1433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0" name="TextBox 20"/>
          <p:cNvSpPr txBox="1"/>
          <p:nvPr/>
        </p:nvSpPr>
        <p:spPr>
          <a:xfrm>
            <a:off x="2296374" y="3221649"/>
            <a:ext cx="14620026" cy="1041632"/>
          </a:xfrm>
          <a:prstGeom prst="rect">
            <a:avLst/>
          </a:prstGeom>
        </p:spPr>
        <p:txBody>
          <a:bodyPr wrap="square" lIns="0" tIns="0" rIns="0" bIns="0" rtlCol="0" anchor="t">
            <a:spAutoFit/>
          </a:bodyPr>
          <a:lstStyle/>
          <a:p>
            <a:pPr>
              <a:lnSpc>
                <a:spcPts val="4199"/>
              </a:lnSpc>
            </a:pPr>
            <a:r>
              <a:rPr lang="lv-LV" sz="3000" dirty="0"/>
              <a:t>Atbalsts zinātņietilpīgajiem jaunuzņēmumiem, lai komercializētu zinātniskajās institūcijās izstrādātus pētniecības rezultātus, vienlaikus nodrošinot tehnoloģiju pārneses nepārtrauktību</a:t>
            </a:r>
            <a:endParaRPr lang="en-US" sz="3000" spc="95" dirty="0">
              <a:solidFill>
                <a:srgbClr val="000000"/>
              </a:solidFill>
              <a:latin typeface="Armin Grotesk 2"/>
              <a:ea typeface="Armin Grotesk 2"/>
              <a:cs typeface="Armin Grotesk 2"/>
              <a:sym typeface="Armin Grotesk 2"/>
            </a:endParaRPr>
          </a:p>
        </p:txBody>
      </p:sp>
      <p:sp>
        <p:nvSpPr>
          <p:cNvPr id="21" name="TextBox 21"/>
          <p:cNvSpPr txBox="1"/>
          <p:nvPr/>
        </p:nvSpPr>
        <p:spPr>
          <a:xfrm>
            <a:off x="4035232" y="5078516"/>
            <a:ext cx="11169465" cy="509627"/>
          </a:xfrm>
          <a:prstGeom prst="rect">
            <a:avLst/>
          </a:prstGeom>
        </p:spPr>
        <p:txBody>
          <a:bodyPr lIns="0" tIns="0" rIns="0" bIns="0" rtlCol="0" anchor="t">
            <a:spAutoFit/>
          </a:bodyPr>
          <a:lstStyle/>
          <a:p>
            <a:pPr>
              <a:lnSpc>
                <a:spcPts val="4200"/>
              </a:lnSpc>
            </a:pPr>
            <a:r>
              <a:rPr lang="lv-LV" sz="3000" dirty="0"/>
              <a:t>Kopējais pieejamais finansējums ir 1 500 000 </a:t>
            </a:r>
            <a:r>
              <a:rPr lang="lv-LV" sz="3000" i="1" dirty="0" err="1"/>
              <a:t>euro</a:t>
            </a:r>
            <a:endParaRPr lang="en-US" sz="3000" i="1" spc="96" dirty="0">
              <a:solidFill>
                <a:srgbClr val="000000"/>
              </a:solidFill>
              <a:latin typeface="Armin Grotesk 2"/>
              <a:ea typeface="Armin Grotesk 2"/>
              <a:cs typeface="Armin Grotesk 2"/>
              <a:sym typeface="Armin Grotesk 2"/>
            </a:endParaRPr>
          </a:p>
        </p:txBody>
      </p:sp>
      <p:sp>
        <p:nvSpPr>
          <p:cNvPr id="22" name="Freeform 22"/>
          <p:cNvSpPr/>
          <p:nvPr/>
        </p:nvSpPr>
        <p:spPr>
          <a:xfrm>
            <a:off x="16677753" y="95260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8"/>
            <a:stretch>
              <a:fillRect l="-40" r="-40"/>
            </a:stretch>
          </a:blipFill>
        </p:spPr>
        <p:txBody>
          <a:bodyPr/>
          <a:lstStyle/>
          <a:p>
            <a:endParaRPr lang="lv-LV"/>
          </a:p>
        </p:txBody>
      </p:sp>
      <p:sp>
        <p:nvSpPr>
          <p:cNvPr id="23" name="Freeform 23"/>
          <p:cNvSpPr/>
          <p:nvPr/>
        </p:nvSpPr>
        <p:spPr>
          <a:xfrm>
            <a:off x="3980411" y="6573433"/>
            <a:ext cx="1139762" cy="1115511"/>
          </a:xfrm>
          <a:custGeom>
            <a:avLst/>
            <a:gdLst/>
            <a:ahLst/>
            <a:cxnLst/>
            <a:rect l="l" t="t" r="r" b="b"/>
            <a:pathLst>
              <a:path w="1139762" h="1115511">
                <a:moveTo>
                  <a:pt x="0" y="0"/>
                </a:moveTo>
                <a:lnTo>
                  <a:pt x="1139762" y="0"/>
                </a:lnTo>
                <a:lnTo>
                  <a:pt x="1139762" y="1115511"/>
                </a:lnTo>
                <a:lnTo>
                  <a:pt x="0" y="1115511"/>
                </a:lnTo>
                <a:lnTo>
                  <a:pt x="0" y="0"/>
                </a:lnTo>
                <a:close/>
              </a:path>
            </a:pathLst>
          </a:custGeom>
          <a:blipFill>
            <a:blip r:embed="rId9">
              <a:extLst>
                <a:ext uri="{96DAC541-7B7A-43D3-8B79-37D633B846F1}">
                  <asvg:svgBlip xmlns:asvg="http://schemas.microsoft.com/office/drawing/2016/SVG/main" r:embed="rId10"/>
                </a:ext>
              </a:extLst>
            </a:blip>
            <a:stretch>
              <a:fillRect l="-190425" r="-1615609" b="-1070"/>
            </a:stretch>
          </a:blipFill>
        </p:spPr>
        <p:txBody>
          <a:bodyPr/>
          <a:lstStyle/>
          <a:p>
            <a:endParaRPr lang="lv-LV"/>
          </a:p>
        </p:txBody>
      </p:sp>
      <p:sp>
        <p:nvSpPr>
          <p:cNvPr id="24" name="Freeform 24"/>
          <p:cNvSpPr/>
          <p:nvPr/>
        </p:nvSpPr>
        <p:spPr>
          <a:xfrm>
            <a:off x="2353325" y="4953488"/>
            <a:ext cx="1084940" cy="1096070"/>
          </a:xfrm>
          <a:custGeom>
            <a:avLst/>
            <a:gdLst/>
            <a:ahLst/>
            <a:cxnLst/>
            <a:rect l="l" t="t" r="r" b="b"/>
            <a:pathLst>
              <a:path w="1084940" h="1096070">
                <a:moveTo>
                  <a:pt x="0" y="0"/>
                </a:moveTo>
                <a:lnTo>
                  <a:pt x="1084940" y="0"/>
                </a:lnTo>
                <a:lnTo>
                  <a:pt x="1084940" y="1096070"/>
                </a:lnTo>
                <a:lnTo>
                  <a:pt x="0" y="1096070"/>
                </a:lnTo>
                <a:lnTo>
                  <a:pt x="0" y="0"/>
                </a:lnTo>
                <a:close/>
              </a:path>
            </a:pathLst>
          </a:custGeom>
          <a:blipFill>
            <a:blip r:embed="rId11">
              <a:extLst>
                <a:ext uri="{96DAC541-7B7A-43D3-8B79-37D633B846F1}">
                  <asvg:svgBlip xmlns:asvg="http://schemas.microsoft.com/office/drawing/2016/SVG/main" r:embed="rId12"/>
                </a:ext>
              </a:extLst>
            </a:blip>
            <a:stretch>
              <a:fillRect l="-872826" r="-974745"/>
            </a:stretch>
          </a:blipFill>
        </p:spPr>
        <p:txBody>
          <a:bodyPr/>
          <a:lstStyle/>
          <a:p>
            <a:endParaRPr lang="lv-LV"/>
          </a:p>
        </p:txBody>
      </p:sp>
      <p:sp>
        <p:nvSpPr>
          <p:cNvPr id="25" name="Freeform 25"/>
          <p:cNvSpPr/>
          <p:nvPr/>
        </p:nvSpPr>
        <p:spPr>
          <a:xfrm>
            <a:off x="960170" y="3258596"/>
            <a:ext cx="1038958" cy="1149593"/>
          </a:xfrm>
          <a:custGeom>
            <a:avLst/>
            <a:gdLst/>
            <a:ahLst/>
            <a:cxnLst/>
            <a:rect l="l" t="t" r="r" b="b"/>
            <a:pathLst>
              <a:path w="1038958" h="1149593">
                <a:moveTo>
                  <a:pt x="0" y="0"/>
                </a:moveTo>
                <a:lnTo>
                  <a:pt x="1038958" y="0"/>
                </a:lnTo>
                <a:lnTo>
                  <a:pt x="1038958" y="1149593"/>
                </a:lnTo>
                <a:lnTo>
                  <a:pt x="0" y="1149593"/>
                </a:lnTo>
                <a:lnTo>
                  <a:pt x="0" y="0"/>
                </a:lnTo>
                <a:close/>
              </a:path>
            </a:pathLst>
          </a:custGeom>
          <a:blipFill>
            <a:blip r:embed="rId13">
              <a:extLst>
                <a:ext uri="{96DAC541-7B7A-43D3-8B79-37D633B846F1}">
                  <asvg:svgBlip xmlns:asvg="http://schemas.microsoft.com/office/drawing/2016/SVG/main" r:embed="rId14"/>
                </a:ext>
              </a:extLst>
            </a:blip>
            <a:stretch>
              <a:fillRect l="-965391" r="-215908"/>
            </a:stretch>
          </a:blipFill>
        </p:spPr>
        <p:txBody>
          <a:bodyPr/>
          <a:lstStyle/>
          <a:p>
            <a:endParaRPr lang="lv-LV"/>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BCFB9-0856-8908-1FF6-592CA037C6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0B47C1-E04D-63B9-CBD6-AD2611A1A938}"/>
              </a:ext>
            </a:extLst>
          </p:cNvPr>
          <p:cNvGrpSpPr/>
          <p:nvPr/>
        </p:nvGrpSpPr>
        <p:grpSpPr>
          <a:xfrm>
            <a:off x="11597122" y="-876295"/>
            <a:ext cx="13165220" cy="13165220"/>
            <a:chOff x="130080" y="-63510"/>
            <a:chExt cx="812800" cy="812800"/>
          </a:xfrm>
        </p:grpSpPr>
        <p:sp>
          <p:nvSpPr>
            <p:cNvPr id="3" name="Freeform 3">
              <a:extLst>
                <a:ext uri="{FF2B5EF4-FFF2-40B4-BE49-F238E27FC236}">
                  <a16:creationId xmlns:a16="http://schemas.microsoft.com/office/drawing/2014/main" id="{E26F2C8B-696E-411C-1877-1D43743F7D3E}"/>
                </a:ext>
              </a:extLst>
            </p:cNvPr>
            <p:cNvSpPr/>
            <p:nvPr/>
          </p:nvSpPr>
          <p:spPr>
            <a:xfrm>
              <a:off x="130080" y="-6351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20B32"/>
            </a:solidFill>
            <a:ln w="12700">
              <a:solidFill>
                <a:srgbClr val="000000"/>
              </a:solidFill>
            </a:ln>
          </p:spPr>
          <p:txBody>
            <a:bodyPr/>
            <a:lstStyle/>
            <a:p>
              <a:endParaRPr lang="lv-LV"/>
            </a:p>
          </p:txBody>
        </p:sp>
      </p:grpSp>
      <p:grpSp>
        <p:nvGrpSpPr>
          <p:cNvPr id="4" name="Group 4">
            <a:extLst>
              <a:ext uri="{FF2B5EF4-FFF2-40B4-BE49-F238E27FC236}">
                <a16:creationId xmlns:a16="http://schemas.microsoft.com/office/drawing/2014/main" id="{645390E5-2FFA-1F37-665C-E8191AF94FD6}"/>
              </a:ext>
            </a:extLst>
          </p:cNvPr>
          <p:cNvGrpSpPr/>
          <p:nvPr/>
        </p:nvGrpSpPr>
        <p:grpSpPr>
          <a:xfrm>
            <a:off x="12199178" y="182284"/>
            <a:ext cx="13165220" cy="13165220"/>
            <a:chOff x="81790" y="1845"/>
            <a:chExt cx="812800" cy="812800"/>
          </a:xfrm>
        </p:grpSpPr>
        <p:sp>
          <p:nvSpPr>
            <p:cNvPr id="5" name="Freeform 5">
              <a:extLst>
                <a:ext uri="{FF2B5EF4-FFF2-40B4-BE49-F238E27FC236}">
                  <a16:creationId xmlns:a16="http://schemas.microsoft.com/office/drawing/2014/main" id="{DD8CAA05-9625-558A-6CE2-82215E7F7DCE}"/>
                </a:ext>
              </a:extLst>
            </p:cNvPr>
            <p:cNvSpPr/>
            <p:nvPr/>
          </p:nvSpPr>
          <p:spPr>
            <a:xfrm>
              <a:off x="81790" y="1845"/>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alphaModFix amt="10999"/>
              </a:blip>
              <a:stretch>
                <a:fillRect l="-16666" r="-16666"/>
              </a:stretch>
            </a:blipFill>
          </p:spPr>
          <p:txBody>
            <a:bodyPr/>
            <a:lstStyle/>
            <a:p>
              <a:endParaRPr lang="lv-LV"/>
            </a:p>
          </p:txBody>
        </p:sp>
      </p:grpSp>
      <p:sp>
        <p:nvSpPr>
          <p:cNvPr id="6" name="Freeform 6">
            <a:extLst>
              <a:ext uri="{FF2B5EF4-FFF2-40B4-BE49-F238E27FC236}">
                <a16:creationId xmlns:a16="http://schemas.microsoft.com/office/drawing/2014/main" id="{5AF2EB8B-B5D7-D28B-8F1D-BB89DD5EBA04}"/>
              </a:ext>
            </a:extLst>
          </p:cNvPr>
          <p:cNvSpPr/>
          <p:nvPr/>
        </p:nvSpPr>
        <p:spPr>
          <a:xfrm>
            <a:off x="12199184" y="-2887221"/>
            <a:ext cx="6546514" cy="6777716"/>
          </a:xfrm>
          <a:custGeom>
            <a:avLst/>
            <a:gdLst/>
            <a:ahLst/>
            <a:cxnLst/>
            <a:rect l="l" t="t" r="r" b="b"/>
            <a:pathLst>
              <a:path w="6546514" h="6777716">
                <a:moveTo>
                  <a:pt x="0" y="0"/>
                </a:moveTo>
                <a:lnTo>
                  <a:pt x="6546515" y="0"/>
                </a:lnTo>
                <a:lnTo>
                  <a:pt x="6546515" y="6777717"/>
                </a:lnTo>
                <a:lnTo>
                  <a:pt x="0" y="67777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 name="Freeform 11">
            <a:extLst>
              <a:ext uri="{FF2B5EF4-FFF2-40B4-BE49-F238E27FC236}">
                <a16:creationId xmlns:a16="http://schemas.microsoft.com/office/drawing/2014/main" id="{2F6429A8-A5B7-9949-CAD9-E9A927101AA0}"/>
              </a:ext>
            </a:extLst>
          </p:cNvPr>
          <p:cNvSpPr/>
          <p:nvPr/>
        </p:nvSpPr>
        <p:spPr>
          <a:xfrm>
            <a:off x="14999428" y="6735010"/>
            <a:ext cx="6546515" cy="6777716"/>
          </a:xfrm>
          <a:custGeom>
            <a:avLst/>
            <a:gdLst/>
            <a:ahLst/>
            <a:cxnLst/>
            <a:rect l="l" t="t" r="r" b="b"/>
            <a:pathLst>
              <a:path w="6546515" h="6777716">
                <a:moveTo>
                  <a:pt x="0" y="0"/>
                </a:moveTo>
                <a:lnTo>
                  <a:pt x="6546514" y="0"/>
                </a:lnTo>
                <a:lnTo>
                  <a:pt x="6546514" y="6777716"/>
                </a:lnTo>
                <a:lnTo>
                  <a:pt x="0" y="6777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4" name="Freeform 14">
            <a:extLst>
              <a:ext uri="{FF2B5EF4-FFF2-40B4-BE49-F238E27FC236}">
                <a16:creationId xmlns:a16="http://schemas.microsoft.com/office/drawing/2014/main" id="{E071B483-EE9A-BAE9-D81C-FC88DBAF8C20}"/>
              </a:ext>
            </a:extLst>
          </p:cNvPr>
          <p:cNvSpPr/>
          <p:nvPr/>
        </p:nvSpPr>
        <p:spPr>
          <a:xfrm>
            <a:off x="606318" y="1790700"/>
            <a:ext cx="11176711" cy="7848600"/>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781050" lvl="1" indent="-457200">
              <a:buFont typeface="Arial" panose="020B0604020202020204" pitchFamily="34" charset="0"/>
              <a:buChar char="•"/>
            </a:pPr>
            <a:r>
              <a:rPr lang="lv-LV" sz="3000" dirty="0">
                <a:solidFill>
                  <a:srgbClr val="000000"/>
                </a:solidFill>
                <a:ea typeface="Armin Grotesk 2"/>
                <a:cs typeface="Armin Grotesk 2"/>
                <a:sym typeface="Armin Grotesk 2"/>
              </a:rPr>
              <a:t>Dokuments, kas pamato zinātniskās institūcijas intelektuālā īpašuma nodošanu komersantam</a:t>
            </a:r>
          </a:p>
          <a:p>
            <a:pPr marL="781050" lvl="1" indent="-457200">
              <a:buFont typeface="Arial" panose="020B0604020202020204" pitchFamily="34" charset="0"/>
              <a:buChar char="•"/>
            </a:pPr>
            <a:r>
              <a:rPr lang="lv-LV" sz="3000" dirty="0">
                <a:solidFill>
                  <a:srgbClr val="000000"/>
                </a:solidFill>
                <a:ea typeface="Armin Grotesk 2"/>
                <a:cs typeface="Armin Grotesk 2"/>
                <a:sym typeface="Armin Grotesk 2"/>
              </a:rPr>
              <a:t>MVK deklarācija</a:t>
            </a:r>
          </a:p>
          <a:p>
            <a:pPr marL="781050" lvl="1" indent="-457200">
              <a:buFont typeface="Arial" panose="020B0604020202020204" pitchFamily="34" charset="0"/>
              <a:buChar char="•"/>
            </a:pPr>
            <a:r>
              <a:rPr lang="lv-LV" sz="3000" dirty="0">
                <a:solidFill>
                  <a:srgbClr val="000000"/>
                </a:solidFill>
                <a:ea typeface="Armin Grotesk 2"/>
                <a:cs typeface="Armin Grotesk 2"/>
                <a:sym typeface="Armin Grotesk 2"/>
              </a:rPr>
              <a:t>Dokuments, kas apliecina produkta vai tehnoloģijas gatavības līmeni</a:t>
            </a:r>
          </a:p>
          <a:p>
            <a:pPr marL="781050" lvl="1" indent="-457200">
              <a:buFont typeface="Arial" panose="020B0604020202020204" pitchFamily="34" charset="0"/>
              <a:buChar char="•"/>
            </a:pPr>
            <a:r>
              <a:rPr lang="lv-LV" sz="3000" dirty="0">
                <a:solidFill>
                  <a:srgbClr val="000000"/>
                </a:solidFill>
                <a:ea typeface="Armin Grotesk 2"/>
                <a:cs typeface="Armin Grotesk 2"/>
                <a:sym typeface="Armin Grotesk 2"/>
              </a:rPr>
              <a:t>Dokuments, kas apliecina gala klientu iesaisti (nodomu protokols, piedāvājuma vēstule, sadarbības līgums, līgums par pilotprojektu, e-pasta sarakste u.c.)</a:t>
            </a:r>
          </a:p>
          <a:p>
            <a:pPr marL="781050" lvl="1" indent="-457200">
              <a:buFont typeface="Arial" panose="020B0604020202020204" pitchFamily="34" charset="0"/>
              <a:buChar char="•"/>
            </a:pPr>
            <a:r>
              <a:rPr lang="lv-LV" sz="3000" dirty="0">
                <a:solidFill>
                  <a:srgbClr val="000000"/>
                </a:solidFill>
                <a:ea typeface="Armin Grotesk 2"/>
                <a:cs typeface="Armin Grotesk 2"/>
                <a:sym typeface="Armin Grotesk 2"/>
              </a:rPr>
              <a:t>Investīciju līgums, kas apliecina saņemto investīciju no investora vismaz 30 000 </a:t>
            </a:r>
            <a:r>
              <a:rPr lang="lv-LV" sz="3000" i="1" dirty="0">
                <a:solidFill>
                  <a:srgbClr val="000000"/>
                </a:solidFill>
                <a:ea typeface="Armin Grotesk 2"/>
                <a:cs typeface="Armin Grotesk 2"/>
                <a:sym typeface="Armin Grotesk 2"/>
              </a:rPr>
              <a:t>euro</a:t>
            </a:r>
            <a:r>
              <a:rPr lang="lv-LV" sz="3000" dirty="0">
                <a:solidFill>
                  <a:srgbClr val="000000"/>
                </a:solidFill>
                <a:ea typeface="Armin Grotesk 2"/>
                <a:cs typeface="Armin Grotesk 2"/>
                <a:sym typeface="Armin Grotesk 2"/>
              </a:rPr>
              <a:t> apmērā </a:t>
            </a:r>
            <a:r>
              <a:rPr lang="lv-LV" sz="3000" b="1" dirty="0">
                <a:solidFill>
                  <a:srgbClr val="000000"/>
                </a:solidFill>
                <a:ea typeface="Armin Grotesk 2"/>
                <a:cs typeface="Armin Grotesk 2"/>
                <a:sym typeface="Armin Grotesk 2"/>
              </a:rPr>
              <a:t>vai</a:t>
            </a:r>
            <a:r>
              <a:rPr lang="lv-LV" sz="3000" dirty="0">
                <a:solidFill>
                  <a:srgbClr val="000000"/>
                </a:solidFill>
                <a:ea typeface="Armin Grotesk 2"/>
                <a:cs typeface="Armin Grotesk 2"/>
                <a:sym typeface="Armin Grotesk 2"/>
              </a:rPr>
              <a:t> dokuments, kas uzrāda komersanta finansiālo ieguldījumu minētajā apmērā</a:t>
            </a:r>
          </a:p>
          <a:p>
            <a:pPr marL="781050" lvl="1" indent="-457200">
              <a:buFont typeface="Arial" panose="020B0604020202020204" pitchFamily="34" charset="0"/>
              <a:buChar char="•"/>
            </a:pPr>
            <a:r>
              <a:rPr lang="lv-LV" sz="3000" dirty="0">
                <a:solidFill>
                  <a:srgbClr val="000000"/>
                </a:solidFill>
                <a:ea typeface="Armin Grotesk 2"/>
                <a:cs typeface="Armin Grotesk 2"/>
                <a:sym typeface="Armin Grotesk 2"/>
              </a:rPr>
              <a:t>lielajiem komersantiem un vidējām kapitalizācijas </a:t>
            </a:r>
            <a:r>
              <a:rPr lang="lv-LV" sz="3000" dirty="0">
                <a:solidFill>
                  <a:srgbClr val="000000"/>
                </a:solidFill>
                <a:ea typeface="Armin Grotesk 2"/>
                <a:sym typeface="Armin Grotesk 2"/>
              </a:rPr>
              <a:t>sabiedrībām - dokuments, kas pamato sadarbību ar MVU pētniecības un inovācijas aktivitātēs</a:t>
            </a:r>
            <a:endParaRPr lang="lv-LV" sz="3000" dirty="0">
              <a:solidFill>
                <a:srgbClr val="000000"/>
              </a:solidFill>
              <a:highlight>
                <a:srgbClr val="FFFF00"/>
              </a:highlight>
              <a:ea typeface="Armin Grotesk 2"/>
              <a:sym typeface="Armin Grotesk 2"/>
            </a:endParaRPr>
          </a:p>
          <a:p>
            <a:pPr marL="647700" lvl="1" indent="-323850">
              <a:lnSpc>
                <a:spcPts val="4800"/>
              </a:lnSpc>
              <a:buFont typeface="Arial"/>
              <a:buChar char="•"/>
            </a:pPr>
            <a:endParaRPr lang="lv-LV" sz="3000" dirty="0">
              <a:solidFill>
                <a:srgbClr val="000000"/>
              </a:solidFill>
              <a:latin typeface="Armin Grotesk 2"/>
              <a:ea typeface="Armin Grotesk 2"/>
              <a:sym typeface="Armin Grotesk 2"/>
            </a:endParaRPr>
          </a:p>
          <a:p>
            <a:pPr marL="647700" lvl="1" indent="-323850">
              <a:lnSpc>
                <a:spcPts val="4800"/>
              </a:lnSpc>
              <a:buFont typeface="Arial"/>
              <a:buChar char="•"/>
            </a:pPr>
            <a:endParaRPr lang="en-US" sz="3000" dirty="0">
              <a:solidFill>
                <a:srgbClr val="000000"/>
              </a:solidFill>
              <a:latin typeface="Armin Grotesk 2"/>
              <a:ea typeface="Armin Grotesk 2"/>
              <a:cs typeface="Armin Grotesk 2"/>
              <a:sym typeface="Armin Grotesk 2"/>
            </a:endParaRPr>
          </a:p>
        </p:txBody>
      </p:sp>
      <p:sp>
        <p:nvSpPr>
          <p:cNvPr id="26" name="Freeform 26">
            <a:extLst>
              <a:ext uri="{FF2B5EF4-FFF2-40B4-BE49-F238E27FC236}">
                <a16:creationId xmlns:a16="http://schemas.microsoft.com/office/drawing/2014/main" id="{08900BD1-0BC8-A9E3-1338-C7CFBBCC6D39}"/>
              </a:ext>
            </a:extLst>
          </p:cNvPr>
          <p:cNvSpPr/>
          <p:nvPr/>
        </p:nvSpPr>
        <p:spPr>
          <a:xfrm>
            <a:off x="11050895" y="3110258"/>
            <a:ext cx="5145801" cy="603681"/>
          </a:xfrm>
          <a:custGeom>
            <a:avLst/>
            <a:gdLst/>
            <a:ahLst/>
            <a:cxnLst/>
            <a:rect l="l" t="t" r="r" b="b"/>
            <a:pathLst>
              <a:path w="6861068" h="804908">
                <a:moveTo>
                  <a:pt x="0" y="0"/>
                </a:moveTo>
                <a:lnTo>
                  <a:pt x="6861068" y="0"/>
                </a:lnTo>
                <a:lnTo>
                  <a:pt x="6861068" y="804908"/>
                </a:lnTo>
                <a:lnTo>
                  <a:pt x="0" y="804908"/>
                </a:lnTo>
                <a:close/>
              </a:path>
            </a:pathLst>
          </a:custGeom>
          <a:solidFill>
            <a:srgbClr val="000000">
              <a:alpha val="0"/>
            </a:srgbClr>
          </a:solidFill>
        </p:spPr>
        <p:txBody>
          <a:bodyPr/>
          <a:lstStyle/>
          <a:p>
            <a:endParaRPr lang="lv-LV"/>
          </a:p>
        </p:txBody>
      </p:sp>
      <p:sp>
        <p:nvSpPr>
          <p:cNvPr id="28" name="Freeform 28">
            <a:extLst>
              <a:ext uri="{FF2B5EF4-FFF2-40B4-BE49-F238E27FC236}">
                <a16:creationId xmlns:a16="http://schemas.microsoft.com/office/drawing/2014/main" id="{143D128C-4364-57D8-E11C-C704ED2E88AC}"/>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5"/>
            <a:stretch>
              <a:fillRect l="-40" r="-40"/>
            </a:stretch>
          </a:blipFill>
        </p:spPr>
        <p:txBody>
          <a:bodyPr/>
          <a:lstStyle/>
          <a:p>
            <a:endParaRPr lang="lv-LV"/>
          </a:p>
        </p:txBody>
      </p:sp>
      <p:sp>
        <p:nvSpPr>
          <p:cNvPr id="31" name="TextBox 31">
            <a:extLst>
              <a:ext uri="{FF2B5EF4-FFF2-40B4-BE49-F238E27FC236}">
                <a16:creationId xmlns:a16="http://schemas.microsoft.com/office/drawing/2014/main" id="{A9E6641D-FCD5-29AA-1D1D-31907F73D98E}"/>
              </a:ext>
            </a:extLst>
          </p:cNvPr>
          <p:cNvSpPr txBox="1"/>
          <p:nvPr/>
        </p:nvSpPr>
        <p:spPr>
          <a:xfrm>
            <a:off x="1066800" y="1022532"/>
            <a:ext cx="13371445" cy="996769"/>
          </a:xfrm>
          <a:prstGeom prst="rect">
            <a:avLst/>
          </a:prstGeom>
        </p:spPr>
        <p:txBody>
          <a:bodyPr lIns="0" tIns="0" rIns="0" bIns="0" rtlCol="0" anchor="t"/>
          <a:lstStyle/>
          <a:p>
            <a:pPr>
              <a:lnSpc>
                <a:spcPts val="6000"/>
              </a:lnSpc>
            </a:pPr>
            <a:r>
              <a:rPr lang="lv-LV" sz="4999" dirty="0">
                <a:solidFill>
                  <a:srgbClr val="000000"/>
                </a:solidFill>
                <a:latin typeface="Armin Grotesk 2"/>
                <a:ea typeface="Armin Grotesk 2"/>
                <a:cs typeface="Armin Grotesk 2"/>
                <a:sym typeface="Armin Grotesk 2"/>
              </a:rPr>
              <a:t>AR  PIETEIKUMU  IESNIEDZAMIE  DOKUMENTI</a:t>
            </a:r>
            <a:endParaRPr lang="en-US" sz="4999" dirty="0">
              <a:solidFill>
                <a:srgbClr val="000000"/>
              </a:solidFill>
              <a:latin typeface="Armin Grotesk 2"/>
              <a:ea typeface="Armin Grotesk 2"/>
              <a:cs typeface="Armin Grotesk 2"/>
              <a:sym typeface="Armin Grotesk 2"/>
            </a:endParaRPr>
          </a:p>
        </p:txBody>
      </p:sp>
    </p:spTree>
    <p:extLst>
      <p:ext uri="{BB962C8B-B14F-4D97-AF65-F5344CB8AC3E}">
        <p14:creationId xmlns:p14="http://schemas.microsoft.com/office/powerpoint/2010/main" val="2258647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610840" y="560227"/>
            <a:ext cx="4354339" cy="4508121"/>
          </a:xfrm>
          <a:custGeom>
            <a:avLst/>
            <a:gdLst/>
            <a:ahLst/>
            <a:cxnLst/>
            <a:rect l="l" t="t" r="r" b="b"/>
            <a:pathLst>
              <a:path w="4354339" h="4508121">
                <a:moveTo>
                  <a:pt x="0" y="0"/>
                </a:moveTo>
                <a:lnTo>
                  <a:pt x="4354339" y="0"/>
                </a:lnTo>
                <a:lnTo>
                  <a:pt x="4354339" y="4508120"/>
                </a:lnTo>
                <a:lnTo>
                  <a:pt x="0" y="4508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4" name="Freeform 4"/>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4"/>
            <a:stretch>
              <a:fillRect l="-40" r="-40"/>
            </a:stretch>
          </a:blipFill>
        </p:spPr>
        <p:txBody>
          <a:bodyPr/>
          <a:lstStyle/>
          <a:p>
            <a:endParaRPr lang="lv-LV"/>
          </a:p>
        </p:txBody>
      </p:sp>
      <p:grpSp>
        <p:nvGrpSpPr>
          <p:cNvPr id="5" name="Group 5"/>
          <p:cNvGrpSpPr/>
          <p:nvPr/>
        </p:nvGrpSpPr>
        <p:grpSpPr>
          <a:xfrm>
            <a:off x="2498889" y="3425096"/>
            <a:ext cx="2800180" cy="1629036"/>
            <a:chOff x="-3162010" y="-207322"/>
            <a:chExt cx="5623240" cy="3205481"/>
          </a:xfrm>
        </p:grpSpPr>
        <p:sp>
          <p:nvSpPr>
            <p:cNvPr id="6" name="Freeform 6"/>
            <p:cNvSpPr/>
            <p:nvPr/>
          </p:nvSpPr>
          <p:spPr>
            <a:xfrm>
              <a:off x="-3162010" y="-207322"/>
              <a:ext cx="5623240" cy="3205481"/>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D9D9D9"/>
            </a:solidFill>
          </p:spPr>
          <p:txBody>
            <a:bodyPr/>
            <a:lstStyle/>
            <a:p>
              <a:endParaRPr lang="lv-LV"/>
            </a:p>
          </p:txBody>
        </p:sp>
      </p:grpSp>
      <p:grpSp>
        <p:nvGrpSpPr>
          <p:cNvPr id="7" name="Group 7"/>
          <p:cNvGrpSpPr/>
          <p:nvPr/>
        </p:nvGrpSpPr>
        <p:grpSpPr>
          <a:xfrm>
            <a:off x="7337076" y="3354908"/>
            <a:ext cx="2807768" cy="1641944"/>
            <a:chOff x="0" y="0"/>
            <a:chExt cx="5638478" cy="3230880"/>
          </a:xfrm>
        </p:grpSpPr>
        <p:sp>
          <p:nvSpPr>
            <p:cNvPr id="8" name="Freeform 8"/>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EA8A5"/>
            </a:solidFill>
          </p:spPr>
          <p:txBody>
            <a:bodyPr/>
            <a:lstStyle/>
            <a:p>
              <a:endParaRPr lang="lv-LV"/>
            </a:p>
          </p:txBody>
        </p:sp>
      </p:grpSp>
      <p:grpSp>
        <p:nvGrpSpPr>
          <p:cNvPr id="13" name="Group 13"/>
          <p:cNvGrpSpPr/>
          <p:nvPr/>
        </p:nvGrpSpPr>
        <p:grpSpPr>
          <a:xfrm>
            <a:off x="12101551" y="3361362"/>
            <a:ext cx="2807768" cy="1641944"/>
            <a:chOff x="0" y="0"/>
            <a:chExt cx="5638478" cy="3230880"/>
          </a:xfrm>
        </p:grpSpPr>
        <p:sp>
          <p:nvSpPr>
            <p:cNvPr id="14" name="Freeform 14"/>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20B32"/>
            </a:solidFill>
          </p:spPr>
          <p:txBody>
            <a:bodyPr/>
            <a:lstStyle/>
            <a:p>
              <a:endParaRPr lang="lv-LV"/>
            </a:p>
          </p:txBody>
        </p:sp>
      </p:grpSp>
      <p:sp>
        <p:nvSpPr>
          <p:cNvPr id="15" name="TextBox 15"/>
          <p:cNvSpPr txBox="1"/>
          <p:nvPr/>
        </p:nvSpPr>
        <p:spPr>
          <a:xfrm>
            <a:off x="2674353" y="5378191"/>
            <a:ext cx="2449252" cy="1308050"/>
          </a:xfrm>
          <a:prstGeom prst="rect">
            <a:avLst/>
          </a:prstGeom>
        </p:spPr>
        <p:txBody>
          <a:bodyPr wrap="square" lIns="0" tIns="0" rIns="0" bIns="0" rtlCol="0" anchor="t">
            <a:spAutoFit/>
          </a:bodyPr>
          <a:lstStyle/>
          <a:p>
            <a:pPr algn="ctr">
              <a:lnSpc>
                <a:spcPts val="3359"/>
              </a:lnSpc>
            </a:pPr>
            <a:r>
              <a:rPr lang="en-US" sz="3000" spc="76" dirty="0" err="1">
                <a:solidFill>
                  <a:schemeClr val="tx1">
                    <a:lumMod val="50000"/>
                    <a:lumOff val="50000"/>
                  </a:schemeClr>
                </a:solidFill>
                <a:latin typeface="Calibri (body)"/>
                <a:ea typeface="Armin Grotesk 2"/>
                <a:cs typeface="Armin Grotesk 2"/>
                <a:sym typeface="Armin Grotesk 2"/>
              </a:rPr>
              <a:t>Pieteikuma</a:t>
            </a:r>
            <a:r>
              <a:rPr lang="en-US" sz="3000" spc="76" dirty="0">
                <a:solidFill>
                  <a:schemeClr val="tx1">
                    <a:lumMod val="50000"/>
                    <a:lumOff val="50000"/>
                  </a:schemeClr>
                </a:solidFill>
                <a:latin typeface="Calibri (body)"/>
                <a:ea typeface="Armin Grotesk 2"/>
                <a:cs typeface="Armin Grotesk 2"/>
                <a:sym typeface="Armin Grotesk 2"/>
              </a:rPr>
              <a:t> </a:t>
            </a:r>
            <a:r>
              <a:rPr lang="en-US" sz="3000" spc="76" dirty="0" err="1">
                <a:solidFill>
                  <a:schemeClr val="tx1">
                    <a:lumMod val="50000"/>
                    <a:lumOff val="50000"/>
                  </a:schemeClr>
                </a:solidFill>
                <a:latin typeface="Calibri (body)"/>
                <a:ea typeface="Armin Grotesk 2"/>
                <a:cs typeface="Armin Grotesk 2"/>
                <a:sym typeface="Armin Grotesk 2"/>
              </a:rPr>
              <a:t>iesniegšana</a:t>
            </a:r>
            <a:r>
              <a:rPr lang="en-US" sz="3000" spc="76" dirty="0">
                <a:solidFill>
                  <a:schemeClr val="tx1">
                    <a:lumMod val="50000"/>
                    <a:lumOff val="50000"/>
                  </a:schemeClr>
                </a:solidFill>
                <a:latin typeface="Calibri (body)"/>
                <a:ea typeface="Armin Grotesk 2"/>
                <a:cs typeface="Armin Grotesk 2"/>
                <a:sym typeface="Armin Grotesk 2"/>
              </a:rPr>
              <a:t> business.gov.lv </a:t>
            </a:r>
          </a:p>
        </p:txBody>
      </p:sp>
      <p:sp>
        <p:nvSpPr>
          <p:cNvPr id="16" name="Freeform 16"/>
          <p:cNvSpPr/>
          <p:nvPr/>
        </p:nvSpPr>
        <p:spPr>
          <a:xfrm>
            <a:off x="3499990" y="3794388"/>
            <a:ext cx="797979" cy="713193"/>
          </a:xfrm>
          <a:custGeom>
            <a:avLst/>
            <a:gdLst/>
            <a:ahLst/>
            <a:cxnLst/>
            <a:rect l="l" t="t" r="r" b="b"/>
            <a:pathLst>
              <a:path w="797979" h="713193">
                <a:moveTo>
                  <a:pt x="0" y="0"/>
                </a:moveTo>
                <a:lnTo>
                  <a:pt x="797978" y="0"/>
                </a:lnTo>
                <a:lnTo>
                  <a:pt x="797978" y="713193"/>
                </a:lnTo>
                <a:lnTo>
                  <a:pt x="0" y="713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9" name="Freeform 19"/>
          <p:cNvSpPr/>
          <p:nvPr/>
        </p:nvSpPr>
        <p:spPr>
          <a:xfrm>
            <a:off x="8430021" y="3715544"/>
            <a:ext cx="935879" cy="920671"/>
          </a:xfrm>
          <a:custGeom>
            <a:avLst/>
            <a:gdLst/>
            <a:ahLst/>
            <a:cxnLst/>
            <a:rect l="l" t="t" r="r" b="b"/>
            <a:pathLst>
              <a:path w="935879" h="920671">
                <a:moveTo>
                  <a:pt x="0" y="0"/>
                </a:moveTo>
                <a:lnTo>
                  <a:pt x="935880" y="0"/>
                </a:lnTo>
                <a:lnTo>
                  <a:pt x="935880" y="920671"/>
                </a:lnTo>
                <a:lnTo>
                  <a:pt x="0" y="920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a:p>
        </p:txBody>
      </p:sp>
      <p:sp>
        <p:nvSpPr>
          <p:cNvPr id="20" name="TextBox 20"/>
          <p:cNvSpPr txBox="1"/>
          <p:nvPr/>
        </p:nvSpPr>
        <p:spPr>
          <a:xfrm>
            <a:off x="7673335" y="5263984"/>
            <a:ext cx="2449253" cy="2616101"/>
          </a:xfrm>
          <a:prstGeom prst="rect">
            <a:avLst/>
          </a:prstGeom>
        </p:spPr>
        <p:txBody>
          <a:bodyPr lIns="0" tIns="0" rIns="0" bIns="0" rtlCol="0" anchor="t">
            <a:spAutoFit/>
          </a:bodyPr>
          <a:lstStyle/>
          <a:p>
            <a:pPr algn="ctr">
              <a:lnSpc>
                <a:spcPts val="3359"/>
              </a:lnSpc>
            </a:pPr>
            <a:r>
              <a:rPr lang="lv-LV" sz="3000" spc="76" dirty="0">
                <a:solidFill>
                  <a:schemeClr val="tx1">
                    <a:lumMod val="50000"/>
                    <a:lumOff val="50000"/>
                  </a:schemeClr>
                </a:solidFill>
                <a:latin typeface="Calibri (body)"/>
                <a:ea typeface="Armin Grotesk 2"/>
              </a:rPr>
              <a:t>LIAA izvērtē pieteikumu un pieņem lēmumu par atbalsta piešķiršanu </a:t>
            </a:r>
            <a:endParaRPr lang="en-US" sz="3000" spc="76" dirty="0">
              <a:solidFill>
                <a:schemeClr val="tx1">
                  <a:lumMod val="50000"/>
                  <a:lumOff val="50000"/>
                </a:schemeClr>
              </a:solidFill>
              <a:latin typeface="Calibri (body)"/>
              <a:ea typeface="Armin Grotesk 2"/>
              <a:sym typeface="Armin Grotesk 2"/>
            </a:endParaRPr>
          </a:p>
        </p:txBody>
      </p:sp>
      <p:sp>
        <p:nvSpPr>
          <p:cNvPr id="23" name="TextBox 23"/>
          <p:cNvSpPr txBox="1"/>
          <p:nvPr/>
        </p:nvSpPr>
        <p:spPr>
          <a:xfrm>
            <a:off x="12353137" y="5378191"/>
            <a:ext cx="2341990" cy="3017173"/>
          </a:xfrm>
          <a:prstGeom prst="rect">
            <a:avLst/>
          </a:prstGeom>
        </p:spPr>
        <p:txBody>
          <a:bodyPr lIns="0" tIns="0" rIns="0" bIns="0" rtlCol="0" anchor="t">
            <a:spAutoFit/>
          </a:bodyPr>
          <a:lstStyle/>
          <a:p>
            <a:pPr algn="ctr">
              <a:lnSpc>
                <a:spcPts val="3359"/>
              </a:lnSpc>
            </a:pPr>
            <a:r>
              <a:rPr lang="en-US" sz="3000" spc="76" dirty="0" err="1">
                <a:solidFill>
                  <a:schemeClr val="tx1">
                    <a:lumMod val="50000"/>
                    <a:lumOff val="50000"/>
                  </a:schemeClr>
                </a:solidFill>
                <a:latin typeface="Calibri (body)"/>
                <a:ea typeface="Armin Grotesk 2"/>
                <a:sym typeface="Armin Grotesk 2 Semi-Bold"/>
              </a:rPr>
              <a:t>Lēmuma</a:t>
            </a:r>
            <a:r>
              <a:rPr lang="en-US" sz="3000" spc="76" dirty="0">
                <a:solidFill>
                  <a:schemeClr val="tx1">
                    <a:lumMod val="50000"/>
                    <a:lumOff val="50000"/>
                  </a:schemeClr>
                </a:solidFill>
                <a:latin typeface="Calibri (body)"/>
                <a:ea typeface="Armin Grotesk 2"/>
                <a:sym typeface="Armin Grotesk 2 Semi-Bold"/>
              </a:rPr>
              <a:t> </a:t>
            </a:r>
            <a:r>
              <a:rPr lang="en-US" sz="3000" spc="76" dirty="0" err="1">
                <a:solidFill>
                  <a:schemeClr val="tx1">
                    <a:lumMod val="50000"/>
                    <a:lumOff val="50000"/>
                  </a:schemeClr>
                </a:solidFill>
                <a:latin typeface="Calibri (body)"/>
                <a:ea typeface="Armin Grotesk 2"/>
                <a:sym typeface="Armin Grotesk 2 Semi-Bold"/>
              </a:rPr>
              <a:t>pieņemšana</a:t>
            </a:r>
            <a:r>
              <a:rPr lang="en-US" sz="3000" spc="76" dirty="0">
                <a:solidFill>
                  <a:schemeClr val="tx1">
                    <a:lumMod val="50000"/>
                    <a:lumOff val="50000"/>
                  </a:schemeClr>
                </a:solidFill>
                <a:latin typeface="Calibri (body)"/>
                <a:ea typeface="Armin Grotesk 2"/>
                <a:sym typeface="Armin Grotesk 2 Semi-Bold"/>
              </a:rPr>
              <a:t> </a:t>
            </a:r>
            <a:r>
              <a:rPr lang="lv-LV" sz="3000" spc="76" dirty="0">
                <a:solidFill>
                  <a:schemeClr val="tx1">
                    <a:lumMod val="50000"/>
                    <a:lumOff val="50000"/>
                  </a:schemeClr>
                </a:solidFill>
                <a:latin typeface="Calibri (body)"/>
                <a:ea typeface="Armin Grotesk 2"/>
                <a:sym typeface="Armin Grotesk 2 Semi-Bold"/>
              </a:rPr>
              <a:t>viena</a:t>
            </a:r>
            <a:r>
              <a:rPr lang="en-US" sz="3000" spc="76" dirty="0">
                <a:solidFill>
                  <a:schemeClr val="tx1">
                    <a:lumMod val="50000"/>
                    <a:lumOff val="50000"/>
                  </a:schemeClr>
                </a:solidFill>
                <a:latin typeface="Calibri (body)"/>
                <a:ea typeface="Armin Grotesk 2"/>
                <a:sym typeface="Armin Grotesk 2 Semi-Bold"/>
              </a:rPr>
              <a:t> </a:t>
            </a:r>
            <a:r>
              <a:rPr lang="en-US" sz="3000" spc="76" dirty="0" err="1">
                <a:solidFill>
                  <a:schemeClr val="tx1">
                    <a:lumMod val="50000"/>
                    <a:lumOff val="50000"/>
                  </a:schemeClr>
                </a:solidFill>
                <a:latin typeface="Calibri (body)"/>
                <a:ea typeface="Armin Grotesk 2"/>
                <a:sym typeface="Armin Grotesk 2 Semi-Bold"/>
              </a:rPr>
              <a:t>mēneš</a:t>
            </a:r>
            <a:r>
              <a:rPr lang="lv-LV" sz="3000" spc="76" dirty="0">
                <a:solidFill>
                  <a:schemeClr val="tx1">
                    <a:lumMod val="50000"/>
                    <a:lumOff val="50000"/>
                  </a:schemeClr>
                </a:solidFill>
                <a:latin typeface="Calibri (body)"/>
                <a:ea typeface="Armin Grotesk 2"/>
                <a:sym typeface="Armin Grotesk 2 Semi-Bold"/>
              </a:rPr>
              <a:t>a</a:t>
            </a:r>
            <a:r>
              <a:rPr lang="en-US" sz="3000" spc="76" dirty="0">
                <a:solidFill>
                  <a:schemeClr val="tx1">
                    <a:lumMod val="50000"/>
                    <a:lumOff val="50000"/>
                  </a:schemeClr>
                </a:solidFill>
                <a:latin typeface="Calibri (body)"/>
                <a:ea typeface="Armin Grotesk 2"/>
                <a:sym typeface="Armin Grotesk 2 Semi-Bold"/>
              </a:rPr>
              <a:t> </a:t>
            </a:r>
            <a:r>
              <a:rPr lang="en-US" sz="3000" spc="76" dirty="0" err="1">
                <a:solidFill>
                  <a:schemeClr val="tx1">
                    <a:lumMod val="50000"/>
                    <a:lumOff val="50000"/>
                  </a:schemeClr>
                </a:solidFill>
                <a:latin typeface="Calibri (body)"/>
                <a:ea typeface="Armin Grotesk 2"/>
                <a:sym typeface="Armin Grotesk 2 Semi-Bold"/>
              </a:rPr>
              <a:t>laikā</a:t>
            </a:r>
            <a:r>
              <a:rPr lang="en-US" sz="3000" spc="76" dirty="0">
                <a:solidFill>
                  <a:schemeClr val="tx1">
                    <a:lumMod val="50000"/>
                    <a:lumOff val="50000"/>
                  </a:schemeClr>
                </a:solidFill>
                <a:latin typeface="Calibri (body)"/>
                <a:ea typeface="Armin Grotesk 2"/>
                <a:sym typeface="Armin Grotesk 2 Semi-Bold"/>
              </a:rPr>
              <a:t> </a:t>
            </a:r>
            <a:r>
              <a:rPr lang="en-US" sz="3000" spc="76" dirty="0" err="1">
                <a:solidFill>
                  <a:schemeClr val="tx1">
                    <a:lumMod val="50000"/>
                    <a:lumOff val="50000"/>
                  </a:schemeClr>
                </a:solidFill>
                <a:latin typeface="Calibri (body)"/>
                <a:ea typeface="Armin Grotesk 2"/>
                <a:sym typeface="Armin Grotesk 2 Semi-Bold"/>
              </a:rPr>
              <a:t>pēc</a:t>
            </a:r>
            <a:r>
              <a:rPr lang="en-US" sz="3000" spc="76" dirty="0">
                <a:solidFill>
                  <a:schemeClr val="tx1">
                    <a:lumMod val="50000"/>
                    <a:lumOff val="50000"/>
                  </a:schemeClr>
                </a:solidFill>
                <a:latin typeface="Calibri (body)"/>
                <a:ea typeface="Armin Grotesk 2"/>
                <a:sym typeface="Armin Grotesk 2 Semi-Bold"/>
              </a:rPr>
              <a:t> </a:t>
            </a:r>
            <a:r>
              <a:rPr lang="lv-LV" sz="3000" spc="76" dirty="0">
                <a:solidFill>
                  <a:schemeClr val="tx1">
                    <a:lumMod val="50000"/>
                    <a:lumOff val="50000"/>
                  </a:schemeClr>
                </a:solidFill>
                <a:latin typeface="Calibri (body)"/>
                <a:ea typeface="Armin Grotesk 2"/>
                <a:sym typeface="Armin Grotesk 2 Semi-Bold"/>
              </a:rPr>
              <a:t>pieteikuma iesniegšanas</a:t>
            </a:r>
            <a:endParaRPr lang="en-US" sz="3000" spc="76" dirty="0">
              <a:solidFill>
                <a:schemeClr val="tx1">
                  <a:lumMod val="50000"/>
                  <a:lumOff val="50000"/>
                </a:schemeClr>
              </a:solidFill>
              <a:latin typeface="Calibri (body)"/>
              <a:ea typeface="Armin Grotesk 2"/>
              <a:sym typeface="Armin Grotesk 2 Semi-Bold"/>
            </a:endParaRPr>
          </a:p>
          <a:p>
            <a:pPr algn="ctr">
              <a:lnSpc>
                <a:spcPts val="3359"/>
              </a:lnSpc>
            </a:pPr>
            <a:endParaRPr lang="en-US" sz="2399" b="1" spc="76" dirty="0">
              <a:solidFill>
                <a:srgbClr val="011627"/>
              </a:solidFill>
              <a:latin typeface="Armin Grotesk 2 Semi-Bold"/>
              <a:ea typeface="Armin Grotesk 2 Semi-Bold"/>
              <a:cs typeface="Armin Grotesk 2 Semi-Bold"/>
              <a:sym typeface="Armin Grotesk 2 Semi-Bold"/>
            </a:endParaRPr>
          </a:p>
        </p:txBody>
      </p:sp>
      <p:sp>
        <p:nvSpPr>
          <p:cNvPr id="24" name="Freeform 24"/>
          <p:cNvSpPr/>
          <p:nvPr/>
        </p:nvSpPr>
        <p:spPr>
          <a:xfrm>
            <a:off x="13411200" y="3646510"/>
            <a:ext cx="974734" cy="1008947"/>
          </a:xfrm>
          <a:custGeom>
            <a:avLst/>
            <a:gdLst/>
            <a:ahLst/>
            <a:cxnLst/>
            <a:rect l="l" t="t" r="r" b="b"/>
            <a:pathLst>
              <a:path w="974734" h="1008947">
                <a:moveTo>
                  <a:pt x="0" y="0"/>
                </a:moveTo>
                <a:lnTo>
                  <a:pt x="974734" y="0"/>
                </a:lnTo>
                <a:lnTo>
                  <a:pt x="974734" y="1008947"/>
                </a:lnTo>
                <a:lnTo>
                  <a:pt x="0" y="1008947"/>
                </a:lnTo>
                <a:lnTo>
                  <a:pt x="0" y="0"/>
                </a:lnTo>
                <a:close/>
              </a:path>
            </a:pathLst>
          </a:custGeom>
          <a:blipFill>
            <a:blip r:embed="rId9">
              <a:extLst>
                <a:ext uri="{96DAC541-7B7A-43D3-8B79-37D633B846F1}">
                  <asvg:svgBlip xmlns:asvg="http://schemas.microsoft.com/office/drawing/2016/SVG/main" r:embed="rId10"/>
                </a:ext>
              </a:extLst>
            </a:blip>
            <a:stretch>
              <a:fillRect l="-408670" t="-41907" r="-3103421" b="-39197"/>
            </a:stretch>
          </a:blipFill>
        </p:spPr>
        <p:txBody>
          <a:bodyPr/>
          <a:lstStyle/>
          <a:p>
            <a:endParaRPr lang="lv-LV"/>
          </a:p>
        </p:txBody>
      </p:sp>
      <p:grpSp>
        <p:nvGrpSpPr>
          <p:cNvPr id="25" name="Group 25"/>
          <p:cNvGrpSpPr/>
          <p:nvPr/>
        </p:nvGrpSpPr>
        <p:grpSpPr>
          <a:xfrm>
            <a:off x="1162989" y="972340"/>
            <a:ext cx="15543436" cy="911860"/>
            <a:chOff x="0" y="0"/>
            <a:chExt cx="20724581" cy="1215813"/>
          </a:xfrm>
        </p:grpSpPr>
        <p:sp>
          <p:nvSpPr>
            <p:cNvPr id="26" name="Freeform 26"/>
            <p:cNvSpPr/>
            <p:nvPr/>
          </p:nvSpPr>
          <p:spPr>
            <a:xfrm>
              <a:off x="0" y="0"/>
              <a:ext cx="20724580" cy="1215813"/>
            </a:xfrm>
            <a:custGeom>
              <a:avLst/>
              <a:gdLst/>
              <a:ahLst/>
              <a:cxnLst/>
              <a:rect l="l" t="t" r="r" b="b"/>
              <a:pathLst>
                <a:path w="20724580" h="1215813">
                  <a:moveTo>
                    <a:pt x="0" y="0"/>
                  </a:moveTo>
                  <a:lnTo>
                    <a:pt x="20724580" y="0"/>
                  </a:lnTo>
                  <a:lnTo>
                    <a:pt x="20724580" y="1215813"/>
                  </a:lnTo>
                  <a:lnTo>
                    <a:pt x="0" y="1215813"/>
                  </a:lnTo>
                  <a:close/>
                </a:path>
              </a:pathLst>
            </a:custGeom>
            <a:solidFill>
              <a:srgbClr val="000000">
                <a:alpha val="0"/>
              </a:srgbClr>
            </a:solidFill>
          </p:spPr>
          <p:txBody>
            <a:bodyPr/>
            <a:lstStyle/>
            <a:p>
              <a:endParaRPr lang="lv-LV" dirty="0"/>
            </a:p>
          </p:txBody>
        </p:sp>
        <p:sp>
          <p:nvSpPr>
            <p:cNvPr id="27" name="TextBox 27"/>
            <p:cNvSpPr txBox="1"/>
            <p:nvPr/>
          </p:nvSpPr>
          <p:spPr>
            <a:xfrm>
              <a:off x="0" y="-104775"/>
              <a:ext cx="20724581" cy="1320588"/>
            </a:xfrm>
            <a:prstGeom prst="rect">
              <a:avLst/>
            </a:prstGeom>
          </p:spPr>
          <p:txBody>
            <a:bodyPr lIns="0" tIns="0" rIns="0" bIns="0" rtlCol="0" anchor="t"/>
            <a:lstStyle/>
            <a:p>
              <a:pPr>
                <a:lnSpc>
                  <a:spcPts val="6000"/>
                </a:lnSpc>
              </a:pPr>
              <a:r>
                <a:rPr lang="en-US" sz="4999" dirty="0">
                  <a:solidFill>
                    <a:srgbClr val="000000"/>
                  </a:solidFill>
                  <a:latin typeface="Calibri (body)"/>
                  <a:ea typeface="Armin Grotesk 2"/>
                  <a:cs typeface="Armin Grotesk 2"/>
                  <a:sym typeface="Armin Grotesk 2"/>
                </a:rPr>
                <a:t>PIETEIKŠANĀS UN VĒRTĒŠANA</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99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3000"/>
            </a:blip>
            <a:stretch>
              <a:fillRect t="-16666" b="-16666"/>
            </a:stretch>
          </a:blipFill>
        </p:spPr>
        <p:txBody>
          <a:bodyPr/>
          <a:lstStyle/>
          <a:p>
            <a:endParaRPr lang="lv-LV" dirty="0"/>
          </a:p>
        </p:txBody>
      </p:sp>
      <p:sp>
        <p:nvSpPr>
          <p:cNvPr id="3" name="Freeform 3"/>
          <p:cNvSpPr/>
          <p:nvPr/>
        </p:nvSpPr>
        <p:spPr>
          <a:xfrm>
            <a:off x="13401672" y="145359"/>
            <a:ext cx="4354339" cy="4508121"/>
          </a:xfrm>
          <a:custGeom>
            <a:avLst/>
            <a:gdLst/>
            <a:ahLst/>
            <a:cxnLst/>
            <a:rect l="l" t="t" r="r" b="b"/>
            <a:pathLst>
              <a:path w="4354339" h="4508121">
                <a:moveTo>
                  <a:pt x="0" y="0"/>
                </a:moveTo>
                <a:lnTo>
                  <a:pt x="4354339" y="0"/>
                </a:lnTo>
                <a:lnTo>
                  <a:pt x="4354339" y="4508120"/>
                </a:lnTo>
                <a:lnTo>
                  <a:pt x="0" y="4508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 name="Freeform 4"/>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5"/>
            <a:stretch>
              <a:fillRect l="-40" r="-40"/>
            </a:stretch>
          </a:blipFill>
        </p:spPr>
        <p:txBody>
          <a:bodyPr/>
          <a:lstStyle/>
          <a:p>
            <a:endParaRPr lang="lv-LV"/>
          </a:p>
        </p:txBody>
      </p:sp>
      <p:grpSp>
        <p:nvGrpSpPr>
          <p:cNvPr id="5" name="Group 5"/>
          <p:cNvGrpSpPr/>
          <p:nvPr/>
        </p:nvGrpSpPr>
        <p:grpSpPr>
          <a:xfrm>
            <a:off x="518746" y="3279971"/>
            <a:ext cx="2800180" cy="1629036"/>
            <a:chOff x="82604" y="-12292"/>
            <a:chExt cx="5623240" cy="3205481"/>
          </a:xfrm>
        </p:grpSpPr>
        <p:sp>
          <p:nvSpPr>
            <p:cNvPr id="6" name="Freeform 6"/>
            <p:cNvSpPr/>
            <p:nvPr/>
          </p:nvSpPr>
          <p:spPr>
            <a:xfrm>
              <a:off x="82604" y="-12292"/>
              <a:ext cx="5623240" cy="3205481"/>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D9D9D9"/>
            </a:solidFill>
          </p:spPr>
          <p:txBody>
            <a:bodyPr/>
            <a:lstStyle/>
            <a:p>
              <a:endParaRPr lang="lv-LV"/>
            </a:p>
          </p:txBody>
        </p:sp>
      </p:grpSp>
      <p:grpSp>
        <p:nvGrpSpPr>
          <p:cNvPr id="7" name="Group 7"/>
          <p:cNvGrpSpPr/>
          <p:nvPr/>
        </p:nvGrpSpPr>
        <p:grpSpPr>
          <a:xfrm>
            <a:off x="5859579" y="3279971"/>
            <a:ext cx="2800180" cy="1629036"/>
            <a:chOff x="-110186" y="-42703"/>
            <a:chExt cx="5623240" cy="3205481"/>
          </a:xfrm>
        </p:grpSpPr>
        <p:sp>
          <p:nvSpPr>
            <p:cNvPr id="8" name="Freeform 8"/>
            <p:cNvSpPr/>
            <p:nvPr/>
          </p:nvSpPr>
          <p:spPr>
            <a:xfrm>
              <a:off x="-110186" y="-42703"/>
              <a:ext cx="5623240" cy="3205481"/>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EA8A5"/>
            </a:solidFill>
          </p:spPr>
          <p:txBody>
            <a:bodyPr/>
            <a:lstStyle/>
            <a:p>
              <a:endParaRPr lang="lv-LV" dirty="0"/>
            </a:p>
          </p:txBody>
        </p:sp>
      </p:grpSp>
      <p:grpSp>
        <p:nvGrpSpPr>
          <p:cNvPr id="9" name="Group 9"/>
          <p:cNvGrpSpPr/>
          <p:nvPr/>
        </p:nvGrpSpPr>
        <p:grpSpPr>
          <a:xfrm>
            <a:off x="8554035" y="3275884"/>
            <a:ext cx="2807768" cy="1641944"/>
            <a:chOff x="0" y="0"/>
            <a:chExt cx="5638478" cy="3230880"/>
          </a:xfrm>
        </p:grpSpPr>
        <p:sp>
          <p:nvSpPr>
            <p:cNvPr id="10" name="Freeform 10"/>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BA3D5E"/>
            </a:solidFill>
          </p:spPr>
          <p:txBody>
            <a:bodyPr/>
            <a:lstStyle/>
            <a:p>
              <a:endParaRPr lang="lv-LV"/>
            </a:p>
          </p:txBody>
        </p:sp>
      </p:grpSp>
      <p:grpSp>
        <p:nvGrpSpPr>
          <p:cNvPr id="11" name="Group 11"/>
          <p:cNvGrpSpPr/>
          <p:nvPr/>
        </p:nvGrpSpPr>
        <p:grpSpPr>
          <a:xfrm>
            <a:off x="11217121" y="3278251"/>
            <a:ext cx="2807768" cy="1641944"/>
            <a:chOff x="0" y="0"/>
            <a:chExt cx="5638478" cy="3230880"/>
          </a:xfrm>
        </p:grpSpPr>
        <p:sp>
          <p:nvSpPr>
            <p:cNvPr id="12" name="Freeform 12"/>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B52047"/>
            </a:solidFill>
          </p:spPr>
          <p:txBody>
            <a:bodyPr/>
            <a:lstStyle/>
            <a:p>
              <a:endParaRPr lang="lv-LV" dirty="0"/>
            </a:p>
          </p:txBody>
        </p:sp>
      </p:grpSp>
      <p:grpSp>
        <p:nvGrpSpPr>
          <p:cNvPr id="13" name="Group 13"/>
          <p:cNvGrpSpPr/>
          <p:nvPr/>
        </p:nvGrpSpPr>
        <p:grpSpPr>
          <a:xfrm>
            <a:off x="13882734" y="3308127"/>
            <a:ext cx="2807768" cy="1641944"/>
            <a:chOff x="0" y="0"/>
            <a:chExt cx="5638478" cy="3230880"/>
          </a:xfrm>
        </p:grpSpPr>
        <p:sp>
          <p:nvSpPr>
            <p:cNvPr id="14" name="Freeform 14"/>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20B32"/>
            </a:solidFill>
          </p:spPr>
          <p:txBody>
            <a:bodyPr/>
            <a:lstStyle/>
            <a:p>
              <a:endParaRPr lang="lv-LV"/>
            </a:p>
          </p:txBody>
        </p:sp>
      </p:grpSp>
      <p:sp>
        <p:nvSpPr>
          <p:cNvPr id="15" name="TextBox 15"/>
          <p:cNvSpPr txBox="1"/>
          <p:nvPr/>
        </p:nvSpPr>
        <p:spPr>
          <a:xfrm>
            <a:off x="413768" y="5416026"/>
            <a:ext cx="2341990" cy="1707006"/>
          </a:xfrm>
          <a:prstGeom prst="rect">
            <a:avLst/>
          </a:prstGeom>
        </p:spPr>
        <p:txBody>
          <a:bodyPr lIns="0" tIns="0" rIns="0" bIns="0" rtlCol="0" anchor="t">
            <a:spAutoFit/>
          </a:bodyPr>
          <a:lstStyle/>
          <a:p>
            <a:pPr algn="ctr">
              <a:lnSpc>
                <a:spcPts val="3359"/>
              </a:lnSpc>
            </a:pPr>
            <a:r>
              <a:rPr lang="en-US" sz="3000" spc="76" dirty="0" err="1">
                <a:solidFill>
                  <a:srgbClr val="6C6463"/>
                </a:solidFill>
                <a:latin typeface="Calibri (body)"/>
                <a:ea typeface="Armin Grotesk 2"/>
                <a:cs typeface="Armin Grotesk 2"/>
                <a:sym typeface="Armin Grotesk 2"/>
              </a:rPr>
              <a:t>Līguma</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ar</a:t>
            </a:r>
            <a:r>
              <a:rPr lang="en-US" sz="3000" spc="76" dirty="0">
                <a:solidFill>
                  <a:srgbClr val="6C6463"/>
                </a:solidFill>
                <a:latin typeface="Calibri (body)"/>
                <a:ea typeface="Armin Grotesk 2"/>
                <a:cs typeface="Armin Grotesk 2"/>
                <a:sym typeface="Armin Grotesk 2"/>
              </a:rPr>
              <a:t> LIAA </a:t>
            </a:r>
            <a:r>
              <a:rPr lang="en-US" sz="3000" spc="76" dirty="0" err="1">
                <a:solidFill>
                  <a:srgbClr val="6C6463"/>
                </a:solidFill>
                <a:latin typeface="Calibri (body)"/>
                <a:ea typeface="Armin Grotesk 2"/>
                <a:cs typeface="Armin Grotesk 2"/>
                <a:sym typeface="Armin Grotesk 2"/>
              </a:rPr>
              <a:t>noslēgšana</a:t>
            </a:r>
            <a:endParaRPr lang="en-US" sz="3000" spc="76" dirty="0">
              <a:solidFill>
                <a:srgbClr val="6C6463"/>
              </a:solidFill>
              <a:latin typeface="Calibri (body)"/>
              <a:ea typeface="Armin Grotesk 2"/>
              <a:cs typeface="Armin Grotesk 2"/>
              <a:sym typeface="Armin Grotesk 2"/>
            </a:endParaRPr>
          </a:p>
          <a:p>
            <a:pPr algn="ctr">
              <a:lnSpc>
                <a:spcPts val="3359"/>
              </a:lnSpc>
            </a:pPr>
            <a:endParaRPr lang="en-US" sz="2399" spc="76" dirty="0">
              <a:solidFill>
                <a:srgbClr val="6C6463"/>
              </a:solidFill>
              <a:latin typeface="Armin Grotesk 2"/>
              <a:ea typeface="Armin Grotesk 2"/>
              <a:cs typeface="Armin Grotesk 2"/>
              <a:sym typeface="Armin Grotesk 2"/>
            </a:endParaRPr>
          </a:p>
        </p:txBody>
      </p:sp>
      <p:sp>
        <p:nvSpPr>
          <p:cNvPr id="16" name="Freeform 16"/>
          <p:cNvSpPr/>
          <p:nvPr/>
        </p:nvSpPr>
        <p:spPr>
          <a:xfrm>
            <a:off x="1575260" y="3772502"/>
            <a:ext cx="797979" cy="713193"/>
          </a:xfrm>
          <a:custGeom>
            <a:avLst/>
            <a:gdLst/>
            <a:ahLst/>
            <a:cxnLst/>
            <a:rect l="l" t="t" r="r" b="b"/>
            <a:pathLst>
              <a:path w="797979" h="713193">
                <a:moveTo>
                  <a:pt x="0" y="0"/>
                </a:moveTo>
                <a:lnTo>
                  <a:pt x="797978" y="0"/>
                </a:lnTo>
                <a:lnTo>
                  <a:pt x="797978" y="713193"/>
                </a:lnTo>
                <a:lnTo>
                  <a:pt x="0" y="713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7" name="Freeform 17"/>
          <p:cNvSpPr/>
          <p:nvPr/>
        </p:nvSpPr>
        <p:spPr>
          <a:xfrm>
            <a:off x="6648315" y="3634303"/>
            <a:ext cx="1003391" cy="807656"/>
          </a:xfrm>
          <a:custGeom>
            <a:avLst/>
            <a:gdLst/>
            <a:ahLst/>
            <a:cxnLst/>
            <a:rect l="l" t="t" r="r" b="b"/>
            <a:pathLst>
              <a:path w="1003391" h="807656">
                <a:moveTo>
                  <a:pt x="0" y="0"/>
                </a:moveTo>
                <a:lnTo>
                  <a:pt x="1003391" y="0"/>
                </a:lnTo>
                <a:lnTo>
                  <a:pt x="1003391" y="807657"/>
                </a:lnTo>
                <a:lnTo>
                  <a:pt x="0" y="807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a:p>
        </p:txBody>
      </p:sp>
      <p:sp>
        <p:nvSpPr>
          <p:cNvPr id="18" name="Freeform 18"/>
          <p:cNvSpPr/>
          <p:nvPr/>
        </p:nvSpPr>
        <p:spPr>
          <a:xfrm>
            <a:off x="12266953" y="3621132"/>
            <a:ext cx="866033" cy="921312"/>
          </a:xfrm>
          <a:custGeom>
            <a:avLst/>
            <a:gdLst/>
            <a:ahLst/>
            <a:cxnLst/>
            <a:rect l="l" t="t" r="r" b="b"/>
            <a:pathLst>
              <a:path w="866033" h="921312">
                <a:moveTo>
                  <a:pt x="0" y="0"/>
                </a:moveTo>
                <a:lnTo>
                  <a:pt x="866033" y="0"/>
                </a:lnTo>
                <a:lnTo>
                  <a:pt x="866033" y="921311"/>
                </a:lnTo>
                <a:lnTo>
                  <a:pt x="0" y="9213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v-LV"/>
          </a:p>
        </p:txBody>
      </p:sp>
      <p:sp>
        <p:nvSpPr>
          <p:cNvPr id="19" name="Freeform 19"/>
          <p:cNvSpPr/>
          <p:nvPr/>
        </p:nvSpPr>
        <p:spPr>
          <a:xfrm>
            <a:off x="9457554" y="3636520"/>
            <a:ext cx="935879" cy="920671"/>
          </a:xfrm>
          <a:custGeom>
            <a:avLst/>
            <a:gdLst/>
            <a:ahLst/>
            <a:cxnLst/>
            <a:rect l="l" t="t" r="r" b="b"/>
            <a:pathLst>
              <a:path w="935879" h="920671">
                <a:moveTo>
                  <a:pt x="0" y="0"/>
                </a:moveTo>
                <a:lnTo>
                  <a:pt x="935880" y="0"/>
                </a:lnTo>
                <a:lnTo>
                  <a:pt x="935880" y="920671"/>
                </a:lnTo>
                <a:lnTo>
                  <a:pt x="0" y="9206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lv-LV"/>
          </a:p>
        </p:txBody>
      </p:sp>
      <p:sp>
        <p:nvSpPr>
          <p:cNvPr id="20" name="TextBox 20"/>
          <p:cNvSpPr txBox="1"/>
          <p:nvPr/>
        </p:nvSpPr>
        <p:spPr>
          <a:xfrm>
            <a:off x="5866743" y="5343384"/>
            <a:ext cx="2638740" cy="3887090"/>
          </a:xfrm>
          <a:prstGeom prst="rect">
            <a:avLst/>
          </a:prstGeom>
        </p:spPr>
        <p:txBody>
          <a:bodyPr wrap="square" lIns="0" tIns="0" rIns="0" bIns="0" rtlCol="0" anchor="t">
            <a:spAutoFit/>
          </a:bodyPr>
          <a:lstStyle/>
          <a:p>
            <a:pPr algn="ctr">
              <a:lnSpc>
                <a:spcPts val="3359"/>
              </a:lnSpc>
            </a:pPr>
            <a:r>
              <a:rPr lang="en-US" sz="3000" spc="76" dirty="0" err="1">
                <a:solidFill>
                  <a:srgbClr val="6C6463"/>
                </a:solidFill>
                <a:latin typeface="Calibri (body)"/>
                <a:ea typeface="Armin Grotesk 2"/>
                <a:cs typeface="Armin Grotesk 2"/>
                <a:sym typeface="Armin Grotesk 2"/>
              </a:rPr>
              <a:t>Atbalstāmās</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darbības</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īstenošana</a:t>
            </a:r>
            <a:r>
              <a:rPr lang="en-US" sz="3000" spc="76" dirty="0">
                <a:solidFill>
                  <a:srgbClr val="6C6463"/>
                </a:solidFill>
                <a:latin typeface="Calibri (body)"/>
                <a:ea typeface="Armin Grotesk 2"/>
                <a:cs typeface="Armin Grotesk 2"/>
                <a:sym typeface="Armin Grotesk 2"/>
              </a:rPr>
              <a:t>,</a:t>
            </a:r>
            <a:r>
              <a:rPr lang="lv-LV" sz="3000" spc="76" dirty="0">
                <a:solidFill>
                  <a:srgbClr val="6C6463"/>
                </a:solidFill>
                <a:latin typeface="Calibri (body)"/>
                <a:ea typeface="Armin Grotesk 2"/>
                <a:cs typeface="Armin Grotesk 2"/>
                <a:sym typeface="Armin Grotesk 2"/>
              </a:rPr>
              <a:t> vismaz 6 mēneši</a:t>
            </a:r>
          </a:p>
          <a:p>
            <a:pPr algn="ctr">
              <a:lnSpc>
                <a:spcPts val="3359"/>
              </a:lnSpc>
            </a:pPr>
            <a:r>
              <a:rPr lang="fr-FR" sz="3000" spc="76" dirty="0">
                <a:solidFill>
                  <a:srgbClr val="6C6463"/>
                </a:solidFill>
                <a:latin typeface="Calibri (body)"/>
                <a:ea typeface="Armin Grotesk 2"/>
                <a:cs typeface="Armin Grotesk 2"/>
                <a:sym typeface="Armin Grotesk 2"/>
              </a:rPr>
              <a:t>(bet ne </a:t>
            </a:r>
            <a:r>
              <a:rPr lang="fr-FR" sz="3000" spc="76" dirty="0" err="1">
                <a:solidFill>
                  <a:srgbClr val="6C6463"/>
                </a:solidFill>
                <a:latin typeface="Calibri (body)"/>
                <a:ea typeface="Armin Grotesk 2"/>
                <a:cs typeface="Armin Grotesk 2"/>
                <a:sym typeface="Armin Grotesk 2"/>
              </a:rPr>
              <a:t>ilgāk</a:t>
            </a:r>
            <a:r>
              <a:rPr lang="fr-FR" sz="3000" spc="76" dirty="0">
                <a:solidFill>
                  <a:srgbClr val="6C6463"/>
                </a:solidFill>
                <a:latin typeface="Calibri (body)"/>
                <a:ea typeface="Armin Grotesk 2"/>
                <a:cs typeface="Armin Grotesk 2"/>
                <a:sym typeface="Armin Grotesk 2"/>
              </a:rPr>
              <a:t> </a:t>
            </a:r>
            <a:r>
              <a:rPr lang="fr-FR" sz="3000" spc="76" dirty="0" err="1">
                <a:solidFill>
                  <a:srgbClr val="6C6463"/>
                </a:solidFill>
                <a:latin typeface="Calibri (body)"/>
                <a:ea typeface="Armin Grotesk 2"/>
                <a:cs typeface="Armin Grotesk 2"/>
                <a:sym typeface="Armin Grotesk 2"/>
              </a:rPr>
              <a:t>kā</a:t>
            </a:r>
            <a:r>
              <a:rPr lang="lv-LV" sz="3000" spc="76" dirty="0">
                <a:solidFill>
                  <a:srgbClr val="6C6463"/>
                </a:solidFill>
                <a:latin typeface="Calibri (body)"/>
                <a:ea typeface="Armin Grotesk 2"/>
                <a:cs typeface="Armin Grotesk 2"/>
                <a:sym typeface="Armin Grotesk 2"/>
              </a:rPr>
              <a:t> līdz</a:t>
            </a:r>
            <a:r>
              <a:rPr lang="fr-FR" sz="3000" spc="76" dirty="0">
                <a:solidFill>
                  <a:srgbClr val="6C6463"/>
                </a:solidFill>
                <a:latin typeface="Calibri (body)"/>
                <a:ea typeface="Armin Grotesk 2"/>
                <a:cs typeface="Armin Grotesk 2"/>
                <a:sym typeface="Armin Grotesk 2"/>
              </a:rPr>
              <a:t> 30.04.2027)</a:t>
            </a:r>
          </a:p>
          <a:p>
            <a:pPr algn="ctr">
              <a:lnSpc>
                <a:spcPts val="3359"/>
              </a:lnSpc>
            </a:pPr>
            <a:endParaRPr lang="en-US" sz="3000" spc="76" dirty="0">
              <a:solidFill>
                <a:srgbClr val="6C6463"/>
              </a:solidFill>
              <a:latin typeface="Calibri (body)"/>
              <a:ea typeface="Armin Grotesk 2"/>
              <a:cs typeface="Armin Grotesk 2"/>
              <a:sym typeface="Armin Grotesk 2"/>
            </a:endParaRPr>
          </a:p>
          <a:p>
            <a:pPr algn="ctr">
              <a:lnSpc>
                <a:spcPts val="3359"/>
              </a:lnSpc>
            </a:pPr>
            <a:endParaRPr lang="en-US" sz="2399" spc="76" dirty="0">
              <a:solidFill>
                <a:srgbClr val="6C6463"/>
              </a:solidFill>
              <a:latin typeface="Armin Grotesk 2"/>
              <a:ea typeface="Armin Grotesk 2"/>
              <a:cs typeface="Armin Grotesk 2"/>
              <a:sym typeface="Armin Grotesk 2"/>
            </a:endParaRPr>
          </a:p>
        </p:txBody>
      </p:sp>
      <p:sp>
        <p:nvSpPr>
          <p:cNvPr id="21" name="TextBox 21"/>
          <p:cNvSpPr txBox="1"/>
          <p:nvPr/>
        </p:nvSpPr>
        <p:spPr>
          <a:xfrm>
            <a:off x="8724036" y="5286264"/>
            <a:ext cx="2467934" cy="2579039"/>
          </a:xfrm>
          <a:prstGeom prst="rect">
            <a:avLst/>
          </a:prstGeom>
        </p:spPr>
        <p:txBody>
          <a:bodyPr wrap="square" lIns="0" tIns="0" rIns="0" bIns="0" rtlCol="0" anchor="t">
            <a:spAutoFit/>
          </a:bodyPr>
          <a:lstStyle/>
          <a:p>
            <a:pPr algn="ctr">
              <a:lnSpc>
                <a:spcPts val="3359"/>
              </a:lnSpc>
            </a:pPr>
            <a:r>
              <a:rPr lang="en-US" sz="3000" spc="76" dirty="0" err="1">
                <a:solidFill>
                  <a:srgbClr val="6C6463"/>
                </a:solidFill>
                <a:latin typeface="Calibri (body)"/>
                <a:ea typeface="Armin Grotesk 2"/>
                <a:cs typeface="Armin Grotesk 2"/>
                <a:sym typeface="Armin Grotesk 2"/>
              </a:rPr>
              <a:t>Maksājuma</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pieprasījuma</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iesniegšana</a:t>
            </a:r>
            <a:r>
              <a:rPr lang="en-US" sz="3000" spc="76" dirty="0">
                <a:solidFill>
                  <a:srgbClr val="6C6463"/>
                </a:solidFill>
                <a:latin typeface="Calibri (body)"/>
                <a:ea typeface="Armin Grotesk 2"/>
                <a:cs typeface="Armin Grotesk 2"/>
                <a:sym typeface="Armin Grotesk 2"/>
              </a:rPr>
              <a:t> business.gov.lv</a:t>
            </a:r>
          </a:p>
          <a:p>
            <a:pPr algn="ctr">
              <a:lnSpc>
                <a:spcPts val="3359"/>
              </a:lnSpc>
            </a:pPr>
            <a:endParaRPr lang="en-US" sz="2399" spc="76" dirty="0">
              <a:solidFill>
                <a:srgbClr val="6C6463"/>
              </a:solidFill>
              <a:latin typeface="Armin Grotesk 2"/>
              <a:ea typeface="Armin Grotesk 2"/>
              <a:cs typeface="Armin Grotesk 2"/>
              <a:sym typeface="Armin Grotesk 2"/>
            </a:endParaRPr>
          </a:p>
          <a:p>
            <a:pPr algn="ctr">
              <a:lnSpc>
                <a:spcPts val="3359"/>
              </a:lnSpc>
            </a:pPr>
            <a:endParaRPr lang="en-US" sz="2399" spc="76" dirty="0">
              <a:solidFill>
                <a:srgbClr val="6C6463"/>
              </a:solidFill>
              <a:latin typeface="Armin Grotesk 2"/>
              <a:ea typeface="Armin Grotesk 2"/>
              <a:cs typeface="Armin Grotesk 2"/>
              <a:sym typeface="Armin Grotesk 2"/>
            </a:endParaRPr>
          </a:p>
        </p:txBody>
      </p:sp>
      <p:sp>
        <p:nvSpPr>
          <p:cNvPr id="22" name="TextBox 22"/>
          <p:cNvSpPr txBox="1"/>
          <p:nvPr/>
        </p:nvSpPr>
        <p:spPr>
          <a:xfrm>
            <a:off x="11125893" y="5247801"/>
            <a:ext cx="2807768" cy="1710690"/>
          </a:xfrm>
          <a:prstGeom prst="rect">
            <a:avLst/>
          </a:prstGeom>
        </p:spPr>
        <p:txBody>
          <a:bodyPr lIns="0" tIns="0" rIns="0" bIns="0" rtlCol="0" anchor="t">
            <a:spAutoFit/>
          </a:bodyPr>
          <a:lstStyle/>
          <a:p>
            <a:pPr algn="ctr">
              <a:lnSpc>
                <a:spcPts val="3359"/>
              </a:lnSpc>
            </a:pPr>
            <a:r>
              <a:rPr lang="en-US" sz="3000" spc="76" dirty="0" err="1">
                <a:solidFill>
                  <a:srgbClr val="6C6463"/>
                </a:solidFill>
                <a:latin typeface="Calibri (body)"/>
                <a:ea typeface="Armin Grotesk 2"/>
                <a:cs typeface="Armin Grotesk 2"/>
                <a:sym typeface="Armin Grotesk 2"/>
              </a:rPr>
              <a:t>Maksājuma</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pieprasījuma</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izvērtēšana</a:t>
            </a:r>
            <a:endParaRPr lang="en-US" sz="3000" spc="76" dirty="0">
              <a:solidFill>
                <a:srgbClr val="6C6463"/>
              </a:solidFill>
              <a:latin typeface="Calibri (body)"/>
              <a:ea typeface="Armin Grotesk 2"/>
              <a:cs typeface="Armin Grotesk 2"/>
              <a:sym typeface="Armin Grotesk 2"/>
            </a:endParaRPr>
          </a:p>
          <a:p>
            <a:pPr algn="ctr">
              <a:lnSpc>
                <a:spcPts val="3359"/>
              </a:lnSpc>
            </a:pPr>
            <a:endParaRPr lang="en-US" sz="2399" spc="76" dirty="0">
              <a:solidFill>
                <a:srgbClr val="6C6463"/>
              </a:solidFill>
              <a:latin typeface="Armin Grotesk 2"/>
              <a:ea typeface="Armin Grotesk 2"/>
              <a:cs typeface="Armin Grotesk 2"/>
              <a:sym typeface="Armin Grotesk 2"/>
            </a:endParaRPr>
          </a:p>
        </p:txBody>
      </p:sp>
      <p:sp>
        <p:nvSpPr>
          <p:cNvPr id="23" name="TextBox 23"/>
          <p:cNvSpPr txBox="1"/>
          <p:nvPr/>
        </p:nvSpPr>
        <p:spPr>
          <a:xfrm>
            <a:off x="14181626" y="5400809"/>
            <a:ext cx="2341990" cy="1273105"/>
          </a:xfrm>
          <a:prstGeom prst="rect">
            <a:avLst/>
          </a:prstGeom>
        </p:spPr>
        <p:txBody>
          <a:bodyPr lIns="0" tIns="0" rIns="0" bIns="0" rtlCol="0" anchor="t">
            <a:spAutoFit/>
          </a:bodyPr>
          <a:lstStyle/>
          <a:p>
            <a:pPr algn="ctr">
              <a:lnSpc>
                <a:spcPts val="3359"/>
              </a:lnSpc>
            </a:pPr>
            <a:r>
              <a:rPr lang="en-US" sz="3000" spc="76" dirty="0" err="1">
                <a:solidFill>
                  <a:schemeClr val="tx1">
                    <a:lumMod val="50000"/>
                    <a:lumOff val="50000"/>
                  </a:schemeClr>
                </a:solidFill>
                <a:latin typeface="Calibri (body)"/>
                <a:ea typeface="Armin Grotesk 2 Semi-Bold"/>
                <a:cs typeface="Armin Grotesk 2 Semi-Bold"/>
                <a:sym typeface="Armin Grotesk 2 Semi-Bold"/>
              </a:rPr>
              <a:t>Atbalsta</a:t>
            </a:r>
            <a:r>
              <a:rPr lang="en-US" sz="3000" spc="76" dirty="0">
                <a:solidFill>
                  <a:schemeClr val="tx1">
                    <a:lumMod val="50000"/>
                    <a:lumOff val="50000"/>
                  </a:schemeClr>
                </a:solidFill>
                <a:latin typeface="Calibri (body)"/>
                <a:ea typeface="Armin Grotesk 2 Semi-Bold"/>
                <a:cs typeface="Armin Grotesk 2 Semi-Bold"/>
                <a:sym typeface="Armin Grotesk 2 Semi-Bold"/>
              </a:rPr>
              <a:t> </a:t>
            </a:r>
            <a:r>
              <a:rPr lang="en-US" sz="3000" spc="76" dirty="0" err="1">
                <a:solidFill>
                  <a:schemeClr val="tx1">
                    <a:lumMod val="50000"/>
                    <a:lumOff val="50000"/>
                  </a:schemeClr>
                </a:solidFill>
                <a:latin typeface="Calibri (body)"/>
                <a:ea typeface="Armin Grotesk 2 Semi-Bold"/>
                <a:cs typeface="Armin Grotesk 2 Semi-Bold"/>
                <a:sym typeface="Armin Grotesk 2 Semi-Bold"/>
              </a:rPr>
              <a:t>izmaksa</a:t>
            </a:r>
            <a:endParaRPr lang="en-US" sz="3000" spc="76" dirty="0">
              <a:solidFill>
                <a:schemeClr val="tx1">
                  <a:lumMod val="50000"/>
                  <a:lumOff val="50000"/>
                </a:schemeClr>
              </a:solidFill>
              <a:latin typeface="Calibri (body)"/>
              <a:ea typeface="Armin Grotesk 2 Semi-Bold"/>
              <a:cs typeface="Armin Grotesk 2 Semi-Bold"/>
              <a:sym typeface="Armin Grotesk 2 Semi-Bold"/>
            </a:endParaRPr>
          </a:p>
          <a:p>
            <a:pPr algn="ctr">
              <a:lnSpc>
                <a:spcPts val="3359"/>
              </a:lnSpc>
            </a:pPr>
            <a:endParaRPr lang="en-US" sz="2399" b="1" spc="76" dirty="0">
              <a:solidFill>
                <a:srgbClr val="011627"/>
              </a:solidFill>
              <a:latin typeface="Armin Grotesk 2 Semi-Bold"/>
              <a:ea typeface="Armin Grotesk 2 Semi-Bold"/>
              <a:cs typeface="Armin Grotesk 2 Semi-Bold"/>
              <a:sym typeface="Armin Grotesk 2 Semi-Bold"/>
            </a:endParaRPr>
          </a:p>
        </p:txBody>
      </p:sp>
      <p:sp>
        <p:nvSpPr>
          <p:cNvPr id="24" name="Freeform 24"/>
          <p:cNvSpPr/>
          <p:nvPr/>
        </p:nvSpPr>
        <p:spPr>
          <a:xfrm>
            <a:off x="14880025" y="3634142"/>
            <a:ext cx="974734" cy="1008947"/>
          </a:xfrm>
          <a:custGeom>
            <a:avLst/>
            <a:gdLst/>
            <a:ahLst/>
            <a:cxnLst/>
            <a:rect l="l" t="t" r="r" b="b"/>
            <a:pathLst>
              <a:path w="974734" h="1008947">
                <a:moveTo>
                  <a:pt x="0" y="0"/>
                </a:moveTo>
                <a:lnTo>
                  <a:pt x="974734" y="0"/>
                </a:lnTo>
                <a:lnTo>
                  <a:pt x="974734" y="1008947"/>
                </a:lnTo>
                <a:lnTo>
                  <a:pt x="0" y="1008947"/>
                </a:lnTo>
                <a:lnTo>
                  <a:pt x="0" y="0"/>
                </a:lnTo>
                <a:close/>
              </a:path>
            </a:pathLst>
          </a:custGeom>
          <a:blipFill>
            <a:blip r:embed="rId14">
              <a:extLst>
                <a:ext uri="{96DAC541-7B7A-43D3-8B79-37D633B846F1}">
                  <asvg:svgBlip xmlns:asvg="http://schemas.microsoft.com/office/drawing/2016/SVG/main" r:embed="rId15"/>
                </a:ext>
              </a:extLst>
            </a:blip>
            <a:stretch>
              <a:fillRect l="-408670" t="-41907" r="-3103421" b="-39197"/>
            </a:stretch>
          </a:blipFill>
        </p:spPr>
        <p:txBody>
          <a:bodyPr/>
          <a:lstStyle/>
          <a:p>
            <a:endParaRPr lang="lv-LV"/>
          </a:p>
        </p:txBody>
      </p:sp>
      <p:grpSp>
        <p:nvGrpSpPr>
          <p:cNvPr id="25" name="Group 25"/>
          <p:cNvGrpSpPr/>
          <p:nvPr/>
        </p:nvGrpSpPr>
        <p:grpSpPr>
          <a:xfrm>
            <a:off x="1162989" y="972340"/>
            <a:ext cx="15543436" cy="911860"/>
            <a:chOff x="0" y="0"/>
            <a:chExt cx="20724581" cy="1215813"/>
          </a:xfrm>
        </p:grpSpPr>
        <p:sp>
          <p:nvSpPr>
            <p:cNvPr id="26" name="Freeform 26"/>
            <p:cNvSpPr/>
            <p:nvPr/>
          </p:nvSpPr>
          <p:spPr>
            <a:xfrm>
              <a:off x="0" y="0"/>
              <a:ext cx="20724580" cy="1215813"/>
            </a:xfrm>
            <a:custGeom>
              <a:avLst/>
              <a:gdLst/>
              <a:ahLst/>
              <a:cxnLst/>
              <a:rect l="l" t="t" r="r" b="b"/>
              <a:pathLst>
                <a:path w="20724580" h="1215813">
                  <a:moveTo>
                    <a:pt x="0" y="0"/>
                  </a:moveTo>
                  <a:lnTo>
                    <a:pt x="20724580" y="0"/>
                  </a:lnTo>
                  <a:lnTo>
                    <a:pt x="20724580" y="1215813"/>
                  </a:lnTo>
                  <a:lnTo>
                    <a:pt x="0" y="1215813"/>
                  </a:lnTo>
                  <a:close/>
                </a:path>
              </a:pathLst>
            </a:custGeom>
            <a:solidFill>
              <a:srgbClr val="000000">
                <a:alpha val="0"/>
              </a:srgbClr>
            </a:solidFill>
          </p:spPr>
          <p:txBody>
            <a:bodyPr/>
            <a:lstStyle/>
            <a:p>
              <a:endParaRPr lang="lv-LV"/>
            </a:p>
          </p:txBody>
        </p:sp>
        <p:sp>
          <p:nvSpPr>
            <p:cNvPr id="27" name="TextBox 27"/>
            <p:cNvSpPr txBox="1"/>
            <p:nvPr/>
          </p:nvSpPr>
          <p:spPr>
            <a:xfrm>
              <a:off x="0" y="-104775"/>
              <a:ext cx="20724581" cy="1320588"/>
            </a:xfrm>
            <a:prstGeom prst="rect">
              <a:avLst/>
            </a:prstGeom>
          </p:spPr>
          <p:txBody>
            <a:bodyPr lIns="0" tIns="0" rIns="0" bIns="0" rtlCol="0" anchor="t"/>
            <a:lstStyle/>
            <a:p>
              <a:pPr algn="l">
                <a:lnSpc>
                  <a:spcPts val="6000"/>
                </a:lnSpc>
              </a:pPr>
              <a:r>
                <a:rPr lang="en-US" sz="4999">
                  <a:solidFill>
                    <a:srgbClr val="000000"/>
                  </a:solidFill>
                  <a:latin typeface="Armin Grotesk 2"/>
                  <a:ea typeface="Armin Grotesk 2"/>
                  <a:cs typeface="Armin Grotesk 2"/>
                  <a:sym typeface="Armin Grotesk 2"/>
                </a:rPr>
                <a:t>ĪSTENOŠANA UN ATBALSTA SNIEGŠANA</a:t>
              </a:r>
            </a:p>
          </p:txBody>
        </p:sp>
      </p:grpSp>
      <p:grpSp>
        <p:nvGrpSpPr>
          <p:cNvPr id="28" name="Group 7">
            <a:extLst>
              <a:ext uri="{FF2B5EF4-FFF2-40B4-BE49-F238E27FC236}">
                <a16:creationId xmlns:a16="http://schemas.microsoft.com/office/drawing/2014/main" id="{4E1A2DAB-AEB3-B4CD-402B-5BBBA8D061E3}"/>
              </a:ext>
            </a:extLst>
          </p:cNvPr>
          <p:cNvGrpSpPr/>
          <p:nvPr/>
        </p:nvGrpSpPr>
        <p:grpSpPr>
          <a:xfrm>
            <a:off x="3155237" y="3280646"/>
            <a:ext cx="2807768" cy="1641944"/>
            <a:chOff x="0" y="0"/>
            <a:chExt cx="5638478" cy="3230880"/>
          </a:xfrm>
        </p:grpSpPr>
        <p:sp>
          <p:nvSpPr>
            <p:cNvPr id="29" name="Freeform 8">
              <a:extLst>
                <a:ext uri="{FF2B5EF4-FFF2-40B4-BE49-F238E27FC236}">
                  <a16:creationId xmlns:a16="http://schemas.microsoft.com/office/drawing/2014/main" id="{4D749093-6694-D456-0D76-9D1F412E37FF}"/>
                </a:ext>
              </a:extLst>
            </p:cNvPr>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EA8A5"/>
            </a:solidFill>
          </p:spPr>
          <p:txBody>
            <a:bodyPr/>
            <a:lstStyle/>
            <a:p>
              <a:endParaRPr lang="lv-LV"/>
            </a:p>
          </p:txBody>
        </p:sp>
      </p:grpSp>
      <p:sp>
        <p:nvSpPr>
          <p:cNvPr id="30" name="Freeform 24">
            <a:extLst>
              <a:ext uri="{FF2B5EF4-FFF2-40B4-BE49-F238E27FC236}">
                <a16:creationId xmlns:a16="http://schemas.microsoft.com/office/drawing/2014/main" id="{F52EAED1-DE09-FBE6-E4EF-4FF26C6D2F43}"/>
              </a:ext>
            </a:extLst>
          </p:cNvPr>
          <p:cNvSpPr/>
          <p:nvPr/>
        </p:nvSpPr>
        <p:spPr>
          <a:xfrm>
            <a:off x="4021306" y="3597144"/>
            <a:ext cx="974734" cy="1008947"/>
          </a:xfrm>
          <a:custGeom>
            <a:avLst/>
            <a:gdLst/>
            <a:ahLst/>
            <a:cxnLst/>
            <a:rect l="l" t="t" r="r" b="b"/>
            <a:pathLst>
              <a:path w="974734" h="1008947">
                <a:moveTo>
                  <a:pt x="0" y="0"/>
                </a:moveTo>
                <a:lnTo>
                  <a:pt x="974734" y="0"/>
                </a:lnTo>
                <a:lnTo>
                  <a:pt x="974734" y="1008947"/>
                </a:lnTo>
                <a:lnTo>
                  <a:pt x="0" y="1008947"/>
                </a:lnTo>
                <a:lnTo>
                  <a:pt x="0" y="0"/>
                </a:lnTo>
                <a:close/>
              </a:path>
            </a:pathLst>
          </a:custGeom>
          <a:blipFill>
            <a:blip r:embed="rId14">
              <a:extLst>
                <a:ext uri="{96DAC541-7B7A-43D3-8B79-37D633B846F1}">
                  <asvg:svgBlip xmlns:asvg="http://schemas.microsoft.com/office/drawing/2016/SVG/main" r:embed="rId15"/>
                </a:ext>
              </a:extLst>
            </a:blip>
            <a:stretch>
              <a:fillRect l="-408670" t="-41907" r="-3103421" b="-39197"/>
            </a:stretch>
          </a:blipFill>
        </p:spPr>
        <p:txBody>
          <a:bodyPr/>
          <a:lstStyle/>
          <a:p>
            <a:endParaRPr lang="lv-LV"/>
          </a:p>
        </p:txBody>
      </p:sp>
      <p:sp>
        <p:nvSpPr>
          <p:cNvPr id="31" name="TextBox 21">
            <a:extLst>
              <a:ext uri="{FF2B5EF4-FFF2-40B4-BE49-F238E27FC236}">
                <a16:creationId xmlns:a16="http://schemas.microsoft.com/office/drawing/2014/main" id="{862FD385-C189-9C35-2CCC-344EE011C94D}"/>
              </a:ext>
            </a:extLst>
          </p:cNvPr>
          <p:cNvSpPr txBox="1"/>
          <p:nvPr/>
        </p:nvSpPr>
        <p:spPr>
          <a:xfrm>
            <a:off x="3169525" y="5434792"/>
            <a:ext cx="2449253" cy="3015056"/>
          </a:xfrm>
          <a:prstGeom prst="rect">
            <a:avLst/>
          </a:prstGeom>
        </p:spPr>
        <p:txBody>
          <a:bodyPr wrap="square" lIns="0" tIns="0" rIns="0" bIns="0" rtlCol="0" anchor="t">
            <a:spAutoFit/>
          </a:bodyPr>
          <a:lstStyle/>
          <a:p>
            <a:pPr algn="ctr">
              <a:lnSpc>
                <a:spcPts val="3359"/>
              </a:lnSpc>
            </a:pPr>
            <a:r>
              <a:rPr lang="lv-LV" sz="3000" spc="76" dirty="0">
                <a:solidFill>
                  <a:srgbClr val="6C6463"/>
                </a:solidFill>
                <a:latin typeface="Calibri (body)"/>
                <a:ea typeface="Armin Grotesk 2"/>
                <a:cs typeface="Armin Grotesk 2"/>
                <a:sym typeface="Armin Grotesk 2"/>
              </a:rPr>
              <a:t>Avansa</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pieprasījuma</a:t>
            </a:r>
            <a:r>
              <a:rPr lang="en-US" sz="3000" spc="76" dirty="0">
                <a:solidFill>
                  <a:srgbClr val="6C6463"/>
                </a:solidFill>
                <a:latin typeface="Calibri (body)"/>
                <a:ea typeface="Armin Grotesk 2"/>
                <a:cs typeface="Armin Grotesk 2"/>
                <a:sym typeface="Armin Grotesk 2"/>
              </a:rPr>
              <a:t> </a:t>
            </a:r>
            <a:r>
              <a:rPr lang="en-US" sz="3000" spc="76" dirty="0" err="1">
                <a:solidFill>
                  <a:srgbClr val="6C6463"/>
                </a:solidFill>
                <a:latin typeface="Calibri (body)"/>
                <a:ea typeface="Armin Grotesk 2"/>
                <a:cs typeface="Armin Grotesk 2"/>
                <a:sym typeface="Armin Grotesk 2"/>
              </a:rPr>
              <a:t>iesniegšana</a:t>
            </a:r>
            <a:r>
              <a:rPr lang="en-US" sz="3000" spc="76" dirty="0">
                <a:solidFill>
                  <a:srgbClr val="6C6463"/>
                </a:solidFill>
                <a:latin typeface="Calibri (body)"/>
                <a:ea typeface="Armin Grotesk 2"/>
                <a:cs typeface="Armin Grotesk 2"/>
                <a:sym typeface="Armin Grotesk 2"/>
              </a:rPr>
              <a:t> business.gov.lv</a:t>
            </a:r>
            <a:r>
              <a:rPr lang="lv-LV" sz="3000" spc="76" dirty="0">
                <a:solidFill>
                  <a:srgbClr val="6C6463"/>
                </a:solidFill>
                <a:latin typeface="Calibri (body)"/>
                <a:ea typeface="Armin Grotesk 2"/>
                <a:cs typeface="Armin Grotesk 2"/>
                <a:sym typeface="Armin Grotesk 2"/>
              </a:rPr>
              <a:t> (ja attiecas)*</a:t>
            </a:r>
            <a:endParaRPr lang="en-US" sz="3000" spc="76" dirty="0">
              <a:solidFill>
                <a:srgbClr val="6C6463"/>
              </a:solidFill>
              <a:latin typeface="Calibri (body)"/>
              <a:ea typeface="Armin Grotesk 2"/>
              <a:cs typeface="Armin Grotesk 2"/>
              <a:sym typeface="Armin Grotesk 2"/>
            </a:endParaRPr>
          </a:p>
          <a:p>
            <a:pPr algn="ctr">
              <a:lnSpc>
                <a:spcPts val="3359"/>
              </a:lnSpc>
            </a:pPr>
            <a:endParaRPr lang="en-US" sz="2399" spc="76" dirty="0">
              <a:solidFill>
                <a:srgbClr val="6C6463"/>
              </a:solidFill>
              <a:latin typeface="Armin Grotesk 2"/>
              <a:ea typeface="Armin Grotesk 2"/>
              <a:cs typeface="Armin Grotesk 2"/>
              <a:sym typeface="Armin Grotesk 2"/>
            </a:endParaRPr>
          </a:p>
          <a:p>
            <a:pPr algn="ctr">
              <a:lnSpc>
                <a:spcPts val="3359"/>
              </a:lnSpc>
            </a:pPr>
            <a:endParaRPr lang="en-US" sz="2399" spc="76" dirty="0">
              <a:solidFill>
                <a:srgbClr val="6C6463"/>
              </a:solidFill>
              <a:latin typeface="Armin Grotesk 2"/>
              <a:ea typeface="Armin Grotesk 2"/>
              <a:cs typeface="Armin Grotesk 2"/>
              <a:sym typeface="Armin Grotesk 2"/>
            </a:endParaRPr>
          </a:p>
        </p:txBody>
      </p:sp>
      <p:sp>
        <p:nvSpPr>
          <p:cNvPr id="36" name="TextBox 23">
            <a:extLst>
              <a:ext uri="{FF2B5EF4-FFF2-40B4-BE49-F238E27FC236}">
                <a16:creationId xmlns:a16="http://schemas.microsoft.com/office/drawing/2014/main" id="{9AA9A302-C4E4-7B70-8F0A-D36D3C4FB11F}"/>
              </a:ext>
            </a:extLst>
          </p:cNvPr>
          <p:cNvSpPr txBox="1"/>
          <p:nvPr/>
        </p:nvSpPr>
        <p:spPr>
          <a:xfrm>
            <a:off x="541598" y="8534168"/>
            <a:ext cx="15765202" cy="1273105"/>
          </a:xfrm>
          <a:prstGeom prst="rect">
            <a:avLst/>
          </a:prstGeom>
        </p:spPr>
        <p:txBody>
          <a:bodyPr wrap="square" lIns="0" tIns="0" rIns="0" bIns="0" rtlCol="0" anchor="t">
            <a:spAutoFit/>
          </a:bodyPr>
          <a:lstStyle/>
          <a:p>
            <a:pPr>
              <a:lnSpc>
                <a:spcPts val="3359"/>
              </a:lnSpc>
            </a:pPr>
            <a:r>
              <a:rPr lang="lv-LV" sz="3000" spc="76" dirty="0">
                <a:solidFill>
                  <a:schemeClr val="tx1">
                    <a:lumMod val="50000"/>
                    <a:lumOff val="50000"/>
                  </a:schemeClr>
                </a:solidFill>
                <a:latin typeface="Calibri (body)"/>
                <a:ea typeface="Armin Grotesk 2 Semi-Bold"/>
                <a:cs typeface="Armin Grotesk 2 Semi-Bold"/>
                <a:sym typeface="Armin Grotesk 2 Semi-Bold"/>
              </a:rPr>
              <a:t>*</a:t>
            </a:r>
            <a:r>
              <a:rPr lang="lv-LV" sz="2500" dirty="0">
                <a:latin typeface="Calibri (body)"/>
              </a:rPr>
              <a:t>var iesniegts avansa maksājumu, ja pie pieteikuma ir iesniegts parakstīts investīciju līgums. Avansa maksājums nevar pārsniegts 35% no projekta kopējā finansējuma</a:t>
            </a:r>
            <a:endParaRPr lang="en-US" sz="2500" spc="76" dirty="0">
              <a:solidFill>
                <a:schemeClr val="tx1">
                  <a:lumMod val="50000"/>
                  <a:lumOff val="50000"/>
                </a:schemeClr>
              </a:solidFill>
              <a:latin typeface="Calibri (body)"/>
              <a:ea typeface="Armin Grotesk 2 Semi-Bold"/>
              <a:cs typeface="Armin Grotesk 2 Semi-Bold"/>
              <a:sym typeface="Armin Grotesk 2 Semi-Bold"/>
            </a:endParaRPr>
          </a:p>
          <a:p>
            <a:pPr algn="ctr">
              <a:lnSpc>
                <a:spcPts val="3359"/>
              </a:lnSpc>
            </a:pPr>
            <a:endParaRPr lang="en-US" sz="2399" b="1" spc="76" dirty="0">
              <a:solidFill>
                <a:srgbClr val="011627"/>
              </a:solidFill>
              <a:latin typeface="Armin Grotesk 2 Semi-Bold"/>
              <a:ea typeface="Armin Grotesk 2 Semi-Bold"/>
              <a:cs typeface="Armin Grotesk 2 Semi-Bold"/>
              <a:sym typeface="Armin Grotesk 2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AC8D-86E9-E5BA-7ADF-8A0650C6B4A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DE25D70-20E8-E21D-C8C6-403DB602BB29}"/>
              </a:ext>
            </a:extLst>
          </p:cNvPr>
          <p:cNvGrpSpPr/>
          <p:nvPr/>
        </p:nvGrpSpPr>
        <p:grpSpPr>
          <a:xfrm>
            <a:off x="9490168" y="152400"/>
            <a:ext cx="13165220" cy="13165220"/>
            <a:chOff x="0" y="0"/>
            <a:chExt cx="812800" cy="812800"/>
          </a:xfrm>
        </p:grpSpPr>
        <p:sp>
          <p:nvSpPr>
            <p:cNvPr id="3" name="Freeform 3">
              <a:extLst>
                <a:ext uri="{FF2B5EF4-FFF2-40B4-BE49-F238E27FC236}">
                  <a16:creationId xmlns:a16="http://schemas.microsoft.com/office/drawing/2014/main" id="{9393B1DF-8378-E50E-F893-09692D22AC14}"/>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20B32"/>
            </a:solidFill>
            <a:ln w="12700">
              <a:solidFill>
                <a:srgbClr val="000000"/>
              </a:solidFill>
            </a:ln>
          </p:spPr>
          <p:txBody>
            <a:bodyPr/>
            <a:lstStyle/>
            <a:p>
              <a:endParaRPr lang="lv-LV"/>
            </a:p>
          </p:txBody>
        </p:sp>
      </p:grpSp>
      <p:grpSp>
        <p:nvGrpSpPr>
          <p:cNvPr id="4" name="Group 4">
            <a:extLst>
              <a:ext uri="{FF2B5EF4-FFF2-40B4-BE49-F238E27FC236}">
                <a16:creationId xmlns:a16="http://schemas.microsoft.com/office/drawing/2014/main" id="{4B1ACCD0-48CF-DCBF-E1D6-2AA05897BA55}"/>
              </a:ext>
            </a:extLst>
          </p:cNvPr>
          <p:cNvGrpSpPr/>
          <p:nvPr/>
        </p:nvGrpSpPr>
        <p:grpSpPr>
          <a:xfrm>
            <a:off x="9490168" y="152400"/>
            <a:ext cx="13165220" cy="13165220"/>
            <a:chOff x="0" y="0"/>
            <a:chExt cx="812800" cy="812800"/>
          </a:xfrm>
        </p:grpSpPr>
        <p:sp>
          <p:nvSpPr>
            <p:cNvPr id="5" name="Freeform 5">
              <a:extLst>
                <a:ext uri="{FF2B5EF4-FFF2-40B4-BE49-F238E27FC236}">
                  <a16:creationId xmlns:a16="http://schemas.microsoft.com/office/drawing/2014/main" id="{0E789F43-A098-DF7D-5429-5F36DA371309}"/>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alphaModFix amt="10999"/>
              </a:blip>
              <a:stretch>
                <a:fillRect l="-16666" r="-16666"/>
              </a:stretch>
            </a:blipFill>
          </p:spPr>
          <p:txBody>
            <a:bodyPr/>
            <a:lstStyle/>
            <a:p>
              <a:endParaRPr lang="lv-LV"/>
            </a:p>
          </p:txBody>
        </p:sp>
      </p:grpSp>
      <p:sp>
        <p:nvSpPr>
          <p:cNvPr id="6" name="Freeform 6">
            <a:extLst>
              <a:ext uri="{FF2B5EF4-FFF2-40B4-BE49-F238E27FC236}">
                <a16:creationId xmlns:a16="http://schemas.microsoft.com/office/drawing/2014/main" id="{1AABC22C-8A78-FD8C-334B-525B546492D3}"/>
              </a:ext>
            </a:extLst>
          </p:cNvPr>
          <p:cNvSpPr/>
          <p:nvPr/>
        </p:nvSpPr>
        <p:spPr>
          <a:xfrm>
            <a:off x="12199184" y="-2887221"/>
            <a:ext cx="6546514" cy="6777716"/>
          </a:xfrm>
          <a:custGeom>
            <a:avLst/>
            <a:gdLst/>
            <a:ahLst/>
            <a:cxnLst/>
            <a:rect l="l" t="t" r="r" b="b"/>
            <a:pathLst>
              <a:path w="6546514" h="6777716">
                <a:moveTo>
                  <a:pt x="0" y="0"/>
                </a:moveTo>
                <a:lnTo>
                  <a:pt x="6546515" y="0"/>
                </a:lnTo>
                <a:lnTo>
                  <a:pt x="6546515" y="6777717"/>
                </a:lnTo>
                <a:lnTo>
                  <a:pt x="0" y="67777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 name="Freeform 11">
            <a:extLst>
              <a:ext uri="{FF2B5EF4-FFF2-40B4-BE49-F238E27FC236}">
                <a16:creationId xmlns:a16="http://schemas.microsoft.com/office/drawing/2014/main" id="{649AE52C-193D-3A5A-D149-2AD4D99244DE}"/>
              </a:ext>
            </a:extLst>
          </p:cNvPr>
          <p:cNvSpPr/>
          <p:nvPr/>
        </p:nvSpPr>
        <p:spPr>
          <a:xfrm>
            <a:off x="14999428" y="6735010"/>
            <a:ext cx="6546515" cy="6777716"/>
          </a:xfrm>
          <a:custGeom>
            <a:avLst/>
            <a:gdLst/>
            <a:ahLst/>
            <a:cxnLst/>
            <a:rect l="l" t="t" r="r" b="b"/>
            <a:pathLst>
              <a:path w="6546515" h="6777716">
                <a:moveTo>
                  <a:pt x="0" y="0"/>
                </a:moveTo>
                <a:lnTo>
                  <a:pt x="6546514" y="0"/>
                </a:lnTo>
                <a:lnTo>
                  <a:pt x="6546514" y="6777716"/>
                </a:lnTo>
                <a:lnTo>
                  <a:pt x="0" y="6777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4" name="Freeform 14">
            <a:extLst>
              <a:ext uri="{FF2B5EF4-FFF2-40B4-BE49-F238E27FC236}">
                <a16:creationId xmlns:a16="http://schemas.microsoft.com/office/drawing/2014/main" id="{3C45E243-ED77-A92B-3D43-190E4293BAD4}"/>
              </a:ext>
            </a:extLst>
          </p:cNvPr>
          <p:cNvSpPr/>
          <p:nvPr/>
        </p:nvSpPr>
        <p:spPr>
          <a:xfrm>
            <a:off x="487660" y="2324100"/>
            <a:ext cx="10104140" cy="7162800"/>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781050" lvl="1" indent="-457200">
              <a:lnSpc>
                <a:spcPts val="4800"/>
              </a:lnSpc>
              <a:buFont typeface="Arial" panose="020B0604020202020204" pitchFamily="34" charset="0"/>
              <a:buChar char="•"/>
            </a:pPr>
            <a:r>
              <a:rPr lang="lv-LV" sz="3000" dirty="0">
                <a:solidFill>
                  <a:srgbClr val="000000"/>
                </a:solidFill>
                <a:ea typeface="Armin Grotesk 2" panose="020B0604020202020204" charset="0"/>
                <a:cs typeface="Armin Grotesk 2"/>
                <a:sym typeface="Armin Grotesk 2"/>
              </a:rPr>
              <a:t>MK noteikumi </a:t>
            </a:r>
            <a:r>
              <a:rPr lang="lv-LV" sz="3000" dirty="0">
                <a:solidFill>
                  <a:srgbClr val="000000"/>
                </a:solidFill>
                <a:ea typeface="Armin Grotesk 2" panose="020B0604020202020204" charset="0"/>
                <a:cs typeface="Armin Grotesk 2"/>
                <a:sym typeface="Armin Grotesk 2"/>
                <a:hlinkClick r:id="rId5"/>
              </a:rPr>
              <a:t>Nr. 644</a:t>
            </a:r>
            <a:endParaRPr lang="lv-LV" sz="3000" dirty="0">
              <a:solidFill>
                <a:srgbClr val="000000"/>
              </a:solidFill>
              <a:ea typeface="Armin Grotesk 2" panose="020B0604020202020204" charset="0"/>
              <a:cs typeface="Armin Grotesk 2"/>
              <a:sym typeface="Armin Grotesk 2"/>
            </a:endParaRPr>
          </a:p>
          <a:p>
            <a:pPr marL="781050" lvl="1" indent="-457200">
              <a:lnSpc>
                <a:spcPts val="4800"/>
              </a:lnSpc>
              <a:buFont typeface="Arial" panose="020B0604020202020204" pitchFamily="34" charset="0"/>
              <a:buChar char="•"/>
            </a:pPr>
            <a:r>
              <a:rPr lang="lv-LV" sz="3000" dirty="0">
                <a:solidFill>
                  <a:srgbClr val="000000"/>
                </a:solidFill>
                <a:ea typeface="Armin Grotesk 2" panose="020B0604020202020204" charset="0"/>
                <a:cs typeface="Armin Grotesk 2"/>
                <a:sym typeface="Armin Grotesk 2"/>
              </a:rPr>
              <a:t>Iekšējie noteikumi – </a:t>
            </a:r>
            <a:r>
              <a:rPr lang="lv-LV" sz="3000" dirty="0">
                <a:solidFill>
                  <a:srgbClr val="000000"/>
                </a:solidFill>
                <a:ea typeface="Armin Grotesk 2" panose="020B0604020202020204" charset="0"/>
                <a:cs typeface="Armin Grotesk 2"/>
                <a:sym typeface="Armin Grotesk 2"/>
                <a:hlinkClick r:id="rId6"/>
              </a:rPr>
              <a:t>šeit</a:t>
            </a:r>
            <a:endParaRPr lang="lv-LV" sz="3000" dirty="0">
              <a:solidFill>
                <a:srgbClr val="000000"/>
              </a:solidFill>
              <a:ea typeface="Armin Grotesk 2" panose="020B0604020202020204" charset="0"/>
              <a:cs typeface="Armin Grotesk 2"/>
              <a:sym typeface="Armin Grotesk 2"/>
            </a:endParaRPr>
          </a:p>
          <a:p>
            <a:pPr marL="781050" lvl="1" indent="-457200">
              <a:lnSpc>
                <a:spcPts val="4800"/>
              </a:lnSpc>
              <a:buFont typeface="Arial" panose="020B0604020202020204" pitchFamily="34" charset="0"/>
              <a:buChar char="•"/>
            </a:pPr>
            <a:r>
              <a:rPr lang="lv-LV" sz="3000" dirty="0">
                <a:solidFill>
                  <a:srgbClr val="000000"/>
                </a:solidFill>
                <a:ea typeface="Armin Grotesk 2" panose="020B0604020202020204" charset="0"/>
                <a:cs typeface="Armin Grotesk 2"/>
                <a:sym typeface="Armin Grotesk 2"/>
              </a:rPr>
              <a:t>Zinātnisko institūciju </a:t>
            </a:r>
            <a:r>
              <a:rPr lang="lv-LV" sz="3000" dirty="0">
                <a:solidFill>
                  <a:srgbClr val="000000"/>
                </a:solidFill>
                <a:ea typeface="Armin Grotesk 2" panose="020B0604020202020204" charset="0"/>
                <a:cs typeface="Armin Grotesk 2"/>
                <a:sym typeface="Armin Grotesk 2"/>
                <a:hlinkClick r:id="rId7"/>
              </a:rPr>
              <a:t>reģists</a:t>
            </a:r>
            <a:endParaRPr lang="lv-LV" sz="3000" dirty="0">
              <a:solidFill>
                <a:srgbClr val="000000"/>
              </a:solidFill>
              <a:ea typeface="Armin Grotesk 2" panose="020B0604020202020204" charset="0"/>
              <a:cs typeface="Armin Grotesk 2"/>
              <a:sym typeface="Armin Grotesk 2"/>
            </a:endParaRPr>
          </a:p>
          <a:p>
            <a:pPr marL="781050" lvl="1" indent="-457200">
              <a:lnSpc>
                <a:spcPts val="4800"/>
              </a:lnSpc>
              <a:buFont typeface="Arial" panose="020B0604020202020204" pitchFamily="34" charset="0"/>
              <a:buChar char="•"/>
            </a:pPr>
            <a:r>
              <a:rPr lang="lv-LV" sz="3000" dirty="0">
                <a:solidFill>
                  <a:srgbClr val="000000"/>
                </a:solidFill>
                <a:ea typeface="Armin Grotesk 2" panose="020B0604020202020204" charset="0"/>
                <a:cs typeface="Armin Grotesk 2"/>
                <a:sym typeface="Armin Grotesk 2"/>
              </a:rPr>
              <a:t>Apraksts par atbalsta programmu </a:t>
            </a:r>
            <a:r>
              <a:rPr lang="lv-LV" sz="3000" dirty="0">
                <a:solidFill>
                  <a:srgbClr val="000000"/>
                </a:solidFill>
                <a:ea typeface="Armin Grotesk 2" panose="020B0604020202020204" charset="0"/>
                <a:cs typeface="Armin Grotesk 2"/>
                <a:sym typeface="Armin Grotesk 2"/>
                <a:hlinkClick r:id="rId8"/>
              </a:rPr>
              <a:t>business.gov.lv</a:t>
            </a:r>
            <a:endParaRPr lang="lv-LV" sz="3000" dirty="0">
              <a:solidFill>
                <a:srgbClr val="000000"/>
              </a:solidFill>
              <a:ea typeface="Armin Grotesk 2" panose="020B0604020202020204" charset="0"/>
              <a:cs typeface="Armin Grotesk 2"/>
              <a:sym typeface="Armin Grotesk 2"/>
            </a:endParaRPr>
          </a:p>
          <a:p>
            <a:pPr marL="781050" lvl="1" indent="-457200">
              <a:lnSpc>
                <a:spcPts val="4800"/>
              </a:lnSpc>
              <a:buFont typeface="Arial" panose="020B0604020202020204" pitchFamily="34" charset="0"/>
              <a:buChar char="•"/>
            </a:pPr>
            <a:r>
              <a:rPr lang="lv-LV" sz="3000" dirty="0">
                <a:solidFill>
                  <a:srgbClr val="000000"/>
                </a:solidFill>
                <a:ea typeface="Armin Grotesk 2" panose="020B0604020202020204" charset="0"/>
                <a:cs typeface="Armin Grotesk 2"/>
                <a:sym typeface="Armin Grotesk 2"/>
              </a:rPr>
              <a:t>Nepieciešams reģistrēt profilu </a:t>
            </a:r>
            <a:r>
              <a:rPr lang="lv-LV" sz="3200" u="sng" dirty="0">
                <a:solidFill>
                  <a:srgbClr val="467886"/>
                </a:solidFill>
                <a:effectLst/>
                <a:ea typeface="Armin Grotesk 2" panose="020B0604020202020204" charset="0"/>
                <a:cs typeface="Aptos" panose="020B0004020202020204" pitchFamily="34" charset="0"/>
                <a:hlinkClick r:id="rId9"/>
              </a:rPr>
              <a:t>business.gov.lv</a:t>
            </a:r>
            <a:r>
              <a:rPr lang="lv-LV" sz="3200" u="sng" dirty="0">
                <a:solidFill>
                  <a:srgbClr val="467886"/>
                </a:solidFill>
                <a:effectLst/>
                <a:ea typeface="Armin Grotesk 2" panose="020B0604020202020204" charset="0"/>
                <a:cs typeface="Aptos" panose="020B0004020202020204" pitchFamily="34" charset="0"/>
              </a:rPr>
              <a:t>.</a:t>
            </a:r>
            <a:r>
              <a:rPr lang="lv-LV" sz="3000" dirty="0">
                <a:solidFill>
                  <a:srgbClr val="000000"/>
                </a:solidFill>
                <a:ea typeface="Armin Grotesk 2" panose="020B0604020202020204" charset="0"/>
                <a:cs typeface="Armin Grotesk 2"/>
                <a:sym typeface="Armin Grotesk 2"/>
              </a:rPr>
              <a:t> </a:t>
            </a:r>
          </a:p>
          <a:p>
            <a:pPr marL="323850" lvl="1">
              <a:lnSpc>
                <a:spcPts val="4800"/>
              </a:lnSpc>
            </a:pPr>
            <a:r>
              <a:rPr lang="lv-LV" sz="3000" dirty="0">
                <a:solidFill>
                  <a:srgbClr val="000000"/>
                </a:solidFill>
                <a:ea typeface="Armin Grotesk 2" panose="020B0604020202020204" charset="0"/>
                <a:cs typeface="Armin Grotesk 2"/>
                <a:sym typeface="Armin Grotesk 2"/>
              </a:rPr>
              <a:t>     Instrukcija reģistrēšanās procesam pieejama </a:t>
            </a:r>
            <a:r>
              <a:rPr lang="lv-LV" sz="3200" i="0" u="sng" dirty="0">
                <a:solidFill>
                  <a:srgbClr val="2A0E2F"/>
                </a:solidFill>
                <a:effectLst/>
                <a:ea typeface="Armin Grotesk 2" panose="020B0604020202020204" charset="0"/>
                <a:hlinkClick r:id="rId10"/>
              </a:rPr>
              <a:t>šeit</a:t>
            </a:r>
            <a:r>
              <a:rPr lang="lv-LV" sz="3000" dirty="0">
                <a:solidFill>
                  <a:srgbClr val="000000"/>
                </a:solidFill>
                <a:ea typeface="Armin Grotesk 2" panose="020B0604020202020204" charset="0"/>
                <a:cs typeface="Armin Grotesk 2"/>
                <a:sym typeface="Armin Grotesk 2"/>
              </a:rPr>
              <a:t> </a:t>
            </a:r>
          </a:p>
          <a:p>
            <a:pPr marL="781050" lvl="1" indent="-457200">
              <a:lnSpc>
                <a:spcPts val="4800"/>
              </a:lnSpc>
              <a:buFont typeface="Arial" panose="020B0604020202020204" pitchFamily="34" charset="0"/>
              <a:buChar char="•"/>
            </a:pPr>
            <a:r>
              <a:rPr lang="lv-LV" sz="3000" dirty="0">
                <a:solidFill>
                  <a:srgbClr val="000000"/>
                </a:solidFill>
                <a:ea typeface="Armin Grotesk 2" panose="020B0604020202020204" charset="0"/>
                <a:sym typeface="Armin Grotesk 2"/>
              </a:rPr>
              <a:t>Jautājumus var rakstīt uz </a:t>
            </a:r>
            <a:r>
              <a:rPr lang="lv-LV" sz="3000" dirty="0">
                <a:solidFill>
                  <a:srgbClr val="000000"/>
                </a:solidFill>
                <a:ea typeface="Armin Grotesk 2" panose="020B0604020202020204" charset="0"/>
                <a:sym typeface="Armin Grotesk 2"/>
                <a:hlinkClick r:id="rId11"/>
              </a:rPr>
              <a:t>jautajumi@liaa.gov.lv</a:t>
            </a:r>
            <a:r>
              <a:rPr lang="lv-LV" sz="3000" dirty="0">
                <a:solidFill>
                  <a:srgbClr val="000000"/>
                </a:solidFill>
                <a:ea typeface="Armin Grotesk 2" panose="020B0604020202020204" charset="0"/>
                <a:sym typeface="Armin Grotesk 2"/>
              </a:rPr>
              <a:t> </a:t>
            </a:r>
            <a:r>
              <a:rPr lang="lv-LV" sz="3200" u="sng" dirty="0">
                <a:solidFill>
                  <a:srgbClr val="467886"/>
                </a:solidFill>
                <a:ea typeface="Armin Grotesk 2" panose="020B0604020202020204" charset="0"/>
                <a:sym typeface="Armin Grotesk 2"/>
              </a:rPr>
              <a:t>  </a:t>
            </a:r>
          </a:p>
          <a:p>
            <a:pPr marL="781050" lvl="1" indent="-457200">
              <a:lnSpc>
                <a:spcPts val="4800"/>
              </a:lnSpc>
              <a:buFont typeface="Courier New" panose="02070309020205020404" pitchFamily="49" charset="0"/>
              <a:buChar char="o"/>
            </a:pPr>
            <a:endParaRPr lang="en-US" sz="3000" dirty="0">
              <a:solidFill>
                <a:srgbClr val="000000"/>
              </a:solidFill>
              <a:latin typeface="Armin Grotesk 2"/>
              <a:ea typeface="Armin Grotesk 2"/>
              <a:cs typeface="Armin Grotesk 2"/>
              <a:sym typeface="Armin Grotesk 2"/>
            </a:endParaRPr>
          </a:p>
        </p:txBody>
      </p:sp>
      <p:sp>
        <p:nvSpPr>
          <p:cNvPr id="26" name="Freeform 26">
            <a:extLst>
              <a:ext uri="{FF2B5EF4-FFF2-40B4-BE49-F238E27FC236}">
                <a16:creationId xmlns:a16="http://schemas.microsoft.com/office/drawing/2014/main" id="{E0C6CC2C-0D56-0BEC-6D50-6ED63B418B3C}"/>
              </a:ext>
            </a:extLst>
          </p:cNvPr>
          <p:cNvSpPr/>
          <p:nvPr/>
        </p:nvSpPr>
        <p:spPr>
          <a:xfrm>
            <a:off x="11050895" y="3110258"/>
            <a:ext cx="5145801" cy="603681"/>
          </a:xfrm>
          <a:custGeom>
            <a:avLst/>
            <a:gdLst/>
            <a:ahLst/>
            <a:cxnLst/>
            <a:rect l="l" t="t" r="r" b="b"/>
            <a:pathLst>
              <a:path w="6861068" h="804908">
                <a:moveTo>
                  <a:pt x="0" y="0"/>
                </a:moveTo>
                <a:lnTo>
                  <a:pt x="6861068" y="0"/>
                </a:lnTo>
                <a:lnTo>
                  <a:pt x="6861068" y="804908"/>
                </a:lnTo>
                <a:lnTo>
                  <a:pt x="0" y="804908"/>
                </a:lnTo>
                <a:close/>
              </a:path>
            </a:pathLst>
          </a:custGeom>
          <a:solidFill>
            <a:srgbClr val="000000">
              <a:alpha val="0"/>
            </a:srgbClr>
          </a:solidFill>
        </p:spPr>
        <p:txBody>
          <a:bodyPr/>
          <a:lstStyle/>
          <a:p>
            <a:endParaRPr lang="lv-LV"/>
          </a:p>
        </p:txBody>
      </p:sp>
      <p:sp>
        <p:nvSpPr>
          <p:cNvPr id="28" name="Freeform 28">
            <a:extLst>
              <a:ext uri="{FF2B5EF4-FFF2-40B4-BE49-F238E27FC236}">
                <a16:creationId xmlns:a16="http://schemas.microsoft.com/office/drawing/2014/main" id="{5870ABC6-5D9C-D1D5-268C-F6C8D2A8AB1F}"/>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12"/>
            <a:stretch>
              <a:fillRect l="-40" r="-40"/>
            </a:stretch>
          </a:blipFill>
        </p:spPr>
        <p:txBody>
          <a:bodyPr/>
          <a:lstStyle/>
          <a:p>
            <a:endParaRPr lang="lv-LV"/>
          </a:p>
        </p:txBody>
      </p:sp>
      <p:sp>
        <p:nvSpPr>
          <p:cNvPr id="31" name="TextBox 31">
            <a:extLst>
              <a:ext uri="{FF2B5EF4-FFF2-40B4-BE49-F238E27FC236}">
                <a16:creationId xmlns:a16="http://schemas.microsoft.com/office/drawing/2014/main" id="{02D1E6D6-B77B-C55A-16E7-0C096BBC136B}"/>
              </a:ext>
            </a:extLst>
          </p:cNvPr>
          <p:cNvSpPr txBox="1"/>
          <p:nvPr/>
        </p:nvSpPr>
        <p:spPr>
          <a:xfrm>
            <a:off x="1066800" y="1022532"/>
            <a:ext cx="13371445" cy="996769"/>
          </a:xfrm>
          <a:prstGeom prst="rect">
            <a:avLst/>
          </a:prstGeom>
        </p:spPr>
        <p:txBody>
          <a:bodyPr lIns="0" tIns="0" rIns="0" bIns="0" rtlCol="0" anchor="t"/>
          <a:lstStyle/>
          <a:p>
            <a:pPr>
              <a:lnSpc>
                <a:spcPts val="6000"/>
              </a:lnSpc>
            </a:pPr>
            <a:r>
              <a:rPr lang="lv-LV" sz="4999" dirty="0">
                <a:solidFill>
                  <a:srgbClr val="000000"/>
                </a:solidFill>
                <a:latin typeface="Armin Grotesk 2"/>
                <a:ea typeface="Armin Grotesk 2"/>
                <a:cs typeface="Armin Grotesk 2"/>
                <a:sym typeface="Armin Grotesk 2"/>
              </a:rPr>
              <a:t>NODERĪGI</a:t>
            </a:r>
            <a:endParaRPr lang="en-US" sz="4999" dirty="0">
              <a:solidFill>
                <a:srgbClr val="000000"/>
              </a:solidFill>
              <a:latin typeface="Armin Grotesk 2"/>
              <a:ea typeface="Armin Grotesk 2"/>
              <a:cs typeface="Armin Grotesk 2"/>
              <a:sym typeface="Armin Grotesk 2"/>
            </a:endParaRPr>
          </a:p>
        </p:txBody>
      </p:sp>
    </p:spTree>
    <p:extLst>
      <p:ext uri="{BB962C8B-B14F-4D97-AF65-F5344CB8AC3E}">
        <p14:creationId xmlns:p14="http://schemas.microsoft.com/office/powerpoint/2010/main" val="3511039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20B32"/>
        </a:solidFill>
        <a:effectLst/>
      </p:bgPr>
    </p:bg>
    <p:spTree>
      <p:nvGrpSpPr>
        <p:cNvPr id="1" name=""/>
        <p:cNvGrpSpPr/>
        <p:nvPr/>
      </p:nvGrpSpPr>
      <p:grpSpPr>
        <a:xfrm>
          <a:off x="0" y="0"/>
          <a:ext cx="0" cy="0"/>
          <a:chOff x="0" y="0"/>
          <a:chExt cx="0" cy="0"/>
        </a:xfrm>
      </p:grpSpPr>
      <p:sp>
        <p:nvSpPr>
          <p:cNvPr id="2" name="Freeform 2"/>
          <p:cNvSpPr/>
          <p:nvPr/>
        </p:nvSpPr>
        <p:spPr>
          <a:xfrm>
            <a:off x="0" y="-954405"/>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alphaModFix amt="6999"/>
            </a:blip>
            <a:stretch>
              <a:fillRect t="-843" b="-843"/>
            </a:stretch>
          </a:blipFill>
        </p:spPr>
        <p:txBody>
          <a:bodyPr/>
          <a:lstStyle/>
          <a:p>
            <a:endParaRPr lang="lv-LV"/>
          </a:p>
        </p:txBody>
      </p:sp>
      <p:sp>
        <p:nvSpPr>
          <p:cNvPr id="3" name="Freeform 3"/>
          <p:cNvSpPr/>
          <p:nvPr/>
        </p:nvSpPr>
        <p:spPr>
          <a:xfrm>
            <a:off x="0" y="-63503"/>
            <a:ext cx="2968276" cy="2583247"/>
          </a:xfrm>
          <a:custGeom>
            <a:avLst/>
            <a:gdLst/>
            <a:ahLst/>
            <a:cxnLst/>
            <a:rect l="l" t="t" r="r" b="b"/>
            <a:pathLst>
              <a:path w="2968276" h="2583247">
                <a:moveTo>
                  <a:pt x="0" y="0"/>
                </a:moveTo>
                <a:lnTo>
                  <a:pt x="2968276" y="0"/>
                </a:lnTo>
                <a:lnTo>
                  <a:pt x="2968276" y="2583247"/>
                </a:lnTo>
                <a:lnTo>
                  <a:pt x="0" y="2583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 name="Freeform 4"/>
          <p:cNvSpPr/>
          <p:nvPr/>
        </p:nvSpPr>
        <p:spPr>
          <a:xfrm>
            <a:off x="3608661" y="-63503"/>
            <a:ext cx="2968285" cy="2566673"/>
          </a:xfrm>
          <a:custGeom>
            <a:avLst/>
            <a:gdLst/>
            <a:ahLst/>
            <a:cxnLst/>
            <a:rect l="l" t="t" r="r" b="b"/>
            <a:pathLst>
              <a:path w="2968285" h="2566673">
                <a:moveTo>
                  <a:pt x="0" y="0"/>
                </a:moveTo>
                <a:lnTo>
                  <a:pt x="2968285" y="0"/>
                </a:lnTo>
                <a:lnTo>
                  <a:pt x="2968285" y="2566673"/>
                </a:lnTo>
                <a:lnTo>
                  <a:pt x="0" y="25666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5" name="Freeform 5"/>
          <p:cNvSpPr/>
          <p:nvPr/>
        </p:nvSpPr>
        <p:spPr>
          <a:xfrm>
            <a:off x="7057606" y="-63503"/>
            <a:ext cx="2968285" cy="2583247"/>
          </a:xfrm>
          <a:custGeom>
            <a:avLst/>
            <a:gdLst/>
            <a:ahLst/>
            <a:cxnLst/>
            <a:rect l="l" t="t" r="r" b="b"/>
            <a:pathLst>
              <a:path w="2968285" h="2583247">
                <a:moveTo>
                  <a:pt x="0" y="0"/>
                </a:moveTo>
                <a:lnTo>
                  <a:pt x="2968285" y="0"/>
                </a:lnTo>
                <a:lnTo>
                  <a:pt x="2968285" y="2583247"/>
                </a:lnTo>
                <a:lnTo>
                  <a:pt x="0" y="2583247"/>
                </a:lnTo>
                <a:lnTo>
                  <a:pt x="0" y="0"/>
                </a:lnTo>
                <a:close/>
              </a:path>
            </a:pathLst>
          </a:custGeom>
          <a:blipFill>
            <a:blip r:embed="rId3">
              <a:extLst>
                <a:ext uri="{96DAC541-7B7A-43D3-8B79-37D633B846F1}">
                  <asvg:svgBlip xmlns:asvg="http://schemas.microsoft.com/office/drawing/2016/SVG/main" r:embed="rId7"/>
                </a:ext>
              </a:extLst>
            </a:blip>
            <a:stretch>
              <a:fillRect/>
            </a:stretch>
          </a:blipFill>
        </p:spPr>
        <p:txBody>
          <a:bodyPr/>
          <a:lstStyle/>
          <a:p>
            <a:endParaRPr lang="lv-LV"/>
          </a:p>
        </p:txBody>
      </p:sp>
      <p:sp>
        <p:nvSpPr>
          <p:cNvPr id="6" name="Freeform 6"/>
          <p:cNvSpPr/>
          <p:nvPr/>
        </p:nvSpPr>
        <p:spPr>
          <a:xfrm>
            <a:off x="10729779" y="-63503"/>
            <a:ext cx="2968285" cy="2566673"/>
          </a:xfrm>
          <a:custGeom>
            <a:avLst/>
            <a:gdLst/>
            <a:ahLst/>
            <a:cxnLst/>
            <a:rect l="l" t="t" r="r" b="b"/>
            <a:pathLst>
              <a:path w="2968285" h="2566673">
                <a:moveTo>
                  <a:pt x="0" y="0"/>
                </a:moveTo>
                <a:lnTo>
                  <a:pt x="2968285" y="0"/>
                </a:lnTo>
                <a:lnTo>
                  <a:pt x="2968285" y="2566673"/>
                </a:lnTo>
                <a:lnTo>
                  <a:pt x="0" y="2566673"/>
                </a:lnTo>
                <a:lnTo>
                  <a:pt x="0" y="0"/>
                </a:lnTo>
                <a:close/>
              </a:path>
            </a:pathLst>
          </a:custGeom>
          <a:blipFill>
            <a:blip r:embed="rId5">
              <a:extLst>
                <a:ext uri="{96DAC541-7B7A-43D3-8B79-37D633B846F1}">
                  <asvg:svgBlip xmlns:asvg="http://schemas.microsoft.com/office/drawing/2016/SVG/main" r:embed="rId8"/>
                </a:ext>
              </a:extLst>
            </a:blip>
            <a:stretch>
              <a:fillRect/>
            </a:stretch>
          </a:blipFill>
        </p:spPr>
        <p:txBody>
          <a:bodyPr/>
          <a:lstStyle/>
          <a:p>
            <a:endParaRPr lang="lv-LV"/>
          </a:p>
        </p:txBody>
      </p:sp>
      <p:sp>
        <p:nvSpPr>
          <p:cNvPr id="7" name="Freeform 7"/>
          <p:cNvSpPr/>
          <p:nvPr/>
        </p:nvSpPr>
        <p:spPr>
          <a:xfrm>
            <a:off x="14959470" y="-63503"/>
            <a:ext cx="2968285" cy="2583247"/>
          </a:xfrm>
          <a:custGeom>
            <a:avLst/>
            <a:gdLst/>
            <a:ahLst/>
            <a:cxnLst/>
            <a:rect l="l" t="t" r="r" b="b"/>
            <a:pathLst>
              <a:path w="2968285" h="2583247">
                <a:moveTo>
                  <a:pt x="0" y="0"/>
                </a:moveTo>
                <a:lnTo>
                  <a:pt x="2968285" y="0"/>
                </a:lnTo>
                <a:lnTo>
                  <a:pt x="2968285" y="2583247"/>
                </a:lnTo>
                <a:lnTo>
                  <a:pt x="0" y="2583247"/>
                </a:lnTo>
                <a:lnTo>
                  <a:pt x="0" y="0"/>
                </a:lnTo>
                <a:close/>
              </a:path>
            </a:pathLst>
          </a:custGeom>
          <a:blipFill>
            <a:blip r:embed="rId3">
              <a:extLst>
                <a:ext uri="{96DAC541-7B7A-43D3-8B79-37D633B846F1}">
                  <asvg:svgBlip xmlns:asvg="http://schemas.microsoft.com/office/drawing/2016/SVG/main" r:embed="rId9"/>
                </a:ext>
              </a:extLst>
            </a:blip>
            <a:stretch>
              <a:fillRect/>
            </a:stretch>
          </a:blipFill>
        </p:spPr>
        <p:txBody>
          <a:bodyPr/>
          <a:lstStyle/>
          <a:p>
            <a:endParaRPr lang="lv-LV"/>
          </a:p>
        </p:txBody>
      </p:sp>
      <p:sp>
        <p:nvSpPr>
          <p:cNvPr id="8" name="TextBox 8"/>
          <p:cNvSpPr txBox="1"/>
          <p:nvPr/>
        </p:nvSpPr>
        <p:spPr>
          <a:xfrm>
            <a:off x="1028700" y="3632425"/>
            <a:ext cx="15238152" cy="3266985"/>
          </a:xfrm>
          <a:prstGeom prst="rect">
            <a:avLst/>
          </a:prstGeom>
        </p:spPr>
        <p:txBody>
          <a:bodyPr lIns="0" tIns="0" rIns="0" bIns="0" rtlCol="0" anchor="t">
            <a:spAutoFit/>
          </a:bodyPr>
          <a:lstStyle/>
          <a:p>
            <a:pPr algn="ctr">
              <a:lnSpc>
                <a:spcPts val="8369"/>
              </a:lnSpc>
            </a:pPr>
            <a:r>
              <a:rPr lang="en-US" sz="8999" b="1" dirty="0" err="1">
                <a:solidFill>
                  <a:srgbClr val="FFFFFF"/>
                </a:solidFill>
                <a:latin typeface="Calibri (body)"/>
                <a:ea typeface="Armin Grotesk 2 Ultra-Bold"/>
                <a:cs typeface="Armin Grotesk 2 Ultra-Bold"/>
                <a:sym typeface="Armin Grotesk 2 Ultra-Bold"/>
              </a:rPr>
              <a:t>Paldies</a:t>
            </a:r>
            <a:r>
              <a:rPr lang="en-US" sz="8999" b="1" dirty="0">
                <a:solidFill>
                  <a:srgbClr val="FFFFFF"/>
                </a:solidFill>
                <a:latin typeface="Calibri (body)"/>
                <a:ea typeface="Armin Grotesk 2 Ultra-Bold"/>
                <a:cs typeface="Armin Grotesk 2 Ultra-Bold"/>
                <a:sym typeface="Armin Grotesk 2 Ultra-Bold"/>
              </a:rPr>
              <a:t> par </a:t>
            </a:r>
            <a:r>
              <a:rPr lang="en-US" sz="8999" b="1" dirty="0" err="1">
                <a:solidFill>
                  <a:srgbClr val="FFFFFF"/>
                </a:solidFill>
                <a:latin typeface="Calibri (body)"/>
                <a:ea typeface="Armin Grotesk 2 Ultra-Bold"/>
                <a:cs typeface="Armin Grotesk 2 Ultra-Bold"/>
                <a:sym typeface="Armin Grotesk 2 Ultra-Bold"/>
              </a:rPr>
              <a:t>uzmanību</a:t>
            </a:r>
            <a:r>
              <a:rPr lang="lv-LV" sz="8999" b="1" dirty="0">
                <a:solidFill>
                  <a:srgbClr val="FFFFFF"/>
                </a:solidFill>
                <a:latin typeface="Calibri (body)"/>
                <a:ea typeface="Armin Grotesk 2 Ultra-Bold"/>
                <a:cs typeface="Armin Grotesk 2 Ultra-Bold"/>
                <a:sym typeface="Armin Grotesk 2 Ultra-Bold"/>
              </a:rPr>
              <a:t>!</a:t>
            </a:r>
          </a:p>
          <a:p>
            <a:pPr algn="ctr">
              <a:lnSpc>
                <a:spcPts val="8369"/>
              </a:lnSpc>
            </a:pPr>
            <a:endParaRPr lang="en-US" sz="8999" b="1" dirty="0">
              <a:solidFill>
                <a:srgbClr val="FFFFFF"/>
              </a:solidFill>
              <a:latin typeface="Calibri (body)"/>
              <a:ea typeface="Armin Grotesk 2 Ultra-Bold"/>
              <a:cs typeface="Armin Grotesk 2 Ultra-Bold"/>
              <a:sym typeface="Armin Grotesk 2 Ultra-Bold"/>
            </a:endParaRPr>
          </a:p>
          <a:p>
            <a:pPr algn="ctr">
              <a:lnSpc>
                <a:spcPts val="8369"/>
              </a:lnSpc>
            </a:pPr>
            <a:r>
              <a:rPr lang="en-US" sz="8999" dirty="0">
                <a:solidFill>
                  <a:srgbClr val="FFFFFF"/>
                </a:solidFill>
                <a:latin typeface="Calibri (body)"/>
                <a:ea typeface="Armin Grotesk 2"/>
                <a:cs typeface="Armin Grotesk 2"/>
                <a:sym typeface="Armin Grotesk 2"/>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9042" y="1028700"/>
            <a:ext cx="14532902" cy="911860"/>
            <a:chOff x="0" y="0"/>
            <a:chExt cx="19377203" cy="1215813"/>
          </a:xfrm>
        </p:grpSpPr>
        <p:sp>
          <p:nvSpPr>
            <p:cNvPr id="3" name="Freeform 3"/>
            <p:cNvSpPr/>
            <p:nvPr/>
          </p:nvSpPr>
          <p:spPr>
            <a:xfrm>
              <a:off x="0" y="0"/>
              <a:ext cx="19377203" cy="1215813"/>
            </a:xfrm>
            <a:custGeom>
              <a:avLst/>
              <a:gdLst/>
              <a:ahLst/>
              <a:cxnLst/>
              <a:rect l="l" t="t" r="r" b="b"/>
              <a:pathLst>
                <a:path w="19377203" h="1215813">
                  <a:moveTo>
                    <a:pt x="0" y="0"/>
                  </a:moveTo>
                  <a:lnTo>
                    <a:pt x="19377203" y="0"/>
                  </a:lnTo>
                  <a:lnTo>
                    <a:pt x="19377203" y="1215813"/>
                  </a:lnTo>
                  <a:lnTo>
                    <a:pt x="0" y="1215813"/>
                  </a:lnTo>
                  <a:close/>
                </a:path>
              </a:pathLst>
            </a:custGeom>
            <a:solidFill>
              <a:srgbClr val="000000">
                <a:alpha val="0"/>
              </a:srgbClr>
            </a:solidFill>
          </p:spPr>
          <p:txBody>
            <a:bodyPr/>
            <a:lstStyle/>
            <a:p>
              <a:endParaRPr lang="lv-LV" dirty="0"/>
            </a:p>
          </p:txBody>
        </p:sp>
        <p:sp>
          <p:nvSpPr>
            <p:cNvPr id="4" name="TextBox 4"/>
            <p:cNvSpPr txBox="1"/>
            <p:nvPr/>
          </p:nvSpPr>
          <p:spPr>
            <a:xfrm>
              <a:off x="0" y="-104775"/>
              <a:ext cx="19377203" cy="1320588"/>
            </a:xfrm>
            <a:prstGeom prst="rect">
              <a:avLst/>
            </a:prstGeom>
          </p:spPr>
          <p:txBody>
            <a:bodyPr lIns="0" tIns="0" rIns="0" bIns="0" rtlCol="0" anchor="t"/>
            <a:lstStyle/>
            <a:p>
              <a:pPr>
                <a:lnSpc>
                  <a:spcPts val="8005"/>
                </a:lnSpc>
              </a:pPr>
              <a:r>
                <a:rPr lang="lv-LV" sz="5000" dirty="0"/>
                <a:t>ATBALSTS ZINĀTŅIETILPĪGIEM JAUNUZŅĒMUMIEM</a:t>
              </a:r>
              <a:endParaRPr lang="en-US" sz="5000" dirty="0">
                <a:latin typeface="Armin Grotesk 3"/>
                <a:ea typeface="Armin Grotesk 3"/>
                <a:cs typeface="Armin Grotesk 3"/>
                <a:sym typeface="Armin Grotesk 3"/>
              </a:endParaRPr>
            </a:p>
          </p:txBody>
        </p:sp>
      </p:grpSp>
      <p:sp>
        <p:nvSpPr>
          <p:cNvPr id="5" name="TextBox 5"/>
          <p:cNvSpPr txBox="1"/>
          <p:nvPr/>
        </p:nvSpPr>
        <p:spPr>
          <a:xfrm>
            <a:off x="5499494" y="6697258"/>
            <a:ext cx="11718726" cy="503023"/>
          </a:xfrm>
          <a:prstGeom prst="rect">
            <a:avLst/>
          </a:prstGeom>
        </p:spPr>
        <p:txBody>
          <a:bodyPr lIns="0" tIns="0" rIns="0" bIns="0" rtlCol="0" anchor="t">
            <a:spAutoFit/>
          </a:bodyPr>
          <a:lstStyle/>
          <a:p>
            <a:pPr>
              <a:lnSpc>
                <a:spcPts val="4200"/>
              </a:lnSpc>
            </a:pPr>
            <a:r>
              <a:rPr lang="lv-LV" sz="3000" dirty="0"/>
              <a:t>Īstenošanas termiņš vismaz 6 mēneši, bet ne ilgāk kā līdz 30.04.2027.</a:t>
            </a:r>
            <a:endParaRPr lang="en-US" sz="3000" spc="96" dirty="0">
              <a:solidFill>
                <a:srgbClr val="000000"/>
              </a:solidFill>
              <a:latin typeface="Armin Grotesk 2"/>
              <a:ea typeface="Armin Grotesk 2"/>
              <a:cs typeface="Armin Grotesk 2"/>
              <a:sym typeface="Armin Grotesk 2"/>
            </a:endParaRPr>
          </a:p>
        </p:txBody>
      </p:sp>
      <p:sp>
        <p:nvSpPr>
          <p:cNvPr id="6" name="Freeform 6"/>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3"/>
            <a:stretch>
              <a:fillRect l="-40" r="-40"/>
            </a:stretch>
          </a:blipFill>
        </p:spPr>
        <p:txBody>
          <a:bodyPr/>
          <a:lstStyle/>
          <a:p>
            <a:endParaRPr lang="lv-LV"/>
          </a:p>
        </p:txBody>
      </p:sp>
      <p:grpSp>
        <p:nvGrpSpPr>
          <p:cNvPr id="7" name="Group 7"/>
          <p:cNvGrpSpPr/>
          <p:nvPr/>
        </p:nvGrpSpPr>
        <p:grpSpPr>
          <a:xfrm>
            <a:off x="928396" y="3209055"/>
            <a:ext cx="16215266" cy="1212959"/>
            <a:chOff x="0" y="0"/>
            <a:chExt cx="3589973" cy="267289"/>
          </a:xfrm>
        </p:grpSpPr>
        <p:sp>
          <p:nvSpPr>
            <p:cNvPr id="8" name="Freeform 8"/>
            <p:cNvSpPr/>
            <p:nvPr/>
          </p:nvSpPr>
          <p:spPr>
            <a:xfrm>
              <a:off x="0" y="0"/>
              <a:ext cx="3589973" cy="267289"/>
            </a:xfrm>
            <a:custGeom>
              <a:avLst/>
              <a:gdLst/>
              <a:ahLst/>
              <a:cxnLst/>
              <a:rect l="l" t="t" r="r" b="b"/>
              <a:pathLst>
                <a:path w="3589973" h="267289">
                  <a:moveTo>
                    <a:pt x="0" y="0"/>
                  </a:moveTo>
                  <a:lnTo>
                    <a:pt x="3589973" y="0"/>
                  </a:lnTo>
                  <a:lnTo>
                    <a:pt x="3589973" y="267289"/>
                  </a:lnTo>
                  <a:lnTo>
                    <a:pt x="0" y="267289"/>
                  </a:lnTo>
                  <a:close/>
                </a:path>
              </a:pathLst>
            </a:custGeom>
            <a:solidFill>
              <a:srgbClr val="000000">
                <a:alpha val="0"/>
              </a:srgbClr>
            </a:solidFill>
            <a:ln w="38100" cap="sq">
              <a:solidFill>
                <a:srgbClr val="A20B32"/>
              </a:solidFill>
              <a:prstDash val="solid"/>
              <a:miter/>
            </a:ln>
          </p:spPr>
          <p:txBody>
            <a:bodyPr/>
            <a:lstStyle/>
            <a:p>
              <a:endParaRPr lang="lv-LV" dirty="0"/>
            </a:p>
          </p:txBody>
        </p:sp>
        <p:sp>
          <p:nvSpPr>
            <p:cNvPr id="9" name="TextBox 9"/>
            <p:cNvSpPr txBox="1"/>
            <p:nvPr/>
          </p:nvSpPr>
          <p:spPr>
            <a:xfrm>
              <a:off x="0" y="-38100"/>
              <a:ext cx="3589973" cy="305389"/>
            </a:xfrm>
            <a:prstGeom prst="rect">
              <a:avLst/>
            </a:prstGeom>
          </p:spPr>
          <p:txBody>
            <a:bodyPr lIns="50800" tIns="50800" rIns="50800" bIns="50800" rtlCol="0" anchor="ctr"/>
            <a:lstStyle/>
            <a:p>
              <a:pPr algn="ctr">
                <a:lnSpc>
                  <a:spcPts val="3079"/>
                </a:lnSpc>
              </a:pPr>
              <a:endParaRPr/>
            </a:p>
          </p:txBody>
        </p:sp>
      </p:grpSp>
      <p:grpSp>
        <p:nvGrpSpPr>
          <p:cNvPr id="10" name="Group 10"/>
          <p:cNvGrpSpPr/>
          <p:nvPr/>
        </p:nvGrpSpPr>
        <p:grpSpPr>
          <a:xfrm>
            <a:off x="640912" y="4736065"/>
            <a:ext cx="14983341" cy="1199134"/>
            <a:chOff x="0" y="0"/>
            <a:chExt cx="3339815" cy="267289"/>
          </a:xfrm>
        </p:grpSpPr>
        <p:sp>
          <p:nvSpPr>
            <p:cNvPr id="11" name="Freeform 11"/>
            <p:cNvSpPr/>
            <p:nvPr/>
          </p:nvSpPr>
          <p:spPr>
            <a:xfrm>
              <a:off x="0" y="0"/>
              <a:ext cx="3339815" cy="267289"/>
            </a:xfrm>
            <a:custGeom>
              <a:avLst/>
              <a:gdLst/>
              <a:ahLst/>
              <a:cxnLst/>
              <a:rect l="l" t="t" r="r" b="b"/>
              <a:pathLst>
                <a:path w="3339815" h="267289">
                  <a:moveTo>
                    <a:pt x="0" y="0"/>
                  </a:moveTo>
                  <a:lnTo>
                    <a:pt x="3339815" y="0"/>
                  </a:lnTo>
                  <a:lnTo>
                    <a:pt x="3339815" y="267289"/>
                  </a:lnTo>
                  <a:lnTo>
                    <a:pt x="0" y="267289"/>
                  </a:lnTo>
                  <a:close/>
                </a:path>
              </a:pathLst>
            </a:custGeom>
            <a:solidFill>
              <a:srgbClr val="000000">
                <a:alpha val="0"/>
              </a:srgbClr>
            </a:solidFill>
            <a:ln w="38100" cap="sq">
              <a:solidFill>
                <a:srgbClr val="A20B32"/>
              </a:solidFill>
              <a:prstDash val="solid"/>
              <a:miter/>
            </a:ln>
          </p:spPr>
          <p:txBody>
            <a:bodyPr/>
            <a:lstStyle/>
            <a:p>
              <a:endParaRPr lang="lv-LV" dirty="0"/>
            </a:p>
          </p:txBody>
        </p:sp>
        <p:sp>
          <p:nvSpPr>
            <p:cNvPr id="12" name="TextBox 12"/>
            <p:cNvSpPr txBox="1"/>
            <p:nvPr/>
          </p:nvSpPr>
          <p:spPr>
            <a:xfrm>
              <a:off x="0" y="-38100"/>
              <a:ext cx="3339815" cy="305389"/>
            </a:xfrm>
            <a:prstGeom prst="rect">
              <a:avLst/>
            </a:prstGeom>
          </p:spPr>
          <p:txBody>
            <a:bodyPr lIns="50800" tIns="50800" rIns="50800" bIns="50800" rtlCol="0" anchor="ctr"/>
            <a:lstStyle/>
            <a:p>
              <a:pPr algn="ctr">
                <a:lnSpc>
                  <a:spcPts val="3079"/>
                </a:lnSpc>
              </a:pPr>
              <a:endParaRPr/>
            </a:p>
          </p:txBody>
        </p:sp>
      </p:grpSp>
      <p:grpSp>
        <p:nvGrpSpPr>
          <p:cNvPr id="13" name="Group 13"/>
          <p:cNvGrpSpPr/>
          <p:nvPr/>
        </p:nvGrpSpPr>
        <p:grpSpPr>
          <a:xfrm>
            <a:off x="447584" y="6404491"/>
            <a:ext cx="16688704" cy="1902959"/>
            <a:chOff x="0" y="-156884"/>
            <a:chExt cx="3719944" cy="424173"/>
          </a:xfrm>
        </p:grpSpPr>
        <p:sp>
          <p:nvSpPr>
            <p:cNvPr id="14" name="Freeform 14"/>
            <p:cNvSpPr/>
            <p:nvPr/>
          </p:nvSpPr>
          <p:spPr>
            <a:xfrm>
              <a:off x="95994" y="-156884"/>
              <a:ext cx="3623950" cy="267289"/>
            </a:xfrm>
            <a:custGeom>
              <a:avLst/>
              <a:gdLst/>
              <a:ahLst/>
              <a:cxnLst/>
              <a:rect l="l" t="t" r="r" b="b"/>
              <a:pathLst>
                <a:path w="3623950" h="267289">
                  <a:moveTo>
                    <a:pt x="0" y="0"/>
                  </a:moveTo>
                  <a:lnTo>
                    <a:pt x="3623950" y="0"/>
                  </a:lnTo>
                  <a:lnTo>
                    <a:pt x="3623950" y="267289"/>
                  </a:lnTo>
                  <a:lnTo>
                    <a:pt x="0" y="267289"/>
                  </a:lnTo>
                  <a:close/>
                </a:path>
              </a:pathLst>
            </a:custGeom>
            <a:solidFill>
              <a:srgbClr val="000000">
                <a:alpha val="0"/>
              </a:srgbClr>
            </a:solidFill>
            <a:ln w="38100" cap="sq">
              <a:solidFill>
                <a:srgbClr val="A20B32"/>
              </a:solidFill>
              <a:prstDash val="solid"/>
              <a:miter/>
            </a:ln>
          </p:spPr>
          <p:txBody>
            <a:bodyPr/>
            <a:lstStyle/>
            <a:p>
              <a:endParaRPr lang="lv-LV" dirty="0"/>
            </a:p>
          </p:txBody>
        </p:sp>
        <p:sp>
          <p:nvSpPr>
            <p:cNvPr id="15" name="TextBox 15"/>
            <p:cNvSpPr txBox="1"/>
            <p:nvPr/>
          </p:nvSpPr>
          <p:spPr>
            <a:xfrm>
              <a:off x="0" y="-38100"/>
              <a:ext cx="3623950" cy="305389"/>
            </a:xfrm>
            <a:prstGeom prst="rect">
              <a:avLst/>
            </a:prstGeom>
          </p:spPr>
          <p:txBody>
            <a:bodyPr lIns="50800" tIns="50800" rIns="50800" bIns="50800" rtlCol="0" anchor="ctr"/>
            <a:lstStyle/>
            <a:p>
              <a:pPr algn="ctr">
                <a:lnSpc>
                  <a:spcPts val="3079"/>
                </a:lnSpc>
              </a:pPr>
              <a:endParaRPr/>
            </a:p>
          </p:txBody>
        </p:sp>
      </p:grpSp>
      <p:grpSp>
        <p:nvGrpSpPr>
          <p:cNvPr id="16" name="Group 16"/>
          <p:cNvGrpSpPr/>
          <p:nvPr/>
        </p:nvGrpSpPr>
        <p:grpSpPr>
          <a:xfrm>
            <a:off x="2264600" y="8171577"/>
            <a:ext cx="13359653" cy="1199134"/>
            <a:chOff x="0" y="0"/>
            <a:chExt cx="2977892" cy="267289"/>
          </a:xfrm>
        </p:grpSpPr>
        <p:sp>
          <p:nvSpPr>
            <p:cNvPr id="17" name="Freeform 17"/>
            <p:cNvSpPr/>
            <p:nvPr/>
          </p:nvSpPr>
          <p:spPr>
            <a:xfrm>
              <a:off x="0" y="0"/>
              <a:ext cx="2977892" cy="267289"/>
            </a:xfrm>
            <a:custGeom>
              <a:avLst/>
              <a:gdLst/>
              <a:ahLst/>
              <a:cxnLst/>
              <a:rect l="l" t="t" r="r" b="b"/>
              <a:pathLst>
                <a:path w="2977892" h="267289">
                  <a:moveTo>
                    <a:pt x="0" y="0"/>
                  </a:moveTo>
                  <a:lnTo>
                    <a:pt x="2977892" y="0"/>
                  </a:lnTo>
                  <a:lnTo>
                    <a:pt x="2977892" y="267289"/>
                  </a:lnTo>
                  <a:lnTo>
                    <a:pt x="0" y="267289"/>
                  </a:lnTo>
                  <a:close/>
                </a:path>
              </a:pathLst>
            </a:custGeom>
            <a:solidFill>
              <a:srgbClr val="000000">
                <a:alpha val="0"/>
              </a:srgbClr>
            </a:solidFill>
            <a:ln w="38100" cap="sq">
              <a:solidFill>
                <a:srgbClr val="A20B32"/>
              </a:solidFill>
              <a:prstDash val="solid"/>
              <a:miter/>
            </a:ln>
          </p:spPr>
          <p:txBody>
            <a:bodyPr/>
            <a:lstStyle/>
            <a:p>
              <a:endParaRPr lang="lv-LV"/>
            </a:p>
          </p:txBody>
        </p:sp>
        <p:sp>
          <p:nvSpPr>
            <p:cNvPr id="18" name="TextBox 18"/>
            <p:cNvSpPr txBox="1"/>
            <p:nvPr/>
          </p:nvSpPr>
          <p:spPr>
            <a:xfrm>
              <a:off x="0" y="-38100"/>
              <a:ext cx="2977892" cy="305389"/>
            </a:xfrm>
            <a:prstGeom prst="rect">
              <a:avLst/>
            </a:prstGeom>
          </p:spPr>
          <p:txBody>
            <a:bodyPr lIns="50800" tIns="50800" rIns="50800" bIns="50800" rtlCol="0" anchor="ctr"/>
            <a:lstStyle/>
            <a:p>
              <a:pPr algn="ctr">
                <a:lnSpc>
                  <a:spcPts val="3079"/>
                </a:lnSpc>
              </a:pPr>
              <a:endParaRPr/>
            </a:p>
          </p:txBody>
        </p:sp>
      </p:grpSp>
      <p:sp>
        <p:nvSpPr>
          <p:cNvPr id="19" name="Freeform 19"/>
          <p:cNvSpPr/>
          <p:nvPr/>
        </p:nvSpPr>
        <p:spPr>
          <a:xfrm rot="5400000" flipH="1" flipV="1">
            <a:off x="518643" y="2621531"/>
            <a:ext cx="7167167" cy="7167167"/>
          </a:xfrm>
          <a:custGeom>
            <a:avLst/>
            <a:gdLst/>
            <a:ahLst/>
            <a:cxnLst/>
            <a:rect l="l" t="t" r="r" b="b"/>
            <a:pathLst>
              <a:path w="7167167" h="7167167">
                <a:moveTo>
                  <a:pt x="7167167" y="7167167"/>
                </a:moveTo>
                <a:lnTo>
                  <a:pt x="0" y="7167167"/>
                </a:lnTo>
                <a:lnTo>
                  <a:pt x="0" y="0"/>
                </a:lnTo>
                <a:lnTo>
                  <a:pt x="7167167" y="0"/>
                </a:lnTo>
                <a:lnTo>
                  <a:pt x="7167167" y="716716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dirty="0"/>
          </a:p>
        </p:txBody>
      </p:sp>
      <p:sp>
        <p:nvSpPr>
          <p:cNvPr id="20" name="Freeform 20"/>
          <p:cNvSpPr/>
          <p:nvPr/>
        </p:nvSpPr>
        <p:spPr>
          <a:xfrm>
            <a:off x="830954" y="3256282"/>
            <a:ext cx="1433646" cy="1433646"/>
          </a:xfrm>
          <a:custGeom>
            <a:avLst/>
            <a:gdLst/>
            <a:ahLst/>
            <a:cxnLst/>
            <a:rect l="l" t="t" r="r" b="b"/>
            <a:pathLst>
              <a:path w="1433646" h="1433646">
                <a:moveTo>
                  <a:pt x="0" y="0"/>
                </a:moveTo>
                <a:lnTo>
                  <a:pt x="1433646" y="0"/>
                </a:lnTo>
                <a:lnTo>
                  <a:pt x="1433646" y="1433646"/>
                </a:lnTo>
                <a:lnTo>
                  <a:pt x="0" y="1433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1" name="Freeform 21"/>
          <p:cNvSpPr/>
          <p:nvPr/>
        </p:nvSpPr>
        <p:spPr>
          <a:xfrm>
            <a:off x="2264600" y="4868484"/>
            <a:ext cx="1433646" cy="1433646"/>
          </a:xfrm>
          <a:custGeom>
            <a:avLst/>
            <a:gdLst/>
            <a:ahLst/>
            <a:cxnLst/>
            <a:rect l="l" t="t" r="r" b="b"/>
            <a:pathLst>
              <a:path w="1433646" h="1433646">
                <a:moveTo>
                  <a:pt x="0" y="0"/>
                </a:moveTo>
                <a:lnTo>
                  <a:pt x="1433646" y="0"/>
                </a:lnTo>
                <a:lnTo>
                  <a:pt x="1433646" y="1433646"/>
                </a:lnTo>
                <a:lnTo>
                  <a:pt x="0" y="1433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2" name="Freeform 22"/>
          <p:cNvSpPr/>
          <p:nvPr/>
        </p:nvSpPr>
        <p:spPr>
          <a:xfrm>
            <a:off x="3871569" y="6491941"/>
            <a:ext cx="1433646" cy="1433646"/>
          </a:xfrm>
          <a:custGeom>
            <a:avLst/>
            <a:gdLst/>
            <a:ahLst/>
            <a:cxnLst/>
            <a:rect l="l" t="t" r="r" b="b"/>
            <a:pathLst>
              <a:path w="1433646" h="1433646">
                <a:moveTo>
                  <a:pt x="0" y="0"/>
                </a:moveTo>
                <a:lnTo>
                  <a:pt x="1433646" y="0"/>
                </a:lnTo>
                <a:lnTo>
                  <a:pt x="1433646" y="1433646"/>
                </a:lnTo>
                <a:lnTo>
                  <a:pt x="0" y="1433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3" name="TextBox 23"/>
          <p:cNvSpPr txBox="1"/>
          <p:nvPr/>
        </p:nvSpPr>
        <p:spPr>
          <a:xfrm>
            <a:off x="2981423" y="3497874"/>
            <a:ext cx="12988606" cy="505523"/>
          </a:xfrm>
          <a:prstGeom prst="rect">
            <a:avLst/>
          </a:prstGeom>
        </p:spPr>
        <p:txBody>
          <a:bodyPr lIns="0" tIns="0" rIns="0" bIns="0" rtlCol="0" anchor="t">
            <a:spAutoFit/>
          </a:bodyPr>
          <a:lstStyle/>
          <a:p>
            <a:pPr algn="l">
              <a:lnSpc>
                <a:spcPts val="4199"/>
              </a:lnSpc>
            </a:pPr>
            <a:r>
              <a:rPr lang="en-US" sz="2999" spc="95" dirty="0" err="1">
                <a:solidFill>
                  <a:srgbClr val="000000"/>
                </a:solidFill>
                <a:latin typeface="Calibri (body)"/>
                <a:ea typeface="Armin Grotesk 2"/>
                <a:cs typeface="Armin Grotesk 2"/>
                <a:sym typeface="Armin Grotesk 2"/>
              </a:rPr>
              <a:t>Atbalsta</a:t>
            </a:r>
            <a:r>
              <a:rPr lang="en-US" sz="2999" spc="95" dirty="0">
                <a:solidFill>
                  <a:srgbClr val="000000"/>
                </a:solidFill>
                <a:latin typeface="Calibri (body)"/>
                <a:ea typeface="Armin Grotesk 2"/>
                <a:cs typeface="Armin Grotesk 2"/>
                <a:sym typeface="Armin Grotesk 2"/>
              </a:rPr>
              <a:t> </a:t>
            </a:r>
            <a:r>
              <a:rPr lang="en-US" sz="2999" spc="95" dirty="0" err="1">
                <a:solidFill>
                  <a:srgbClr val="000000"/>
                </a:solidFill>
                <a:latin typeface="Calibri (body)"/>
                <a:ea typeface="Armin Grotesk 2"/>
                <a:cs typeface="Armin Grotesk 2"/>
                <a:sym typeface="Armin Grotesk 2"/>
              </a:rPr>
              <a:t>intensitāte</a:t>
            </a:r>
            <a:r>
              <a:rPr lang="en-US" sz="2999" spc="95" dirty="0">
                <a:solidFill>
                  <a:srgbClr val="000000"/>
                </a:solidFill>
                <a:latin typeface="Calibri (body)"/>
                <a:ea typeface="Armin Grotesk 2"/>
                <a:cs typeface="Armin Grotesk 2"/>
                <a:sym typeface="Armin Grotesk 2"/>
              </a:rPr>
              <a:t> </a:t>
            </a:r>
            <a:r>
              <a:rPr lang="en-US" sz="2999" spc="95" dirty="0" err="1">
                <a:solidFill>
                  <a:srgbClr val="000000"/>
                </a:solidFill>
                <a:latin typeface="Calibri (body)"/>
                <a:ea typeface="Armin Grotesk 2"/>
                <a:cs typeface="Armin Grotesk 2"/>
                <a:sym typeface="Armin Grotesk 2"/>
              </a:rPr>
              <a:t>līdz</a:t>
            </a:r>
            <a:r>
              <a:rPr lang="en-US" sz="2999" spc="95" dirty="0">
                <a:solidFill>
                  <a:srgbClr val="000000"/>
                </a:solidFill>
                <a:latin typeface="Calibri (body)"/>
                <a:ea typeface="Armin Grotesk 2"/>
                <a:cs typeface="Armin Grotesk 2"/>
                <a:sym typeface="Armin Grotesk 2"/>
              </a:rPr>
              <a:t> 50%</a:t>
            </a:r>
          </a:p>
        </p:txBody>
      </p:sp>
      <p:sp>
        <p:nvSpPr>
          <p:cNvPr id="24" name="TextBox 24"/>
          <p:cNvSpPr txBox="1"/>
          <p:nvPr/>
        </p:nvSpPr>
        <p:spPr>
          <a:xfrm>
            <a:off x="4035232" y="5078516"/>
            <a:ext cx="11169465" cy="505523"/>
          </a:xfrm>
          <a:prstGeom prst="rect">
            <a:avLst/>
          </a:prstGeom>
        </p:spPr>
        <p:txBody>
          <a:bodyPr lIns="0" tIns="0" rIns="0" bIns="0" rtlCol="0" anchor="t">
            <a:spAutoFit/>
          </a:bodyPr>
          <a:lstStyle/>
          <a:p>
            <a:pPr algn="l">
              <a:lnSpc>
                <a:spcPts val="4200"/>
              </a:lnSpc>
            </a:pPr>
            <a:r>
              <a:rPr lang="en-US" sz="3000" spc="96" dirty="0" err="1">
                <a:solidFill>
                  <a:srgbClr val="000000"/>
                </a:solidFill>
                <a:latin typeface="Calibri (body)"/>
                <a:ea typeface="Armin Grotesk 2"/>
                <a:cs typeface="Armin Grotesk 2"/>
                <a:sym typeface="Armin Grotesk 2"/>
              </a:rPr>
              <a:t>Atbalsta</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finansējums</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līdz</a:t>
            </a:r>
            <a:r>
              <a:rPr lang="en-US" sz="3000" spc="96" dirty="0">
                <a:solidFill>
                  <a:srgbClr val="000000"/>
                </a:solidFill>
                <a:latin typeface="Calibri (body)"/>
                <a:ea typeface="Armin Grotesk 2"/>
                <a:cs typeface="Armin Grotesk 2"/>
                <a:sym typeface="Armin Grotesk 2"/>
              </a:rPr>
              <a:t> </a:t>
            </a:r>
            <a:r>
              <a:rPr lang="lv-LV" sz="3000" spc="96" dirty="0">
                <a:solidFill>
                  <a:srgbClr val="000000"/>
                </a:solidFill>
                <a:latin typeface="Calibri (body)"/>
                <a:ea typeface="Armin Grotesk 2"/>
                <a:cs typeface="Armin Grotesk 2"/>
                <a:sym typeface="Armin Grotesk 2"/>
              </a:rPr>
              <a:t>15</a:t>
            </a:r>
            <a:r>
              <a:rPr lang="en-US" sz="3000" spc="96" dirty="0">
                <a:solidFill>
                  <a:srgbClr val="000000"/>
                </a:solidFill>
                <a:latin typeface="Calibri (body)"/>
                <a:ea typeface="Armin Grotesk 2"/>
                <a:cs typeface="Armin Grotesk 2"/>
                <a:sym typeface="Armin Grotesk 2"/>
              </a:rPr>
              <a:t>0 000 </a:t>
            </a:r>
            <a:r>
              <a:rPr lang="lv-LV" sz="3000" i="1" spc="96" dirty="0" err="1">
                <a:solidFill>
                  <a:srgbClr val="000000"/>
                </a:solidFill>
                <a:latin typeface="Calibri (body)"/>
                <a:ea typeface="Armin Grotesk 2"/>
                <a:cs typeface="Armin Grotesk 2"/>
                <a:sym typeface="Armin Grotesk 2"/>
              </a:rPr>
              <a:t>euro</a:t>
            </a:r>
            <a:endParaRPr lang="en-US" sz="3000" i="1" spc="96" dirty="0">
              <a:solidFill>
                <a:srgbClr val="000000"/>
              </a:solidFill>
              <a:latin typeface="Calibri (body)"/>
              <a:ea typeface="Armin Grotesk 2"/>
              <a:cs typeface="Armin Grotesk 2"/>
              <a:sym typeface="Armin Grotesk 2"/>
            </a:endParaRPr>
          </a:p>
        </p:txBody>
      </p:sp>
      <p:sp>
        <p:nvSpPr>
          <p:cNvPr id="25" name="Freeform 25"/>
          <p:cNvSpPr/>
          <p:nvPr/>
        </p:nvSpPr>
        <p:spPr>
          <a:xfrm>
            <a:off x="16677753" y="95260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8"/>
            <a:stretch>
              <a:fillRect l="-40" r="-40"/>
            </a:stretch>
          </a:blipFill>
        </p:spPr>
        <p:txBody>
          <a:bodyPr/>
          <a:lstStyle/>
          <a:p>
            <a:endParaRPr lang="lv-LV"/>
          </a:p>
        </p:txBody>
      </p:sp>
      <p:sp>
        <p:nvSpPr>
          <p:cNvPr id="26" name="Freeform 26"/>
          <p:cNvSpPr/>
          <p:nvPr/>
        </p:nvSpPr>
        <p:spPr>
          <a:xfrm>
            <a:off x="928396" y="3292678"/>
            <a:ext cx="1139762" cy="1115511"/>
          </a:xfrm>
          <a:custGeom>
            <a:avLst/>
            <a:gdLst/>
            <a:ahLst/>
            <a:cxnLst/>
            <a:rect l="l" t="t" r="r" b="b"/>
            <a:pathLst>
              <a:path w="1139762" h="1115511">
                <a:moveTo>
                  <a:pt x="0" y="0"/>
                </a:moveTo>
                <a:lnTo>
                  <a:pt x="1139761" y="0"/>
                </a:lnTo>
                <a:lnTo>
                  <a:pt x="1139761" y="1115511"/>
                </a:lnTo>
                <a:lnTo>
                  <a:pt x="0" y="1115511"/>
                </a:lnTo>
                <a:lnTo>
                  <a:pt x="0" y="0"/>
                </a:lnTo>
                <a:close/>
              </a:path>
            </a:pathLst>
          </a:custGeom>
          <a:blipFill>
            <a:blip r:embed="rId9">
              <a:extLst>
                <a:ext uri="{96DAC541-7B7A-43D3-8B79-37D633B846F1}">
                  <asvg:svgBlip xmlns:asvg="http://schemas.microsoft.com/office/drawing/2016/SVG/main" r:embed="rId10"/>
                </a:ext>
              </a:extLst>
            </a:blip>
            <a:stretch>
              <a:fillRect l="-190425" r="-1615609" b="-1070"/>
            </a:stretch>
          </a:blipFill>
        </p:spPr>
        <p:txBody>
          <a:bodyPr/>
          <a:lstStyle/>
          <a:p>
            <a:endParaRPr lang="lv-LV"/>
          </a:p>
        </p:txBody>
      </p:sp>
      <p:sp>
        <p:nvSpPr>
          <p:cNvPr id="27" name="Freeform 27"/>
          <p:cNvSpPr/>
          <p:nvPr/>
        </p:nvSpPr>
        <p:spPr>
          <a:xfrm>
            <a:off x="5440645" y="8173707"/>
            <a:ext cx="1433646" cy="1433646"/>
          </a:xfrm>
          <a:custGeom>
            <a:avLst/>
            <a:gdLst/>
            <a:ahLst/>
            <a:cxnLst/>
            <a:rect l="l" t="t" r="r" b="b"/>
            <a:pathLst>
              <a:path w="1433646" h="1433646">
                <a:moveTo>
                  <a:pt x="0" y="0"/>
                </a:moveTo>
                <a:lnTo>
                  <a:pt x="1433646" y="0"/>
                </a:lnTo>
                <a:lnTo>
                  <a:pt x="1433646" y="1433646"/>
                </a:lnTo>
                <a:lnTo>
                  <a:pt x="0" y="1433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8" name="TextBox 28"/>
          <p:cNvSpPr txBox="1"/>
          <p:nvPr/>
        </p:nvSpPr>
        <p:spPr>
          <a:xfrm>
            <a:off x="7118535" y="8221139"/>
            <a:ext cx="8505719" cy="1044132"/>
          </a:xfrm>
          <a:prstGeom prst="rect">
            <a:avLst/>
          </a:prstGeom>
        </p:spPr>
        <p:txBody>
          <a:bodyPr lIns="0" tIns="0" rIns="0" bIns="0" rtlCol="0" anchor="t">
            <a:spAutoFit/>
          </a:bodyPr>
          <a:lstStyle/>
          <a:p>
            <a:pPr algn="l">
              <a:lnSpc>
                <a:spcPts val="4200"/>
              </a:lnSpc>
            </a:pPr>
            <a:r>
              <a:rPr lang="en-US" sz="3000" spc="96" dirty="0" err="1">
                <a:solidFill>
                  <a:srgbClr val="000000"/>
                </a:solidFill>
                <a:latin typeface="Calibri (body)"/>
                <a:ea typeface="Armin Grotesk 2"/>
                <a:cs typeface="Armin Grotesk 2"/>
                <a:sym typeface="Armin Grotesk 2"/>
              </a:rPr>
              <a:t>Pieteikšanās</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atvērta</a:t>
            </a:r>
            <a:r>
              <a:rPr lang="en-US" sz="3000" spc="96" dirty="0">
                <a:solidFill>
                  <a:srgbClr val="000000"/>
                </a:solidFill>
                <a:latin typeface="Calibri (body)"/>
                <a:ea typeface="Armin Grotesk 2"/>
                <a:cs typeface="Armin Grotesk 2"/>
                <a:sym typeface="Armin Grotesk 2"/>
              </a:rPr>
              <a:t> </a:t>
            </a:r>
            <a:r>
              <a:rPr lang="lv-LV" sz="3000" spc="96" dirty="0">
                <a:solidFill>
                  <a:srgbClr val="000000"/>
                </a:solidFill>
                <a:latin typeface="Calibri (body)"/>
                <a:ea typeface="Armin Grotesk 2"/>
                <a:cs typeface="Armin Grotesk 2"/>
                <a:sym typeface="Armin Grotesk 2"/>
              </a:rPr>
              <a:t>29.09.2025 pl.10:00 </a:t>
            </a:r>
            <a:r>
              <a:rPr lang="en-US" sz="3000" spc="96" dirty="0" err="1">
                <a:solidFill>
                  <a:srgbClr val="000000"/>
                </a:solidFill>
                <a:latin typeface="Calibri (body)"/>
                <a:ea typeface="Armin Grotesk 2"/>
                <a:cs typeface="Armin Grotesk 2"/>
                <a:sym typeface="Armin Grotesk 2"/>
              </a:rPr>
              <a:t>līdz</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brīdim</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kamēr</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vairs</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nebūs</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pieejams</a:t>
            </a:r>
            <a:r>
              <a:rPr lang="en-US" sz="3000" spc="96" dirty="0">
                <a:solidFill>
                  <a:srgbClr val="000000"/>
                </a:solidFill>
                <a:latin typeface="Calibri (body)"/>
                <a:ea typeface="Armin Grotesk 2"/>
                <a:cs typeface="Armin Grotesk 2"/>
                <a:sym typeface="Armin Grotesk 2"/>
              </a:rPr>
              <a:t> </a:t>
            </a:r>
            <a:r>
              <a:rPr lang="en-US" sz="3000" spc="96" dirty="0" err="1">
                <a:solidFill>
                  <a:srgbClr val="000000"/>
                </a:solidFill>
                <a:latin typeface="Calibri (body)"/>
                <a:ea typeface="Armin Grotesk 2"/>
                <a:cs typeface="Armin Grotesk 2"/>
                <a:sym typeface="Armin Grotesk 2"/>
              </a:rPr>
              <a:t>finansējums</a:t>
            </a:r>
            <a:endParaRPr lang="en-US" sz="3000" spc="96" dirty="0">
              <a:solidFill>
                <a:srgbClr val="000000"/>
              </a:solidFill>
              <a:latin typeface="Calibri (body)"/>
              <a:ea typeface="Armin Grotesk 2"/>
              <a:cs typeface="Armin Grotesk 2"/>
              <a:sym typeface="Armin Grotesk 2"/>
            </a:endParaRPr>
          </a:p>
        </p:txBody>
      </p:sp>
      <p:sp>
        <p:nvSpPr>
          <p:cNvPr id="29" name="Freeform 29"/>
          <p:cNvSpPr/>
          <p:nvPr/>
        </p:nvSpPr>
        <p:spPr>
          <a:xfrm>
            <a:off x="3960571" y="6584548"/>
            <a:ext cx="1122292" cy="1047366"/>
          </a:xfrm>
          <a:custGeom>
            <a:avLst/>
            <a:gdLst/>
            <a:ahLst/>
            <a:cxnLst/>
            <a:rect l="l" t="t" r="r" b="b"/>
            <a:pathLst>
              <a:path w="1122292" h="1047366">
                <a:moveTo>
                  <a:pt x="0" y="0"/>
                </a:moveTo>
                <a:lnTo>
                  <a:pt x="1122292" y="0"/>
                </a:lnTo>
                <a:lnTo>
                  <a:pt x="1122292" y="1047366"/>
                </a:lnTo>
                <a:lnTo>
                  <a:pt x="0" y="1047366"/>
                </a:lnTo>
                <a:lnTo>
                  <a:pt x="0" y="0"/>
                </a:lnTo>
                <a:close/>
              </a:path>
            </a:pathLst>
          </a:custGeom>
          <a:blipFill>
            <a:blip r:embed="rId11">
              <a:extLst>
                <a:ext uri="{96DAC541-7B7A-43D3-8B79-37D633B846F1}">
                  <asvg:svgBlip xmlns:asvg="http://schemas.microsoft.com/office/drawing/2016/SVG/main" r:embed="rId12"/>
                </a:ext>
              </a:extLst>
            </a:blip>
            <a:stretch>
              <a:fillRect l="-741994" r="-1027108" b="-3891"/>
            </a:stretch>
          </a:blipFill>
        </p:spPr>
        <p:txBody>
          <a:bodyPr/>
          <a:lstStyle/>
          <a:p>
            <a:endParaRPr lang="lv-LV"/>
          </a:p>
        </p:txBody>
      </p:sp>
      <p:sp>
        <p:nvSpPr>
          <p:cNvPr id="30" name="Freeform 30"/>
          <p:cNvSpPr/>
          <p:nvPr/>
        </p:nvSpPr>
        <p:spPr>
          <a:xfrm>
            <a:off x="2472199" y="5026394"/>
            <a:ext cx="980348" cy="985064"/>
          </a:xfrm>
          <a:custGeom>
            <a:avLst/>
            <a:gdLst/>
            <a:ahLst/>
            <a:cxnLst/>
            <a:rect l="l" t="t" r="r" b="b"/>
            <a:pathLst>
              <a:path w="980348" h="985064">
                <a:moveTo>
                  <a:pt x="0" y="0"/>
                </a:moveTo>
                <a:lnTo>
                  <a:pt x="980348" y="0"/>
                </a:lnTo>
                <a:lnTo>
                  <a:pt x="980348" y="985064"/>
                </a:lnTo>
                <a:lnTo>
                  <a:pt x="0" y="985064"/>
                </a:lnTo>
                <a:lnTo>
                  <a:pt x="0" y="0"/>
                </a:lnTo>
                <a:close/>
              </a:path>
            </a:pathLst>
          </a:custGeom>
          <a:blipFill>
            <a:blip r:embed="rId11">
              <a:extLst>
                <a:ext uri="{96DAC541-7B7A-43D3-8B79-37D633B846F1}">
                  <asvg:svgBlip xmlns:asvg="http://schemas.microsoft.com/office/drawing/2016/SVG/main" r:embed="rId12"/>
                </a:ext>
              </a:extLst>
            </a:blip>
            <a:stretch>
              <a:fillRect l="-487624" r="-1349445"/>
            </a:stretch>
          </a:blipFill>
        </p:spPr>
        <p:txBody>
          <a:bodyPr/>
          <a:lstStyle/>
          <a:p>
            <a:endParaRPr lang="lv-LV"/>
          </a:p>
        </p:txBody>
      </p:sp>
      <p:sp>
        <p:nvSpPr>
          <p:cNvPr id="31" name="Freeform 31"/>
          <p:cNvSpPr/>
          <p:nvPr/>
        </p:nvSpPr>
        <p:spPr>
          <a:xfrm>
            <a:off x="5673502" y="8275844"/>
            <a:ext cx="967932" cy="990600"/>
          </a:xfrm>
          <a:custGeom>
            <a:avLst/>
            <a:gdLst/>
            <a:ahLst/>
            <a:cxnLst/>
            <a:rect l="l" t="t" r="r" b="b"/>
            <a:pathLst>
              <a:path w="967932" h="990600">
                <a:moveTo>
                  <a:pt x="0" y="0"/>
                </a:moveTo>
                <a:lnTo>
                  <a:pt x="967932" y="0"/>
                </a:lnTo>
                <a:lnTo>
                  <a:pt x="967932" y="990600"/>
                </a:lnTo>
                <a:lnTo>
                  <a:pt x="0" y="990600"/>
                </a:lnTo>
                <a:lnTo>
                  <a:pt x="0" y="0"/>
                </a:lnTo>
                <a:close/>
              </a:path>
            </a:pathLst>
          </a:custGeom>
          <a:blipFill>
            <a:blip r:embed="rId11">
              <a:extLst>
                <a:ext uri="{96DAC541-7B7A-43D3-8B79-37D633B846F1}">
                  <asvg:svgBlip xmlns:asvg="http://schemas.microsoft.com/office/drawing/2016/SVG/main" r:embed="rId12"/>
                </a:ext>
              </a:extLst>
            </a:blip>
            <a:stretch>
              <a:fillRect l="-1180790" r="-692151"/>
            </a:stretch>
          </a:blipFill>
        </p:spPr>
        <p:txBody>
          <a:bodyPr/>
          <a:lstStyle/>
          <a:p>
            <a:endParaRPr lang="lv-LV"/>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91951" y="-186104"/>
            <a:ext cx="13165220" cy="131652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20B32"/>
            </a:solidFill>
            <a:ln w="12700">
              <a:solidFill>
                <a:srgbClr val="000000"/>
              </a:solidFill>
            </a:ln>
          </p:spPr>
          <p:txBody>
            <a:bodyPr/>
            <a:lstStyle/>
            <a:p>
              <a:endParaRPr lang="lv-LV"/>
            </a:p>
          </p:txBody>
        </p:sp>
      </p:grpSp>
      <p:grpSp>
        <p:nvGrpSpPr>
          <p:cNvPr id="4" name="Group 4"/>
          <p:cNvGrpSpPr/>
          <p:nvPr/>
        </p:nvGrpSpPr>
        <p:grpSpPr>
          <a:xfrm>
            <a:off x="7255280" y="-732793"/>
            <a:ext cx="12723185" cy="11887200"/>
            <a:chOff x="-1485" y="143726"/>
            <a:chExt cx="812800" cy="812800"/>
          </a:xfrm>
        </p:grpSpPr>
        <p:sp>
          <p:nvSpPr>
            <p:cNvPr id="5" name="Freeform 5"/>
            <p:cNvSpPr/>
            <p:nvPr/>
          </p:nvSpPr>
          <p:spPr>
            <a:xfrm>
              <a:off x="-1485" y="143726"/>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alphaModFix amt="10999"/>
              </a:blip>
              <a:stretch>
                <a:fillRect l="-16666" r="-16666"/>
              </a:stretch>
            </a:blipFill>
          </p:spPr>
          <p:txBody>
            <a:bodyPr/>
            <a:lstStyle/>
            <a:p>
              <a:endParaRPr lang="lv-LV"/>
            </a:p>
          </p:txBody>
        </p:sp>
      </p:grpSp>
      <p:sp>
        <p:nvSpPr>
          <p:cNvPr id="6" name="Freeform 6"/>
          <p:cNvSpPr/>
          <p:nvPr/>
        </p:nvSpPr>
        <p:spPr>
          <a:xfrm>
            <a:off x="12199184" y="-2887221"/>
            <a:ext cx="6546514" cy="6777716"/>
          </a:xfrm>
          <a:custGeom>
            <a:avLst/>
            <a:gdLst/>
            <a:ahLst/>
            <a:cxnLst/>
            <a:rect l="l" t="t" r="r" b="b"/>
            <a:pathLst>
              <a:path w="6546514" h="6777716">
                <a:moveTo>
                  <a:pt x="0" y="0"/>
                </a:moveTo>
                <a:lnTo>
                  <a:pt x="6546515" y="0"/>
                </a:lnTo>
                <a:lnTo>
                  <a:pt x="6546515" y="6777717"/>
                </a:lnTo>
                <a:lnTo>
                  <a:pt x="0" y="67777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7" name="Freeform 7"/>
          <p:cNvSpPr/>
          <p:nvPr/>
        </p:nvSpPr>
        <p:spPr>
          <a:xfrm>
            <a:off x="457200" y="2861584"/>
            <a:ext cx="12801600" cy="6777716"/>
          </a:xfrm>
          <a:custGeom>
            <a:avLst/>
            <a:gdLst/>
            <a:ahLst/>
            <a:cxnLst/>
            <a:rect l="l" t="t" r="r" b="b"/>
            <a:pathLst>
              <a:path w="8472549" h="5776542">
                <a:moveTo>
                  <a:pt x="0" y="0"/>
                </a:moveTo>
                <a:lnTo>
                  <a:pt x="8472549" y="0"/>
                </a:lnTo>
                <a:lnTo>
                  <a:pt x="8472549" y="5776543"/>
                </a:lnTo>
                <a:lnTo>
                  <a:pt x="0" y="5776543"/>
                </a:lnTo>
                <a:lnTo>
                  <a:pt x="0" y="0"/>
                </a:lnTo>
                <a:close/>
              </a:path>
            </a:pathLst>
          </a:custGeom>
          <a:blipFill>
            <a:blip r:embed="rId5">
              <a:extLst>
                <a:ext uri="{96DAC541-7B7A-43D3-8B79-37D633B846F1}">
                  <asvg:svgBlip xmlns:asvg="http://schemas.microsoft.com/office/drawing/2016/SVG/main" r:embed="rId6"/>
                </a:ext>
              </a:extLst>
            </a:blip>
            <a:stretch>
              <a:fillRect t="-2114" r="-412"/>
            </a:stretch>
          </a:blipFill>
          <a:ln w="9525" cap="sq">
            <a:solidFill>
              <a:srgbClr val="837A79"/>
            </a:solidFill>
            <a:prstDash val="solid"/>
            <a:miter/>
          </a:ln>
        </p:spPr>
        <p:txBody>
          <a:bodyPr/>
          <a:lstStyle/>
          <a:p>
            <a:r>
              <a:rPr lang="lv-LV" sz="3000" b="1" dirty="0"/>
              <a:t>Zinātņietilpīgs jaunuzņēmums </a:t>
            </a:r>
            <a:r>
              <a:rPr lang="lv-LV" sz="3000" dirty="0"/>
              <a:t>- komersants, kas pieteikuma iesniegšanas dienā nav vecāks par pieciem gadiem un, kas attīsta produktu vai tehnoloģiju, kuru izstrādājusi Zinātnisko institūciju reģistrā reģistrēta zinātniskā institūcija.</a:t>
            </a:r>
          </a:p>
          <a:p>
            <a:endParaRPr lang="lv-LV" sz="3000" dirty="0"/>
          </a:p>
          <a:p>
            <a:r>
              <a:rPr lang="lv-LV" sz="3000" dirty="0"/>
              <a:t>Komersantam ir nodotas vai piešķirtas tiesības zinātniskās institūcijas izstrādātā produkta vai tehnoloģijas izmantošanai </a:t>
            </a:r>
            <a:r>
              <a:rPr lang="lv-LV" sz="3000" b="1" dirty="0"/>
              <a:t>vai</a:t>
            </a:r>
            <a:r>
              <a:rPr lang="lv-LV" sz="3000" dirty="0"/>
              <a:t> komersanta kapitāldaļu turētājs tehnoloģijas izstrādāšanas brīdī ir bijis zinātniskās institūcijas zinātnieks, kuram nodotas tiesības uz produkta vai tehnoloģijas intelektuālo īpašumu.</a:t>
            </a:r>
          </a:p>
        </p:txBody>
      </p:sp>
      <p:sp>
        <p:nvSpPr>
          <p:cNvPr id="11" name="Freeform 11"/>
          <p:cNvSpPr/>
          <p:nvPr/>
        </p:nvSpPr>
        <p:spPr>
          <a:xfrm>
            <a:off x="14999428" y="6735010"/>
            <a:ext cx="6546515" cy="6777716"/>
          </a:xfrm>
          <a:custGeom>
            <a:avLst/>
            <a:gdLst/>
            <a:ahLst/>
            <a:cxnLst/>
            <a:rect l="l" t="t" r="r" b="b"/>
            <a:pathLst>
              <a:path w="6546515" h="6777716">
                <a:moveTo>
                  <a:pt x="0" y="0"/>
                </a:moveTo>
                <a:lnTo>
                  <a:pt x="6546514" y="0"/>
                </a:lnTo>
                <a:lnTo>
                  <a:pt x="6546514" y="6777716"/>
                </a:lnTo>
                <a:lnTo>
                  <a:pt x="0" y="6777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8" name="Freeform 28"/>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7"/>
            <a:stretch>
              <a:fillRect l="-40" r="-40"/>
            </a:stretch>
          </a:blipFill>
        </p:spPr>
        <p:txBody>
          <a:bodyPr/>
          <a:lstStyle/>
          <a:p>
            <a:endParaRPr lang="lv-LV"/>
          </a:p>
        </p:txBody>
      </p:sp>
      <p:sp>
        <p:nvSpPr>
          <p:cNvPr id="31" name="TextBox 31"/>
          <p:cNvSpPr txBox="1"/>
          <p:nvPr/>
        </p:nvSpPr>
        <p:spPr>
          <a:xfrm>
            <a:off x="1162989" y="835710"/>
            <a:ext cx="13371445" cy="990442"/>
          </a:xfrm>
          <a:prstGeom prst="rect">
            <a:avLst/>
          </a:prstGeom>
        </p:spPr>
        <p:txBody>
          <a:bodyPr lIns="0" tIns="0" rIns="0" bIns="0" rtlCol="0" anchor="t"/>
          <a:lstStyle/>
          <a:p>
            <a:pPr>
              <a:lnSpc>
                <a:spcPts val="8005"/>
              </a:lnSpc>
            </a:pPr>
            <a:r>
              <a:rPr lang="lv-LV" sz="5000" dirty="0"/>
              <a:t>ATBALSTS ZINĀTŅIETILPĪGIEM JAUNUZŅĒMUMIEM</a:t>
            </a:r>
            <a:endParaRPr lang="en-US" sz="5000" dirty="0">
              <a:latin typeface="Armin Grotesk 3"/>
              <a:ea typeface="Armin Grotesk 3"/>
              <a:cs typeface="Armin Grotesk 3"/>
              <a:sym typeface="Armin Grotesk 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3263" y="0"/>
            <a:ext cx="13165220" cy="131652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stretch>
                <a:fillRect l="-5659" r="-44340"/>
              </a:stretch>
            </a:blipFill>
          </p:spPr>
          <p:txBody>
            <a:bodyPr/>
            <a:lstStyle/>
            <a:p>
              <a:endParaRPr lang="lv-LV"/>
            </a:p>
          </p:txBody>
        </p:sp>
      </p:grpSp>
      <p:grpSp>
        <p:nvGrpSpPr>
          <p:cNvPr id="4" name="Group 4"/>
          <p:cNvGrpSpPr/>
          <p:nvPr/>
        </p:nvGrpSpPr>
        <p:grpSpPr>
          <a:xfrm>
            <a:off x="5374793" y="9118692"/>
            <a:ext cx="5570247" cy="5767467"/>
            <a:chOff x="0" y="0"/>
            <a:chExt cx="7426996" cy="7689955"/>
          </a:xfrm>
        </p:grpSpPr>
        <p:sp>
          <p:nvSpPr>
            <p:cNvPr id="5" name="AutoShape 5"/>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6" name="AutoShape 6"/>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7"/>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8"/>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9"/>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0"/>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1" name="AutoShape 11"/>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2" name="AutoShape 12"/>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sp>
        <p:nvSpPr>
          <p:cNvPr id="13" name="TextBox 13"/>
          <p:cNvSpPr txBox="1"/>
          <p:nvPr/>
        </p:nvSpPr>
        <p:spPr>
          <a:xfrm>
            <a:off x="981393" y="2933699"/>
            <a:ext cx="9534207" cy="4573944"/>
          </a:xfrm>
          <a:prstGeom prst="rect">
            <a:avLst/>
          </a:prstGeom>
        </p:spPr>
        <p:txBody>
          <a:bodyPr wrap="square" lIns="0" tIns="0" rIns="0" bIns="0" rtlCol="0" anchor="t">
            <a:spAutoFit/>
          </a:bodyPr>
          <a:lstStyle/>
          <a:p>
            <a:pPr algn="l">
              <a:lnSpc>
                <a:spcPts val="4500"/>
              </a:lnSpc>
            </a:pPr>
            <a:r>
              <a:rPr lang="en-US" sz="3000" dirty="0">
                <a:solidFill>
                  <a:srgbClr val="000000"/>
                </a:solidFill>
                <a:latin typeface="Calibri (body)"/>
                <a:ea typeface="Armin Grotesk 2"/>
                <a:cs typeface="Armin Grotesk 2"/>
                <a:sym typeface="Armin Grotesk 2"/>
              </a:rPr>
              <a:t>Komersanta </a:t>
            </a:r>
            <a:r>
              <a:rPr lang="en-US" sz="3000" dirty="0" err="1">
                <a:solidFill>
                  <a:srgbClr val="000000"/>
                </a:solidFill>
                <a:latin typeface="Calibri (body)"/>
                <a:ea typeface="Armin Grotesk 2"/>
                <a:cs typeface="Armin Grotesk 2"/>
                <a:sym typeface="Armin Grotesk 2"/>
              </a:rPr>
              <a:t>līmenī</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pilnīgi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jauna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vai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būtiski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uzlabota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prece</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vai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pakalpojum</a:t>
            </a:r>
            <a:r>
              <a:rPr lang="lv-LV" sz="3000" dirty="0">
                <a:solidFill>
                  <a:srgbClr val="000000"/>
                </a:solidFill>
                <a:latin typeface="Calibri (body)"/>
                <a:ea typeface="Armin Grotesk 2"/>
                <a:cs typeface="Armin Grotesk 2"/>
                <a:sym typeface="Armin Grotesk 2"/>
              </a:rPr>
              <a:t>s</a:t>
            </a:r>
            <a:r>
              <a:rPr lang="en-US" sz="3000" dirty="0">
                <a:solidFill>
                  <a:srgbClr val="000000"/>
                </a:solidFill>
                <a:latin typeface="Calibri (body)"/>
                <a:ea typeface="Armin Grotesk 2"/>
                <a:cs typeface="Armin Grotesk 2"/>
                <a:sym typeface="Armin Grotesk 2"/>
              </a:rPr>
              <a:t>, kurus </a:t>
            </a:r>
            <a:r>
              <a:rPr lang="en-US" sz="3000" dirty="0" err="1">
                <a:solidFill>
                  <a:srgbClr val="000000"/>
                </a:solidFill>
                <a:latin typeface="Calibri (body)"/>
                <a:ea typeface="Armin Grotesk 2"/>
                <a:cs typeface="Armin Grotesk 2"/>
                <a:sym typeface="Armin Grotesk 2"/>
              </a:rPr>
              <a:t>komersants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plāno</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ieviest</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tirgū</a:t>
            </a:r>
            <a:r>
              <a:rPr lang="en-US" sz="3000" dirty="0">
                <a:solidFill>
                  <a:srgbClr val="000000"/>
                </a:solidFill>
                <a:latin typeface="Calibri (body)"/>
                <a:ea typeface="Armin Grotesk 2"/>
                <a:cs typeface="Armin Grotesk 2"/>
                <a:sym typeface="Armin Grotesk 2"/>
              </a:rPr>
              <a:t>. </a:t>
            </a:r>
            <a:endParaRPr lang="lv-LV" sz="3000" dirty="0">
              <a:solidFill>
                <a:srgbClr val="000000"/>
              </a:solidFill>
              <a:latin typeface="Calibri (body)"/>
              <a:ea typeface="Armin Grotesk 2"/>
              <a:cs typeface="Armin Grotesk 2"/>
              <a:sym typeface="Armin Grotesk 2"/>
            </a:endParaRPr>
          </a:p>
          <a:p>
            <a:pPr algn="l">
              <a:lnSpc>
                <a:spcPts val="4500"/>
              </a:lnSpc>
            </a:pPr>
            <a:endParaRPr lang="lv-LV" sz="3000" dirty="0">
              <a:solidFill>
                <a:srgbClr val="000000"/>
              </a:solidFill>
              <a:latin typeface="Calibri (body)"/>
              <a:ea typeface="Armin Grotesk 2"/>
              <a:cs typeface="Armin Grotesk 2"/>
              <a:sym typeface="Armin Grotesk 2"/>
            </a:endParaRPr>
          </a:p>
          <a:p>
            <a:pPr algn="l">
              <a:lnSpc>
                <a:spcPts val="4500"/>
              </a:lnSpc>
            </a:pPr>
            <a:r>
              <a:rPr lang="en-US" sz="3000" dirty="0" err="1">
                <a:solidFill>
                  <a:srgbClr val="000000"/>
                </a:solidFill>
                <a:latin typeface="Calibri (body)"/>
                <a:ea typeface="Armin Grotesk 2"/>
                <a:cs typeface="Armin Grotesk 2"/>
                <a:sym typeface="Armin Grotesk 2"/>
              </a:rPr>
              <a:t>Būtiski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uzlabojumi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ir</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piemēram</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jaunu</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funkciju</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pievienošana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funkcionālo</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īpašību</a:t>
            </a:r>
            <a:r>
              <a:rPr lang="en-US" sz="3000" dirty="0">
                <a:solidFill>
                  <a:srgbClr val="000000"/>
                </a:solidFill>
                <a:latin typeface="Calibri (body)"/>
                <a:ea typeface="Armin Grotesk 2"/>
                <a:cs typeface="Armin Grotesk 2"/>
                <a:sym typeface="Armin Grotesk 2"/>
              </a:rPr>
              <a:t> un </a:t>
            </a:r>
            <a:r>
              <a:rPr lang="en-US" sz="3000" dirty="0" err="1">
                <a:solidFill>
                  <a:srgbClr val="000000"/>
                </a:solidFill>
                <a:latin typeface="Calibri (body)"/>
                <a:ea typeface="Armin Grotesk 2"/>
                <a:cs typeface="Armin Grotesk 2"/>
                <a:sym typeface="Armin Grotesk 2"/>
              </a:rPr>
              <a:t>lietojuma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uzlabošana</a:t>
            </a:r>
            <a:r>
              <a:rPr lang="en-US" sz="3000" dirty="0">
                <a:solidFill>
                  <a:srgbClr val="000000"/>
                </a:solidFill>
                <a:latin typeface="Calibri (body)"/>
                <a:ea typeface="Armin Grotesk 2"/>
                <a:cs typeface="Armin Grotesk 2"/>
                <a:sym typeface="Armin Grotesk 2"/>
              </a:rPr>
              <a:t>, tai </a:t>
            </a:r>
            <a:r>
              <a:rPr lang="en-US" sz="3000" dirty="0" err="1">
                <a:solidFill>
                  <a:srgbClr val="000000"/>
                </a:solidFill>
                <a:latin typeface="Calibri (body)"/>
                <a:ea typeface="Armin Grotesk 2"/>
                <a:cs typeface="Armin Grotesk 2"/>
                <a:sym typeface="Armin Grotesk 2"/>
              </a:rPr>
              <a:t>skaitā</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kvalitātes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paaugstināšana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finansiālā</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pieejamība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lietojamības</a:t>
            </a:r>
            <a:r>
              <a:rPr lang="en-US" sz="3000" dirty="0">
                <a:solidFill>
                  <a:srgbClr val="000000"/>
                </a:solidFill>
                <a:latin typeface="Calibri (body)"/>
                <a:ea typeface="Armin Grotesk 2"/>
                <a:cs typeface="Armin Grotesk 2"/>
                <a:sym typeface="Armin Grotesk 2"/>
              </a:rPr>
              <a:t> un </a:t>
            </a:r>
            <a:r>
              <a:rPr lang="en-US" sz="3000" dirty="0" err="1">
                <a:solidFill>
                  <a:srgbClr val="000000"/>
                </a:solidFill>
                <a:latin typeface="Calibri (body)"/>
                <a:ea typeface="Armin Grotesk 2"/>
                <a:cs typeface="Armin Grotesk 2"/>
                <a:sym typeface="Armin Grotesk 2"/>
              </a:rPr>
              <a:t>ērtuma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uzlabošana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ekonomiskāka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izmantošana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izturības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palielināšana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produkta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dzīves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ilguma</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pagarināšana</a:t>
            </a:r>
            <a:r>
              <a:rPr lang="en-US" sz="3000" dirty="0">
                <a:solidFill>
                  <a:srgbClr val="000000"/>
                </a:solidFill>
                <a:latin typeface="Calibri (body)"/>
                <a:ea typeface="Armin Grotesk 2"/>
                <a:cs typeface="Armin Grotesk 2"/>
                <a:sym typeface="Armin Grotesk 2"/>
              </a:rPr>
              <a:t>. </a:t>
            </a:r>
          </a:p>
        </p:txBody>
      </p:sp>
      <p:sp>
        <p:nvSpPr>
          <p:cNvPr id="14" name="Freeform 14"/>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3"/>
            <a:stretch>
              <a:fillRect l="-40" r="-40"/>
            </a:stretch>
          </a:blipFill>
        </p:spPr>
        <p:txBody>
          <a:bodyPr/>
          <a:lstStyle/>
          <a:p>
            <a:endParaRPr lang="lv-LV"/>
          </a:p>
        </p:txBody>
      </p:sp>
      <p:sp>
        <p:nvSpPr>
          <p:cNvPr id="15" name="TextBox 15"/>
          <p:cNvSpPr txBox="1"/>
          <p:nvPr/>
        </p:nvSpPr>
        <p:spPr>
          <a:xfrm>
            <a:off x="1028700" y="923925"/>
            <a:ext cx="14744700" cy="947760"/>
          </a:xfrm>
          <a:prstGeom prst="rect">
            <a:avLst/>
          </a:prstGeom>
        </p:spPr>
        <p:txBody>
          <a:bodyPr wrap="square" lIns="0" tIns="0" rIns="0" bIns="0" rtlCol="0" anchor="t">
            <a:spAutoFit/>
          </a:bodyPr>
          <a:lstStyle/>
          <a:p>
            <a:pPr>
              <a:lnSpc>
                <a:spcPts val="8005"/>
              </a:lnSpc>
            </a:pPr>
            <a:r>
              <a:rPr lang="lv-LV" sz="5400" dirty="0"/>
              <a:t>ATBALSTS ZINĀTŅIETILPĪGIEM JAUNUZŅĒMUMIEM</a:t>
            </a:r>
            <a:endParaRPr lang="en-US" sz="5400" dirty="0">
              <a:latin typeface="Armin Grotesk 3"/>
              <a:ea typeface="Armin Grotesk 3"/>
              <a:cs typeface="Armin Grotesk 3"/>
              <a:sym typeface="Armin Grotesk 3"/>
            </a:endParaRPr>
          </a:p>
        </p:txBody>
      </p:sp>
      <p:sp>
        <p:nvSpPr>
          <p:cNvPr id="16" name="TextBox 16"/>
          <p:cNvSpPr txBox="1"/>
          <p:nvPr/>
        </p:nvSpPr>
        <p:spPr>
          <a:xfrm>
            <a:off x="1046018" y="2099258"/>
            <a:ext cx="10569200" cy="461665"/>
          </a:xfrm>
          <a:prstGeom prst="rect">
            <a:avLst/>
          </a:prstGeom>
        </p:spPr>
        <p:txBody>
          <a:bodyPr lIns="0" tIns="0" rIns="0" bIns="0" rtlCol="0" anchor="t">
            <a:spAutoFit/>
          </a:bodyPr>
          <a:lstStyle/>
          <a:p>
            <a:pPr>
              <a:lnSpc>
                <a:spcPts val="3600"/>
              </a:lnSpc>
            </a:pPr>
            <a:r>
              <a:rPr lang="en-US" sz="3000" b="1" dirty="0">
                <a:solidFill>
                  <a:srgbClr val="A20B32"/>
                </a:solidFill>
                <a:latin typeface="Armin Grotesk 2 Semi-Bold"/>
                <a:ea typeface="Armin Grotesk 2 Semi-Bold"/>
                <a:cs typeface="Armin Grotesk 2 Semi-Bold"/>
                <a:sym typeface="Armin Grotesk 2 Semi-Bold"/>
              </a:rPr>
              <a:t>JAUN</a:t>
            </a:r>
            <a:r>
              <a:rPr lang="lv-LV" sz="3000" b="1" dirty="0">
                <a:solidFill>
                  <a:srgbClr val="A20B32"/>
                </a:solidFill>
                <a:latin typeface="Armin Grotesk 2 Semi-Bold"/>
                <a:ea typeface="Armin Grotesk 2 Semi-Bold"/>
                <a:cs typeface="Armin Grotesk 2 Semi-Bold"/>
                <a:sym typeface="Armin Grotesk 2 Semi-Bold"/>
              </a:rPr>
              <a:t>S</a:t>
            </a:r>
            <a:r>
              <a:rPr lang="en-US" sz="3000" b="1" dirty="0">
                <a:solidFill>
                  <a:srgbClr val="A20B32"/>
                </a:solidFill>
                <a:latin typeface="Armin Grotesk 2 Semi-Bold"/>
                <a:ea typeface="Armin Grotesk 2 Semi-Bold"/>
                <a:cs typeface="Armin Grotesk 2 Semi-Bold"/>
                <a:sym typeface="Armin Grotesk 2 Semi-Bold"/>
              </a:rPr>
              <a:t> </a:t>
            </a:r>
            <a:r>
              <a:rPr lang="lv-LV" sz="3000" b="1" dirty="0">
                <a:solidFill>
                  <a:srgbClr val="A20B32"/>
                </a:solidFill>
                <a:latin typeface="Armin Grotesk 2 Semi-Bold"/>
                <a:ea typeface="Armin Grotesk 2 Semi-Bold"/>
                <a:cs typeface="Armin Grotesk 2 Semi-Bold"/>
                <a:sym typeface="Armin Grotesk 2 Semi-Bold"/>
              </a:rPr>
              <a:t>PRODUKTS IR</a:t>
            </a:r>
            <a:endParaRPr lang="en-US" sz="3000" dirty="0">
              <a:solidFill>
                <a:srgbClr val="AEA8A5"/>
              </a:solidFill>
              <a:latin typeface="Calbri (body)"/>
              <a:ea typeface="Armin Grotesk 2"/>
              <a:cs typeface="Armin Grotesk 2"/>
              <a:sym typeface="Armin Grotesk 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3263" y="0"/>
            <a:ext cx="13165220" cy="131652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stretch>
                <a:fillRect l="-44336" r="-5945"/>
              </a:stretch>
            </a:blipFill>
          </p:spPr>
          <p:txBody>
            <a:bodyPr/>
            <a:lstStyle/>
            <a:p>
              <a:endParaRPr lang="lv-LV"/>
            </a:p>
          </p:txBody>
        </p:sp>
      </p:grpSp>
      <p:grpSp>
        <p:nvGrpSpPr>
          <p:cNvPr id="4" name="Group 4"/>
          <p:cNvGrpSpPr/>
          <p:nvPr/>
        </p:nvGrpSpPr>
        <p:grpSpPr>
          <a:xfrm>
            <a:off x="5374793" y="9118692"/>
            <a:ext cx="5570247" cy="5767467"/>
            <a:chOff x="0" y="0"/>
            <a:chExt cx="7426996" cy="7689955"/>
          </a:xfrm>
        </p:grpSpPr>
        <p:sp>
          <p:nvSpPr>
            <p:cNvPr id="5" name="AutoShape 5"/>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6" name="AutoShape 6"/>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7"/>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8"/>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9"/>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0"/>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1" name="AutoShape 11"/>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2" name="AutoShape 12"/>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sp>
        <p:nvSpPr>
          <p:cNvPr id="13" name="TextBox 13"/>
          <p:cNvSpPr txBox="1"/>
          <p:nvPr/>
        </p:nvSpPr>
        <p:spPr>
          <a:xfrm>
            <a:off x="981393" y="2933700"/>
            <a:ext cx="8162607" cy="4573944"/>
          </a:xfrm>
          <a:prstGeom prst="rect">
            <a:avLst/>
          </a:prstGeom>
        </p:spPr>
        <p:txBody>
          <a:bodyPr lIns="0" tIns="0" rIns="0" bIns="0" rtlCol="0" anchor="t">
            <a:spAutoFit/>
          </a:bodyPr>
          <a:lstStyle/>
          <a:p>
            <a:pPr>
              <a:lnSpc>
                <a:spcPts val="4500"/>
              </a:lnSpc>
            </a:pPr>
            <a:r>
              <a:rPr lang="en-US" sz="3000" dirty="0" err="1">
                <a:solidFill>
                  <a:srgbClr val="000000"/>
                </a:solidFill>
                <a:latin typeface="Calibri (body)"/>
                <a:ea typeface="Armin Grotesk 2"/>
                <a:cs typeface="Armin Grotesk 2"/>
                <a:sym typeface="Armin Grotesk 2"/>
              </a:rPr>
              <a:t>Izmaiņas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tehnoloģijā</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iekārtās</a:t>
            </a:r>
            <a:r>
              <a:rPr lang="en-US" sz="3000" dirty="0">
                <a:solidFill>
                  <a:srgbClr val="000000"/>
                </a:solidFill>
                <a:latin typeface="Calibri (body)"/>
                <a:ea typeface="Armin Grotesk 2"/>
                <a:cs typeface="Armin Grotesk 2"/>
                <a:sym typeface="Armin Grotesk 2"/>
              </a:rPr>
              <a:t> un </a:t>
            </a:r>
            <a:r>
              <a:rPr lang="en-US" sz="3000" dirty="0" err="1">
                <a:solidFill>
                  <a:srgbClr val="000000"/>
                </a:solidFill>
                <a:latin typeface="Calibri (body)"/>
                <a:ea typeface="Armin Grotesk 2"/>
                <a:cs typeface="Armin Grotesk 2"/>
                <a:sym typeface="Armin Grotesk 2"/>
              </a:rPr>
              <a:t>programmatūrā</a:t>
            </a:r>
            <a:r>
              <a:rPr lang="en-US" sz="3000" dirty="0">
                <a:solidFill>
                  <a:srgbClr val="000000"/>
                </a:solidFill>
                <a:latin typeface="Calibri (body)"/>
                <a:ea typeface="Armin Grotesk 2"/>
                <a:cs typeface="Armin Grotesk 2"/>
                <a:sym typeface="Armin Grotesk 2"/>
              </a:rPr>
              <a:t>, kas </a:t>
            </a:r>
            <a:r>
              <a:rPr lang="en-US" sz="3000" dirty="0" err="1">
                <a:solidFill>
                  <a:srgbClr val="000000"/>
                </a:solidFill>
                <a:latin typeface="Calibri (body)"/>
                <a:ea typeface="Armin Grotesk 2"/>
                <a:cs typeface="Armin Grotesk 2"/>
                <a:sym typeface="Armin Grotesk 2"/>
              </a:rPr>
              <a:t>uzlabo</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ražošanas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vai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pakalpojumu</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sniegšanas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procesu</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metodes</a:t>
            </a:r>
            <a:r>
              <a:rPr lang="en-US" sz="3000" dirty="0">
                <a:solidFill>
                  <a:srgbClr val="000000"/>
                </a:solidFill>
                <a:latin typeface="Calibri (body)"/>
                <a:ea typeface="Armin Grotesk 2"/>
                <a:cs typeface="Armin Grotesk 2"/>
                <a:sym typeface="Armin Grotesk 2"/>
              </a:rPr>
              <a:t>, kas </a:t>
            </a:r>
            <a:r>
              <a:rPr lang="en-US" sz="3000" dirty="0" err="1">
                <a:solidFill>
                  <a:srgbClr val="000000"/>
                </a:solidFill>
                <a:latin typeface="Calibri (body)"/>
                <a:ea typeface="Armin Grotesk 2"/>
                <a:cs typeface="Armin Grotesk 2"/>
                <a:sym typeface="Armin Grotesk 2"/>
              </a:rPr>
              <a:t>ir</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jaunas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vai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uzlabotas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komersanta</a:t>
            </a:r>
            <a:r>
              <a:rPr lang="lv-LV"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līmenī</a:t>
            </a:r>
            <a:r>
              <a:rPr lang="lv-LV" sz="3000" dirty="0">
                <a:solidFill>
                  <a:srgbClr val="000000"/>
                </a:solidFill>
                <a:latin typeface="Calibri (body)"/>
                <a:ea typeface="Armin Grotesk 2"/>
                <a:cs typeface="Armin Grotesk 2"/>
                <a:sym typeface="Armin Grotesk 2"/>
              </a:rPr>
              <a:t>.  </a:t>
            </a:r>
          </a:p>
          <a:p>
            <a:pPr>
              <a:lnSpc>
                <a:spcPts val="4500"/>
              </a:lnSpc>
            </a:pPr>
            <a:endParaRPr lang="lv-LV" sz="3000" dirty="0">
              <a:solidFill>
                <a:srgbClr val="000000"/>
              </a:solidFill>
              <a:latin typeface="Calibri (body)"/>
              <a:ea typeface="Armin Grotesk 2"/>
              <a:cs typeface="Armin Grotesk 2"/>
              <a:sym typeface="Armin Grotesk 2"/>
            </a:endParaRPr>
          </a:p>
          <a:p>
            <a:pPr>
              <a:lnSpc>
                <a:spcPts val="4500"/>
              </a:lnSpc>
            </a:pPr>
            <a:r>
              <a:rPr lang="lv-LV" sz="3000" dirty="0">
                <a:solidFill>
                  <a:srgbClr val="000000"/>
                </a:solidFill>
                <a:latin typeface="Calibri (body)"/>
                <a:ea typeface="Armin Grotesk 2"/>
                <a:cs typeface="Armin Grotesk 2"/>
                <a:sym typeface="Armin Grotesk 2"/>
              </a:rPr>
              <a:t>T</a:t>
            </a:r>
            <a:r>
              <a:rPr lang="en-US" sz="3000" dirty="0" err="1">
                <a:solidFill>
                  <a:srgbClr val="000000"/>
                </a:solidFill>
                <a:latin typeface="Calibri (body)"/>
                <a:ea typeface="Armin Grotesk 2"/>
                <a:cs typeface="Armin Grotesk 2"/>
                <a:sym typeface="Armin Grotesk 2"/>
              </a:rPr>
              <a:t>ehnoloģij</a:t>
            </a:r>
            <a:r>
              <a:rPr lang="lv-LV" sz="3000" dirty="0">
                <a:solidFill>
                  <a:srgbClr val="000000"/>
                </a:solidFill>
                <a:latin typeface="Calibri (body)"/>
                <a:ea typeface="Armin Grotesk 2"/>
                <a:cs typeface="Armin Grotesk 2"/>
                <a:sym typeface="Armin Grotesk 2"/>
              </a:rPr>
              <a:t>u </a:t>
            </a:r>
            <a:r>
              <a:rPr lang="en-US" sz="3000" dirty="0" err="1">
                <a:solidFill>
                  <a:srgbClr val="000000"/>
                </a:solidFill>
                <a:latin typeface="Calibri (body)"/>
                <a:ea typeface="Armin Grotesk 2"/>
                <a:cs typeface="Armin Grotesk 2"/>
                <a:sym typeface="Armin Grotesk 2"/>
              </a:rPr>
              <a:t>komersants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plāno</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ieviest</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tirgū</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vai</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ar</a:t>
            </a:r>
            <a:r>
              <a:rPr lang="en-US" sz="3000" dirty="0">
                <a:solidFill>
                  <a:srgbClr val="000000"/>
                </a:solidFill>
                <a:latin typeface="Calibri (body)"/>
                <a:ea typeface="Armin Grotesk 2"/>
                <a:cs typeface="Armin Grotesk 2"/>
                <a:sym typeface="Armin Grotesk 2"/>
              </a:rPr>
              <a:t> </a:t>
            </a:r>
            <a:r>
              <a:rPr lang="lv-LV" sz="3000" dirty="0">
                <a:solidFill>
                  <a:srgbClr val="000000"/>
                </a:solidFill>
                <a:latin typeface="Calibri (body)"/>
                <a:ea typeface="Armin Grotesk 2"/>
                <a:cs typeface="Armin Grotesk 2"/>
                <a:sym typeface="Armin Grotesk 2"/>
              </a:rPr>
              <a:t>tehnoloģijas</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palīdzību</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plāno</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ieviest</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jaunu</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produktu</a:t>
            </a:r>
            <a:r>
              <a:rPr lang="en-US" sz="3000" dirty="0">
                <a:solidFill>
                  <a:srgbClr val="000000"/>
                </a:solidFill>
                <a:latin typeface="Calibri (body)"/>
                <a:ea typeface="Armin Grotesk 2"/>
                <a:cs typeface="Armin Grotesk 2"/>
                <a:sym typeface="Armin Grotesk 2"/>
              </a:rPr>
              <a:t> </a:t>
            </a:r>
            <a:r>
              <a:rPr lang="en-US" sz="3000" dirty="0" err="1">
                <a:solidFill>
                  <a:srgbClr val="000000"/>
                </a:solidFill>
                <a:latin typeface="Calibri (body)"/>
                <a:ea typeface="Armin Grotesk 2"/>
                <a:cs typeface="Armin Grotesk 2"/>
                <a:sym typeface="Armin Grotesk 2"/>
              </a:rPr>
              <a:t>tirgū</a:t>
            </a:r>
            <a:r>
              <a:rPr lang="en-US" sz="3000" dirty="0">
                <a:solidFill>
                  <a:srgbClr val="000000"/>
                </a:solidFill>
                <a:latin typeface="Calibri (body)"/>
                <a:ea typeface="Armin Grotesk 2"/>
                <a:cs typeface="Armin Grotesk 2"/>
                <a:sym typeface="Armin Grotesk 2"/>
              </a:rPr>
              <a:t>.</a:t>
            </a:r>
          </a:p>
        </p:txBody>
      </p:sp>
      <p:sp>
        <p:nvSpPr>
          <p:cNvPr id="14" name="Freeform 14"/>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3"/>
            <a:stretch>
              <a:fillRect l="-40" r="-40"/>
            </a:stretch>
          </a:blipFill>
        </p:spPr>
        <p:txBody>
          <a:bodyPr/>
          <a:lstStyle/>
          <a:p>
            <a:endParaRPr lang="lv-LV"/>
          </a:p>
        </p:txBody>
      </p:sp>
      <p:sp>
        <p:nvSpPr>
          <p:cNvPr id="15" name="TextBox 15"/>
          <p:cNvSpPr txBox="1"/>
          <p:nvPr/>
        </p:nvSpPr>
        <p:spPr>
          <a:xfrm>
            <a:off x="1028700" y="923925"/>
            <a:ext cx="13373100" cy="934551"/>
          </a:xfrm>
          <a:prstGeom prst="rect">
            <a:avLst/>
          </a:prstGeom>
        </p:spPr>
        <p:txBody>
          <a:bodyPr wrap="square" lIns="0" tIns="0" rIns="0" bIns="0" rtlCol="0" anchor="t">
            <a:spAutoFit/>
          </a:bodyPr>
          <a:lstStyle/>
          <a:p>
            <a:pPr>
              <a:lnSpc>
                <a:spcPts val="8005"/>
              </a:lnSpc>
            </a:pPr>
            <a:r>
              <a:rPr lang="lv-LV" sz="5000" dirty="0"/>
              <a:t>ATBALSTS ZINĀTŅIETILPĪGIEM JAUNUZŅĒMUMIEM</a:t>
            </a:r>
            <a:endParaRPr lang="en-US" sz="5000" dirty="0">
              <a:latin typeface="Armin Grotesk 3"/>
              <a:ea typeface="Armin Grotesk 3"/>
              <a:cs typeface="Armin Grotesk 3"/>
              <a:sym typeface="Armin Grotesk 3"/>
            </a:endParaRPr>
          </a:p>
        </p:txBody>
      </p:sp>
      <p:sp>
        <p:nvSpPr>
          <p:cNvPr id="16" name="TextBox 16"/>
          <p:cNvSpPr txBox="1"/>
          <p:nvPr/>
        </p:nvSpPr>
        <p:spPr>
          <a:xfrm>
            <a:off x="1143000" y="2039002"/>
            <a:ext cx="10569200" cy="461665"/>
          </a:xfrm>
          <a:prstGeom prst="rect">
            <a:avLst/>
          </a:prstGeom>
        </p:spPr>
        <p:txBody>
          <a:bodyPr lIns="0" tIns="0" rIns="0" bIns="0" rtlCol="0" anchor="t">
            <a:spAutoFit/>
          </a:bodyPr>
          <a:lstStyle/>
          <a:p>
            <a:pPr algn="l">
              <a:lnSpc>
                <a:spcPts val="3600"/>
              </a:lnSpc>
            </a:pPr>
            <a:r>
              <a:rPr lang="en-US" sz="3000" b="1" dirty="0">
                <a:solidFill>
                  <a:srgbClr val="A20B32"/>
                </a:solidFill>
                <a:latin typeface="Calibri (body)"/>
                <a:ea typeface="Armin Grotesk 2 Semi-Bold"/>
                <a:cs typeface="Armin Grotesk 2 Semi-Bold"/>
                <a:sym typeface="Armin Grotesk 2 Semi-Bold"/>
              </a:rPr>
              <a:t>JAUNA TEHNOLOĢIJA </a:t>
            </a:r>
            <a:r>
              <a:rPr lang="lv-LV" sz="3000" b="1" dirty="0">
                <a:solidFill>
                  <a:srgbClr val="A20B32"/>
                </a:solidFill>
                <a:latin typeface="Calibri (body)"/>
                <a:ea typeface="Armin Grotesk 2 Semi-Bold"/>
                <a:cs typeface="Armin Grotesk 2 Semi-Bold"/>
                <a:sym typeface="Armin Grotesk 2 Semi-Bold"/>
              </a:rPr>
              <a:t>IR</a:t>
            </a:r>
            <a:endParaRPr lang="en-US" sz="3000" b="1" dirty="0">
              <a:solidFill>
                <a:srgbClr val="A20B32"/>
              </a:solidFill>
              <a:latin typeface="Calibri (body)"/>
              <a:ea typeface="Armin Grotesk 2 Semi-Bold"/>
              <a:cs typeface="Armin Grotesk 2 Semi-Bold"/>
              <a:sym typeface="Armin Grotesk 2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2546091"/>
            <a:ext cx="16292350" cy="8024761"/>
          </a:xfrm>
          <a:prstGeom prst="rect">
            <a:avLst/>
          </a:prstGeom>
        </p:spPr>
        <p:txBody>
          <a:bodyPr wrap="square" lIns="0" tIns="0" rIns="0" bIns="0" rtlCol="0" anchor="t">
            <a:spAutoFit/>
          </a:bodyPr>
          <a:lstStyle/>
          <a:p>
            <a:pPr marL="647700" lvl="1" indent="-323850" algn="l">
              <a:lnSpc>
                <a:spcPts val="4500"/>
              </a:lnSpc>
              <a:buFont typeface="Arial"/>
              <a:buChar char="•"/>
            </a:pPr>
            <a:endParaRPr lang="lv-LV" sz="2800" dirty="0">
              <a:solidFill>
                <a:srgbClr val="000000"/>
              </a:solidFill>
              <a:latin typeface="Calibri (body)"/>
              <a:ea typeface="Armin Grotesk 2"/>
              <a:cs typeface="Armin Grotesk 2"/>
              <a:sym typeface="Armin Grotesk 2"/>
            </a:endParaRP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kādas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procesa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daļas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izmantošanas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pārtraukšan</a:t>
            </a:r>
            <a:r>
              <a:rPr lang="lv-LV" sz="2800" dirty="0">
                <a:solidFill>
                  <a:srgbClr val="000000"/>
                </a:solidFill>
                <a:latin typeface="Calibri (body)"/>
                <a:ea typeface="Armin Grotesk 2"/>
                <a:cs typeface="Armin Grotesk 2"/>
                <a:sym typeface="Armin Grotesk 2"/>
              </a:rPr>
              <a:t>a</a:t>
            </a:r>
            <a:r>
              <a:rPr lang="en-US" sz="2800" dirty="0">
                <a:solidFill>
                  <a:srgbClr val="000000"/>
                </a:solidFill>
                <a:latin typeface="Calibri (body)"/>
                <a:ea typeface="Armin Grotesk 2"/>
                <a:cs typeface="Armin Grotesk 2"/>
                <a:sym typeface="Armin Grotesk 2"/>
              </a:rPr>
              <a:t>;</a:t>
            </a: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kapitāla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aizvietošan</a:t>
            </a:r>
            <a:r>
              <a:rPr lang="lv-LV" sz="2800" dirty="0">
                <a:solidFill>
                  <a:srgbClr val="000000"/>
                </a:solidFill>
                <a:latin typeface="Calibri (body)"/>
                <a:ea typeface="Armin Grotesk 2"/>
                <a:cs typeface="Armin Grotesk 2"/>
                <a:sym typeface="Armin Grotesk 2"/>
              </a:rPr>
              <a:t>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izmantotajiem</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moduļiem</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identisku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moduļu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iegāde</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paplašinājumi</a:t>
            </a:r>
            <a:r>
              <a:rPr lang="en-US" sz="2800" dirty="0">
                <a:solidFill>
                  <a:srgbClr val="000000"/>
                </a:solidFill>
                <a:latin typeface="Calibri (body)"/>
                <a:ea typeface="Armin Grotesk 2"/>
                <a:cs typeface="Armin Grotesk 2"/>
                <a:sym typeface="Armin Grotesk 2"/>
              </a:rPr>
              <a:t>, kas </a:t>
            </a:r>
            <a:r>
              <a:rPr lang="en-US" sz="2800" dirty="0" err="1">
                <a:solidFill>
                  <a:srgbClr val="000000"/>
                </a:solidFill>
                <a:latin typeface="Calibri (body)"/>
                <a:ea typeface="Armin Grotesk 2"/>
                <a:cs typeface="Armin Grotesk 2"/>
                <a:sym typeface="Armin Grotesk 2"/>
              </a:rPr>
              <a:t>nerada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specifikācijas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uzlabojumus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iekārtu</a:t>
            </a:r>
            <a:r>
              <a:rPr lang="en-US" sz="2800" dirty="0">
                <a:solidFill>
                  <a:srgbClr val="000000"/>
                </a:solidFill>
                <a:latin typeface="Calibri (body)"/>
                <a:ea typeface="Armin Grotesk 2"/>
                <a:cs typeface="Armin Grotesk 2"/>
                <a:sym typeface="Armin Grotesk 2"/>
              </a:rPr>
              <a:t> un </a:t>
            </a:r>
            <a:r>
              <a:rPr lang="en-US" sz="2800" dirty="0" err="1">
                <a:solidFill>
                  <a:srgbClr val="000000"/>
                </a:solidFill>
                <a:latin typeface="Calibri (body)"/>
                <a:ea typeface="Armin Grotesk 2"/>
                <a:cs typeface="Armin Grotesk 2"/>
                <a:sym typeface="Armin Grotesk 2"/>
              </a:rPr>
              <a:t>programmatūras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atjauninājumi</a:t>
            </a:r>
            <a:r>
              <a:rPr lang="en-US" sz="2800" dirty="0">
                <a:solidFill>
                  <a:srgbClr val="000000"/>
                </a:solidFill>
                <a:latin typeface="Calibri (body)"/>
                <a:ea typeface="Armin Grotesk 2"/>
                <a:cs typeface="Armin Grotesk 2"/>
                <a:sym typeface="Armin Grotesk 2"/>
              </a:rPr>
              <a:t>);</a:t>
            </a: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komponentu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cenu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maiņas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dēļ</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radušās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izmaiņas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produkta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cenas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vai</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ražošanas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procesa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produktivitātes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izmaiņas</a:t>
            </a:r>
            <a:r>
              <a:rPr lang="en-US" sz="2800" dirty="0">
                <a:solidFill>
                  <a:srgbClr val="000000"/>
                </a:solidFill>
                <a:latin typeface="Calibri (body)"/>
                <a:ea typeface="Armin Grotesk 2"/>
                <a:cs typeface="Armin Grotesk 2"/>
                <a:sym typeface="Armin Grotesk 2"/>
              </a:rPr>
              <a:t> nav </a:t>
            </a:r>
            <a:r>
              <a:rPr lang="en-US" sz="2800" dirty="0" err="1">
                <a:solidFill>
                  <a:srgbClr val="000000"/>
                </a:solidFill>
                <a:latin typeface="Calibri (body)"/>
                <a:ea typeface="Armin Grotesk 2"/>
                <a:cs typeface="Armin Grotesk 2"/>
                <a:sym typeface="Armin Grotesk 2"/>
              </a:rPr>
              <a:t>produktu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inovācija</a:t>
            </a:r>
            <a:r>
              <a:rPr lang="en-US" sz="2800" dirty="0">
                <a:solidFill>
                  <a:srgbClr val="000000"/>
                </a:solidFill>
                <a:latin typeface="Calibri (body)"/>
                <a:ea typeface="Armin Grotesk 2"/>
                <a:cs typeface="Armin Grotesk 2"/>
                <a:sym typeface="Armin Grotesk 2"/>
              </a:rPr>
              <a:t>);</a:t>
            </a: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produktu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pielāgojums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konkrētām</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vajadzībām</a:t>
            </a:r>
            <a:r>
              <a:rPr lang="en-US" sz="2800" dirty="0">
                <a:solidFill>
                  <a:srgbClr val="000000"/>
                </a:solidFill>
                <a:latin typeface="Calibri (body)"/>
                <a:ea typeface="Armin Grotesk 2"/>
                <a:cs typeface="Armin Grotesk 2"/>
                <a:sym typeface="Armin Grotesk 2"/>
              </a:rPr>
              <a:t>;</a:t>
            </a: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ikdienas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sezonas</a:t>
            </a:r>
            <a:r>
              <a:rPr lang="en-US" sz="2800" dirty="0">
                <a:solidFill>
                  <a:srgbClr val="000000"/>
                </a:solidFill>
                <a:latin typeface="Calibri (body)"/>
                <a:ea typeface="Armin Grotesk 2"/>
                <a:cs typeface="Armin Grotesk 2"/>
                <a:sym typeface="Armin Grotesk 2"/>
              </a:rPr>
              <a:t> un </a:t>
            </a:r>
            <a:r>
              <a:rPr lang="en-US" sz="2800" dirty="0" err="1">
                <a:solidFill>
                  <a:srgbClr val="000000"/>
                </a:solidFill>
                <a:latin typeface="Calibri (body)"/>
                <a:ea typeface="Armin Grotesk 2"/>
                <a:cs typeface="Armin Grotesk 2"/>
                <a:sym typeface="Armin Grotesk 2"/>
              </a:rPr>
              <a:t>cikliskas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izmaiņas</a:t>
            </a:r>
            <a:r>
              <a:rPr lang="en-US" sz="2800" dirty="0">
                <a:solidFill>
                  <a:srgbClr val="000000"/>
                </a:solidFill>
                <a:latin typeface="Calibri (body)"/>
                <a:ea typeface="Armin Grotesk 2"/>
                <a:cs typeface="Armin Grotesk 2"/>
                <a:sym typeface="Armin Grotesk 2"/>
              </a:rPr>
              <a:t> un </a:t>
            </a:r>
            <a:r>
              <a:rPr lang="en-US" sz="2800" dirty="0" err="1">
                <a:solidFill>
                  <a:srgbClr val="000000"/>
                </a:solidFill>
                <a:latin typeface="Calibri (body)"/>
                <a:ea typeface="Armin Grotesk 2"/>
                <a:cs typeface="Armin Grotesk 2"/>
                <a:sym typeface="Armin Grotesk 2"/>
              </a:rPr>
              <a:t>uzlabojum</a:t>
            </a:r>
            <a:r>
              <a:rPr lang="lv-LV" sz="2800" dirty="0">
                <a:solidFill>
                  <a:srgbClr val="000000"/>
                </a:solidFill>
                <a:latin typeface="Calibri (body)"/>
                <a:ea typeface="Armin Grotesk 2"/>
                <a:cs typeface="Armin Grotesk 2"/>
                <a:sym typeface="Armin Grotesk 2"/>
              </a:rPr>
              <a:t>i</a:t>
            </a:r>
            <a:r>
              <a:rPr lang="en-US" sz="2800" dirty="0">
                <a:solidFill>
                  <a:srgbClr val="000000"/>
                </a:solidFill>
                <a:latin typeface="Calibri (body)"/>
                <a:ea typeface="Armin Grotesk 2"/>
                <a:cs typeface="Armin Grotesk 2"/>
                <a:sym typeface="Armin Grotesk 2"/>
              </a:rPr>
              <a:t>;</a:t>
            </a: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citu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ražotāju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preču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vai</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procesu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tālākpārdošan</a:t>
            </a:r>
            <a:r>
              <a:rPr lang="lv-LV" sz="2800" dirty="0">
                <a:solidFill>
                  <a:srgbClr val="000000"/>
                </a:solidFill>
                <a:latin typeface="Calibri (body)"/>
                <a:ea typeface="Armin Grotesk 2"/>
                <a:cs typeface="Armin Grotesk 2"/>
                <a:sym typeface="Armin Grotesk 2"/>
              </a:rPr>
              <a:t>a</a:t>
            </a:r>
            <a:r>
              <a:rPr lang="en-US" sz="2800" dirty="0">
                <a:solidFill>
                  <a:srgbClr val="000000"/>
                </a:solidFill>
                <a:latin typeface="Calibri (body)"/>
                <a:ea typeface="Armin Grotesk 2"/>
                <a:cs typeface="Armin Grotesk 2"/>
                <a:sym typeface="Armin Grotesk 2"/>
              </a:rPr>
              <a:t>;</a:t>
            </a: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estētiskas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izmaiņas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garšas</a:t>
            </a:r>
            <a:r>
              <a:rPr lang="en-US" sz="2800" dirty="0">
                <a:solidFill>
                  <a:srgbClr val="000000"/>
                </a:solidFill>
                <a:latin typeface="Calibri (body)"/>
                <a:ea typeface="Armin Grotesk 2"/>
                <a:cs typeface="Armin Grotesk 2"/>
                <a:sym typeface="Armin Grotesk 2"/>
              </a:rPr>
              <a:t> un </a:t>
            </a:r>
            <a:r>
              <a:rPr lang="en-US" sz="2800" dirty="0" err="1">
                <a:solidFill>
                  <a:srgbClr val="000000"/>
                </a:solidFill>
                <a:latin typeface="Calibri (body)"/>
                <a:ea typeface="Armin Grotesk 2"/>
                <a:cs typeface="Armin Grotesk 2"/>
                <a:sym typeface="Armin Grotesk 2"/>
              </a:rPr>
              <a:t>smaržas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izmaiņas</a:t>
            </a:r>
            <a:r>
              <a:rPr lang="en-US" sz="2800" dirty="0">
                <a:solidFill>
                  <a:srgbClr val="000000"/>
                </a:solidFill>
                <a:latin typeface="Calibri (body)"/>
                <a:ea typeface="Armin Grotesk 2"/>
                <a:cs typeface="Armin Grotesk 2"/>
                <a:sym typeface="Armin Grotesk 2"/>
              </a:rPr>
              <a:t> un </a:t>
            </a:r>
            <a:r>
              <a:rPr lang="en-US" sz="2800" dirty="0" err="1">
                <a:solidFill>
                  <a:srgbClr val="000000"/>
                </a:solidFill>
                <a:latin typeface="Calibri (body)"/>
                <a:ea typeface="Armin Grotesk 2"/>
                <a:cs typeface="Armin Grotesk 2"/>
                <a:sym typeface="Armin Grotesk 2"/>
              </a:rPr>
              <a:t>cit</a:t>
            </a:r>
            <a:r>
              <a:rPr lang="lv-LV" sz="2800" dirty="0">
                <a:solidFill>
                  <a:srgbClr val="000000"/>
                </a:solidFill>
                <a:latin typeface="Calibri (body)"/>
                <a:ea typeface="Armin Grotesk 2"/>
                <a:cs typeface="Armin Grotesk 2"/>
                <a:sym typeface="Armin Grotesk 2"/>
              </a:rPr>
              <a:t>i</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uzlabojum</a:t>
            </a:r>
            <a:r>
              <a:rPr lang="lv-LV" sz="2800" dirty="0">
                <a:solidFill>
                  <a:srgbClr val="000000"/>
                </a:solidFill>
                <a:latin typeface="Calibri (body)"/>
                <a:ea typeface="Armin Grotesk 2"/>
                <a:cs typeface="Armin Grotesk 2"/>
                <a:sym typeface="Armin Grotesk 2"/>
              </a:rPr>
              <a:t>i</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mārketinga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nolūkā</a:t>
            </a:r>
            <a:r>
              <a:rPr lang="en-US" sz="2800" dirty="0">
                <a:solidFill>
                  <a:srgbClr val="000000"/>
                </a:solidFill>
                <a:latin typeface="Calibri (body)"/>
                <a:ea typeface="Armin Grotesk 2"/>
                <a:cs typeface="Armin Grotesk 2"/>
                <a:sym typeface="Armin Grotesk 2"/>
              </a:rPr>
              <a:t>, kas </a:t>
            </a:r>
            <a:r>
              <a:rPr lang="en-US" sz="2800" dirty="0" err="1">
                <a:solidFill>
                  <a:srgbClr val="000000"/>
                </a:solidFill>
                <a:latin typeface="Calibri (body)"/>
                <a:ea typeface="Armin Grotesk 2"/>
                <a:cs typeface="Armin Grotesk 2"/>
                <a:sym typeface="Armin Grotesk 2"/>
              </a:rPr>
              <a:t>nemaina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funkcijas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lietojumu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vai</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tehniskās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īpašības</a:t>
            </a:r>
            <a:r>
              <a:rPr lang="en-US" sz="2800" dirty="0">
                <a:solidFill>
                  <a:srgbClr val="000000"/>
                </a:solidFill>
                <a:latin typeface="Calibri (body)"/>
                <a:ea typeface="Armin Grotesk 2"/>
                <a:cs typeface="Armin Grotesk 2"/>
                <a:sym typeface="Armin Grotesk 2"/>
              </a:rPr>
              <a:t>;</a:t>
            </a:r>
          </a:p>
          <a:p>
            <a:pPr marL="647700" lvl="1" indent="-323850" algn="l">
              <a:lnSpc>
                <a:spcPts val="4500"/>
              </a:lnSpc>
              <a:buFont typeface="Arial"/>
              <a:buChar char="•"/>
            </a:pPr>
            <a:r>
              <a:rPr lang="en-US" sz="2800" dirty="0" err="1">
                <a:solidFill>
                  <a:srgbClr val="000000"/>
                </a:solidFill>
                <a:latin typeface="Calibri (body)"/>
                <a:ea typeface="Armin Grotesk 2"/>
                <a:cs typeface="Armin Grotesk 2"/>
                <a:sym typeface="Armin Grotesk 2"/>
              </a:rPr>
              <a:t>organizatorisko</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procesu</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uzlabošan</a:t>
            </a:r>
            <a:r>
              <a:rPr lang="lv-LV" sz="2800" dirty="0">
                <a:solidFill>
                  <a:srgbClr val="000000"/>
                </a:solidFill>
                <a:latin typeface="Calibri (body)"/>
                <a:ea typeface="Armin Grotesk 2"/>
                <a:cs typeface="Armin Grotesk 2"/>
                <a:sym typeface="Armin Grotesk 2"/>
              </a:rPr>
              <a:t>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komersanta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darbībā</a:t>
            </a:r>
            <a:r>
              <a:rPr lang="en-US" sz="2800" dirty="0">
                <a:solidFill>
                  <a:srgbClr val="000000"/>
                </a:solidFill>
                <a:latin typeface="Calibri (body)"/>
                <a:ea typeface="Armin Grotesk 2"/>
                <a:cs typeface="Armin Grotesk 2"/>
                <a:sym typeface="Armin Grotesk 2"/>
              </a:rPr>
              <a:t>, tai </a:t>
            </a:r>
            <a:r>
              <a:rPr lang="en-US" sz="2800" dirty="0" err="1">
                <a:solidFill>
                  <a:srgbClr val="000000"/>
                </a:solidFill>
                <a:latin typeface="Calibri (body)"/>
                <a:ea typeface="Armin Grotesk 2"/>
                <a:cs typeface="Armin Grotesk 2"/>
                <a:sym typeface="Armin Grotesk 2"/>
              </a:rPr>
              <a:t>skaitā</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komersanta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līmenī</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izmantojamas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programmatūras</a:t>
            </a:r>
            <a:r>
              <a:rPr lang="en-US" sz="2800" dirty="0">
                <a:solidFill>
                  <a:srgbClr val="000000"/>
                </a:solidFill>
                <a:latin typeface="Calibri (body)"/>
                <a:ea typeface="Armin Grotesk 2"/>
                <a:cs typeface="Armin Grotesk 2"/>
                <a:sym typeface="Armin Grotesk 2"/>
              </a:rPr>
              <a:t> un </a:t>
            </a:r>
            <a:r>
              <a:rPr lang="en-US" sz="2800" dirty="0" err="1">
                <a:solidFill>
                  <a:srgbClr val="000000"/>
                </a:solidFill>
                <a:latin typeface="Calibri (body)"/>
                <a:ea typeface="Armin Grotesk 2"/>
                <a:cs typeface="Armin Grotesk 2"/>
                <a:sym typeface="Armin Grotesk 2"/>
              </a:rPr>
              <a:t>informācijas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sistēmas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izstrād</a:t>
            </a:r>
            <a:r>
              <a:rPr lang="lv-LV" sz="2800" dirty="0">
                <a:solidFill>
                  <a:srgbClr val="000000"/>
                </a:solidFill>
                <a:latin typeface="Calibri (body)"/>
                <a:ea typeface="Armin Grotesk 2"/>
                <a:cs typeface="Armin Grotesk 2"/>
                <a:sym typeface="Armin Grotesk 2"/>
              </a:rPr>
              <a:t>e</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komersanta</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darbības</a:t>
            </a:r>
            <a:r>
              <a:rPr lang="en-US" sz="2800" dirty="0">
                <a:solidFill>
                  <a:srgbClr val="000000"/>
                </a:solidFill>
                <a:latin typeface="Calibri (body)"/>
                <a:ea typeface="Armin Grotesk 2"/>
                <a:cs typeface="Armin Grotesk 2"/>
                <a:sym typeface="Armin Grotesk 2"/>
              </a:rPr>
              <a:t> </a:t>
            </a:r>
            <a:r>
              <a:rPr lang="en-US" sz="2800" dirty="0" err="1">
                <a:solidFill>
                  <a:srgbClr val="000000"/>
                </a:solidFill>
                <a:latin typeface="Calibri (body)"/>
                <a:ea typeface="Armin Grotesk 2"/>
                <a:cs typeface="Armin Grotesk 2"/>
                <a:sym typeface="Armin Grotesk 2"/>
              </a:rPr>
              <a:t>nodrošināšanai</a:t>
            </a:r>
            <a:r>
              <a:rPr lang="en-US" sz="2800" dirty="0">
                <a:solidFill>
                  <a:srgbClr val="000000"/>
                </a:solidFill>
                <a:latin typeface="Calibri (body)"/>
                <a:ea typeface="Armin Grotesk 2"/>
                <a:cs typeface="Armin Grotesk 2"/>
                <a:sym typeface="Armin Grotesk 2"/>
              </a:rPr>
              <a:t>.</a:t>
            </a:r>
          </a:p>
          <a:p>
            <a:pPr algn="l">
              <a:lnSpc>
                <a:spcPts val="4500"/>
              </a:lnSpc>
            </a:pPr>
            <a:endParaRPr lang="en-US" sz="3000" dirty="0">
              <a:solidFill>
                <a:srgbClr val="000000"/>
              </a:solidFill>
              <a:latin typeface="Armin Grotesk 2"/>
              <a:ea typeface="Armin Grotesk 2"/>
              <a:cs typeface="Armin Grotesk 2"/>
              <a:sym typeface="Armin Grotesk 2"/>
            </a:endParaRPr>
          </a:p>
        </p:txBody>
      </p:sp>
      <p:grpSp>
        <p:nvGrpSpPr>
          <p:cNvPr id="3" name="Group 3"/>
          <p:cNvGrpSpPr/>
          <p:nvPr/>
        </p:nvGrpSpPr>
        <p:grpSpPr>
          <a:xfrm>
            <a:off x="12578490" y="-3519567"/>
            <a:ext cx="5570247" cy="5767467"/>
            <a:chOff x="0" y="0"/>
            <a:chExt cx="7426996" cy="7689955"/>
          </a:xfrm>
        </p:grpSpPr>
        <p:sp>
          <p:nvSpPr>
            <p:cNvPr id="4" name="AutoShape 4"/>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5" name="AutoShape 5"/>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6" name="AutoShape 6"/>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7"/>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8"/>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9"/>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0"/>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1" name="AutoShape 11"/>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sp>
        <p:nvSpPr>
          <p:cNvPr id="12" name="Freeform 12"/>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2"/>
            <a:stretch>
              <a:fillRect l="-40" r="-40"/>
            </a:stretch>
          </a:blipFill>
        </p:spPr>
        <p:txBody>
          <a:bodyPr/>
          <a:lstStyle/>
          <a:p>
            <a:endParaRPr lang="lv-LV"/>
          </a:p>
        </p:txBody>
      </p:sp>
      <p:sp>
        <p:nvSpPr>
          <p:cNvPr id="13" name="TextBox 13"/>
          <p:cNvSpPr txBox="1"/>
          <p:nvPr/>
        </p:nvSpPr>
        <p:spPr>
          <a:xfrm>
            <a:off x="1066452" y="952936"/>
            <a:ext cx="14859348" cy="934551"/>
          </a:xfrm>
          <a:prstGeom prst="rect">
            <a:avLst/>
          </a:prstGeom>
        </p:spPr>
        <p:txBody>
          <a:bodyPr wrap="square" lIns="0" tIns="0" rIns="0" bIns="0" rtlCol="0" anchor="t">
            <a:spAutoFit/>
          </a:bodyPr>
          <a:lstStyle/>
          <a:p>
            <a:pPr>
              <a:lnSpc>
                <a:spcPts val="8005"/>
              </a:lnSpc>
            </a:pPr>
            <a:r>
              <a:rPr lang="lv-LV" sz="5000" dirty="0"/>
              <a:t>ATBALSTS ZINĀTŅIETILPĪGIEM JAUNUZŅĒMUMIEM</a:t>
            </a:r>
            <a:endParaRPr lang="en-US" sz="5000" dirty="0">
              <a:latin typeface="Armin Grotesk 3"/>
              <a:ea typeface="Armin Grotesk 3"/>
              <a:cs typeface="Armin Grotesk 3"/>
              <a:sym typeface="Armin Grotesk 3"/>
            </a:endParaRPr>
          </a:p>
        </p:txBody>
      </p:sp>
      <p:sp>
        <p:nvSpPr>
          <p:cNvPr id="14" name="TextBox 14"/>
          <p:cNvSpPr txBox="1"/>
          <p:nvPr/>
        </p:nvSpPr>
        <p:spPr>
          <a:xfrm>
            <a:off x="1066452" y="2284153"/>
            <a:ext cx="10569200" cy="461665"/>
          </a:xfrm>
          <a:prstGeom prst="rect">
            <a:avLst/>
          </a:prstGeom>
        </p:spPr>
        <p:txBody>
          <a:bodyPr lIns="0" tIns="0" rIns="0" bIns="0" rtlCol="0" anchor="t">
            <a:spAutoFit/>
          </a:bodyPr>
          <a:lstStyle/>
          <a:p>
            <a:pPr algn="l">
              <a:lnSpc>
                <a:spcPts val="3600"/>
              </a:lnSpc>
            </a:pPr>
            <a:r>
              <a:rPr lang="en-US" sz="3000" b="1" dirty="0">
                <a:solidFill>
                  <a:srgbClr val="A20B32"/>
                </a:solidFill>
                <a:latin typeface="Calibri (body)"/>
                <a:ea typeface="Armin Grotesk 2 Semi-Bold"/>
                <a:cs typeface="Armin Grotesk 2 Semi-Bold"/>
                <a:sym typeface="Armin Grotesk 2 Semi-Bold"/>
              </a:rPr>
              <a:t>JAUNS PRODUKTS </a:t>
            </a:r>
            <a:r>
              <a:rPr lang="en-US" sz="3000" b="1" u="sng" dirty="0">
                <a:solidFill>
                  <a:srgbClr val="A20B32"/>
                </a:solidFill>
                <a:latin typeface="Calibri (body)"/>
                <a:ea typeface="Armin Grotesk 2 Semi-Bold"/>
                <a:cs typeface="Armin Grotesk 2 Semi-Bold"/>
                <a:sym typeface="Armin Grotesk 2 Semi-Bold"/>
              </a:rPr>
              <a:t>NAV</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95569" y="5926265"/>
            <a:ext cx="5570247" cy="5767467"/>
            <a:chOff x="0" y="0"/>
            <a:chExt cx="7426996" cy="7689955"/>
          </a:xfrm>
        </p:grpSpPr>
        <p:sp>
          <p:nvSpPr>
            <p:cNvPr id="3" name="AutoShape 3"/>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4" name="AutoShape 4"/>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5" name="AutoShape 5"/>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6" name="AutoShape 6"/>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7"/>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8"/>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9"/>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0"/>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grpSp>
        <p:nvGrpSpPr>
          <p:cNvPr id="11" name="Group 11"/>
          <p:cNvGrpSpPr/>
          <p:nvPr/>
        </p:nvGrpSpPr>
        <p:grpSpPr>
          <a:xfrm>
            <a:off x="8963263" y="0"/>
            <a:ext cx="13165220" cy="1316522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stretch>
                <a:fillRect t="-25187" b="-25187"/>
              </a:stretch>
            </a:blipFill>
          </p:spPr>
          <p:txBody>
            <a:bodyPr/>
            <a:lstStyle/>
            <a:p>
              <a:endParaRPr lang="lv-LV"/>
            </a:p>
          </p:txBody>
        </p:sp>
      </p:grpSp>
      <p:sp>
        <p:nvSpPr>
          <p:cNvPr id="13" name="TextBox 13"/>
          <p:cNvSpPr txBox="1"/>
          <p:nvPr/>
        </p:nvSpPr>
        <p:spPr>
          <a:xfrm>
            <a:off x="1028700" y="1922146"/>
            <a:ext cx="10120984" cy="7622856"/>
          </a:xfrm>
          <a:prstGeom prst="rect">
            <a:avLst/>
          </a:prstGeom>
        </p:spPr>
        <p:txBody>
          <a:bodyPr lIns="0" tIns="0" rIns="0" bIns="0" rtlCol="0" anchor="t">
            <a:spAutoFit/>
          </a:bodyPr>
          <a:lstStyle/>
          <a:p>
            <a:pPr marL="626111" lvl="1" indent="-313055" algn="l">
              <a:lnSpc>
                <a:spcPts val="4640"/>
              </a:lnSpc>
              <a:buFont typeface="Arial"/>
              <a:buChar char="•"/>
            </a:pPr>
            <a:r>
              <a:rPr lang="en-US" sz="3000" dirty="0" err="1">
                <a:solidFill>
                  <a:srgbClr val="000000"/>
                </a:solidFill>
                <a:latin typeface="Calibri (body)"/>
                <a:ea typeface="Armin Grotesk 2 Semi-Bold"/>
                <a:cs typeface="Armin Grotesk 2 Semi-Bold"/>
                <a:sym typeface="Armin Grotesk 2 Semi-Bold"/>
              </a:rPr>
              <a:t>Atbilst</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sīkā</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mikro</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mazā</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vai</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vidējā</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komersanta</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statusam</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vai</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ir</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mazas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vidējas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kapitalizācijas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sabiedrība</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Atbalstu</a:t>
            </a:r>
            <a:r>
              <a:rPr lang="en-US" sz="3000" dirty="0">
                <a:solidFill>
                  <a:srgbClr val="000000"/>
                </a:solidFill>
                <a:latin typeface="Calibri (body)"/>
                <a:ea typeface="Armin Grotesk 2 Semi-Bold"/>
                <a:cs typeface="Armin Grotesk 2 Semi-Bold"/>
                <a:sym typeface="Armin Grotesk 2 Semi-Bold"/>
              </a:rPr>
              <a:t> var </a:t>
            </a:r>
            <a:r>
              <a:rPr lang="en-US" sz="3000" dirty="0" err="1">
                <a:solidFill>
                  <a:srgbClr val="000000"/>
                </a:solidFill>
                <a:latin typeface="Calibri (body)"/>
                <a:ea typeface="Armin Grotesk 2 Semi-Bold"/>
                <a:cs typeface="Armin Grotesk 2 Semi-Bold"/>
                <a:sym typeface="Armin Grotesk 2 Semi-Bold"/>
              </a:rPr>
              <a:t>saņemt</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arī</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vidēja</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kapitalizācijas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sabiedrība</a:t>
            </a:r>
            <a:r>
              <a:rPr lang="en-US" sz="3000" dirty="0">
                <a:solidFill>
                  <a:srgbClr val="000000"/>
                </a:solidFill>
                <a:latin typeface="Calibri (body)"/>
                <a:ea typeface="Armin Grotesk 2 Semi-Bold"/>
                <a:cs typeface="Armin Grotesk 2 Semi-Bold"/>
                <a:sym typeface="Armin Grotesk 2 Semi-Bold"/>
              </a:rPr>
              <a:t> un </a:t>
            </a:r>
            <a:r>
              <a:rPr lang="en-US" sz="3000" dirty="0" err="1">
                <a:solidFill>
                  <a:srgbClr val="000000"/>
                </a:solidFill>
                <a:latin typeface="Calibri (body)"/>
                <a:ea typeface="Armin Grotesk 2 Semi-Bold"/>
                <a:cs typeface="Armin Grotesk 2 Semi-Bold"/>
                <a:sym typeface="Armin Grotesk 2 Semi-Bold"/>
              </a:rPr>
              <a:t>lielais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komersants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ar</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nosacījumu</a:t>
            </a:r>
            <a:r>
              <a:rPr lang="en-US" sz="3000" dirty="0">
                <a:solidFill>
                  <a:srgbClr val="000000"/>
                </a:solidFill>
                <a:latin typeface="Calibri (body)"/>
                <a:ea typeface="Armin Grotesk 2 Semi-Bold"/>
                <a:cs typeface="Armin Grotesk 2 Semi-Bold"/>
                <a:sym typeface="Armin Grotesk 2 Semi-Bold"/>
              </a:rPr>
              <a:t>, ka </a:t>
            </a:r>
            <a:r>
              <a:rPr lang="en-US" sz="3000" dirty="0" err="1">
                <a:solidFill>
                  <a:srgbClr val="000000"/>
                </a:solidFill>
                <a:latin typeface="Calibri (body)"/>
                <a:ea typeface="Armin Grotesk 2 Semi-Bold"/>
                <a:cs typeface="Armin Grotesk 2 Semi-Bold"/>
                <a:sym typeface="Armin Grotesk 2 Semi-Bold"/>
              </a:rPr>
              <a:t>tas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sadarbojas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ar</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sīkajiem</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mikro</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mazajiem</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vai</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vidējiem</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komersantiem</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pētniecības</a:t>
            </a:r>
            <a:r>
              <a:rPr lang="en-US" sz="3000" dirty="0">
                <a:solidFill>
                  <a:srgbClr val="000000"/>
                </a:solidFill>
                <a:latin typeface="Calibri (body)"/>
                <a:ea typeface="Armin Grotesk 2 Semi-Bold"/>
                <a:cs typeface="Armin Grotesk 2 Semi-Bold"/>
                <a:sym typeface="Armin Grotesk 2 Semi-Bold"/>
              </a:rPr>
              <a:t> un </a:t>
            </a:r>
            <a:r>
              <a:rPr lang="en-US" sz="3000" dirty="0" err="1">
                <a:solidFill>
                  <a:srgbClr val="000000"/>
                </a:solidFill>
                <a:latin typeface="Calibri (body)"/>
                <a:ea typeface="Armin Grotesk 2 Semi-Bold"/>
                <a:cs typeface="Armin Grotesk 2 Semi-Bold"/>
                <a:sym typeface="Armin Grotesk 2 Semi-Bold"/>
              </a:rPr>
              <a:t>inovācijas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aktivitātēs</a:t>
            </a:r>
            <a:r>
              <a:rPr lang="lv-LV" sz="3000" dirty="0">
                <a:solidFill>
                  <a:srgbClr val="000000"/>
                </a:solidFill>
                <a:latin typeface="Calibri (body)"/>
                <a:ea typeface="Armin Grotesk 2 Semi-Bold"/>
                <a:cs typeface="Armin Grotesk 2 Semi-Bold"/>
                <a:sym typeface="Armin Grotesk 2 Semi-Bold"/>
              </a:rPr>
              <a:t> konkrētā projekta ietvaros</a:t>
            </a:r>
            <a:endParaRPr lang="en-US" sz="3000" dirty="0">
              <a:solidFill>
                <a:srgbClr val="000000"/>
              </a:solidFill>
              <a:latin typeface="Calibri (body)"/>
              <a:ea typeface="Armin Grotesk 2 Semi-Bold"/>
              <a:cs typeface="Armin Grotesk 2 Semi-Bold"/>
              <a:sym typeface="Armin Grotesk 2 Semi-Bold"/>
            </a:endParaRPr>
          </a:p>
          <a:p>
            <a:pPr marL="626111" lvl="1" indent="-313055">
              <a:lnSpc>
                <a:spcPts val="4640"/>
              </a:lnSpc>
              <a:buFont typeface="Arial"/>
              <a:buChar char="•"/>
            </a:pPr>
            <a:r>
              <a:rPr lang="en-US" sz="3000" dirty="0">
                <a:solidFill>
                  <a:srgbClr val="000000"/>
                </a:solidFill>
                <a:latin typeface="Calibri (body)"/>
                <a:ea typeface="Armin Grotesk 2 Semi-Bold"/>
                <a:cs typeface="Armin Grotesk 2 Semi-Bold"/>
                <a:sym typeface="Armin Grotesk 2 Semi-Bold"/>
              </a:rPr>
              <a:t>Nav </a:t>
            </a:r>
            <a:r>
              <a:rPr lang="en-US" sz="3000" dirty="0" err="1">
                <a:solidFill>
                  <a:srgbClr val="000000"/>
                </a:solidFill>
                <a:latin typeface="Calibri (body)"/>
                <a:ea typeface="Armin Grotesk 2 Semi-Bold"/>
                <a:cs typeface="Armin Grotesk 2 Semi-Bold"/>
                <a:sym typeface="Armin Grotesk 2 Semi-Bold"/>
              </a:rPr>
              <a:t>lielāk</a:t>
            </a:r>
            <a:r>
              <a:rPr lang="lv-LV" sz="3000" dirty="0">
                <a:solidFill>
                  <a:srgbClr val="000000"/>
                </a:solidFill>
                <a:latin typeface="Calibri (body)"/>
                <a:ea typeface="Armin Grotesk 2 Semi-Bold"/>
                <a:cs typeface="Armin Grotesk 2 Semi-Bold"/>
                <a:sym typeface="Armin Grotesk 2 Semi-Bold"/>
              </a:rPr>
              <a:t>s </a:t>
            </a:r>
            <a:r>
              <a:rPr lang="en-US" sz="3000" dirty="0" err="1">
                <a:solidFill>
                  <a:srgbClr val="000000"/>
                </a:solidFill>
                <a:latin typeface="Calibri (body)"/>
                <a:ea typeface="Armin Grotesk 2 Semi-Bold"/>
                <a:cs typeface="Armin Grotesk 2 Semi-Bold"/>
                <a:sym typeface="Armin Grotesk 2 Semi-Bold"/>
              </a:rPr>
              <a:t>nodokļu</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parād</a:t>
            </a:r>
            <a:r>
              <a:rPr lang="lv-LV" sz="3000" dirty="0">
                <a:solidFill>
                  <a:srgbClr val="000000"/>
                </a:solidFill>
                <a:latin typeface="Calibri (body)"/>
                <a:ea typeface="Armin Grotesk 2 Semi-Bold"/>
                <a:cs typeface="Armin Grotesk 2 Semi-Bold"/>
                <a:sym typeface="Armin Grotesk 2 Semi-Bold"/>
              </a:rPr>
              <a:t>s </a:t>
            </a:r>
            <a:r>
              <a:rPr lang="en-US" sz="3000" dirty="0">
                <a:solidFill>
                  <a:srgbClr val="000000"/>
                </a:solidFill>
                <a:latin typeface="Calibri (body)"/>
                <a:ea typeface="Armin Grotesk 2 Semi-Bold"/>
                <a:cs typeface="Armin Grotesk 2 Semi-Bold"/>
                <a:sym typeface="Armin Grotesk 2 Semi-Bold"/>
              </a:rPr>
              <a:t>par 150 </a:t>
            </a:r>
            <a:r>
              <a:rPr lang="en-US" sz="3000" i="1" dirty="0">
                <a:solidFill>
                  <a:srgbClr val="000000"/>
                </a:solidFill>
                <a:latin typeface="Calibri (body)"/>
                <a:ea typeface="Armin Grotesk 2 Semi-Bold"/>
                <a:cs typeface="Armin Grotesk 2 Semi-Bold"/>
                <a:sym typeface="Armin Grotesk 2 Semi-Bold"/>
              </a:rPr>
              <a:t>euro</a:t>
            </a:r>
            <a:endParaRPr lang="en-US" sz="3000" dirty="0">
              <a:solidFill>
                <a:srgbClr val="000000"/>
              </a:solidFill>
              <a:latin typeface="Calibri (body)"/>
              <a:ea typeface="Armin Grotesk 2 Semi-Bold"/>
              <a:cs typeface="Armin Grotesk 2 Semi-Bold"/>
              <a:sym typeface="Armin Grotesk 2 Semi-Bold"/>
            </a:endParaRPr>
          </a:p>
          <a:p>
            <a:pPr marL="626111" lvl="1" indent="-313055" algn="l">
              <a:lnSpc>
                <a:spcPts val="4640"/>
              </a:lnSpc>
              <a:buFont typeface="Arial"/>
              <a:buChar char="•"/>
            </a:pPr>
            <a:r>
              <a:rPr lang="en-US" sz="3000" dirty="0">
                <a:solidFill>
                  <a:srgbClr val="000000"/>
                </a:solidFill>
                <a:latin typeface="Calibri (body)"/>
                <a:ea typeface="Armin Grotesk 2 Semi-Bold"/>
                <a:cs typeface="Armin Grotesk 2 Semi-Bold"/>
                <a:sym typeface="Armin Grotesk 2 Semi-Bold"/>
              </a:rPr>
              <a:t>Nav </a:t>
            </a:r>
            <a:r>
              <a:rPr lang="en-US" sz="3000" dirty="0" err="1">
                <a:solidFill>
                  <a:srgbClr val="000000"/>
                </a:solidFill>
                <a:latin typeface="Calibri (body)"/>
                <a:ea typeface="Armin Grotesk 2 Semi-Bold"/>
                <a:cs typeface="Armin Grotesk 2 Semi-Bold"/>
                <a:sym typeface="Armin Grotesk 2 Semi-Bold"/>
              </a:rPr>
              <a:t>pasludināts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maksātnespējas</a:t>
            </a:r>
            <a:r>
              <a:rPr lang="en-US" sz="3000" dirty="0">
                <a:solidFill>
                  <a:srgbClr val="000000"/>
                </a:solidFill>
                <a:latin typeface="Calibri (body)"/>
                <a:ea typeface="Armin Grotesk 2 Semi-Bold"/>
                <a:cs typeface="Armin Grotesk 2 Semi-Bold"/>
                <a:sym typeface="Armin Grotesk 2 Semi-Bold"/>
              </a:rPr>
              <a:t> process</a:t>
            </a:r>
          </a:p>
          <a:p>
            <a:pPr marL="626111" lvl="1" indent="-313055" algn="l">
              <a:lnSpc>
                <a:spcPts val="4640"/>
              </a:lnSpc>
              <a:buFont typeface="Arial"/>
              <a:buChar char="•"/>
            </a:pPr>
            <a:r>
              <a:rPr lang="en-US" sz="3000" dirty="0" err="1">
                <a:solidFill>
                  <a:srgbClr val="000000"/>
                </a:solidFill>
                <a:latin typeface="Calibri (body)"/>
                <a:ea typeface="Armin Grotesk 2 Semi-Bold"/>
                <a:cs typeface="Armin Grotesk 2 Semi-Bold"/>
                <a:sym typeface="Armin Grotesk 2 Semi-Bold"/>
              </a:rPr>
              <a:t>Ir</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pieejams</a:t>
            </a:r>
            <a:r>
              <a:rPr lang="en-US" sz="3000" dirty="0">
                <a:solidFill>
                  <a:srgbClr val="000000"/>
                </a:solidFill>
                <a:latin typeface="Calibri (body)"/>
                <a:ea typeface="Armin Grotesk 2 Semi-Bold"/>
                <a:cs typeface="Armin Grotesk 2 Semi-Bold"/>
                <a:sym typeface="Armin Grotesk 2 Semi-Bold"/>
              </a:rPr>
              <a:t> </a:t>
            </a:r>
            <a:r>
              <a:rPr lang="en-US" sz="3000" i="1" dirty="0">
                <a:solidFill>
                  <a:srgbClr val="000000"/>
                </a:solidFill>
                <a:latin typeface="Calibri (body)"/>
                <a:ea typeface="Armin Grotesk 2 Semi-Bold"/>
                <a:cs typeface="Armin Grotesk 2 Semi-Bold"/>
                <a:sym typeface="Armin Grotesk 2 Semi-Bold"/>
              </a:rPr>
              <a:t>de minimis</a:t>
            </a:r>
            <a:endParaRPr lang="en-US" sz="3000" dirty="0">
              <a:solidFill>
                <a:srgbClr val="000000"/>
              </a:solidFill>
              <a:latin typeface="Calibri (body)"/>
              <a:ea typeface="Armin Grotesk 2 Semi-Bold"/>
              <a:cs typeface="Armin Grotesk 2 Semi-Bold"/>
              <a:sym typeface="Armin Grotesk 2 Semi-Bold"/>
            </a:endParaRPr>
          </a:p>
          <a:p>
            <a:pPr marL="626111" lvl="1" indent="-313055" algn="l">
              <a:lnSpc>
                <a:spcPts val="4640"/>
              </a:lnSpc>
              <a:buFont typeface="Arial"/>
              <a:buChar char="•"/>
            </a:pPr>
            <a:r>
              <a:rPr lang="en-US" sz="3000" dirty="0">
                <a:solidFill>
                  <a:srgbClr val="000000"/>
                </a:solidFill>
                <a:latin typeface="Calibri (body)"/>
                <a:ea typeface="Armin Grotesk 2 Semi-Bold"/>
                <a:cs typeface="Armin Grotesk 2 Semi-Bold"/>
                <a:sym typeface="Armin Grotesk 2 Semi-Bold"/>
              </a:rPr>
              <a:t>Nav </a:t>
            </a:r>
            <a:r>
              <a:rPr lang="en-US" sz="3000" dirty="0" err="1">
                <a:solidFill>
                  <a:srgbClr val="000000"/>
                </a:solidFill>
                <a:latin typeface="Calibri (body)"/>
                <a:ea typeface="Armin Grotesk 2 Semi-Bold"/>
                <a:cs typeface="Armin Grotesk 2 Semi-Bold"/>
                <a:sym typeface="Armin Grotesk 2 Semi-Bold"/>
              </a:rPr>
              <a:t>noteiktas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sankcijas</a:t>
            </a:r>
            <a:endParaRPr lang="en-US" sz="3000" dirty="0">
              <a:solidFill>
                <a:srgbClr val="000000"/>
              </a:solidFill>
              <a:latin typeface="Calibri (body)"/>
              <a:ea typeface="Armin Grotesk 2 Semi-Bold"/>
              <a:cs typeface="Armin Grotesk 2 Semi-Bold"/>
              <a:sym typeface="Armin Grotesk 2 Semi-Bold"/>
            </a:endParaRPr>
          </a:p>
          <a:p>
            <a:pPr marL="626111" lvl="1" indent="-313055" algn="l">
              <a:lnSpc>
                <a:spcPts val="4640"/>
              </a:lnSpc>
              <a:buFont typeface="Arial"/>
              <a:buChar char="•"/>
            </a:pPr>
            <a:r>
              <a:rPr lang="en-US" sz="3000" dirty="0">
                <a:solidFill>
                  <a:srgbClr val="000000"/>
                </a:solidFill>
                <a:latin typeface="Calibri (body)"/>
                <a:ea typeface="Armin Grotesk 2 Semi-Bold"/>
                <a:cs typeface="Armin Grotesk 2 Semi-Bold"/>
                <a:sym typeface="Armin Grotesk 2 Semi-Bold"/>
              </a:rPr>
              <a:t>Nav </a:t>
            </a:r>
            <a:r>
              <a:rPr lang="en-US" sz="3000" dirty="0" err="1">
                <a:solidFill>
                  <a:srgbClr val="000000"/>
                </a:solidFill>
                <a:latin typeface="Calibri (body)"/>
                <a:ea typeface="Armin Grotesk 2 Semi-Bold"/>
                <a:cs typeface="Armin Grotesk 2 Semi-Bold"/>
                <a:sym typeface="Armin Grotesk 2 Semi-Bold"/>
              </a:rPr>
              <a:t>sniedzis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nepatiesu</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informāciju</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vai</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tīši</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maldinājis</a:t>
            </a:r>
            <a:endParaRPr lang="en-US" sz="3000" dirty="0">
              <a:solidFill>
                <a:srgbClr val="000000"/>
              </a:solidFill>
              <a:latin typeface="Calibri (body)"/>
              <a:ea typeface="Armin Grotesk 2 Semi-Bold"/>
              <a:cs typeface="Armin Grotesk 2 Semi-Bold"/>
              <a:sym typeface="Armin Grotesk 2 Semi-Bold"/>
            </a:endParaRPr>
          </a:p>
          <a:p>
            <a:pPr marL="626111" lvl="1" indent="-313055" algn="l">
              <a:lnSpc>
                <a:spcPts val="4640"/>
              </a:lnSpc>
              <a:buFont typeface="Arial"/>
              <a:buChar char="•"/>
            </a:pPr>
            <a:r>
              <a:rPr lang="en-US" sz="3000" dirty="0">
                <a:solidFill>
                  <a:srgbClr val="000000"/>
                </a:solidFill>
                <a:latin typeface="Calibri (body)"/>
                <a:ea typeface="Armin Grotesk 2 Semi-Bold"/>
                <a:cs typeface="Armin Grotesk 2 Semi-Bold"/>
                <a:sym typeface="Armin Grotesk 2 Semi-Bold"/>
              </a:rPr>
              <a:t>Uz kuru </a:t>
            </a:r>
            <a:r>
              <a:rPr lang="en-US" sz="3000" dirty="0" err="1">
                <a:solidFill>
                  <a:srgbClr val="000000"/>
                </a:solidFill>
                <a:latin typeface="Calibri (body)"/>
                <a:ea typeface="Armin Grotesk 2 Semi-Bold"/>
                <a:cs typeface="Armin Grotesk 2 Semi-Bold"/>
                <a:sym typeface="Armin Grotesk 2 Semi-Bold"/>
              </a:rPr>
              <a:t>neattiecas</a:t>
            </a:r>
            <a:r>
              <a:rPr lang="en-US" sz="3000" dirty="0">
                <a:solidFill>
                  <a:srgbClr val="000000"/>
                </a:solidFill>
                <a:latin typeface="Calibri (body)"/>
                <a:ea typeface="Armin Grotesk 2 Semi-Bold"/>
                <a:cs typeface="Armin Grotesk 2 Semi-Bold"/>
                <a:sym typeface="Armin Grotesk 2 Semi-Bold"/>
              </a:rPr>
              <a:t> ES fondu </a:t>
            </a:r>
            <a:r>
              <a:rPr lang="en-US" sz="3000" dirty="0" err="1">
                <a:solidFill>
                  <a:srgbClr val="000000"/>
                </a:solidFill>
                <a:latin typeface="Calibri (body)"/>
                <a:ea typeface="Armin Grotesk 2 Semi-Bold"/>
                <a:cs typeface="Armin Grotesk 2 Semi-Bold"/>
                <a:sym typeface="Armin Grotesk 2 Semi-Bold"/>
              </a:rPr>
              <a:t>vadības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likuma</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projekta</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iesniedzēja</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izslēgšanas</a:t>
            </a:r>
            <a:r>
              <a:rPr lang="en-US" sz="3000" dirty="0">
                <a:solidFill>
                  <a:srgbClr val="000000"/>
                </a:solidFill>
                <a:latin typeface="Calibri (body)"/>
                <a:ea typeface="Armin Grotesk 2 Semi-Bold"/>
                <a:cs typeface="Armin Grotesk 2 Semi-Bold"/>
                <a:sym typeface="Armin Grotesk 2 Semi-Bold"/>
              </a:rPr>
              <a:t> </a:t>
            </a:r>
            <a:r>
              <a:rPr lang="en-US" sz="3000" dirty="0" err="1">
                <a:solidFill>
                  <a:srgbClr val="000000"/>
                </a:solidFill>
                <a:latin typeface="Calibri (body)"/>
                <a:ea typeface="Armin Grotesk 2 Semi-Bold"/>
                <a:cs typeface="Armin Grotesk 2 Semi-Bold"/>
                <a:sym typeface="Armin Grotesk 2 Semi-Bold"/>
              </a:rPr>
              <a:t>noteikumi</a:t>
            </a:r>
            <a:r>
              <a:rPr lang="en-US" sz="3000" dirty="0">
                <a:solidFill>
                  <a:srgbClr val="000000"/>
                </a:solidFill>
                <a:latin typeface="Calibri (body)"/>
                <a:ea typeface="Armin Grotesk 2 Semi-Bold"/>
                <a:cs typeface="Armin Grotesk 2 Semi-Bold"/>
                <a:sym typeface="Armin Grotesk 2 Semi-Bold"/>
              </a:rPr>
              <a:t> - </a:t>
            </a:r>
            <a:r>
              <a:rPr lang="en-US" sz="3000" u="sng" dirty="0">
                <a:solidFill>
                  <a:srgbClr val="000000"/>
                </a:solidFill>
                <a:latin typeface="Calibri (body)"/>
                <a:ea typeface="Armin Grotesk 2 Semi-Bold"/>
                <a:cs typeface="Armin Grotesk 2 Semi-Bold"/>
                <a:sym typeface="Armin Grotesk 2 Semi-Bold"/>
                <a:hlinkClick r:id="rId3" tooltip="https://likumi.lv/ta/id/331743"/>
              </a:rPr>
              <a:t>likumi.lv</a:t>
            </a:r>
            <a:endParaRPr lang="en-US" sz="3000" dirty="0">
              <a:solidFill>
                <a:srgbClr val="000000"/>
              </a:solidFill>
              <a:latin typeface="Calibri (body)"/>
              <a:ea typeface="Armin Grotesk 2 Semi-Bold"/>
              <a:cs typeface="Armin Grotesk 2 Semi-Bold"/>
              <a:sym typeface="Armin Grotesk 2 Semi-Bold"/>
            </a:endParaRPr>
          </a:p>
        </p:txBody>
      </p:sp>
      <p:sp>
        <p:nvSpPr>
          <p:cNvPr id="14" name="TextBox 14"/>
          <p:cNvSpPr txBox="1"/>
          <p:nvPr/>
        </p:nvSpPr>
        <p:spPr>
          <a:xfrm>
            <a:off x="1028700" y="923925"/>
            <a:ext cx="12044702" cy="769441"/>
          </a:xfrm>
          <a:prstGeom prst="rect">
            <a:avLst/>
          </a:prstGeom>
        </p:spPr>
        <p:txBody>
          <a:bodyPr lIns="0" tIns="0" rIns="0" bIns="0" rtlCol="0" anchor="t">
            <a:spAutoFit/>
          </a:bodyPr>
          <a:lstStyle/>
          <a:p>
            <a:pPr algn="l">
              <a:lnSpc>
                <a:spcPts val="6000"/>
              </a:lnSpc>
            </a:pPr>
            <a:r>
              <a:rPr lang="en-US" sz="5000" dirty="0">
                <a:solidFill>
                  <a:srgbClr val="000000"/>
                </a:solidFill>
                <a:latin typeface="Calibri (body)"/>
                <a:ea typeface="Armin Grotesk 2"/>
                <a:cs typeface="Armin Grotesk 2"/>
                <a:sym typeface="Armin Grotesk 2"/>
              </a:rPr>
              <a:t>PRASĪBAS KOMERSANTAM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9B7B6-9FD6-1913-6EAD-09C267D1E831}"/>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28797D38-E976-D725-BA03-2C8DCB67096C}"/>
              </a:ext>
            </a:extLst>
          </p:cNvPr>
          <p:cNvSpPr/>
          <p:nvPr/>
        </p:nvSpPr>
        <p:spPr>
          <a:xfrm>
            <a:off x="12199184" y="-2887221"/>
            <a:ext cx="6546514" cy="6777716"/>
          </a:xfrm>
          <a:custGeom>
            <a:avLst/>
            <a:gdLst/>
            <a:ahLst/>
            <a:cxnLst/>
            <a:rect l="l" t="t" r="r" b="b"/>
            <a:pathLst>
              <a:path w="6546514" h="6777716">
                <a:moveTo>
                  <a:pt x="0" y="0"/>
                </a:moveTo>
                <a:lnTo>
                  <a:pt x="6546515" y="0"/>
                </a:lnTo>
                <a:lnTo>
                  <a:pt x="6546515" y="6777717"/>
                </a:lnTo>
                <a:lnTo>
                  <a:pt x="0" y="67777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1" name="Freeform 11">
            <a:extLst>
              <a:ext uri="{FF2B5EF4-FFF2-40B4-BE49-F238E27FC236}">
                <a16:creationId xmlns:a16="http://schemas.microsoft.com/office/drawing/2014/main" id="{91F34AFB-0B12-7C68-A9C7-1298A6D6A27B}"/>
              </a:ext>
            </a:extLst>
          </p:cNvPr>
          <p:cNvSpPr/>
          <p:nvPr/>
        </p:nvSpPr>
        <p:spPr>
          <a:xfrm>
            <a:off x="14999428" y="6735010"/>
            <a:ext cx="6546515" cy="6777716"/>
          </a:xfrm>
          <a:custGeom>
            <a:avLst/>
            <a:gdLst/>
            <a:ahLst/>
            <a:cxnLst/>
            <a:rect l="l" t="t" r="r" b="b"/>
            <a:pathLst>
              <a:path w="6546515" h="6777716">
                <a:moveTo>
                  <a:pt x="0" y="0"/>
                </a:moveTo>
                <a:lnTo>
                  <a:pt x="6546514" y="0"/>
                </a:lnTo>
                <a:lnTo>
                  <a:pt x="6546514" y="6777716"/>
                </a:lnTo>
                <a:lnTo>
                  <a:pt x="0" y="67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4" name="Freeform 14">
            <a:extLst>
              <a:ext uri="{FF2B5EF4-FFF2-40B4-BE49-F238E27FC236}">
                <a16:creationId xmlns:a16="http://schemas.microsoft.com/office/drawing/2014/main" id="{5F96FB0E-7D2D-D032-E5C4-D6078EE3EF1A}"/>
              </a:ext>
            </a:extLst>
          </p:cNvPr>
          <p:cNvSpPr/>
          <p:nvPr/>
        </p:nvSpPr>
        <p:spPr>
          <a:xfrm>
            <a:off x="423736" y="2390495"/>
            <a:ext cx="8838236" cy="3909753"/>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323850" lvl="1">
              <a:lnSpc>
                <a:spcPts val="4800"/>
              </a:lnSpc>
            </a:pPr>
            <a:r>
              <a:rPr lang="lv-LV" sz="3600" b="1" dirty="0">
                <a:solidFill>
                  <a:srgbClr val="A20B32"/>
                </a:solidFill>
                <a:latin typeface="Armin Grotesk 2"/>
                <a:ea typeface="Armin Grotesk 2"/>
                <a:sym typeface="Armin Grotesk 2 Semi-Bold"/>
              </a:rPr>
              <a:t>Mazas vidējas kapitalizācijas sabiedrības:</a:t>
            </a:r>
          </a:p>
          <a:p>
            <a:pPr marL="895350" lvl="1" indent="-571500">
              <a:lnSpc>
                <a:spcPts val="4800"/>
              </a:lnSpc>
              <a:buFont typeface="Arial" panose="020B0604020202020204" pitchFamily="34" charset="0"/>
              <a:buChar char="•"/>
            </a:pPr>
            <a:r>
              <a:rPr lang="lv-LV" sz="3000" dirty="0">
                <a:solidFill>
                  <a:srgbClr val="000000"/>
                </a:solidFill>
                <a:latin typeface="Armin Grotesk 2"/>
                <a:ea typeface="Armin Grotesk 2"/>
                <a:sym typeface="Armin Grotesk 2 Semi-Bold"/>
              </a:rPr>
              <a:t>darbinieku skaits no 250 līdz 499</a:t>
            </a:r>
          </a:p>
          <a:p>
            <a:pPr marL="895350" lvl="1" indent="-571500">
              <a:lnSpc>
                <a:spcPts val="4800"/>
              </a:lnSpc>
              <a:buFont typeface="Arial" panose="020B0604020202020204" pitchFamily="34" charset="0"/>
              <a:buChar char="•"/>
            </a:pPr>
            <a:r>
              <a:rPr lang="lv-LV" sz="3000" dirty="0">
                <a:solidFill>
                  <a:srgbClr val="000000"/>
                </a:solidFill>
                <a:latin typeface="Armin Grotesk 2"/>
                <a:ea typeface="Armin Grotesk 2"/>
                <a:sym typeface="Armin Grotesk 2 Semi-Bold"/>
              </a:rPr>
              <a:t>neatbilst  MVU statusam</a:t>
            </a:r>
          </a:p>
          <a:p>
            <a:pPr marL="323850" lvl="1">
              <a:lnSpc>
                <a:spcPts val="4800"/>
              </a:lnSpc>
            </a:pPr>
            <a:r>
              <a:rPr lang="lv-LV" sz="3600" b="1" dirty="0">
                <a:solidFill>
                  <a:srgbClr val="A20B32"/>
                </a:solidFill>
                <a:latin typeface="Armin Grotesk 2 Semi-Bold"/>
                <a:ea typeface="Armin Grotesk 2 Semi-Bold"/>
                <a:cs typeface="Armin Grotesk 2 Semi-Bold"/>
                <a:sym typeface="Armin Grotesk 2 Semi-Bold"/>
              </a:rPr>
              <a:t> ​</a:t>
            </a:r>
          </a:p>
        </p:txBody>
      </p:sp>
      <p:sp>
        <p:nvSpPr>
          <p:cNvPr id="26" name="Freeform 26">
            <a:extLst>
              <a:ext uri="{FF2B5EF4-FFF2-40B4-BE49-F238E27FC236}">
                <a16:creationId xmlns:a16="http://schemas.microsoft.com/office/drawing/2014/main" id="{F60BF70D-EE4E-6476-4F56-355C3FF36428}"/>
              </a:ext>
            </a:extLst>
          </p:cNvPr>
          <p:cNvSpPr/>
          <p:nvPr/>
        </p:nvSpPr>
        <p:spPr>
          <a:xfrm>
            <a:off x="11050895" y="3110258"/>
            <a:ext cx="5145801" cy="603681"/>
          </a:xfrm>
          <a:custGeom>
            <a:avLst/>
            <a:gdLst/>
            <a:ahLst/>
            <a:cxnLst/>
            <a:rect l="l" t="t" r="r" b="b"/>
            <a:pathLst>
              <a:path w="6861068" h="804908">
                <a:moveTo>
                  <a:pt x="0" y="0"/>
                </a:moveTo>
                <a:lnTo>
                  <a:pt x="6861068" y="0"/>
                </a:lnTo>
                <a:lnTo>
                  <a:pt x="6861068" y="804908"/>
                </a:lnTo>
                <a:lnTo>
                  <a:pt x="0" y="804908"/>
                </a:lnTo>
                <a:close/>
              </a:path>
            </a:pathLst>
          </a:custGeom>
          <a:solidFill>
            <a:srgbClr val="000000">
              <a:alpha val="0"/>
            </a:srgbClr>
          </a:solidFill>
        </p:spPr>
        <p:txBody>
          <a:bodyPr/>
          <a:lstStyle/>
          <a:p>
            <a:endParaRPr lang="lv-LV"/>
          </a:p>
        </p:txBody>
      </p:sp>
      <p:sp>
        <p:nvSpPr>
          <p:cNvPr id="28" name="Freeform 28">
            <a:extLst>
              <a:ext uri="{FF2B5EF4-FFF2-40B4-BE49-F238E27FC236}">
                <a16:creationId xmlns:a16="http://schemas.microsoft.com/office/drawing/2014/main" id="{9E2E3ED2-93FE-2F8C-61BC-7858C92B3DE9}"/>
              </a:ext>
            </a:extLst>
          </p:cNvPr>
          <p:cNvSpPr/>
          <p:nvPr/>
        </p:nvSpPr>
        <p:spPr>
          <a:xfrm>
            <a:off x="16525353" y="9373664"/>
            <a:ext cx="1385734" cy="525267"/>
          </a:xfrm>
          <a:custGeom>
            <a:avLst/>
            <a:gdLst/>
            <a:ahLst/>
            <a:cxnLst/>
            <a:rect l="l" t="t" r="r" b="b"/>
            <a:pathLst>
              <a:path w="1385734" h="525267">
                <a:moveTo>
                  <a:pt x="0" y="0"/>
                </a:moveTo>
                <a:lnTo>
                  <a:pt x="1385733" y="0"/>
                </a:lnTo>
                <a:lnTo>
                  <a:pt x="1385733" y="525267"/>
                </a:lnTo>
                <a:lnTo>
                  <a:pt x="0" y="525267"/>
                </a:lnTo>
                <a:lnTo>
                  <a:pt x="0" y="0"/>
                </a:lnTo>
                <a:close/>
              </a:path>
            </a:pathLst>
          </a:custGeom>
          <a:blipFill>
            <a:blip r:embed="rId4"/>
            <a:stretch>
              <a:fillRect l="-40" r="-40"/>
            </a:stretch>
          </a:blipFill>
        </p:spPr>
        <p:txBody>
          <a:bodyPr/>
          <a:lstStyle/>
          <a:p>
            <a:endParaRPr lang="lv-LV"/>
          </a:p>
        </p:txBody>
      </p:sp>
      <p:sp>
        <p:nvSpPr>
          <p:cNvPr id="31" name="TextBox 31">
            <a:extLst>
              <a:ext uri="{FF2B5EF4-FFF2-40B4-BE49-F238E27FC236}">
                <a16:creationId xmlns:a16="http://schemas.microsoft.com/office/drawing/2014/main" id="{FFF81847-6392-2943-FAA1-92D7FA0ABF8A}"/>
              </a:ext>
            </a:extLst>
          </p:cNvPr>
          <p:cNvSpPr txBox="1"/>
          <p:nvPr/>
        </p:nvSpPr>
        <p:spPr>
          <a:xfrm>
            <a:off x="1066800" y="1022532"/>
            <a:ext cx="13371445" cy="996769"/>
          </a:xfrm>
          <a:prstGeom prst="rect">
            <a:avLst/>
          </a:prstGeom>
        </p:spPr>
        <p:txBody>
          <a:bodyPr lIns="0" tIns="0" rIns="0" bIns="0" rtlCol="0" anchor="t"/>
          <a:lstStyle/>
          <a:p>
            <a:pPr>
              <a:lnSpc>
                <a:spcPts val="6000"/>
              </a:lnSpc>
            </a:pPr>
            <a:r>
              <a:rPr lang="lv-LV" sz="4999" dirty="0">
                <a:solidFill>
                  <a:srgbClr val="000000"/>
                </a:solidFill>
                <a:latin typeface="Armin Grotesk 2"/>
                <a:ea typeface="Armin Grotesk 2"/>
                <a:cs typeface="Armin Grotesk 2"/>
                <a:sym typeface="Armin Grotesk 2"/>
              </a:rPr>
              <a:t>KAPITALIZĀCIJAS SABIEDRĪBAS</a:t>
            </a:r>
            <a:endParaRPr lang="en-US" sz="4999" dirty="0">
              <a:solidFill>
                <a:srgbClr val="000000"/>
              </a:solidFill>
              <a:latin typeface="Armin Grotesk 2"/>
              <a:ea typeface="Armin Grotesk 2"/>
              <a:cs typeface="Armin Grotesk 2"/>
              <a:sym typeface="Armin Grotesk 2"/>
            </a:endParaRPr>
          </a:p>
        </p:txBody>
      </p:sp>
      <p:sp>
        <p:nvSpPr>
          <p:cNvPr id="15" name="Freeform 14">
            <a:extLst>
              <a:ext uri="{FF2B5EF4-FFF2-40B4-BE49-F238E27FC236}">
                <a16:creationId xmlns:a16="http://schemas.microsoft.com/office/drawing/2014/main" id="{C211A5D9-41AD-D67C-59E6-5416C19C9EB3}"/>
              </a:ext>
            </a:extLst>
          </p:cNvPr>
          <p:cNvSpPr/>
          <p:nvPr/>
        </p:nvSpPr>
        <p:spPr>
          <a:xfrm>
            <a:off x="9475345" y="2376687"/>
            <a:ext cx="8296899" cy="3294001"/>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323850" lvl="1">
              <a:lnSpc>
                <a:spcPts val="4800"/>
              </a:lnSpc>
            </a:pPr>
            <a:r>
              <a:rPr lang="lv-LV" sz="3600" b="1" dirty="0">
                <a:solidFill>
                  <a:srgbClr val="A20B32"/>
                </a:solidFill>
                <a:latin typeface="Armin Grotesk 2"/>
                <a:ea typeface="Armin Grotesk 2"/>
                <a:cs typeface="Armin Grotesk 2"/>
                <a:sym typeface="Armin Grotesk 2"/>
              </a:rPr>
              <a:t>Vidējas kapitalizācijas      sabiedrības:</a:t>
            </a:r>
          </a:p>
          <a:p>
            <a:pPr marL="781050" lvl="1" indent="-457200">
              <a:lnSpc>
                <a:spcPts val="4800"/>
              </a:lnSpc>
              <a:buFont typeface="Arial" panose="020B0604020202020204" pitchFamily="34" charset="0"/>
              <a:buChar char="•"/>
            </a:pPr>
            <a:r>
              <a:rPr lang="lv-LV" sz="3000" dirty="0">
                <a:solidFill>
                  <a:srgbClr val="000000"/>
                </a:solidFill>
                <a:latin typeface="Armin Grotesk 2"/>
                <a:ea typeface="Armin Grotesk 2"/>
                <a:sym typeface="Armin Grotesk 2 Semi-Bold"/>
              </a:rPr>
              <a:t>darbinieku skaits no 500 līdz 3000</a:t>
            </a:r>
          </a:p>
          <a:p>
            <a:pPr marL="781050" lvl="1" indent="-457200">
              <a:lnSpc>
                <a:spcPts val="4800"/>
              </a:lnSpc>
              <a:buFont typeface="Arial" panose="020B0604020202020204" pitchFamily="34" charset="0"/>
              <a:buChar char="•"/>
            </a:pPr>
            <a:r>
              <a:rPr lang="lv-LV" sz="3000" dirty="0">
                <a:solidFill>
                  <a:srgbClr val="000000"/>
                </a:solidFill>
                <a:latin typeface="Armin Grotesk 2"/>
                <a:ea typeface="Armin Grotesk 2"/>
                <a:sym typeface="Armin Grotesk 2 Semi-Bold"/>
              </a:rPr>
              <a:t>neatbilst  MVU statusam</a:t>
            </a:r>
          </a:p>
          <a:p>
            <a:pPr marL="647700" lvl="1" indent="-323850">
              <a:lnSpc>
                <a:spcPts val="4800"/>
              </a:lnSpc>
              <a:buFont typeface="Arial"/>
              <a:buChar char="•"/>
            </a:pPr>
            <a:endParaRPr lang="lv-LV" sz="3600" b="1" dirty="0">
              <a:solidFill>
                <a:srgbClr val="A20B32"/>
              </a:solidFill>
              <a:latin typeface="Armin Grotesk 2"/>
              <a:ea typeface="Armin Grotesk 2"/>
              <a:cs typeface="Armin Grotesk 2"/>
              <a:sym typeface="Armin Grotesk 2"/>
            </a:endParaRPr>
          </a:p>
        </p:txBody>
      </p:sp>
      <p:grpSp>
        <p:nvGrpSpPr>
          <p:cNvPr id="2" name="Group 4">
            <a:extLst>
              <a:ext uri="{FF2B5EF4-FFF2-40B4-BE49-F238E27FC236}">
                <a16:creationId xmlns:a16="http://schemas.microsoft.com/office/drawing/2014/main" id="{DD094C60-7E6B-F2F0-DA30-EC5011FDFF70}"/>
              </a:ext>
            </a:extLst>
          </p:cNvPr>
          <p:cNvGrpSpPr/>
          <p:nvPr/>
        </p:nvGrpSpPr>
        <p:grpSpPr>
          <a:xfrm>
            <a:off x="12578490" y="-3519567"/>
            <a:ext cx="5570247" cy="5767467"/>
            <a:chOff x="0" y="0"/>
            <a:chExt cx="7426996" cy="7689955"/>
          </a:xfrm>
        </p:grpSpPr>
        <p:sp>
          <p:nvSpPr>
            <p:cNvPr id="3" name="AutoShape 5">
              <a:extLst>
                <a:ext uri="{FF2B5EF4-FFF2-40B4-BE49-F238E27FC236}">
                  <a16:creationId xmlns:a16="http://schemas.microsoft.com/office/drawing/2014/main" id="{1AF68549-165E-51C3-636B-25393DF45387}"/>
                </a:ext>
              </a:extLst>
            </p:cNvPr>
            <p:cNvSpPr/>
            <p:nvPr/>
          </p:nvSpPr>
          <p:spPr>
            <a:xfrm flipV="1">
              <a:off x="4218061" y="22626"/>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4" name="AutoShape 6">
              <a:extLst>
                <a:ext uri="{FF2B5EF4-FFF2-40B4-BE49-F238E27FC236}">
                  <a16:creationId xmlns:a16="http://schemas.microsoft.com/office/drawing/2014/main" id="{29202457-9F7A-70CB-5131-3F702537DECC}"/>
                </a:ext>
              </a:extLst>
            </p:cNvPr>
            <p:cNvSpPr/>
            <p:nvPr/>
          </p:nvSpPr>
          <p:spPr>
            <a:xfrm flipV="1">
              <a:off x="5280164" y="108472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5" name="AutoShape 7">
              <a:extLst>
                <a:ext uri="{FF2B5EF4-FFF2-40B4-BE49-F238E27FC236}">
                  <a16:creationId xmlns:a16="http://schemas.microsoft.com/office/drawing/2014/main" id="{58F6CB0A-0092-AAC4-8872-D34A855437EB}"/>
                </a:ext>
              </a:extLst>
            </p:cNvPr>
            <p:cNvSpPr/>
            <p:nvPr/>
          </p:nvSpPr>
          <p:spPr>
            <a:xfrm flipV="1">
              <a:off x="22626" y="4481020"/>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7" name="AutoShape 8">
              <a:extLst>
                <a:ext uri="{FF2B5EF4-FFF2-40B4-BE49-F238E27FC236}">
                  <a16:creationId xmlns:a16="http://schemas.microsoft.com/office/drawing/2014/main" id="{5B2954DF-4062-7236-9D13-DDF8B7F9936B}"/>
                </a:ext>
              </a:extLst>
            </p:cNvPr>
            <p:cNvSpPr/>
            <p:nvPr/>
          </p:nvSpPr>
          <p:spPr>
            <a:xfrm flipV="1">
              <a:off x="1084729" y="5543123"/>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8" name="AutoShape 9">
              <a:extLst>
                <a:ext uri="{FF2B5EF4-FFF2-40B4-BE49-F238E27FC236}">
                  <a16:creationId xmlns:a16="http://schemas.microsoft.com/office/drawing/2014/main" id="{D129E3EB-0FEC-ED0B-8E6F-34B88F806E3D}"/>
                </a:ext>
              </a:extLst>
            </p:cNvPr>
            <p:cNvSpPr/>
            <p:nvPr/>
          </p:nvSpPr>
          <p:spPr>
            <a:xfrm flipV="1">
              <a:off x="4199206" y="4462165"/>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9" name="AutoShape 10">
              <a:extLst>
                <a:ext uri="{FF2B5EF4-FFF2-40B4-BE49-F238E27FC236}">
                  <a16:creationId xmlns:a16="http://schemas.microsoft.com/office/drawing/2014/main" id="{2BC8D4F0-7D9F-21B9-B17A-AD3151885673}"/>
                </a:ext>
              </a:extLst>
            </p:cNvPr>
            <p:cNvSpPr/>
            <p:nvPr/>
          </p:nvSpPr>
          <p:spPr>
            <a:xfrm flipV="1">
              <a:off x="5261309" y="5524268"/>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0" name="AutoShape 11">
              <a:extLst>
                <a:ext uri="{FF2B5EF4-FFF2-40B4-BE49-F238E27FC236}">
                  <a16:creationId xmlns:a16="http://schemas.microsoft.com/office/drawing/2014/main" id="{8E59D622-4524-3618-63B9-6A1C7290C142}"/>
                </a:ext>
              </a:extLst>
            </p:cNvPr>
            <p:cNvSpPr/>
            <p:nvPr/>
          </p:nvSpPr>
          <p:spPr>
            <a:xfrm flipV="1">
              <a:off x="63269" y="35769"/>
              <a:ext cx="2124206" cy="2124206"/>
            </a:xfrm>
            <a:prstGeom prst="line">
              <a:avLst/>
            </a:prstGeom>
            <a:ln w="63996" cap="flat">
              <a:solidFill>
                <a:srgbClr val="A20B32"/>
              </a:solidFill>
              <a:prstDash val="solid"/>
              <a:headEnd type="none" w="sm" len="sm"/>
              <a:tailEnd type="none" w="sm" len="sm"/>
            </a:ln>
          </p:spPr>
          <p:txBody>
            <a:bodyPr/>
            <a:lstStyle/>
            <a:p>
              <a:endParaRPr lang="lv-LV"/>
            </a:p>
          </p:txBody>
        </p:sp>
        <p:sp>
          <p:nvSpPr>
            <p:cNvPr id="12" name="AutoShape 12">
              <a:extLst>
                <a:ext uri="{FF2B5EF4-FFF2-40B4-BE49-F238E27FC236}">
                  <a16:creationId xmlns:a16="http://schemas.microsoft.com/office/drawing/2014/main" id="{888EFEF5-D589-9E9F-C02F-2C5C365A9489}"/>
                </a:ext>
              </a:extLst>
            </p:cNvPr>
            <p:cNvSpPr/>
            <p:nvPr/>
          </p:nvSpPr>
          <p:spPr>
            <a:xfrm flipV="1">
              <a:off x="1125372" y="1097872"/>
              <a:ext cx="2124206" cy="2124206"/>
            </a:xfrm>
            <a:prstGeom prst="line">
              <a:avLst/>
            </a:prstGeom>
            <a:ln w="63996" cap="flat">
              <a:solidFill>
                <a:srgbClr val="A20B32"/>
              </a:solidFill>
              <a:prstDash val="solid"/>
              <a:headEnd type="none" w="sm" len="sm"/>
              <a:tailEnd type="none" w="sm" len="sm"/>
            </a:ln>
          </p:spPr>
          <p:txBody>
            <a:bodyPr/>
            <a:lstStyle/>
            <a:p>
              <a:endParaRPr lang="lv-LV"/>
            </a:p>
          </p:txBody>
        </p:sp>
      </p:grpSp>
      <p:sp>
        <p:nvSpPr>
          <p:cNvPr id="13" name="Freeform 14">
            <a:extLst>
              <a:ext uri="{FF2B5EF4-FFF2-40B4-BE49-F238E27FC236}">
                <a16:creationId xmlns:a16="http://schemas.microsoft.com/office/drawing/2014/main" id="{CDD8141F-7197-EF90-F05C-6449402E2491}"/>
              </a:ext>
            </a:extLst>
          </p:cNvPr>
          <p:cNvSpPr/>
          <p:nvPr/>
        </p:nvSpPr>
        <p:spPr>
          <a:xfrm>
            <a:off x="423736" y="6122244"/>
            <a:ext cx="17178464" cy="3909753"/>
          </a:xfrm>
          <a:custGeom>
            <a:avLst/>
            <a:gdLst/>
            <a:ahLst/>
            <a:cxnLst/>
            <a:rect l="l" t="t" r="r" b="b"/>
            <a:pathLst>
              <a:path w="8767908" h="2849711">
                <a:moveTo>
                  <a:pt x="0" y="0"/>
                </a:moveTo>
                <a:lnTo>
                  <a:pt x="8767908" y="0"/>
                </a:lnTo>
                <a:lnTo>
                  <a:pt x="8767908" y="2849711"/>
                </a:lnTo>
                <a:lnTo>
                  <a:pt x="0" y="2849711"/>
                </a:lnTo>
                <a:close/>
              </a:path>
            </a:pathLst>
          </a:custGeom>
          <a:solidFill>
            <a:srgbClr val="000000">
              <a:alpha val="0"/>
            </a:srgbClr>
          </a:solidFill>
        </p:spPr>
        <p:txBody>
          <a:bodyPr/>
          <a:lstStyle/>
          <a:p>
            <a:pPr marL="647700" lvl="1" indent="-323850">
              <a:lnSpc>
                <a:spcPts val="4800"/>
              </a:lnSpc>
              <a:buFont typeface="Arial"/>
              <a:buChar char="•"/>
            </a:pPr>
            <a:r>
              <a:rPr lang="lv-LV" sz="2400" dirty="0">
                <a:solidFill>
                  <a:srgbClr val="000000"/>
                </a:solidFill>
                <a:latin typeface="Armin Grotesk 2"/>
                <a:ea typeface="Armin Grotesk 2"/>
                <a:sym typeface="Armin Grotesk 2"/>
              </a:rPr>
              <a:t>Uzņēmums nav uzskatāms par mazas vidējas vai vidējas kapitalizācijas sabiedrību, ja 25 % vai vairāk kapitāla vai balsstiesību tieši vai netieši kopīgi vai individuāli kontrolē viena vai vairākas publiskas  iestādes. </a:t>
            </a:r>
          </a:p>
          <a:p>
            <a:pPr marL="647700" lvl="1" indent="-323850">
              <a:lnSpc>
                <a:spcPts val="4800"/>
              </a:lnSpc>
              <a:buFont typeface="Arial"/>
              <a:buChar char="•"/>
            </a:pPr>
            <a:r>
              <a:rPr lang="lv-LV" sz="2400" dirty="0">
                <a:solidFill>
                  <a:srgbClr val="000000"/>
                </a:solidFill>
                <a:latin typeface="Armin Grotesk 2"/>
                <a:ea typeface="Armin Grotesk 2"/>
                <a:sym typeface="Armin Grotesk 2"/>
              </a:rPr>
              <a:t>Vidējām kapitalizācijas sabiedrībām un lielajiem komersantiem  projekta ietvaros jāsadarbojas ar MVU pētniecības un inovācijas aktivitātēs. Nepieciešams noslēgts sadarbības līgums vai cita dokumentācija, kas pamato minēto sadarbību.</a:t>
            </a:r>
          </a:p>
          <a:p>
            <a:pPr marL="647700" lvl="1" indent="-323850">
              <a:lnSpc>
                <a:spcPts val="4800"/>
              </a:lnSpc>
              <a:buFont typeface="Arial"/>
              <a:buChar char="•"/>
            </a:pPr>
            <a:r>
              <a:rPr lang="lv-LV" sz="2400" dirty="0">
                <a:solidFill>
                  <a:srgbClr val="000000"/>
                </a:solidFill>
                <a:latin typeface="Armin Grotesk 2"/>
                <a:ea typeface="Armin Grotesk 2"/>
                <a:sym typeface="Armin Grotesk 2"/>
              </a:rPr>
              <a:t>Saskaņā ar Regulu (ES) Nr.</a:t>
            </a:r>
            <a:r>
              <a:rPr kumimoji="0" lang="lv-LV" sz="2400" b="0" i="0" u="none" strike="noStrike" kern="1200" cap="none" spc="0" normalizeH="0" baseline="0" noProof="0" dirty="0">
                <a:ln>
                  <a:noFill/>
                </a:ln>
                <a:solidFill>
                  <a:srgbClr val="000000"/>
                </a:solidFill>
                <a:effectLst/>
                <a:uLnTx/>
                <a:uFillTx/>
                <a:latin typeface="Armin Grotesk 2"/>
                <a:ea typeface="Armin Grotesk 2"/>
                <a:cs typeface="+mn-cs"/>
                <a:sym typeface="Armin Grotesk 2"/>
              </a:rPr>
              <a:t> </a:t>
            </a:r>
            <a:r>
              <a:rPr lang="lv-LV" sz="2400" b="0" i="0" u="sng" dirty="0">
                <a:solidFill>
                  <a:srgbClr val="16497B"/>
                </a:solidFill>
                <a:effectLst/>
                <a:latin typeface="Arial" panose="020B0604020202020204" pitchFamily="34" charset="0"/>
                <a:hlinkClick r:id="rId5"/>
              </a:rPr>
              <a:t>2015/1017</a:t>
            </a:r>
            <a:endParaRPr lang="lv-LV" sz="2400" dirty="0">
              <a:solidFill>
                <a:srgbClr val="000000"/>
              </a:solidFill>
              <a:latin typeface="Armin Grotesk 2"/>
              <a:ea typeface="Armin Grotesk 2"/>
              <a:sym typeface="Armin Grotesk 2"/>
            </a:endParaRPr>
          </a:p>
          <a:p>
            <a:pPr marL="647700" lvl="1" indent="-323850">
              <a:lnSpc>
                <a:spcPts val="4800"/>
              </a:lnSpc>
              <a:buFont typeface="Arial"/>
              <a:buChar char="•"/>
            </a:pPr>
            <a:endParaRPr lang="lv-LV" sz="3600" b="1" dirty="0">
              <a:solidFill>
                <a:srgbClr val="A20B32"/>
              </a:solidFill>
              <a:latin typeface="Armin Grotesk 2"/>
              <a:ea typeface="Armin Grotesk 2"/>
              <a:cs typeface="Armin Grotesk 2"/>
              <a:sym typeface="Armin Grotesk 2"/>
            </a:endParaRPr>
          </a:p>
        </p:txBody>
      </p:sp>
    </p:spTree>
    <p:extLst>
      <p:ext uri="{BB962C8B-B14F-4D97-AF65-F5344CB8AC3E}">
        <p14:creationId xmlns:p14="http://schemas.microsoft.com/office/powerpoint/2010/main" val="2330561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1058</TotalTime>
  <Words>2049</Words>
  <Application>Microsoft Office PowerPoint</Application>
  <PresentationFormat>Custom</PresentationFormat>
  <Paragraphs>205</Paragraphs>
  <Slides>24</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Armin Grotesk 2</vt:lpstr>
      <vt:lpstr>Courier New</vt:lpstr>
      <vt:lpstr>Armin Grotesk 2 Semi-Bold</vt:lpstr>
      <vt:lpstr>Armin Grotesk 1</vt:lpstr>
      <vt:lpstr>Calibri (body)</vt:lpstr>
      <vt:lpstr>Arial</vt:lpstr>
      <vt:lpstr>Arimo</vt:lpstr>
      <vt:lpstr>Calbri (body)</vt:lpstr>
      <vt:lpstr>Armin Grotesk 3</vt:lpstr>
      <vt:lpstr>Aptos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Komercializācijas atbalsts</dc:title>
  <dc:creator>Dace Berķe-Berga</dc:creator>
  <cp:lastModifiedBy>Ineta Purauska</cp:lastModifiedBy>
  <cp:revision>43</cp:revision>
  <dcterms:created xsi:type="dcterms:W3CDTF">2006-08-16T00:00:00Z</dcterms:created>
  <dcterms:modified xsi:type="dcterms:W3CDTF">2025-09-25T11:31:56Z</dcterms:modified>
  <dc:identifier>DAGwx2F40SY</dc:identifier>
</cp:coreProperties>
</file>