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7" r:id="rId2"/>
  </p:sldMasterIdLst>
  <p:notesMasterIdLst>
    <p:notesMasterId r:id="rId42"/>
  </p:notesMasterIdLst>
  <p:sldIdLst>
    <p:sldId id="256" r:id="rId3"/>
    <p:sldId id="3528" r:id="rId4"/>
    <p:sldId id="3563" r:id="rId5"/>
    <p:sldId id="3537" r:id="rId6"/>
    <p:sldId id="3527" r:id="rId7"/>
    <p:sldId id="3559" r:id="rId8"/>
    <p:sldId id="3538" r:id="rId9"/>
    <p:sldId id="3539" r:id="rId10"/>
    <p:sldId id="3550" r:id="rId11"/>
    <p:sldId id="3560" r:id="rId12"/>
    <p:sldId id="3534" r:id="rId13"/>
    <p:sldId id="3561" r:id="rId14"/>
    <p:sldId id="3546" r:id="rId15"/>
    <p:sldId id="3551" r:id="rId16"/>
    <p:sldId id="3557" r:id="rId17"/>
    <p:sldId id="3562" r:id="rId18"/>
    <p:sldId id="3529" r:id="rId19"/>
    <p:sldId id="3553" r:id="rId20"/>
    <p:sldId id="3536" r:id="rId21"/>
    <p:sldId id="288" r:id="rId22"/>
    <p:sldId id="3552" r:id="rId23"/>
    <p:sldId id="3530" r:id="rId24"/>
    <p:sldId id="3531" r:id="rId25"/>
    <p:sldId id="3564" r:id="rId26"/>
    <p:sldId id="3532" r:id="rId27"/>
    <p:sldId id="3533" r:id="rId28"/>
    <p:sldId id="3554" r:id="rId29"/>
    <p:sldId id="3555" r:id="rId30"/>
    <p:sldId id="3556" r:id="rId31"/>
    <p:sldId id="3545" r:id="rId32"/>
    <p:sldId id="3540" r:id="rId33"/>
    <p:sldId id="3547" r:id="rId34"/>
    <p:sldId id="3548" r:id="rId35"/>
    <p:sldId id="3549" r:id="rId36"/>
    <p:sldId id="3543" r:id="rId37"/>
    <p:sldId id="3541" r:id="rId38"/>
    <p:sldId id="3542" r:id="rId39"/>
    <p:sldId id="3558" r:id="rId40"/>
    <p:sldId id="285" r:id="rId41"/>
  </p:sldIdLst>
  <p:sldSz cx="20104100" cy="11303000"/>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min Grotesk SemiBold"/>
          <a:ea typeface="Armin Grotesk SemiBold"/>
          <a:cs typeface="Armin Grotesk Semi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57" autoAdjust="0"/>
  </p:normalViewPr>
  <p:slideViewPr>
    <p:cSldViewPr snapToGrid="0">
      <p:cViewPr varScale="1">
        <p:scale>
          <a:sx n="70" d="100"/>
          <a:sy n="70" d="100"/>
        </p:scale>
        <p:origin x="691"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88900" y="744538"/>
            <a:ext cx="6619875" cy="3722687"/>
          </a:xfrm>
          <a:prstGeom prst="rect">
            <a:avLst/>
          </a:prstGeom>
        </p:spPr>
        <p:txBody>
          <a:bodyPr/>
          <a:lstStyle/>
          <a:p>
            <a:endParaRPr/>
          </a:p>
        </p:txBody>
      </p:sp>
      <p:sp>
        <p:nvSpPr>
          <p:cNvPr id="83" name="Shape 83"/>
          <p:cNvSpPr>
            <a:spLocks noGrp="1"/>
          </p:cNvSpPr>
          <p:nvPr>
            <p:ph type="body" sz="quarter" idx="1"/>
          </p:nvPr>
        </p:nvSpPr>
        <p:spPr>
          <a:xfrm>
            <a:off x="906357" y="4715153"/>
            <a:ext cx="4984962" cy="4466987"/>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min Grotesk Regular"/>
      </a:defRPr>
    </a:lvl1pPr>
    <a:lvl2pPr indent="228600" latinLnBrk="0">
      <a:defRPr sz="1200">
        <a:latin typeface="+mj-lt"/>
        <a:ea typeface="+mj-ea"/>
        <a:cs typeface="+mj-cs"/>
        <a:sym typeface="Armin Grotesk Regular"/>
      </a:defRPr>
    </a:lvl2pPr>
    <a:lvl3pPr indent="457200" latinLnBrk="0">
      <a:defRPr sz="1200">
        <a:latin typeface="+mj-lt"/>
        <a:ea typeface="+mj-ea"/>
        <a:cs typeface="+mj-cs"/>
        <a:sym typeface="Armin Grotesk Regular"/>
      </a:defRPr>
    </a:lvl3pPr>
    <a:lvl4pPr indent="685800" latinLnBrk="0">
      <a:defRPr sz="1200">
        <a:latin typeface="+mj-lt"/>
        <a:ea typeface="+mj-ea"/>
        <a:cs typeface="+mj-cs"/>
        <a:sym typeface="Armin Grotesk Regular"/>
      </a:defRPr>
    </a:lvl4pPr>
    <a:lvl5pPr indent="914400" latinLnBrk="0">
      <a:defRPr sz="1200">
        <a:latin typeface="+mj-lt"/>
        <a:ea typeface="+mj-ea"/>
        <a:cs typeface="+mj-cs"/>
        <a:sym typeface="Armin Grotesk Regular"/>
      </a:defRPr>
    </a:lvl5pPr>
    <a:lvl6pPr indent="1143000" latinLnBrk="0">
      <a:defRPr sz="1200">
        <a:latin typeface="+mj-lt"/>
        <a:ea typeface="+mj-ea"/>
        <a:cs typeface="+mj-cs"/>
        <a:sym typeface="Armin Grotesk Regular"/>
      </a:defRPr>
    </a:lvl6pPr>
    <a:lvl7pPr indent="1371600" latinLnBrk="0">
      <a:defRPr sz="1200">
        <a:latin typeface="+mj-lt"/>
        <a:ea typeface="+mj-ea"/>
        <a:cs typeface="+mj-cs"/>
        <a:sym typeface="Armin Grotesk Regular"/>
      </a:defRPr>
    </a:lvl7pPr>
    <a:lvl8pPr indent="1600200" latinLnBrk="0">
      <a:defRPr sz="1200">
        <a:latin typeface="+mj-lt"/>
        <a:ea typeface="+mj-ea"/>
        <a:cs typeface="+mj-cs"/>
        <a:sym typeface="Armin Grotesk Regular"/>
      </a:defRPr>
    </a:lvl8pPr>
    <a:lvl9pPr indent="1828800" latinLnBrk="0">
      <a:defRPr sz="1200">
        <a:latin typeface="+mj-lt"/>
        <a:ea typeface="+mj-ea"/>
        <a:cs typeface="+mj-cs"/>
        <a:sym typeface="Armin Grotesk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2687"/>
          </a:xfrm>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151294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492546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FEB6-4559-7A0D-EDED-1F67800FFD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6A67FB-A424-7C2E-F1CD-023DE080E58E}"/>
              </a:ext>
            </a:extLst>
          </p:cNvPr>
          <p:cNvSpPr>
            <a:spLocks noGrp="1" noRot="1" noChangeAspect="1"/>
          </p:cNvSpPr>
          <p:nvPr>
            <p:ph type="sldImg"/>
          </p:nvPr>
        </p:nvSpPr>
        <p:spPr>
          <a:xfrm>
            <a:off x="88900" y="744538"/>
            <a:ext cx="6619875" cy="3722687"/>
          </a:xfrm>
        </p:spPr>
      </p:sp>
      <p:sp>
        <p:nvSpPr>
          <p:cNvPr id="3" name="Notes Placeholder 2">
            <a:extLst>
              <a:ext uri="{FF2B5EF4-FFF2-40B4-BE49-F238E27FC236}">
                <a16:creationId xmlns:a16="http://schemas.microsoft.com/office/drawing/2014/main" id="{5ED056D0-CF94-C519-7C38-CF0EF01C14BC}"/>
              </a:ext>
            </a:extLst>
          </p:cNvPr>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610879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2687"/>
          </a:xfrm>
        </p:spPr>
      </p:sp>
      <p:sp>
        <p:nvSpPr>
          <p:cNvPr id="3" name="Notes Placeholder 2"/>
          <p:cNvSpPr>
            <a:spLocks noGrp="1"/>
          </p:cNvSpPr>
          <p:nvPr>
            <p:ph type="body" idx="1"/>
          </p:nvPr>
        </p:nvSpPr>
        <p:spPr/>
        <p:txBody>
          <a:bodyPr/>
          <a:lstStyle/>
          <a:p>
            <a:r>
              <a:rPr lang="lv-LV" dirty="0" err="1"/>
              <a:t>Dižpasākumu</a:t>
            </a:r>
            <a:r>
              <a:rPr lang="lv-LV" dirty="0"/>
              <a:t> pieteikuma sadaļā jānorāda NACE</a:t>
            </a:r>
          </a:p>
        </p:txBody>
      </p:sp>
    </p:spTree>
    <p:extLst>
      <p:ext uri="{BB962C8B-B14F-4D97-AF65-F5344CB8AC3E}">
        <p14:creationId xmlns:p14="http://schemas.microsoft.com/office/powerpoint/2010/main" val="33775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2687"/>
          </a:xfrm>
        </p:spPr>
      </p:sp>
      <p:sp>
        <p:nvSpPr>
          <p:cNvPr id="3" name="Notes Placeholder 2"/>
          <p:cNvSpPr>
            <a:spLocks noGrp="1"/>
          </p:cNvSpPr>
          <p:nvPr>
            <p:ph type="body" idx="1"/>
          </p:nvPr>
        </p:nvSpPr>
        <p:spPr/>
        <p:txBody>
          <a:bodyPr/>
          <a:lstStyle/>
          <a:p>
            <a:r>
              <a:rPr lang="lv-LV" dirty="0"/>
              <a:t>Filmas</a:t>
            </a:r>
          </a:p>
        </p:txBody>
      </p:sp>
    </p:spTree>
    <p:extLst>
      <p:ext uri="{BB962C8B-B14F-4D97-AF65-F5344CB8AC3E}">
        <p14:creationId xmlns:p14="http://schemas.microsoft.com/office/powerpoint/2010/main" val="4032337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2687"/>
          </a:xfrm>
        </p:spPr>
      </p:sp>
      <p:sp>
        <p:nvSpPr>
          <p:cNvPr id="3" name="Notes Placeholder 2"/>
          <p:cNvSpPr>
            <a:spLocks noGrp="1"/>
          </p:cNvSpPr>
          <p:nvPr>
            <p:ph type="body" idx="1"/>
          </p:nvPr>
        </p:nvSpPr>
        <p:spPr/>
        <p:txBody>
          <a:bodyPr/>
          <a:lstStyle/>
          <a:p>
            <a:r>
              <a:rPr lang="lv-LV" dirty="0"/>
              <a:t>Filmas</a:t>
            </a:r>
          </a:p>
        </p:txBody>
      </p:sp>
    </p:spTree>
    <p:extLst>
      <p:ext uri="{BB962C8B-B14F-4D97-AF65-F5344CB8AC3E}">
        <p14:creationId xmlns:p14="http://schemas.microsoft.com/office/powerpoint/2010/main" val="574875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2687"/>
          </a:xfrm>
        </p:spPr>
      </p:sp>
      <p:sp>
        <p:nvSpPr>
          <p:cNvPr id="3" name="Notes Placeholder 2"/>
          <p:cNvSpPr>
            <a:spLocks noGrp="1"/>
          </p:cNvSpPr>
          <p:nvPr>
            <p:ph type="body" idx="1"/>
          </p:nvPr>
        </p:nvSpPr>
        <p:spPr/>
        <p:txBody>
          <a:bodyPr/>
          <a:lstStyle/>
          <a:p>
            <a:r>
              <a:rPr lang="lv-LV" dirty="0" err="1"/>
              <a:t>Fimas</a:t>
            </a:r>
            <a:endParaRPr lang="lv-LV" dirty="0"/>
          </a:p>
          <a:p>
            <a:r>
              <a:rPr lang="lv-LV" dirty="0"/>
              <a:t>Pilns saraksts ar pielikumiem – konkursa nolikumā</a:t>
            </a:r>
          </a:p>
        </p:txBody>
      </p:sp>
    </p:spTree>
    <p:extLst>
      <p:ext uri="{BB962C8B-B14F-4D97-AF65-F5344CB8AC3E}">
        <p14:creationId xmlns:p14="http://schemas.microsoft.com/office/powerpoint/2010/main" val="1186041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2687"/>
          </a:xfrm>
        </p:spPr>
      </p:sp>
      <p:sp>
        <p:nvSpPr>
          <p:cNvPr id="3" name="Notes Placeholder 2"/>
          <p:cNvSpPr>
            <a:spLocks noGrp="1"/>
          </p:cNvSpPr>
          <p:nvPr>
            <p:ph type="body" idx="1"/>
          </p:nvPr>
        </p:nvSpPr>
        <p:spPr/>
        <p:txBody>
          <a:bodyPr/>
          <a:lstStyle/>
          <a:p>
            <a:r>
              <a:rPr lang="lv-LV" dirty="0"/>
              <a:t>3.kolonnā, kur jānorāda ārvalstu viesu prognozētais </a:t>
            </a:r>
            <a:r>
              <a:rPr lang="lv-LV" dirty="0" err="1"/>
              <a:t>apgrozījma</a:t>
            </a:r>
            <a:r>
              <a:rPr lang="lv-LV" dirty="0"/>
              <a:t> PVN – tajos gados, kur tikai izmaksas plānotas, norādām 0,00</a:t>
            </a:r>
          </a:p>
        </p:txBody>
      </p:sp>
    </p:spTree>
    <p:extLst>
      <p:ext uri="{BB962C8B-B14F-4D97-AF65-F5344CB8AC3E}">
        <p14:creationId xmlns:p14="http://schemas.microsoft.com/office/powerpoint/2010/main" val="1572081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AE100-8EAA-2909-3BEE-E1C87F228D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2D01AD-D69C-D3A7-9DC3-0685B0D03E1F}"/>
              </a:ext>
            </a:extLst>
          </p:cNvPr>
          <p:cNvSpPr>
            <a:spLocks noGrp="1" noRot="1" noChangeAspect="1"/>
          </p:cNvSpPr>
          <p:nvPr>
            <p:ph type="sldImg"/>
          </p:nvPr>
        </p:nvSpPr>
        <p:spPr>
          <a:xfrm>
            <a:off x="88900" y="744538"/>
            <a:ext cx="6619875" cy="3722687"/>
          </a:xfrm>
        </p:spPr>
      </p:sp>
      <p:sp>
        <p:nvSpPr>
          <p:cNvPr id="3" name="Notes Placeholder 2">
            <a:extLst>
              <a:ext uri="{FF2B5EF4-FFF2-40B4-BE49-F238E27FC236}">
                <a16:creationId xmlns:a16="http://schemas.microsoft.com/office/drawing/2014/main" id="{A31698C0-9975-03C7-25B1-03A05D628151}"/>
              </a:ext>
            </a:extLst>
          </p:cNvPr>
          <p:cNvSpPr>
            <a:spLocks noGrp="1"/>
          </p:cNvSpPr>
          <p:nvPr>
            <p:ph type="body" idx="1"/>
          </p:nvPr>
        </p:nvSpPr>
        <p:spPr/>
        <p:txBody>
          <a:bodyPr/>
          <a:lstStyle/>
          <a:p>
            <a:r>
              <a:rPr lang="lv-LV" dirty="0"/>
              <a:t>1.2. kritēriji – iepriekš slaidos minētie filmu un </a:t>
            </a:r>
            <a:r>
              <a:rPr lang="lv-LV" dirty="0" err="1"/>
              <a:t>dižpasākumu</a:t>
            </a:r>
            <a:r>
              <a:rPr lang="lv-LV" dirty="0"/>
              <a:t> atbilstības kritēriji</a:t>
            </a:r>
          </a:p>
        </p:txBody>
      </p:sp>
    </p:spTree>
    <p:extLst>
      <p:ext uri="{BB962C8B-B14F-4D97-AF65-F5344CB8AC3E}">
        <p14:creationId xmlns:p14="http://schemas.microsoft.com/office/powerpoint/2010/main" val="2093934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9A89A-9B29-83BE-3218-BD5C423E9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98C423-3ACA-816A-6C8B-DC6BA75525A2}"/>
              </a:ext>
            </a:extLst>
          </p:cNvPr>
          <p:cNvSpPr>
            <a:spLocks noGrp="1" noRot="1" noChangeAspect="1"/>
          </p:cNvSpPr>
          <p:nvPr>
            <p:ph type="sldImg"/>
          </p:nvPr>
        </p:nvSpPr>
        <p:spPr>
          <a:xfrm>
            <a:off x="88900" y="744538"/>
            <a:ext cx="6619875" cy="3722687"/>
          </a:xfrm>
        </p:spPr>
      </p:sp>
      <p:sp>
        <p:nvSpPr>
          <p:cNvPr id="3" name="Notes Placeholder 2">
            <a:extLst>
              <a:ext uri="{FF2B5EF4-FFF2-40B4-BE49-F238E27FC236}">
                <a16:creationId xmlns:a16="http://schemas.microsoft.com/office/drawing/2014/main" id="{667CA0DF-7571-58B3-5645-0594F37DE21B}"/>
              </a:ext>
            </a:extLst>
          </p:cNvPr>
          <p:cNvSpPr>
            <a:spLocks noGrp="1"/>
          </p:cNvSpPr>
          <p:nvPr>
            <p:ph type="body" idx="1"/>
          </p:nvPr>
        </p:nvSpPr>
        <p:spPr/>
        <p:txBody>
          <a:bodyPr/>
          <a:lstStyle/>
          <a:p>
            <a:r>
              <a:rPr lang="lv-LV" dirty="0"/>
              <a:t>1.2. kritēriji – iepriekš slaidos minētie filmu un </a:t>
            </a:r>
            <a:r>
              <a:rPr lang="lv-LV" dirty="0" err="1"/>
              <a:t>dižpasākumu</a:t>
            </a:r>
            <a:r>
              <a:rPr lang="lv-LV" dirty="0"/>
              <a:t> atbilstības kritēriji</a:t>
            </a:r>
          </a:p>
        </p:txBody>
      </p:sp>
    </p:spTree>
    <p:extLst>
      <p:ext uri="{BB962C8B-B14F-4D97-AF65-F5344CB8AC3E}">
        <p14:creationId xmlns:p14="http://schemas.microsoft.com/office/powerpoint/2010/main" val="2966067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25BFB-FDC1-4752-ED13-38F4023057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4BE3FD-683C-4443-7439-81344E5909E8}"/>
              </a:ext>
            </a:extLst>
          </p:cNvPr>
          <p:cNvSpPr>
            <a:spLocks noGrp="1" noRot="1" noChangeAspect="1"/>
          </p:cNvSpPr>
          <p:nvPr>
            <p:ph type="sldImg"/>
          </p:nvPr>
        </p:nvSpPr>
        <p:spPr>
          <a:xfrm>
            <a:off x="88900" y="744538"/>
            <a:ext cx="6619875" cy="3722687"/>
          </a:xfrm>
        </p:spPr>
      </p:sp>
      <p:sp>
        <p:nvSpPr>
          <p:cNvPr id="3" name="Notes Placeholder 2">
            <a:extLst>
              <a:ext uri="{FF2B5EF4-FFF2-40B4-BE49-F238E27FC236}">
                <a16:creationId xmlns:a16="http://schemas.microsoft.com/office/drawing/2014/main" id="{63BCAF71-EAB0-B1D9-5C80-E2D6B9010751}"/>
              </a:ext>
            </a:extLst>
          </p:cNvPr>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750572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2687"/>
          </a:xfrm>
        </p:spPr>
      </p:sp>
      <p:sp>
        <p:nvSpPr>
          <p:cNvPr id="3" name="Notes Placeholder 2"/>
          <p:cNvSpPr>
            <a:spLocks noGrp="1"/>
          </p:cNvSpPr>
          <p:nvPr>
            <p:ph type="body" idx="1"/>
          </p:nvPr>
        </p:nvSpPr>
        <p:spPr/>
        <p:txBody>
          <a:bodyPr/>
          <a:lstStyle/>
          <a:p>
            <a:r>
              <a:rPr lang="lv-LV" dirty="0"/>
              <a:t>Ja būs pieejams finansējums pēc noslēgtās atlases, aģentūra sludina nākamo atlasi</a:t>
            </a:r>
          </a:p>
        </p:txBody>
      </p:sp>
    </p:spTree>
    <p:extLst>
      <p:ext uri="{BB962C8B-B14F-4D97-AF65-F5344CB8AC3E}">
        <p14:creationId xmlns:p14="http://schemas.microsoft.com/office/powerpoint/2010/main" val="3212032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3F33A-B903-F040-C69B-A5CFB3746A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59A810-2792-76CE-13F6-57D76C574D31}"/>
              </a:ext>
            </a:extLst>
          </p:cNvPr>
          <p:cNvSpPr>
            <a:spLocks noGrp="1" noRot="1" noChangeAspect="1"/>
          </p:cNvSpPr>
          <p:nvPr>
            <p:ph type="sldImg"/>
          </p:nvPr>
        </p:nvSpPr>
        <p:spPr>
          <a:xfrm>
            <a:off x="88900" y="744538"/>
            <a:ext cx="6619875" cy="3722687"/>
          </a:xfrm>
        </p:spPr>
      </p:sp>
      <p:sp>
        <p:nvSpPr>
          <p:cNvPr id="3" name="Notes Placeholder 2">
            <a:extLst>
              <a:ext uri="{FF2B5EF4-FFF2-40B4-BE49-F238E27FC236}">
                <a16:creationId xmlns:a16="http://schemas.microsoft.com/office/drawing/2014/main" id="{33B504A9-076E-4589-BF9D-88FFEEC38D60}"/>
              </a:ext>
            </a:extLst>
          </p:cNvPr>
          <p:cNvSpPr>
            <a:spLocks noGrp="1"/>
          </p:cNvSpPr>
          <p:nvPr>
            <p:ph type="body" idx="1"/>
          </p:nvPr>
        </p:nvSpPr>
        <p:spPr/>
        <p:txBody>
          <a:bodyPr/>
          <a:lstStyle/>
          <a:p>
            <a:r>
              <a:rPr lang="lv-LV" dirty="0"/>
              <a:t>2.Kritērijā – par katru no speciālistiem 1-2 punkti, nepārsniedzot maksimālo sadaļā noteikto punktu skaitu</a:t>
            </a:r>
          </a:p>
        </p:txBody>
      </p:sp>
    </p:spTree>
    <p:extLst>
      <p:ext uri="{BB962C8B-B14F-4D97-AF65-F5344CB8AC3E}">
        <p14:creationId xmlns:p14="http://schemas.microsoft.com/office/powerpoint/2010/main" val="677006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21832-98B8-544B-08BB-19ADF44758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AF689-E91F-FA1E-1C2A-08A2ACB0591F}"/>
              </a:ext>
            </a:extLst>
          </p:cNvPr>
          <p:cNvSpPr>
            <a:spLocks noGrp="1" noRot="1" noChangeAspect="1"/>
          </p:cNvSpPr>
          <p:nvPr>
            <p:ph type="sldImg"/>
          </p:nvPr>
        </p:nvSpPr>
        <p:spPr>
          <a:xfrm>
            <a:off x="88900" y="744538"/>
            <a:ext cx="6619875" cy="3722687"/>
          </a:xfrm>
        </p:spPr>
      </p:sp>
      <p:sp>
        <p:nvSpPr>
          <p:cNvPr id="3" name="Notes Placeholder 2">
            <a:extLst>
              <a:ext uri="{FF2B5EF4-FFF2-40B4-BE49-F238E27FC236}">
                <a16:creationId xmlns:a16="http://schemas.microsoft.com/office/drawing/2014/main" id="{29D2999A-7625-75CC-1960-BFD51162810C}"/>
              </a:ext>
            </a:extLst>
          </p:cNvPr>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40663300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2687"/>
          </a:xfrm>
        </p:spPr>
      </p:sp>
      <p:sp>
        <p:nvSpPr>
          <p:cNvPr id="3" name="Notes Placeholder 2"/>
          <p:cNvSpPr>
            <a:spLocks noGrp="1"/>
          </p:cNvSpPr>
          <p:nvPr>
            <p:ph type="body" idx="1"/>
          </p:nvPr>
        </p:nvSpPr>
        <p:spPr/>
        <p:txBody>
          <a:bodyPr/>
          <a:lstStyle/>
          <a:p>
            <a:r>
              <a:rPr lang="lv-LV" dirty="0"/>
              <a:t>AVANSS – tikai par izmaksām, kas nav radušās. </a:t>
            </a:r>
          </a:p>
          <a:p>
            <a:r>
              <a:rPr lang="lv-LV" dirty="0"/>
              <a:t>Ja dižpasākuma projektiem jau uz šo brīdi ir radušās kādas no attiecināmajām izmaksām, tās jāiekļauj 2025.gada izmaksu tāmē un jāiesniedz kopā ar 2025.gada MP. </a:t>
            </a:r>
          </a:p>
          <a:p>
            <a:r>
              <a:rPr lang="lv-LV" dirty="0"/>
              <a:t>Avansa izlietojumu, tāpat kā, citas radušās izmaksas gada ietvaros, pierāda, iesniedzot zvērināta </a:t>
            </a:r>
            <a:r>
              <a:rPr lang="lv-LV" dirty="0" err="1"/>
              <a:t>revizdenta</a:t>
            </a:r>
            <a:r>
              <a:rPr lang="lv-LV" dirty="0"/>
              <a:t> vai zvērinātu revidentu komercsabiedrības apstiprinātu pārskatu/apliecinājumu</a:t>
            </a:r>
          </a:p>
        </p:txBody>
      </p:sp>
    </p:spTree>
    <p:extLst>
      <p:ext uri="{BB962C8B-B14F-4D97-AF65-F5344CB8AC3E}">
        <p14:creationId xmlns:p14="http://schemas.microsoft.com/office/powerpoint/2010/main" val="88846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1CE3D8-ED47-FD85-C5B6-E2C7AEC55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BA933-434C-D88C-45BC-41BB1D3F8726}"/>
              </a:ext>
            </a:extLst>
          </p:cNvPr>
          <p:cNvSpPr>
            <a:spLocks noGrp="1" noRot="1" noChangeAspect="1"/>
          </p:cNvSpPr>
          <p:nvPr>
            <p:ph type="sldImg"/>
          </p:nvPr>
        </p:nvSpPr>
        <p:spPr>
          <a:xfrm>
            <a:off x="88900" y="744538"/>
            <a:ext cx="6619875" cy="3722687"/>
          </a:xfrm>
        </p:spPr>
      </p:sp>
      <p:sp>
        <p:nvSpPr>
          <p:cNvPr id="3" name="Notes Placeholder 2">
            <a:extLst>
              <a:ext uri="{FF2B5EF4-FFF2-40B4-BE49-F238E27FC236}">
                <a16:creationId xmlns:a16="http://schemas.microsoft.com/office/drawing/2014/main" id="{BC8AE283-4928-C4DE-B046-E477319AF091}"/>
              </a:ext>
            </a:extLst>
          </p:cNvPr>
          <p:cNvSpPr>
            <a:spLocks noGrp="1"/>
          </p:cNvSpPr>
          <p:nvPr>
            <p:ph type="body" idx="1"/>
          </p:nvPr>
        </p:nvSpPr>
        <p:spPr/>
        <p:txBody>
          <a:bodyPr/>
          <a:lstStyle/>
          <a:p>
            <a:r>
              <a:rPr lang="lv-LV" dirty="0"/>
              <a:t>Ja būs pieejams finansējums pēc noslēgtās atlases, aģentūra sludina nākamo atlasi</a:t>
            </a:r>
          </a:p>
        </p:txBody>
      </p:sp>
    </p:spTree>
    <p:extLst>
      <p:ext uri="{BB962C8B-B14F-4D97-AF65-F5344CB8AC3E}">
        <p14:creationId xmlns:p14="http://schemas.microsoft.com/office/powerpoint/2010/main" val="189518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2687"/>
          </a:xfrm>
        </p:spPr>
      </p:sp>
      <p:sp>
        <p:nvSpPr>
          <p:cNvPr id="3" name="Notes Placeholder 2"/>
          <p:cNvSpPr>
            <a:spLocks noGrp="1"/>
          </p:cNvSpPr>
          <p:nvPr>
            <p:ph type="body" idx="1"/>
          </p:nvPr>
        </p:nvSpPr>
        <p:spPr/>
        <p:txBody>
          <a:bodyPr/>
          <a:lstStyle/>
          <a:p>
            <a:r>
              <a:rPr lang="lv-LV" dirty="0"/>
              <a:t>MKN 16.punkts – atbilstības kritērijs</a:t>
            </a:r>
          </a:p>
        </p:txBody>
      </p:sp>
    </p:spTree>
    <p:extLst>
      <p:ext uri="{BB962C8B-B14F-4D97-AF65-F5344CB8AC3E}">
        <p14:creationId xmlns:p14="http://schemas.microsoft.com/office/powerpoint/2010/main" val="3963698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64953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2687"/>
          </a:xfrm>
        </p:spPr>
      </p:sp>
      <p:sp>
        <p:nvSpPr>
          <p:cNvPr id="3" name="Notes Placeholder 2"/>
          <p:cNvSpPr>
            <a:spLocks noGrp="1"/>
          </p:cNvSpPr>
          <p:nvPr>
            <p:ph type="body" idx="1"/>
          </p:nvPr>
        </p:nvSpPr>
        <p:spPr/>
        <p:txBody>
          <a:bodyPr/>
          <a:lstStyle/>
          <a:p>
            <a:r>
              <a:rPr lang="lv-LV" dirty="0"/>
              <a:t>Atbilstības kritēriji – MKN 20.punkts</a:t>
            </a:r>
          </a:p>
        </p:txBody>
      </p:sp>
    </p:spTree>
    <p:extLst>
      <p:ext uri="{BB962C8B-B14F-4D97-AF65-F5344CB8AC3E}">
        <p14:creationId xmlns:p14="http://schemas.microsoft.com/office/powerpoint/2010/main" val="65247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C23D1-C40C-0667-0049-466D665B70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D165E8-0D7B-E8DA-1C91-00F6D560BF42}"/>
              </a:ext>
            </a:extLst>
          </p:cNvPr>
          <p:cNvSpPr>
            <a:spLocks noGrp="1" noRot="1" noChangeAspect="1"/>
          </p:cNvSpPr>
          <p:nvPr>
            <p:ph type="sldImg"/>
          </p:nvPr>
        </p:nvSpPr>
        <p:spPr>
          <a:xfrm>
            <a:off x="88900" y="744538"/>
            <a:ext cx="6619875" cy="3722687"/>
          </a:xfrm>
        </p:spPr>
      </p:sp>
      <p:sp>
        <p:nvSpPr>
          <p:cNvPr id="3" name="Notes Placeholder 2">
            <a:extLst>
              <a:ext uri="{FF2B5EF4-FFF2-40B4-BE49-F238E27FC236}">
                <a16:creationId xmlns:a16="http://schemas.microsoft.com/office/drawing/2014/main" id="{3E474217-CA78-D0E0-1555-2D2507CF89F5}"/>
              </a:ext>
            </a:extLst>
          </p:cNvPr>
          <p:cNvSpPr>
            <a:spLocks noGrp="1"/>
          </p:cNvSpPr>
          <p:nvPr>
            <p:ph type="body" idx="1"/>
          </p:nvPr>
        </p:nvSpPr>
        <p:spPr/>
        <p:txBody>
          <a:bodyPr/>
          <a:lstStyle/>
          <a:p>
            <a:r>
              <a:rPr lang="lv-LV" dirty="0"/>
              <a:t>Atbilstības kritēriji – MKN 20.punkts</a:t>
            </a:r>
          </a:p>
        </p:txBody>
      </p:sp>
    </p:spTree>
    <p:extLst>
      <p:ext uri="{BB962C8B-B14F-4D97-AF65-F5344CB8AC3E}">
        <p14:creationId xmlns:p14="http://schemas.microsoft.com/office/powerpoint/2010/main" val="667241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BB684-FF39-F53A-4FAB-6C8BD65BF6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E31F34-CB5C-AC2D-762A-27A391F9DD3C}"/>
              </a:ext>
            </a:extLst>
          </p:cNvPr>
          <p:cNvSpPr>
            <a:spLocks noGrp="1" noRot="1" noChangeAspect="1"/>
          </p:cNvSpPr>
          <p:nvPr>
            <p:ph type="sldImg"/>
          </p:nvPr>
        </p:nvSpPr>
        <p:spPr>
          <a:xfrm>
            <a:off x="88900" y="744538"/>
            <a:ext cx="6619875" cy="3722687"/>
          </a:xfrm>
        </p:spPr>
      </p:sp>
      <p:sp>
        <p:nvSpPr>
          <p:cNvPr id="3" name="Notes Placeholder 2">
            <a:extLst>
              <a:ext uri="{FF2B5EF4-FFF2-40B4-BE49-F238E27FC236}">
                <a16:creationId xmlns:a16="http://schemas.microsoft.com/office/drawing/2014/main" id="{BD077BCB-513C-7760-0D9E-DF22238DFAE5}"/>
              </a:ext>
            </a:extLst>
          </p:cNvPr>
          <p:cNvSpPr>
            <a:spLocks noGrp="1"/>
          </p:cNvSpPr>
          <p:nvPr>
            <p:ph type="body" idx="1"/>
          </p:nvPr>
        </p:nvSpPr>
        <p:spPr/>
        <p:txBody>
          <a:bodyPr/>
          <a:lstStyle/>
          <a:p>
            <a:r>
              <a:rPr lang="lv-LV" dirty="0"/>
              <a:t>MKN 23.punkts un 61.punkts</a:t>
            </a:r>
          </a:p>
        </p:txBody>
      </p:sp>
    </p:spTree>
    <p:extLst>
      <p:ext uri="{BB962C8B-B14F-4D97-AF65-F5344CB8AC3E}">
        <p14:creationId xmlns:p14="http://schemas.microsoft.com/office/powerpoint/2010/main" val="4008046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4538"/>
            <a:ext cx="6619875" cy="3722687"/>
          </a:xfrm>
        </p:spPr>
      </p:sp>
      <p:sp>
        <p:nvSpPr>
          <p:cNvPr id="3" name="Notes Placeholder 2"/>
          <p:cNvSpPr>
            <a:spLocks noGrp="1"/>
          </p:cNvSpPr>
          <p:nvPr>
            <p:ph type="body" idx="1"/>
          </p:nvPr>
        </p:nvSpPr>
        <p:spPr/>
        <p:txBody>
          <a:bodyPr/>
          <a:lstStyle/>
          <a:p>
            <a:r>
              <a:rPr lang="lv-LV" dirty="0"/>
              <a:t>02 – lēmums par atbalsta piešķiršanu, lēmums par atbalsta piešķiršanu ar nosacījumu, lēmums par atteikumu slēgt atbalsta līgumu</a:t>
            </a:r>
          </a:p>
        </p:txBody>
      </p:sp>
    </p:spTree>
    <p:extLst>
      <p:ext uri="{BB962C8B-B14F-4D97-AF65-F5344CB8AC3E}">
        <p14:creationId xmlns:p14="http://schemas.microsoft.com/office/powerpoint/2010/main" val="759083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bg object 16"/>
          <p:cNvSpPr/>
          <p:nvPr/>
        </p:nvSpPr>
        <p:spPr>
          <a:xfrm>
            <a:off x="0" y="-4"/>
            <a:ext cx="20104100" cy="11303007"/>
          </a:xfrm>
          <a:prstGeom prst="rect">
            <a:avLst/>
          </a:prstGeom>
          <a:solidFill>
            <a:srgbClr val="002B49"/>
          </a:solidFill>
          <a:ln w="12700">
            <a:miter lim="400000"/>
          </a:ln>
        </p:spPr>
        <p:txBody>
          <a:bodyPr lIns="45718" tIns="45718" rIns="45718" bIns="45718"/>
          <a:lstStyle/>
          <a:p>
            <a:pPr>
              <a:defRPr>
                <a:latin typeface="+mj-lt"/>
                <a:ea typeface="+mj-ea"/>
                <a:cs typeface="+mj-cs"/>
                <a:sym typeface="Armin Grotesk Regular"/>
              </a:defRPr>
            </a:pPr>
            <a:endParaRPr/>
          </a:p>
        </p:txBody>
      </p:sp>
      <p:sp>
        <p:nvSpPr>
          <p:cNvPr id="14" name="Title Text"/>
          <p:cNvSpPr txBox="1">
            <a:spLocks noGrp="1"/>
          </p:cNvSpPr>
          <p:nvPr>
            <p:ph type="title"/>
          </p:nvPr>
        </p:nvSpPr>
        <p:spPr>
          <a:xfrm>
            <a:off x="1507806" y="3503929"/>
            <a:ext cx="17088489" cy="2373635"/>
          </a:xfrm>
          <a:prstGeom prst="rect">
            <a:avLst/>
          </a:prstGeom>
        </p:spPr>
        <p:txBody>
          <a:bodyPr/>
          <a:lstStyle>
            <a:lvl1pPr>
              <a:defRPr>
                <a:solidFill>
                  <a:srgbClr val="FFFFFF"/>
                </a:solidFill>
              </a:defRPr>
            </a:lvl1pPr>
          </a:lstStyle>
          <a:p>
            <a:r>
              <a:t>Title Text</a:t>
            </a:r>
          </a:p>
        </p:txBody>
      </p:sp>
      <p:sp>
        <p:nvSpPr>
          <p:cNvPr id="15" name="Body Level One…"/>
          <p:cNvSpPr txBox="1">
            <a:spLocks noGrp="1"/>
          </p:cNvSpPr>
          <p:nvPr>
            <p:ph type="body" sz="quarter" idx="1"/>
          </p:nvPr>
        </p:nvSpPr>
        <p:spPr>
          <a:xfrm>
            <a:off x="3015613" y="6329679"/>
            <a:ext cx="14072873" cy="282575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1" name="bg object 16"/>
          <p:cNvSpPr/>
          <p:nvPr/>
        </p:nvSpPr>
        <p:spPr>
          <a:xfrm>
            <a:off x="0" y="-3"/>
            <a:ext cx="20104100" cy="11303005"/>
          </a:xfrm>
          <a:prstGeom prst="rect">
            <a:avLst/>
          </a:prstGeom>
          <a:solidFill>
            <a:srgbClr val="002B49"/>
          </a:solidFill>
          <a:ln w="12700">
            <a:miter lim="400000"/>
          </a:ln>
        </p:spPr>
        <p:txBody>
          <a:bodyPr lIns="45718" tIns="45718" rIns="45718" bIns="45718"/>
          <a:lstStyle/>
          <a:p>
            <a:endParaRPr/>
          </a:p>
        </p:txBody>
      </p:sp>
      <p:sp>
        <p:nvSpPr>
          <p:cNvPr id="42"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43" name="Body Level One…"/>
          <p:cNvSpPr txBox="1">
            <a:spLocks noGrp="1"/>
          </p:cNvSpPr>
          <p:nvPr>
            <p:ph type="body" sz="half" idx="1"/>
          </p:nvPr>
        </p:nvSpPr>
        <p:spPr>
          <a:xfrm>
            <a:off x="1005205" y="2599688"/>
            <a:ext cx="8745285" cy="745998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6430877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5190505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Only 0">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170784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7" name="bg object 16"/>
          <p:cNvSpPr/>
          <p:nvPr/>
        </p:nvSpPr>
        <p:spPr>
          <a:xfrm>
            <a:off x="0" y="-3"/>
            <a:ext cx="20104100" cy="11303005"/>
          </a:xfrm>
          <a:prstGeom prst="rect">
            <a:avLst/>
          </a:prstGeom>
          <a:solidFill>
            <a:srgbClr val="002B49"/>
          </a:solidFill>
          <a:ln w="12700">
            <a:miter lim="400000"/>
          </a:ln>
        </p:spPr>
        <p:txBody>
          <a:bodyPr lIns="45718" tIns="45718" rIns="45718" bIns="45718"/>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36137884"/>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75" name="bg object 16"/>
          <p:cNvSpPr/>
          <p:nvPr/>
        </p:nvSpPr>
        <p:spPr>
          <a:xfrm>
            <a:off x="0" y="-3"/>
            <a:ext cx="20104100" cy="11303005"/>
          </a:xfrm>
          <a:prstGeom prst="rect">
            <a:avLst/>
          </a:prstGeom>
          <a:solidFill>
            <a:srgbClr val="002B49"/>
          </a:solidFill>
          <a:ln w="12700">
            <a:miter lim="400000"/>
          </a:ln>
        </p:spPr>
        <p:txBody>
          <a:bodyPr lIns="45718" tIns="45718" rIns="45718" bIns="45718"/>
          <a:lstStyle/>
          <a:p>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439865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33"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1" name="bg object 16"/>
          <p:cNvSpPr/>
          <p:nvPr/>
        </p:nvSpPr>
        <p:spPr>
          <a:xfrm>
            <a:off x="0" y="-4"/>
            <a:ext cx="20104100" cy="11303007"/>
          </a:xfrm>
          <a:prstGeom prst="rect">
            <a:avLst/>
          </a:prstGeom>
          <a:solidFill>
            <a:srgbClr val="002B49"/>
          </a:solidFill>
          <a:ln w="12700">
            <a:miter lim="400000"/>
          </a:ln>
        </p:spPr>
        <p:txBody>
          <a:bodyPr lIns="45718" tIns="45718" rIns="45718" bIns="45718"/>
          <a:lstStyle/>
          <a:p>
            <a:pPr>
              <a:defRPr>
                <a:latin typeface="+mj-lt"/>
                <a:ea typeface="+mj-ea"/>
                <a:cs typeface="+mj-cs"/>
                <a:sym typeface="Armin Grotesk Regular"/>
              </a:defRPr>
            </a:pPr>
            <a:endParaRPr/>
          </a:p>
        </p:txBody>
      </p:sp>
      <p:sp>
        <p:nvSpPr>
          <p:cNvPr id="42"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43" name="Body Level One…"/>
          <p:cNvSpPr txBox="1">
            <a:spLocks noGrp="1"/>
          </p:cNvSpPr>
          <p:nvPr>
            <p:ph type="body" sz="half" idx="1"/>
          </p:nvPr>
        </p:nvSpPr>
        <p:spPr>
          <a:xfrm>
            <a:off x="1005205" y="2599688"/>
            <a:ext cx="8745285" cy="745998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1"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0">
    <p:spTree>
      <p:nvGrpSpPr>
        <p:cNvPr id="1" name=""/>
        <p:cNvGrpSpPr/>
        <p:nvPr/>
      </p:nvGrpSpPr>
      <p:grpSpPr>
        <a:xfrm>
          <a:off x="0" y="0"/>
          <a:ext cx="0" cy="0"/>
          <a:chOff x="0" y="0"/>
          <a:chExt cx="0" cy="0"/>
        </a:xfrm>
      </p:grpSpPr>
      <p:sp>
        <p:nvSpPr>
          <p:cNvPr id="59"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75" name="bg object 16"/>
          <p:cNvSpPr/>
          <p:nvPr/>
        </p:nvSpPr>
        <p:spPr>
          <a:xfrm>
            <a:off x="0" y="-4"/>
            <a:ext cx="20104100" cy="11303007"/>
          </a:xfrm>
          <a:prstGeom prst="rect">
            <a:avLst/>
          </a:prstGeom>
          <a:solidFill>
            <a:srgbClr val="002B49"/>
          </a:solidFill>
          <a:ln w="12700">
            <a:miter lim="400000"/>
          </a:ln>
        </p:spPr>
        <p:txBody>
          <a:bodyPr lIns="45718" tIns="45718" rIns="45718" bIns="45718"/>
          <a:lstStyle/>
          <a:p>
            <a:pPr>
              <a:defRPr>
                <a:latin typeface="+mj-lt"/>
                <a:ea typeface="+mj-ea"/>
                <a:cs typeface="+mj-cs"/>
                <a:sym typeface="Armin Grotesk Regular"/>
              </a:defRPr>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bg object 16"/>
          <p:cNvSpPr/>
          <p:nvPr/>
        </p:nvSpPr>
        <p:spPr>
          <a:xfrm>
            <a:off x="0" y="-3"/>
            <a:ext cx="20104100" cy="11303005"/>
          </a:xfrm>
          <a:prstGeom prst="rect">
            <a:avLst/>
          </a:prstGeom>
          <a:solidFill>
            <a:srgbClr val="002B49"/>
          </a:solidFill>
          <a:ln w="12700">
            <a:miter lim="400000"/>
          </a:ln>
        </p:spPr>
        <p:txBody>
          <a:bodyPr lIns="45718" tIns="45718" rIns="45718" bIns="45718"/>
          <a:lstStyle/>
          <a:p>
            <a:endParaRPr/>
          </a:p>
        </p:txBody>
      </p:sp>
      <p:sp>
        <p:nvSpPr>
          <p:cNvPr id="14" name="Title Text"/>
          <p:cNvSpPr txBox="1">
            <a:spLocks noGrp="1"/>
          </p:cNvSpPr>
          <p:nvPr>
            <p:ph type="title"/>
          </p:nvPr>
        </p:nvSpPr>
        <p:spPr>
          <a:xfrm>
            <a:off x="1507806" y="3503929"/>
            <a:ext cx="17088489" cy="2373633"/>
          </a:xfrm>
          <a:prstGeom prst="rect">
            <a:avLst/>
          </a:prstGeom>
        </p:spPr>
        <p:txBody>
          <a:bodyPr/>
          <a:lstStyle>
            <a:lvl1pPr>
              <a:defRPr>
                <a:solidFill>
                  <a:srgbClr val="FFFFFF"/>
                </a:solidFill>
              </a:defRPr>
            </a:lvl1pPr>
          </a:lstStyle>
          <a:p>
            <a:r>
              <a:t>Title Text</a:t>
            </a:r>
          </a:p>
        </p:txBody>
      </p:sp>
      <p:sp>
        <p:nvSpPr>
          <p:cNvPr id="15" name="Body Level One…"/>
          <p:cNvSpPr txBox="1">
            <a:spLocks noGrp="1"/>
          </p:cNvSpPr>
          <p:nvPr>
            <p:ph type="body" sz="quarter" idx="1"/>
          </p:nvPr>
        </p:nvSpPr>
        <p:spPr>
          <a:xfrm>
            <a:off x="3015613" y="6329679"/>
            <a:ext cx="14072873" cy="282575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53760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3" name="Title Text"/>
          <p:cNvSpPr txBox="1">
            <a:spLocks noGrp="1"/>
          </p:cNvSpPr>
          <p:nvPr>
            <p:ph type="title"/>
          </p:nvPr>
        </p:nvSpPr>
        <p:spPr>
          <a:prstGeom prst="rect">
            <a:avLst/>
          </a:prstGeom>
        </p:spPr>
        <p:txBody>
          <a:bodyPr/>
          <a:lstStyle/>
          <a:p>
            <a:r>
              <a:t>Title Text</a:t>
            </a:r>
          </a:p>
        </p:txBody>
      </p:sp>
      <p:sp>
        <p:nvSpPr>
          <p:cNvPr id="24"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922563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Content 0">
    <p:spTree>
      <p:nvGrpSpPr>
        <p:cNvPr id="1" name=""/>
        <p:cNvGrpSpPr/>
        <p:nvPr/>
      </p:nvGrpSpPr>
      <p:grpSpPr>
        <a:xfrm>
          <a:off x="0" y="0"/>
          <a:ext cx="0" cy="0"/>
          <a:chOff x="0" y="0"/>
          <a:chExt cx="0" cy="0"/>
        </a:xfrm>
      </p:grpSpPr>
      <p:sp>
        <p:nvSpPr>
          <p:cNvPr id="32" name="Title Text"/>
          <p:cNvSpPr txBox="1">
            <a:spLocks noGrp="1"/>
          </p:cNvSpPr>
          <p:nvPr>
            <p:ph type="title"/>
          </p:nvPr>
        </p:nvSpPr>
        <p:spPr>
          <a:prstGeom prst="rect">
            <a:avLst/>
          </a:prstGeom>
        </p:spPr>
        <p:txBody>
          <a:bodyPr/>
          <a:lstStyle>
            <a:lvl1pPr>
              <a:defRPr>
                <a:solidFill>
                  <a:srgbClr val="FFFFFF"/>
                </a:solidFill>
              </a:defRPr>
            </a:lvl1pPr>
          </a:lstStyle>
          <a:p>
            <a:r>
              <a:t>Title Text</a:t>
            </a:r>
          </a:p>
        </p:txBody>
      </p:sp>
      <p:sp>
        <p:nvSpPr>
          <p:cNvPr id="33" name="Body Level One…"/>
          <p:cNvSpPr txBox="1">
            <a:spLocks noGrp="1"/>
          </p:cNvSpPr>
          <p:nvPr>
            <p:ph type="body" sz="half"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75439943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g object 16"/>
          <p:cNvSpPr/>
          <p:nvPr/>
        </p:nvSpPr>
        <p:spPr>
          <a:xfrm>
            <a:off x="0" y="-4"/>
            <a:ext cx="20104100" cy="11303007"/>
          </a:xfrm>
          <a:prstGeom prst="rect">
            <a:avLst/>
          </a:prstGeom>
          <a:solidFill>
            <a:srgbClr val="002B49"/>
          </a:solidFill>
          <a:ln w="12700">
            <a:miter lim="400000"/>
          </a:ln>
        </p:spPr>
        <p:txBody>
          <a:bodyPr lIns="45718" tIns="45718" rIns="45718" bIns="45718"/>
          <a:lstStyle/>
          <a:p>
            <a:pPr>
              <a:defRPr>
                <a:latin typeface="+mj-lt"/>
                <a:ea typeface="+mj-ea"/>
                <a:cs typeface="+mj-cs"/>
                <a:sym typeface="Armin Grotesk Regular"/>
              </a:defRPr>
            </a:pPr>
            <a:endParaRPr/>
          </a:p>
        </p:txBody>
      </p:sp>
      <p:pic>
        <p:nvPicPr>
          <p:cNvPr id="3" name="object 2" descr="object 2"/>
          <p:cNvPicPr>
            <a:picLocks noChangeAspect="1"/>
          </p:cNvPicPr>
          <p:nvPr/>
        </p:nvPicPr>
        <p:blipFill>
          <a:blip r:embed="rId8"/>
          <a:stretch>
            <a:fillRect/>
          </a:stretch>
        </p:blipFill>
        <p:spPr>
          <a:xfrm>
            <a:off x="203897" y="10227240"/>
            <a:ext cx="2480611" cy="877339"/>
          </a:xfrm>
          <a:prstGeom prst="rect">
            <a:avLst/>
          </a:prstGeom>
          <a:ln w="12700">
            <a:miter lim="400000"/>
          </a:ln>
        </p:spPr>
      </p:pic>
      <p:sp>
        <p:nvSpPr>
          <p:cNvPr id="4" name="Title Text"/>
          <p:cNvSpPr txBox="1">
            <a:spLocks noGrp="1"/>
          </p:cNvSpPr>
          <p:nvPr>
            <p:ph type="title"/>
          </p:nvPr>
        </p:nvSpPr>
        <p:spPr>
          <a:xfrm>
            <a:off x="3074564" y="3317747"/>
            <a:ext cx="13954970" cy="16103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5" name="Body Level One…"/>
          <p:cNvSpPr txBox="1">
            <a:spLocks noGrp="1"/>
          </p:cNvSpPr>
          <p:nvPr>
            <p:ph type="body" idx="1"/>
          </p:nvPr>
        </p:nvSpPr>
        <p:spPr>
          <a:xfrm>
            <a:off x="989436" y="5471667"/>
            <a:ext cx="18125226" cy="31832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8861942" y="10511790"/>
            <a:ext cx="236957" cy="271781"/>
          </a:xfrm>
          <a:prstGeom prst="rect">
            <a:avLst/>
          </a:prstGeom>
          <a:ln w="12700">
            <a:miter lim="400000"/>
          </a:ln>
        </p:spPr>
        <p:txBody>
          <a:bodyPr wrap="none" lIns="0" tIns="0" rIns="0" bIns="0">
            <a:spAutoFit/>
          </a:bodyPr>
          <a:lstStyle>
            <a:lvl1pPr algn="r">
              <a:defRPr>
                <a:solidFill>
                  <a:srgbClr val="888888"/>
                </a:solidFill>
                <a:latin typeface="+mj-lt"/>
                <a:ea typeface="+mj-ea"/>
                <a:cs typeface="+mj-cs"/>
                <a:sym typeface="Armin Grotesk Regular"/>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6" r:id="rId6"/>
  </p:sldLayoutIdLst>
  <p:transition spd="med"/>
  <p:txStyles>
    <p:titleStyle>
      <a:lvl1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1pPr>
      <a:lvl2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2pPr>
      <a:lvl3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3pPr>
      <a:lvl4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4pPr>
      <a:lvl5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5pPr>
      <a:lvl6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6pPr>
      <a:lvl7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7pPr>
      <a:lvl8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8pPr>
      <a:lvl9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9pPr>
    </p:titleStyle>
    <p:body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1pPr>
      <a:lvl2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2pPr>
      <a:lvl3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3pPr>
      <a:lvl4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4pPr>
      <a:lvl5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5pPr>
      <a:lvl6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6pPr>
      <a:lvl7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7pPr>
      <a:lvl8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8pPr>
      <a:lvl9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g object 16"/>
          <p:cNvSpPr/>
          <p:nvPr/>
        </p:nvSpPr>
        <p:spPr>
          <a:xfrm>
            <a:off x="0" y="-3"/>
            <a:ext cx="20104100" cy="11303005"/>
          </a:xfrm>
          <a:prstGeom prst="rect">
            <a:avLst/>
          </a:prstGeom>
          <a:solidFill>
            <a:srgbClr val="002B49"/>
          </a:solidFill>
          <a:ln w="12700">
            <a:miter lim="400000"/>
          </a:ln>
        </p:spPr>
        <p:txBody>
          <a:bodyPr lIns="45718" tIns="45718" rIns="45718" bIns="45718"/>
          <a:lstStyle/>
          <a:p>
            <a:endParaRPr/>
          </a:p>
        </p:txBody>
      </p:sp>
      <p:pic>
        <p:nvPicPr>
          <p:cNvPr id="3" name="object 2" descr="object 2"/>
          <p:cNvPicPr>
            <a:picLocks noChangeAspect="1"/>
          </p:cNvPicPr>
          <p:nvPr/>
        </p:nvPicPr>
        <p:blipFill>
          <a:blip r:embed="rId10"/>
          <a:stretch>
            <a:fillRect/>
          </a:stretch>
        </p:blipFill>
        <p:spPr>
          <a:xfrm>
            <a:off x="203897" y="10227240"/>
            <a:ext cx="2480610" cy="877337"/>
          </a:xfrm>
          <a:prstGeom prst="rect">
            <a:avLst/>
          </a:prstGeom>
          <a:ln w="12700">
            <a:miter lim="400000"/>
          </a:ln>
        </p:spPr>
      </p:pic>
      <p:sp>
        <p:nvSpPr>
          <p:cNvPr id="4" name="Title Text"/>
          <p:cNvSpPr txBox="1">
            <a:spLocks noGrp="1"/>
          </p:cNvSpPr>
          <p:nvPr>
            <p:ph type="title"/>
          </p:nvPr>
        </p:nvSpPr>
        <p:spPr>
          <a:xfrm>
            <a:off x="3074564" y="3317747"/>
            <a:ext cx="13954970" cy="1610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Title Text</a:t>
            </a:r>
          </a:p>
        </p:txBody>
      </p:sp>
      <p:sp>
        <p:nvSpPr>
          <p:cNvPr id="5" name="Body Level One…"/>
          <p:cNvSpPr txBox="1">
            <a:spLocks noGrp="1"/>
          </p:cNvSpPr>
          <p:nvPr>
            <p:ph type="body" idx="1"/>
          </p:nvPr>
        </p:nvSpPr>
        <p:spPr>
          <a:xfrm>
            <a:off x="989436" y="5471667"/>
            <a:ext cx="18125226" cy="3183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8861940" y="10511790"/>
            <a:ext cx="236957" cy="271781"/>
          </a:xfrm>
          <a:prstGeom prst="rect">
            <a:avLst/>
          </a:prstGeom>
          <a:ln w="12700">
            <a:miter lim="400000"/>
          </a:ln>
        </p:spPr>
        <p:txBody>
          <a:bodyPr wrap="none" lIns="0" tIns="0" rIns="0" bIns="0">
            <a:spAutoFit/>
          </a:bodyPr>
          <a:lstStyle>
            <a:lvl1pPr algn="r">
              <a:defRPr>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407189020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transition spd="med"/>
  <p:txStyles>
    <p:titleStyle>
      <a:lvl1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1pPr>
      <a:lvl2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2pPr>
      <a:lvl3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3pPr>
      <a:lvl4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4pPr>
      <a:lvl5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5pPr>
      <a:lvl6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6pPr>
      <a:lvl7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7pPr>
      <a:lvl8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8pPr>
      <a:lvl9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9pPr>
    </p:titleStyle>
    <p:body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n-lt"/>
          <a:ea typeface="+mn-ea"/>
          <a:cs typeface="+mn-cs"/>
          <a:sym typeface="Armin Grotesk Regular"/>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n-lt"/>
          <a:ea typeface="+mn-ea"/>
          <a:cs typeface="+mn-cs"/>
          <a:sym typeface="Armin Grotesk Regular"/>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n-lt"/>
          <a:ea typeface="+mn-ea"/>
          <a:cs typeface="+mn-cs"/>
          <a:sym typeface="Armin Grotesk Regular"/>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n-lt"/>
          <a:ea typeface="+mn-ea"/>
          <a:cs typeface="+mn-cs"/>
          <a:sym typeface="Armin Grotesk Regular"/>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n-lt"/>
          <a:ea typeface="+mn-ea"/>
          <a:cs typeface="+mn-cs"/>
          <a:sym typeface="Armin Grotesk Regular"/>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n-lt"/>
          <a:ea typeface="+mn-ea"/>
          <a:cs typeface="+mn-cs"/>
          <a:sym typeface="Armin Grotesk Regular"/>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n-lt"/>
          <a:ea typeface="+mn-ea"/>
          <a:cs typeface="+mn-cs"/>
          <a:sym typeface="Armin Grotesk Regular"/>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n-lt"/>
          <a:ea typeface="+mn-ea"/>
          <a:cs typeface="+mn-cs"/>
          <a:sym typeface="Armin Grotesk Regular"/>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n-lt"/>
          <a:ea typeface="+mn-ea"/>
          <a:cs typeface="+mn-cs"/>
          <a:sym typeface="Armin Grotesk Regular"/>
        </a:defRPr>
      </a:lvl9pPr>
    </p:bodyStyle>
    <p:otherStyle>
      <a:lvl1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1pPr>
      <a:lvl2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2pPr>
      <a:lvl3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3pPr>
      <a:lvl4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4pPr>
      <a:lvl5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5pPr>
      <a:lvl6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6pPr>
      <a:lvl7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7pPr>
      <a:lvl8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8pPr>
      <a:lvl9pPr marL="0" marR="0" indent="0" algn="r"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Armin Grotesk Regular"/>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eur-lex.europa.eu/eli/reg/2023/2831/oj/?locale=LV"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usiness.gov.l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s://business.gov.lv/" TargetMode="External"/><Relationship Id="rId2" Type="http://schemas.openxmlformats.org/officeDocument/2006/relationships/image" Target="../media/image12.png"/><Relationship Id="rId1" Type="http://schemas.openxmlformats.org/officeDocument/2006/relationships/slideLayout" Target="../slideLayouts/slideLayout13.xml"/><Relationship Id="rId5" Type="http://schemas.openxmlformats.org/officeDocument/2006/relationships/hyperlink" Target="https://business.gov.lv/biezak-uzdotie-jautajumi" TargetMode="External"/><Relationship Id="rId4" Type="http://schemas.openxmlformats.org/officeDocument/2006/relationships/hyperlink" Target="https://business.gov.lv/materials/registracijas-proces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business.gov.lv/" TargetMode="Externa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www.business.gov.lv/"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5" Type="http://schemas.openxmlformats.org/officeDocument/2006/relationships/image" Target="../media/image3.jpeg"/><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hyperlink" Target="https://business.gov.lv/atbalsta-programmas/arvalstu-filmu-uznemsana-latvija" TargetMode="External"/><Relationship Id="rId2" Type="http://schemas.openxmlformats.org/officeDocument/2006/relationships/hyperlink" Target="https://likumi.lv/ta/id/358728-kartiba-kada-lieliem-nozimigiem-publiskiem-pasakumiem-un-arvalstu-filmu-uznemsanai-latvija-tiek-pieskirts-valsts-budzeta" TargetMode="External"/><Relationship Id="rId1" Type="http://schemas.openxmlformats.org/officeDocument/2006/relationships/slideLayout" Target="../slideLayouts/slideLayout9.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business.gov.lv/atbalsta-programmas/dizpasakumu-organizesana-latvija"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helpdesk@business.gov.lv" TargetMode="External"/><Relationship Id="rId2" Type="http://schemas.openxmlformats.org/officeDocument/2006/relationships/hyperlink" Target="mailto:jautajumi@liaa.gov.lv" TargetMode="Externa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bject 2"/>
          <p:cNvSpPr/>
          <p:nvPr/>
        </p:nvSpPr>
        <p:spPr>
          <a:xfrm>
            <a:off x="-15624" y="792"/>
            <a:ext cx="20094220" cy="11302208"/>
          </a:xfrm>
          <a:prstGeom prst="rect">
            <a:avLst/>
          </a:prstGeom>
          <a:solidFill>
            <a:srgbClr val="A50B32"/>
          </a:solidFill>
          <a:ln w="12700">
            <a:miter lim="400000"/>
          </a:ln>
        </p:spPr>
        <p:txBody>
          <a:bodyPr lIns="45718" tIns="45718" rIns="45718" bIns="45718"/>
          <a:lstStyle/>
          <a:p>
            <a:pPr>
              <a:defRPr>
                <a:latin typeface="+mj-lt"/>
                <a:ea typeface="+mj-ea"/>
                <a:cs typeface="+mj-cs"/>
                <a:sym typeface="Armin Grotesk Regular"/>
              </a:defRPr>
            </a:pPr>
            <a:endParaRPr/>
          </a:p>
        </p:txBody>
      </p:sp>
      <p:grpSp>
        <p:nvGrpSpPr>
          <p:cNvPr id="92" name="object 3"/>
          <p:cNvGrpSpPr/>
          <p:nvPr/>
        </p:nvGrpSpPr>
        <p:grpSpPr>
          <a:xfrm>
            <a:off x="4930" y="-1"/>
            <a:ext cx="2374969" cy="3190185"/>
            <a:chOff x="-1" y="0"/>
            <a:chExt cx="2374967" cy="3190184"/>
          </a:xfrm>
        </p:grpSpPr>
        <p:sp>
          <p:nvSpPr>
            <p:cNvPr id="86" name="object 4"/>
            <p:cNvSpPr/>
            <p:nvPr/>
          </p:nvSpPr>
          <p:spPr>
            <a:xfrm>
              <a:off x="7" y="0"/>
              <a:ext cx="1223694" cy="12236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430" y="0"/>
                  </a:lnTo>
                  <a:lnTo>
                    <a:pt x="0" y="19430"/>
                  </a:lnTo>
                  <a:lnTo>
                    <a:pt x="0" y="21600"/>
                  </a:lnTo>
                  <a:lnTo>
                    <a:pt x="216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87" name="object 5"/>
            <p:cNvSpPr/>
            <p:nvPr/>
          </p:nvSpPr>
          <p:spPr>
            <a:xfrm>
              <a:off x="-2" y="6"/>
              <a:ext cx="1350616" cy="1469436"/>
            </a:xfrm>
            <a:custGeom>
              <a:avLst/>
              <a:gdLst/>
              <a:ahLst/>
              <a:cxnLst>
                <a:cxn ang="0">
                  <a:pos x="wd2" y="hd2"/>
                </a:cxn>
                <a:cxn ang="5400000">
                  <a:pos x="wd2" y="hd2"/>
                </a:cxn>
                <a:cxn ang="10800000">
                  <a:pos x="wd2" y="hd2"/>
                </a:cxn>
                <a:cxn ang="16200000">
                  <a:pos x="wd2" y="hd2"/>
                </a:cxn>
              </a:cxnLst>
              <a:rect l="0" t="0" r="r" b="b"/>
              <a:pathLst>
                <a:path w="21600" h="21600" extrusionOk="0">
                  <a:moveTo>
                    <a:pt x="19698" y="0"/>
                  </a:moveTo>
                  <a:lnTo>
                    <a:pt x="19570" y="0"/>
                  </a:lnTo>
                  <a:lnTo>
                    <a:pt x="0" y="17987"/>
                  </a:lnTo>
                  <a:lnTo>
                    <a:pt x="0" y="21600"/>
                  </a:lnTo>
                  <a:lnTo>
                    <a:pt x="21600" y="1748"/>
                  </a:lnTo>
                  <a:lnTo>
                    <a:pt x="19698" y="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88" name="object 6"/>
            <p:cNvSpPr/>
            <p:nvPr/>
          </p:nvSpPr>
          <p:spPr>
            <a:xfrm>
              <a:off x="143506" y="958841"/>
              <a:ext cx="2108553" cy="2108410"/>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91" name="object 7"/>
            <p:cNvGrpSpPr/>
            <p:nvPr/>
          </p:nvGrpSpPr>
          <p:grpSpPr>
            <a:xfrm>
              <a:off x="20572" y="835947"/>
              <a:ext cx="2354395" cy="2354238"/>
              <a:chOff x="-1" y="0"/>
              <a:chExt cx="2354393" cy="2354236"/>
            </a:xfrm>
          </p:grpSpPr>
          <p:sp>
            <p:nvSpPr>
              <p:cNvPr id="89" name="Shape"/>
              <p:cNvSpPr/>
              <p:nvPr/>
            </p:nvSpPr>
            <p:spPr>
              <a:xfrm>
                <a:off x="-2" y="-2"/>
                <a:ext cx="2170028" cy="2169859"/>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90" name="Shape"/>
              <p:cNvSpPr/>
              <p:nvPr/>
            </p:nvSpPr>
            <p:spPr>
              <a:xfrm>
                <a:off x="184378" y="184367"/>
                <a:ext cx="2170015" cy="2169869"/>
              </a:xfrm>
              <a:custGeom>
                <a:avLst/>
                <a:gdLst/>
                <a:ahLst/>
                <a:cxnLst>
                  <a:cxn ang="0">
                    <a:pos x="wd2" y="hd2"/>
                  </a:cxn>
                  <a:cxn ang="5400000">
                    <a:pos x="wd2" y="hd2"/>
                  </a:cxn>
                  <a:cxn ang="10800000">
                    <a:pos x="wd2" y="hd2"/>
                  </a:cxn>
                  <a:cxn ang="16200000">
                    <a:pos x="wd2" y="hd2"/>
                  </a:cxn>
                </a:cxnLst>
                <a:rect l="0" t="0" r="r" b="b"/>
                <a:pathLst>
                  <a:path w="21600" h="21600" extrusionOk="0">
                    <a:moveTo>
                      <a:pt x="21600" y="1224"/>
                    </a:moveTo>
                    <a:lnTo>
                      <a:pt x="20377" y="0"/>
                    </a:lnTo>
                    <a:lnTo>
                      <a:pt x="0" y="20376"/>
                    </a:lnTo>
                    <a:lnTo>
                      <a:pt x="1223" y="21600"/>
                    </a:lnTo>
                    <a:lnTo>
                      <a:pt x="21600" y="1224"/>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01" name="object 8"/>
          <p:cNvGrpSpPr/>
          <p:nvPr/>
        </p:nvGrpSpPr>
        <p:grpSpPr>
          <a:xfrm>
            <a:off x="3031191" y="-7"/>
            <a:ext cx="3378784" cy="3190192"/>
            <a:chOff x="-2" y="0"/>
            <a:chExt cx="3378783" cy="3190191"/>
          </a:xfrm>
        </p:grpSpPr>
        <p:sp>
          <p:nvSpPr>
            <p:cNvPr id="93" name="object 9"/>
            <p:cNvSpPr/>
            <p:nvPr/>
          </p:nvSpPr>
          <p:spPr>
            <a:xfrm>
              <a:off x="122931" y="-1"/>
              <a:ext cx="2104561" cy="2042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338" y="0"/>
                  </a:lnTo>
                  <a:lnTo>
                    <a:pt x="0" y="20950"/>
                  </a:lnTo>
                  <a:lnTo>
                    <a:pt x="631" y="21600"/>
                  </a:lnTo>
                  <a:lnTo>
                    <a:pt x="216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96" name="object 10"/>
            <p:cNvGrpSpPr/>
            <p:nvPr/>
          </p:nvGrpSpPr>
          <p:grpSpPr>
            <a:xfrm>
              <a:off x="-3" y="8"/>
              <a:ext cx="2354401" cy="2165875"/>
              <a:chOff x="-1" y="0"/>
              <a:chExt cx="2354400" cy="2165874"/>
            </a:xfrm>
          </p:grpSpPr>
          <p:sp>
            <p:nvSpPr>
              <p:cNvPr id="94" name="Shape"/>
              <p:cNvSpPr/>
              <p:nvPr/>
            </p:nvSpPr>
            <p:spPr>
              <a:xfrm>
                <a:off x="-2" y="-1"/>
                <a:ext cx="2104568" cy="19815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077" y="0"/>
                    </a:lnTo>
                    <a:lnTo>
                      <a:pt x="0" y="20260"/>
                    </a:lnTo>
                    <a:lnTo>
                      <a:pt x="1262" y="21600"/>
                    </a:lnTo>
                    <a:lnTo>
                      <a:pt x="21600" y="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95" name="Shape"/>
              <p:cNvSpPr/>
              <p:nvPr/>
            </p:nvSpPr>
            <p:spPr>
              <a:xfrm>
                <a:off x="184378" y="-1"/>
                <a:ext cx="2170022" cy="2165875"/>
              </a:xfrm>
              <a:custGeom>
                <a:avLst/>
                <a:gdLst/>
                <a:ahLst/>
                <a:cxnLst>
                  <a:cxn ang="0">
                    <a:pos x="wd2" y="hd2"/>
                  </a:cxn>
                  <a:cxn ang="5400000">
                    <a:pos x="wd2" y="hd2"/>
                  </a:cxn>
                  <a:cxn ang="10800000">
                    <a:pos x="wd2" y="hd2"/>
                  </a:cxn>
                  <a:cxn ang="16200000">
                    <a:pos x="wd2" y="hd2"/>
                  </a:cxn>
                </a:cxnLst>
                <a:rect l="0" t="0" r="r" b="b"/>
                <a:pathLst>
                  <a:path w="21600" h="21600" extrusionOk="0">
                    <a:moveTo>
                      <a:pt x="21600" y="1186"/>
                    </a:moveTo>
                    <a:lnTo>
                      <a:pt x="20416" y="0"/>
                    </a:lnTo>
                    <a:lnTo>
                      <a:pt x="20337" y="0"/>
                    </a:lnTo>
                    <a:lnTo>
                      <a:pt x="0" y="20374"/>
                    </a:lnTo>
                    <a:lnTo>
                      <a:pt x="1224" y="21600"/>
                    </a:lnTo>
                    <a:lnTo>
                      <a:pt x="21600" y="1186"/>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97" name="object 11"/>
            <p:cNvSpPr/>
            <p:nvPr/>
          </p:nvSpPr>
          <p:spPr>
            <a:xfrm>
              <a:off x="1147303" y="958843"/>
              <a:ext cx="2108552" cy="2108414"/>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00" name="object 12"/>
            <p:cNvGrpSpPr/>
            <p:nvPr/>
          </p:nvGrpSpPr>
          <p:grpSpPr>
            <a:xfrm>
              <a:off x="1024367" y="835951"/>
              <a:ext cx="2354414" cy="2354240"/>
              <a:chOff x="0" y="0"/>
              <a:chExt cx="2354413" cy="2354239"/>
            </a:xfrm>
          </p:grpSpPr>
          <p:sp>
            <p:nvSpPr>
              <p:cNvPr id="98" name="Shape"/>
              <p:cNvSpPr/>
              <p:nvPr/>
            </p:nvSpPr>
            <p:spPr>
              <a:xfrm>
                <a:off x="-1" y="-1"/>
                <a:ext cx="2170023" cy="2169861"/>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99" name="Shape"/>
              <p:cNvSpPr/>
              <p:nvPr/>
            </p:nvSpPr>
            <p:spPr>
              <a:xfrm>
                <a:off x="184378" y="184365"/>
                <a:ext cx="2170035" cy="2169874"/>
              </a:xfrm>
              <a:custGeom>
                <a:avLst/>
                <a:gdLst/>
                <a:ahLst/>
                <a:cxnLst>
                  <a:cxn ang="0">
                    <a:pos x="wd2" y="hd2"/>
                  </a:cxn>
                  <a:cxn ang="5400000">
                    <a:pos x="wd2" y="hd2"/>
                  </a:cxn>
                  <a:cxn ang="10800000">
                    <a:pos x="wd2" y="hd2"/>
                  </a:cxn>
                  <a:cxn ang="16200000">
                    <a:pos x="wd2" y="hd2"/>
                  </a:cxn>
                </a:cxnLst>
                <a:rect l="0" t="0" r="r" b="b"/>
                <a:pathLst>
                  <a:path w="21600" h="21600" extrusionOk="0">
                    <a:moveTo>
                      <a:pt x="21600" y="1224"/>
                    </a:moveTo>
                    <a:lnTo>
                      <a:pt x="20376" y="0"/>
                    </a:lnTo>
                    <a:lnTo>
                      <a:pt x="0" y="20376"/>
                    </a:lnTo>
                    <a:lnTo>
                      <a:pt x="1223" y="21600"/>
                    </a:lnTo>
                    <a:lnTo>
                      <a:pt x="21600" y="1224"/>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10" name="object 13"/>
          <p:cNvGrpSpPr/>
          <p:nvPr/>
        </p:nvGrpSpPr>
        <p:grpSpPr>
          <a:xfrm>
            <a:off x="4919" y="4091983"/>
            <a:ext cx="2374974" cy="3378547"/>
            <a:chOff x="-2" y="-1"/>
            <a:chExt cx="2374972" cy="3378545"/>
          </a:xfrm>
        </p:grpSpPr>
        <p:sp>
          <p:nvSpPr>
            <p:cNvPr id="102" name="object 14"/>
            <p:cNvSpPr/>
            <p:nvPr/>
          </p:nvSpPr>
          <p:spPr>
            <a:xfrm>
              <a:off x="11" y="122901"/>
              <a:ext cx="1227690" cy="1289061"/>
            </a:xfrm>
            <a:custGeom>
              <a:avLst/>
              <a:gdLst/>
              <a:ahLst/>
              <a:cxnLst>
                <a:cxn ang="0">
                  <a:pos x="wd2" y="hd2"/>
                </a:cxn>
                <a:cxn ang="5400000">
                  <a:pos x="wd2" y="hd2"/>
                </a:cxn>
                <a:cxn ang="10800000">
                  <a:pos x="wd2" y="hd2"/>
                </a:cxn>
                <a:cxn ang="16200000">
                  <a:pos x="wd2" y="hd2"/>
                </a:cxn>
              </a:cxnLst>
              <a:rect l="0" t="0" r="r" b="b"/>
              <a:pathLst>
                <a:path w="21600" h="21600" extrusionOk="0">
                  <a:moveTo>
                    <a:pt x="20519" y="0"/>
                  </a:moveTo>
                  <a:lnTo>
                    <a:pt x="0" y="19540"/>
                  </a:lnTo>
                  <a:lnTo>
                    <a:pt x="0" y="21600"/>
                  </a:lnTo>
                  <a:lnTo>
                    <a:pt x="21600" y="1030"/>
                  </a:lnTo>
                  <a:lnTo>
                    <a:pt x="20519"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05" name="object 15"/>
            <p:cNvGrpSpPr/>
            <p:nvPr/>
          </p:nvGrpSpPr>
          <p:grpSpPr>
            <a:xfrm>
              <a:off x="-3" y="-2"/>
              <a:ext cx="1350619" cy="1657818"/>
              <a:chOff x="-1" y="0"/>
              <a:chExt cx="1350617" cy="1657817"/>
            </a:xfrm>
          </p:grpSpPr>
          <p:sp>
            <p:nvSpPr>
              <p:cNvPr id="103" name="Shape"/>
              <p:cNvSpPr/>
              <p:nvPr/>
            </p:nvSpPr>
            <p:spPr>
              <a:xfrm>
                <a:off x="-1" y="-1"/>
                <a:ext cx="1166240" cy="1289071"/>
              </a:xfrm>
              <a:custGeom>
                <a:avLst/>
                <a:gdLst/>
                <a:ahLst/>
                <a:cxnLst>
                  <a:cxn ang="0">
                    <a:pos x="wd2" y="hd2"/>
                  </a:cxn>
                  <a:cxn ang="5400000">
                    <a:pos x="wd2" y="hd2"/>
                  </a:cxn>
                  <a:cxn ang="10800000">
                    <a:pos x="wd2" y="hd2"/>
                  </a:cxn>
                  <a:cxn ang="16200000">
                    <a:pos x="wd2" y="hd2"/>
                  </a:cxn>
                </a:cxnLst>
                <a:rect l="0" t="0" r="r" b="b"/>
                <a:pathLst>
                  <a:path w="21600" h="21600" extrusionOk="0">
                    <a:moveTo>
                      <a:pt x="21600" y="2060"/>
                    </a:moveTo>
                    <a:lnTo>
                      <a:pt x="19323" y="0"/>
                    </a:lnTo>
                    <a:lnTo>
                      <a:pt x="0" y="17481"/>
                    </a:lnTo>
                    <a:lnTo>
                      <a:pt x="0" y="21600"/>
                    </a:lnTo>
                    <a:lnTo>
                      <a:pt x="21600" y="206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04" name="Shape"/>
              <p:cNvSpPr/>
              <p:nvPr/>
            </p:nvSpPr>
            <p:spPr>
              <a:xfrm>
                <a:off x="-2" y="184378"/>
                <a:ext cx="1350619" cy="1473439"/>
              </a:xfrm>
              <a:custGeom>
                <a:avLst/>
                <a:gdLst/>
                <a:ahLst/>
                <a:cxnLst>
                  <a:cxn ang="0">
                    <a:pos x="wd2" y="hd2"/>
                  </a:cxn>
                  <a:cxn ang="5400000">
                    <a:pos x="wd2" y="hd2"/>
                  </a:cxn>
                  <a:cxn ang="10800000">
                    <a:pos x="wd2" y="hd2"/>
                  </a:cxn>
                  <a:cxn ang="16200000">
                    <a:pos x="wd2" y="hd2"/>
                  </a:cxn>
                </a:cxnLst>
                <a:rect l="0" t="0" r="r" b="b"/>
                <a:pathLst>
                  <a:path w="21600" h="21600" extrusionOk="0">
                    <a:moveTo>
                      <a:pt x="21600" y="1802"/>
                    </a:moveTo>
                    <a:lnTo>
                      <a:pt x="19634" y="0"/>
                    </a:lnTo>
                    <a:lnTo>
                      <a:pt x="0" y="17996"/>
                    </a:lnTo>
                    <a:lnTo>
                      <a:pt x="0" y="21600"/>
                    </a:lnTo>
                    <a:lnTo>
                      <a:pt x="21600" y="180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06" name="object 16"/>
            <p:cNvSpPr/>
            <p:nvPr/>
          </p:nvSpPr>
          <p:spPr>
            <a:xfrm>
              <a:off x="143518" y="1147210"/>
              <a:ext cx="2108551" cy="2108415"/>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09" name="object 17"/>
            <p:cNvGrpSpPr/>
            <p:nvPr/>
          </p:nvGrpSpPr>
          <p:grpSpPr>
            <a:xfrm>
              <a:off x="20584" y="1024318"/>
              <a:ext cx="2354387" cy="2354226"/>
              <a:chOff x="0" y="0"/>
              <a:chExt cx="2354386" cy="2354225"/>
            </a:xfrm>
          </p:grpSpPr>
          <p:sp>
            <p:nvSpPr>
              <p:cNvPr id="107" name="Shape"/>
              <p:cNvSpPr/>
              <p:nvPr/>
            </p:nvSpPr>
            <p:spPr>
              <a:xfrm>
                <a:off x="-1" y="-1"/>
                <a:ext cx="2170022" cy="2169860"/>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08" name="Shape"/>
              <p:cNvSpPr/>
              <p:nvPr/>
            </p:nvSpPr>
            <p:spPr>
              <a:xfrm>
                <a:off x="184378" y="184354"/>
                <a:ext cx="2170008" cy="2169871"/>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19" name="object 18"/>
          <p:cNvGrpSpPr/>
          <p:nvPr/>
        </p:nvGrpSpPr>
        <p:grpSpPr>
          <a:xfrm>
            <a:off x="3031192" y="4091997"/>
            <a:ext cx="3378786" cy="3378532"/>
            <a:chOff x="-1" y="-2"/>
            <a:chExt cx="3378785" cy="3378531"/>
          </a:xfrm>
        </p:grpSpPr>
        <p:sp>
          <p:nvSpPr>
            <p:cNvPr id="111" name="object 19"/>
            <p:cNvSpPr/>
            <p:nvPr/>
          </p:nvSpPr>
          <p:spPr>
            <a:xfrm>
              <a:off x="122934" y="122890"/>
              <a:ext cx="2108552" cy="2108413"/>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14" name="object 20"/>
            <p:cNvGrpSpPr/>
            <p:nvPr/>
          </p:nvGrpSpPr>
          <p:grpSpPr>
            <a:xfrm>
              <a:off x="-2" y="-3"/>
              <a:ext cx="2354402" cy="2354238"/>
              <a:chOff x="0" y="-1"/>
              <a:chExt cx="2354401" cy="2354236"/>
            </a:xfrm>
          </p:grpSpPr>
          <p:sp>
            <p:nvSpPr>
              <p:cNvPr id="112" name="Shape"/>
              <p:cNvSpPr/>
              <p:nvPr/>
            </p:nvSpPr>
            <p:spPr>
              <a:xfrm>
                <a:off x="-1" y="-2"/>
                <a:ext cx="2170011" cy="2169872"/>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13" name="Shape"/>
              <p:cNvSpPr/>
              <p:nvPr/>
            </p:nvSpPr>
            <p:spPr>
              <a:xfrm>
                <a:off x="184379" y="184379"/>
                <a:ext cx="2170022" cy="2169857"/>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15" name="object 21"/>
            <p:cNvSpPr/>
            <p:nvPr/>
          </p:nvSpPr>
          <p:spPr>
            <a:xfrm>
              <a:off x="1147304" y="1147196"/>
              <a:ext cx="2108556" cy="2108412"/>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18" name="object 22"/>
            <p:cNvGrpSpPr/>
            <p:nvPr/>
          </p:nvGrpSpPr>
          <p:grpSpPr>
            <a:xfrm>
              <a:off x="1024367" y="1024306"/>
              <a:ext cx="2354417" cy="2354224"/>
              <a:chOff x="-1" y="0"/>
              <a:chExt cx="2354416" cy="2354222"/>
            </a:xfrm>
          </p:grpSpPr>
          <p:sp>
            <p:nvSpPr>
              <p:cNvPr id="116" name="Shape"/>
              <p:cNvSpPr/>
              <p:nvPr/>
            </p:nvSpPr>
            <p:spPr>
              <a:xfrm>
                <a:off x="-2" y="-1"/>
                <a:ext cx="2170027" cy="2169857"/>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17" name="Shape"/>
              <p:cNvSpPr/>
              <p:nvPr/>
            </p:nvSpPr>
            <p:spPr>
              <a:xfrm>
                <a:off x="184378" y="184353"/>
                <a:ext cx="2170038" cy="2169870"/>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28" name="object 23"/>
          <p:cNvGrpSpPr/>
          <p:nvPr/>
        </p:nvGrpSpPr>
        <p:grpSpPr>
          <a:xfrm>
            <a:off x="4919" y="8372339"/>
            <a:ext cx="2374992" cy="2929884"/>
            <a:chOff x="-1" y="-1"/>
            <a:chExt cx="2374991" cy="2929883"/>
          </a:xfrm>
        </p:grpSpPr>
        <p:sp>
          <p:nvSpPr>
            <p:cNvPr id="120" name="object 24"/>
            <p:cNvSpPr/>
            <p:nvPr/>
          </p:nvSpPr>
          <p:spPr>
            <a:xfrm>
              <a:off x="11" y="122906"/>
              <a:ext cx="1227692" cy="1289054"/>
            </a:xfrm>
            <a:custGeom>
              <a:avLst/>
              <a:gdLst/>
              <a:ahLst/>
              <a:cxnLst>
                <a:cxn ang="0">
                  <a:pos x="wd2" y="hd2"/>
                </a:cxn>
                <a:cxn ang="5400000">
                  <a:pos x="wd2" y="hd2"/>
                </a:cxn>
                <a:cxn ang="10800000">
                  <a:pos x="wd2" y="hd2"/>
                </a:cxn>
                <a:cxn ang="16200000">
                  <a:pos x="wd2" y="hd2"/>
                </a:cxn>
              </a:cxnLst>
              <a:rect l="0" t="0" r="r" b="b"/>
              <a:pathLst>
                <a:path w="21600" h="21600" extrusionOk="0">
                  <a:moveTo>
                    <a:pt x="20519" y="0"/>
                  </a:moveTo>
                  <a:lnTo>
                    <a:pt x="0" y="19541"/>
                  </a:lnTo>
                  <a:lnTo>
                    <a:pt x="0" y="21600"/>
                  </a:lnTo>
                  <a:lnTo>
                    <a:pt x="21600" y="1030"/>
                  </a:lnTo>
                  <a:lnTo>
                    <a:pt x="20519"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23" name="object 25"/>
            <p:cNvGrpSpPr/>
            <p:nvPr/>
          </p:nvGrpSpPr>
          <p:grpSpPr>
            <a:xfrm>
              <a:off x="-3" y="-2"/>
              <a:ext cx="1350621" cy="1657808"/>
              <a:chOff x="0" y="0"/>
              <a:chExt cx="1350619" cy="1657807"/>
            </a:xfrm>
          </p:grpSpPr>
          <p:sp>
            <p:nvSpPr>
              <p:cNvPr id="121" name="Shape"/>
              <p:cNvSpPr/>
              <p:nvPr/>
            </p:nvSpPr>
            <p:spPr>
              <a:xfrm>
                <a:off x="-1" y="-1"/>
                <a:ext cx="1166240" cy="1289088"/>
              </a:xfrm>
              <a:custGeom>
                <a:avLst/>
                <a:gdLst/>
                <a:ahLst/>
                <a:cxnLst>
                  <a:cxn ang="0">
                    <a:pos x="wd2" y="hd2"/>
                  </a:cxn>
                  <a:cxn ang="5400000">
                    <a:pos x="wd2" y="hd2"/>
                  </a:cxn>
                  <a:cxn ang="10800000">
                    <a:pos x="wd2" y="hd2"/>
                  </a:cxn>
                  <a:cxn ang="16200000">
                    <a:pos x="wd2" y="hd2"/>
                  </a:cxn>
                </a:cxnLst>
                <a:rect l="0" t="0" r="r" b="b"/>
                <a:pathLst>
                  <a:path w="21600" h="21600" extrusionOk="0">
                    <a:moveTo>
                      <a:pt x="21600" y="2060"/>
                    </a:moveTo>
                    <a:lnTo>
                      <a:pt x="19323" y="0"/>
                    </a:lnTo>
                    <a:lnTo>
                      <a:pt x="0" y="17481"/>
                    </a:lnTo>
                    <a:lnTo>
                      <a:pt x="0" y="21600"/>
                    </a:lnTo>
                    <a:lnTo>
                      <a:pt x="21600" y="206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22" name="Shape"/>
              <p:cNvSpPr/>
              <p:nvPr/>
            </p:nvSpPr>
            <p:spPr>
              <a:xfrm>
                <a:off x="-1" y="184366"/>
                <a:ext cx="1350620" cy="1473441"/>
              </a:xfrm>
              <a:custGeom>
                <a:avLst/>
                <a:gdLst/>
                <a:ahLst/>
                <a:cxnLst>
                  <a:cxn ang="0">
                    <a:pos x="wd2" y="hd2"/>
                  </a:cxn>
                  <a:cxn ang="5400000">
                    <a:pos x="wd2" y="hd2"/>
                  </a:cxn>
                  <a:cxn ang="10800000">
                    <a:pos x="wd2" y="hd2"/>
                  </a:cxn>
                  <a:cxn ang="16200000">
                    <a:pos x="wd2" y="hd2"/>
                  </a:cxn>
                </a:cxnLst>
                <a:rect l="0" t="0" r="r" b="b"/>
                <a:pathLst>
                  <a:path w="21600" h="21600" extrusionOk="0">
                    <a:moveTo>
                      <a:pt x="21600" y="1802"/>
                    </a:moveTo>
                    <a:lnTo>
                      <a:pt x="19634" y="0"/>
                    </a:lnTo>
                    <a:lnTo>
                      <a:pt x="0" y="17996"/>
                    </a:lnTo>
                    <a:lnTo>
                      <a:pt x="0" y="21600"/>
                    </a:lnTo>
                    <a:lnTo>
                      <a:pt x="21600" y="180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24" name="object 26"/>
            <p:cNvSpPr/>
            <p:nvPr/>
          </p:nvSpPr>
          <p:spPr>
            <a:xfrm>
              <a:off x="407819" y="1147199"/>
              <a:ext cx="1844260" cy="1782669"/>
            </a:xfrm>
            <a:custGeom>
              <a:avLst/>
              <a:gdLst/>
              <a:ahLst/>
              <a:cxnLst>
                <a:cxn ang="0">
                  <a:pos x="wd2" y="hd2"/>
                </a:cxn>
                <a:cxn ang="5400000">
                  <a:pos x="wd2" y="hd2"/>
                </a:cxn>
                <a:cxn ang="10800000">
                  <a:pos x="wd2" y="hd2"/>
                </a:cxn>
                <a:cxn ang="16200000">
                  <a:pos x="wd2" y="hd2"/>
                </a:cxn>
              </a:cxnLst>
              <a:rect l="0" t="0" r="r" b="b"/>
              <a:pathLst>
                <a:path w="21600" h="21600" extrusionOk="0">
                  <a:moveTo>
                    <a:pt x="20880" y="0"/>
                  </a:moveTo>
                  <a:lnTo>
                    <a:pt x="0" y="21600"/>
                  </a:lnTo>
                  <a:lnTo>
                    <a:pt x="1440" y="21600"/>
                  </a:lnTo>
                  <a:lnTo>
                    <a:pt x="21600" y="745"/>
                  </a:lnTo>
                  <a:lnTo>
                    <a:pt x="2088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27" name="object 27"/>
            <p:cNvGrpSpPr/>
            <p:nvPr/>
          </p:nvGrpSpPr>
          <p:grpSpPr>
            <a:xfrm>
              <a:off x="161963" y="1024282"/>
              <a:ext cx="2213027" cy="1905600"/>
              <a:chOff x="0" y="0"/>
              <a:chExt cx="2213026" cy="1905598"/>
            </a:xfrm>
          </p:grpSpPr>
          <p:sp>
            <p:nvSpPr>
              <p:cNvPr id="125" name="Shape"/>
              <p:cNvSpPr/>
              <p:nvPr/>
            </p:nvSpPr>
            <p:spPr>
              <a:xfrm>
                <a:off x="-1" y="-1"/>
                <a:ext cx="2028647" cy="1905599"/>
              </a:xfrm>
              <a:custGeom>
                <a:avLst/>
                <a:gdLst/>
                <a:ahLst/>
                <a:cxnLst>
                  <a:cxn ang="0">
                    <a:pos x="wd2" y="hd2"/>
                  </a:cxn>
                  <a:cxn ang="5400000">
                    <a:pos x="wd2" y="hd2"/>
                  </a:cxn>
                  <a:cxn ang="10800000">
                    <a:pos x="wd2" y="hd2"/>
                  </a:cxn>
                  <a:cxn ang="16200000">
                    <a:pos x="wd2" y="hd2"/>
                  </a:cxn>
                </a:cxnLst>
                <a:rect l="0" t="0" r="r" b="b"/>
                <a:pathLst>
                  <a:path w="21600" h="21600" extrusionOk="0">
                    <a:moveTo>
                      <a:pt x="21600" y="1393"/>
                    </a:moveTo>
                    <a:lnTo>
                      <a:pt x="20291" y="0"/>
                    </a:lnTo>
                    <a:lnTo>
                      <a:pt x="0" y="21600"/>
                    </a:lnTo>
                    <a:lnTo>
                      <a:pt x="2618" y="21600"/>
                    </a:lnTo>
                    <a:lnTo>
                      <a:pt x="21600" y="139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26" name="Shape"/>
              <p:cNvSpPr/>
              <p:nvPr/>
            </p:nvSpPr>
            <p:spPr>
              <a:xfrm>
                <a:off x="368782" y="184405"/>
                <a:ext cx="1844244" cy="1721193"/>
              </a:xfrm>
              <a:custGeom>
                <a:avLst/>
                <a:gdLst/>
                <a:ahLst/>
                <a:cxnLst>
                  <a:cxn ang="0">
                    <a:pos x="wd2" y="hd2"/>
                  </a:cxn>
                  <a:cxn ang="5400000">
                    <a:pos x="wd2" y="hd2"/>
                  </a:cxn>
                  <a:cxn ang="10800000">
                    <a:pos x="wd2" y="hd2"/>
                  </a:cxn>
                  <a:cxn ang="16200000">
                    <a:pos x="wd2" y="hd2"/>
                  </a:cxn>
                </a:cxnLst>
                <a:rect l="0" t="0" r="r" b="b"/>
                <a:pathLst>
                  <a:path w="21600" h="21600" extrusionOk="0">
                    <a:moveTo>
                      <a:pt x="21600" y="1542"/>
                    </a:moveTo>
                    <a:lnTo>
                      <a:pt x="20160" y="0"/>
                    </a:lnTo>
                    <a:lnTo>
                      <a:pt x="0" y="21600"/>
                    </a:lnTo>
                    <a:lnTo>
                      <a:pt x="2879" y="21600"/>
                    </a:lnTo>
                    <a:lnTo>
                      <a:pt x="21600" y="154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37" name="object 28"/>
          <p:cNvGrpSpPr/>
          <p:nvPr/>
        </p:nvGrpSpPr>
        <p:grpSpPr>
          <a:xfrm>
            <a:off x="3031189" y="8372342"/>
            <a:ext cx="3378774" cy="2929883"/>
            <a:chOff x="-1" y="-1"/>
            <a:chExt cx="3378773" cy="2929882"/>
          </a:xfrm>
        </p:grpSpPr>
        <p:sp>
          <p:nvSpPr>
            <p:cNvPr id="129" name="object 29"/>
            <p:cNvSpPr/>
            <p:nvPr/>
          </p:nvSpPr>
          <p:spPr>
            <a:xfrm>
              <a:off x="122936" y="122906"/>
              <a:ext cx="2108552" cy="2108404"/>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32" name="object 30"/>
            <p:cNvGrpSpPr/>
            <p:nvPr/>
          </p:nvGrpSpPr>
          <p:grpSpPr>
            <a:xfrm>
              <a:off x="-2" y="-2"/>
              <a:ext cx="2354403" cy="2354253"/>
              <a:chOff x="0" y="0"/>
              <a:chExt cx="2354402" cy="2354252"/>
            </a:xfrm>
          </p:grpSpPr>
          <p:sp>
            <p:nvSpPr>
              <p:cNvPr id="130" name="Shape"/>
              <p:cNvSpPr/>
              <p:nvPr/>
            </p:nvSpPr>
            <p:spPr>
              <a:xfrm>
                <a:off x="-1" y="-2"/>
                <a:ext cx="2170012" cy="2169888"/>
              </a:xfrm>
              <a:custGeom>
                <a:avLst/>
                <a:gdLst/>
                <a:ahLst/>
                <a:cxnLst>
                  <a:cxn ang="0">
                    <a:pos x="wd2" y="hd2"/>
                  </a:cxn>
                  <a:cxn ang="5400000">
                    <a:pos x="wd2" y="hd2"/>
                  </a:cxn>
                  <a:cxn ang="10800000">
                    <a:pos x="wd2" y="hd2"/>
                  </a:cxn>
                  <a:cxn ang="16200000">
                    <a:pos x="wd2" y="hd2"/>
                  </a:cxn>
                </a:cxnLst>
                <a:rect l="0" t="0" r="r" b="b"/>
                <a:pathLst>
                  <a:path w="21600" h="21600" extrusionOk="0">
                    <a:moveTo>
                      <a:pt x="21600" y="1224"/>
                    </a:moveTo>
                    <a:lnTo>
                      <a:pt x="20377" y="0"/>
                    </a:lnTo>
                    <a:lnTo>
                      <a:pt x="0" y="20376"/>
                    </a:lnTo>
                    <a:lnTo>
                      <a:pt x="1223" y="21600"/>
                    </a:lnTo>
                    <a:lnTo>
                      <a:pt x="21600" y="1224"/>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31" name="Shape"/>
              <p:cNvSpPr/>
              <p:nvPr/>
            </p:nvSpPr>
            <p:spPr>
              <a:xfrm>
                <a:off x="184379" y="184366"/>
                <a:ext cx="2170023" cy="2169886"/>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33" name="object 31"/>
            <p:cNvSpPr/>
            <p:nvPr/>
          </p:nvSpPr>
          <p:spPr>
            <a:xfrm>
              <a:off x="1411611" y="1147198"/>
              <a:ext cx="1844251" cy="1782669"/>
            </a:xfrm>
            <a:custGeom>
              <a:avLst/>
              <a:gdLst/>
              <a:ahLst/>
              <a:cxnLst>
                <a:cxn ang="0">
                  <a:pos x="wd2" y="hd2"/>
                </a:cxn>
                <a:cxn ang="5400000">
                  <a:pos x="wd2" y="hd2"/>
                </a:cxn>
                <a:cxn ang="10800000">
                  <a:pos x="wd2" y="hd2"/>
                </a:cxn>
                <a:cxn ang="16200000">
                  <a:pos x="wd2" y="hd2"/>
                </a:cxn>
              </a:cxnLst>
              <a:rect l="0" t="0" r="r" b="b"/>
              <a:pathLst>
                <a:path w="21600" h="21600" extrusionOk="0">
                  <a:moveTo>
                    <a:pt x="20880" y="0"/>
                  </a:moveTo>
                  <a:lnTo>
                    <a:pt x="0" y="21600"/>
                  </a:lnTo>
                  <a:lnTo>
                    <a:pt x="1440" y="21600"/>
                  </a:lnTo>
                  <a:lnTo>
                    <a:pt x="21600" y="745"/>
                  </a:lnTo>
                  <a:lnTo>
                    <a:pt x="2088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36" name="object 32"/>
            <p:cNvGrpSpPr/>
            <p:nvPr/>
          </p:nvGrpSpPr>
          <p:grpSpPr>
            <a:xfrm>
              <a:off x="1165745" y="1024279"/>
              <a:ext cx="2213027" cy="1905602"/>
              <a:chOff x="0" y="-1"/>
              <a:chExt cx="2213025" cy="1905601"/>
            </a:xfrm>
          </p:grpSpPr>
          <p:sp>
            <p:nvSpPr>
              <p:cNvPr id="134" name="Shape"/>
              <p:cNvSpPr/>
              <p:nvPr/>
            </p:nvSpPr>
            <p:spPr>
              <a:xfrm>
                <a:off x="-1" y="-1"/>
                <a:ext cx="2028660" cy="1905602"/>
              </a:xfrm>
              <a:custGeom>
                <a:avLst/>
                <a:gdLst/>
                <a:ahLst/>
                <a:cxnLst>
                  <a:cxn ang="0">
                    <a:pos x="wd2" y="hd2"/>
                  </a:cxn>
                  <a:cxn ang="5400000">
                    <a:pos x="wd2" y="hd2"/>
                  </a:cxn>
                  <a:cxn ang="10800000">
                    <a:pos x="wd2" y="hd2"/>
                  </a:cxn>
                  <a:cxn ang="16200000">
                    <a:pos x="wd2" y="hd2"/>
                  </a:cxn>
                </a:cxnLst>
                <a:rect l="0" t="0" r="r" b="b"/>
                <a:pathLst>
                  <a:path w="21600" h="21600" extrusionOk="0">
                    <a:moveTo>
                      <a:pt x="21600" y="1393"/>
                    </a:moveTo>
                    <a:lnTo>
                      <a:pt x="20291" y="0"/>
                    </a:lnTo>
                    <a:lnTo>
                      <a:pt x="0" y="21600"/>
                    </a:lnTo>
                    <a:lnTo>
                      <a:pt x="2618" y="21600"/>
                    </a:lnTo>
                    <a:lnTo>
                      <a:pt x="21600" y="139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35" name="Shape"/>
              <p:cNvSpPr/>
              <p:nvPr/>
            </p:nvSpPr>
            <p:spPr>
              <a:xfrm>
                <a:off x="368782" y="184406"/>
                <a:ext cx="1844243" cy="1721195"/>
              </a:xfrm>
              <a:custGeom>
                <a:avLst/>
                <a:gdLst/>
                <a:ahLst/>
                <a:cxnLst>
                  <a:cxn ang="0">
                    <a:pos x="wd2" y="hd2"/>
                  </a:cxn>
                  <a:cxn ang="5400000">
                    <a:pos x="wd2" y="hd2"/>
                  </a:cxn>
                  <a:cxn ang="10800000">
                    <a:pos x="wd2" y="hd2"/>
                  </a:cxn>
                  <a:cxn ang="16200000">
                    <a:pos x="wd2" y="hd2"/>
                  </a:cxn>
                </a:cxnLst>
                <a:rect l="0" t="0" r="r" b="b"/>
                <a:pathLst>
                  <a:path w="21600" h="21600" extrusionOk="0">
                    <a:moveTo>
                      <a:pt x="21600" y="1542"/>
                    </a:moveTo>
                    <a:lnTo>
                      <a:pt x="20160" y="0"/>
                    </a:lnTo>
                    <a:lnTo>
                      <a:pt x="0" y="21600"/>
                    </a:lnTo>
                    <a:lnTo>
                      <a:pt x="2879" y="21600"/>
                    </a:lnTo>
                    <a:lnTo>
                      <a:pt x="21600" y="154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pic>
        <p:nvPicPr>
          <p:cNvPr id="138" name="object 33" descr="object 33"/>
          <p:cNvPicPr>
            <a:picLocks noChangeAspect="1"/>
          </p:cNvPicPr>
          <p:nvPr/>
        </p:nvPicPr>
        <p:blipFill>
          <a:blip r:embed="rId3"/>
          <a:stretch>
            <a:fillRect/>
          </a:stretch>
        </p:blipFill>
        <p:spPr>
          <a:xfrm>
            <a:off x="14579942" y="9241077"/>
            <a:ext cx="4490303" cy="1588119"/>
          </a:xfrm>
          <a:prstGeom prst="rect">
            <a:avLst/>
          </a:prstGeom>
          <a:ln w="12700">
            <a:miter lim="400000"/>
          </a:ln>
        </p:spPr>
      </p:pic>
      <p:sp>
        <p:nvSpPr>
          <p:cNvPr id="140" name="object 35"/>
          <p:cNvSpPr txBox="1">
            <a:spLocks noGrp="1"/>
          </p:cNvSpPr>
          <p:nvPr>
            <p:ph type="title"/>
          </p:nvPr>
        </p:nvSpPr>
        <p:spPr>
          <a:xfrm>
            <a:off x="6645527" y="2409747"/>
            <a:ext cx="12951656" cy="3610275"/>
          </a:xfrm>
          <a:prstGeom prst="rect">
            <a:avLst/>
          </a:prstGeom>
        </p:spPr>
        <p:txBody>
          <a:bodyPr>
            <a:normAutofit fontScale="90000"/>
          </a:bodyPr>
          <a:lstStyle/>
          <a:p>
            <a:pPr>
              <a:lnSpc>
                <a:spcPct val="70000"/>
              </a:lnSpc>
              <a:defRPr sz="7200">
                <a:solidFill>
                  <a:srgbClr val="A7A7A7"/>
                </a:solidFill>
                <a:latin typeface="Armin Grotesk UltraBold"/>
                <a:ea typeface="Armin Grotesk UltraBold"/>
                <a:cs typeface="Armin Grotesk UltraBold"/>
                <a:sym typeface="Armin Grotesk UltraBold"/>
              </a:defRPr>
            </a:pPr>
            <a:r>
              <a:rPr lang="lv-LV" dirty="0">
                <a:solidFill>
                  <a:schemeClr val="bg1"/>
                </a:solidFill>
              </a:rPr>
              <a:t>Atbalsts lielu, nozīmīgu publisko pasākumu organizēšanai un ārvalstu filmu uzņemšanai Latvijā</a:t>
            </a:r>
            <a:br>
              <a:rPr lang="lv-LV" dirty="0">
                <a:solidFill>
                  <a:schemeClr val="bg1"/>
                </a:solidFill>
              </a:rPr>
            </a:br>
            <a:br>
              <a:rPr lang="lv-LV" dirty="0">
                <a:solidFill>
                  <a:schemeClr val="bg1"/>
                </a:solidFill>
              </a:rPr>
            </a:br>
            <a:r>
              <a:rPr lang="lv-LV" sz="4900" dirty="0">
                <a:solidFill>
                  <a:schemeClr val="bg1"/>
                </a:solidFill>
              </a:rPr>
              <a:t>2.kārta (2025-2027)</a:t>
            </a:r>
            <a:br>
              <a:rPr dirty="0"/>
            </a:b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B29892-DF81-3361-DE86-65E6DB36688B}"/>
              </a:ext>
            </a:extLst>
          </p:cNvPr>
          <p:cNvSpPr txBox="1">
            <a:spLocks/>
          </p:cNvSpPr>
          <p:nvPr/>
        </p:nvSpPr>
        <p:spPr>
          <a:xfrm>
            <a:off x="563229" y="557922"/>
            <a:ext cx="19319923" cy="13319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FFFFFF"/>
                </a:solidFill>
                <a:uFillTx/>
                <a:latin typeface="Armin Grotesk SemiBold"/>
                <a:ea typeface="Armin Grotesk SemiBold"/>
                <a:cs typeface="Armin Grotesk SemiBold"/>
                <a:sym typeface="Armin Grotesk SemiBold"/>
              </a:defRPr>
            </a:lvl1pPr>
            <a:lvl2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2pPr>
            <a:lvl3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3pPr>
            <a:lvl4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4pPr>
            <a:lvl5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5pPr>
            <a:lvl6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6pPr>
            <a:lvl7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7pPr>
            <a:lvl8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8pPr>
            <a:lvl9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9pPr>
          </a:lstStyle>
          <a:p>
            <a:pPr hangingPunct="1"/>
            <a:r>
              <a:rPr lang="lv-LV" sz="8800">
                <a:solidFill>
                  <a:srgbClr val="A7A7A7"/>
                </a:solidFill>
              </a:rPr>
              <a:t>Attiecināmās izmaksas - dižpasākumi</a:t>
            </a:r>
            <a:endParaRPr lang="lv-LV" sz="8800" dirty="0">
              <a:solidFill>
                <a:srgbClr val="A7A7A7"/>
              </a:solidFill>
            </a:endParaRPr>
          </a:p>
        </p:txBody>
      </p:sp>
      <p:sp>
        <p:nvSpPr>
          <p:cNvPr id="11" name="TextBox 10">
            <a:extLst>
              <a:ext uri="{FF2B5EF4-FFF2-40B4-BE49-F238E27FC236}">
                <a16:creationId xmlns:a16="http://schemas.microsoft.com/office/drawing/2014/main" id="{F6DB7A47-7EA1-DC1B-9892-F4FE9BFE5D49}"/>
              </a:ext>
            </a:extLst>
          </p:cNvPr>
          <p:cNvSpPr txBox="1"/>
          <p:nvPr/>
        </p:nvSpPr>
        <p:spPr>
          <a:xfrm>
            <a:off x="563229" y="1889897"/>
            <a:ext cx="13180925" cy="88551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12. starptautiska kultūras pasākuma nodrošināšanai nepieciešamo ārvalstu vai vietējo mākslinieku honorāru izmaksas</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13. izmaksas mērķa grupas preču zīmes, produkta vai pakalpojuma publicitātei ārvalstu specializētajos tūrisma medijos</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14. sabiedrisko attiecību pakalpojumu izmaksas, kas attiecināmas uz sadarbību ar Latvijas un ārvalstu sabiedrisko attiecību pakalpojumu sniedzējiem- medijiem, </a:t>
            </a:r>
            <a:r>
              <a:rPr lang="lv-LV" sz="2600" kern="100" dirty="0" err="1">
                <a:solidFill>
                  <a:schemeClr val="tx1">
                    <a:lumMod val="50000"/>
                    <a:lumOff val="50000"/>
                  </a:schemeClr>
                </a:solidFill>
                <a:effectLst/>
                <a:latin typeface="+mj-lt"/>
                <a:ea typeface="Aptos" panose="020B0004020202020204" pitchFamily="34" charset="0"/>
                <a:cs typeface="Times New Roman" panose="02020603050405020304" pitchFamily="18" charset="0"/>
              </a:rPr>
              <a:t>influenceru</a:t>
            </a: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 kampaņām ārvalstīs, ārvalstu mārketinga un/ vai reklāmas kampaņu realizēšanu</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15. mediju un digitālā satura autoru vizīte Latvijā (ceļa un izmitināšanas izdevumi)</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16. neatliekamās medicīniskās palīdzības maksas pakalpojumu izmaksas pasākuma laikā</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17. sabiedriskās kārtības un drošības nodrošināšanas izmaksas</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18. autortiesību un blakustiesību izmaksas</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19. sertificēta auditora vai audita uzņēmuma izmaksas par ziņojumu, kas pierāda, ka ārvalstu viesi Latvijas tūristu mītnēs vai īstermiņa īres mītnēs pavada vismaz divas naktis</a:t>
            </a:r>
          </a:p>
          <a:p>
            <a:pPr>
              <a:lnSpc>
                <a:spcPct val="107000"/>
              </a:lnSpc>
              <a:spcAft>
                <a:spcPts val="800"/>
              </a:spcAft>
              <a:buNone/>
            </a:pPr>
            <a:r>
              <a:rPr lang="lv-LV" sz="2600" b="1" i="1" kern="100" dirty="0">
                <a:solidFill>
                  <a:schemeClr val="tx1">
                    <a:lumMod val="50000"/>
                    <a:lumOff val="50000"/>
                  </a:schemeClr>
                </a:solidFill>
                <a:effectLst/>
                <a:highlight>
                  <a:srgbClr val="00FF00"/>
                </a:highlight>
                <a:latin typeface="+mj-lt"/>
                <a:ea typeface="Aptos" panose="020B0004020202020204" pitchFamily="34" charset="0"/>
                <a:cs typeface="Times New Roman" panose="02020603050405020304" pitchFamily="18" charset="0"/>
              </a:rPr>
              <a:t>20. viesnīcas un citi ar izmitināšanu saistīti pakalpojumi</a:t>
            </a:r>
          </a:p>
          <a:p>
            <a:pPr>
              <a:lnSpc>
                <a:spcPct val="107000"/>
              </a:lnSpc>
              <a:spcAft>
                <a:spcPts val="800"/>
              </a:spcAft>
              <a:buNone/>
            </a:pPr>
            <a:r>
              <a:rPr lang="lv-LV" sz="2600" b="1" i="1" kern="100" dirty="0">
                <a:solidFill>
                  <a:schemeClr val="tx1">
                    <a:lumMod val="50000"/>
                    <a:lumOff val="50000"/>
                  </a:schemeClr>
                </a:solidFill>
                <a:effectLst/>
                <a:highlight>
                  <a:srgbClr val="00FF00"/>
                </a:highlight>
                <a:latin typeface="+mj-lt"/>
                <a:ea typeface="Aptos" panose="020B0004020202020204" pitchFamily="34" charset="0"/>
                <a:cs typeface="Times New Roman" panose="02020603050405020304" pitchFamily="18" charset="0"/>
              </a:rPr>
              <a:t>21. ēdināšanas pakalpojumi</a:t>
            </a:r>
          </a:p>
          <a:p>
            <a:pPr>
              <a:lnSpc>
                <a:spcPct val="107000"/>
              </a:lnSpc>
              <a:spcAft>
                <a:spcPts val="800"/>
              </a:spcAft>
              <a:buNone/>
            </a:pPr>
            <a:r>
              <a:rPr lang="lv-LV" sz="2600" b="1" i="1" kern="100" dirty="0">
                <a:solidFill>
                  <a:schemeClr val="tx1">
                    <a:lumMod val="50000"/>
                    <a:lumOff val="50000"/>
                  </a:schemeClr>
                </a:solidFill>
                <a:effectLst/>
                <a:highlight>
                  <a:srgbClr val="00FF00"/>
                </a:highlight>
                <a:latin typeface="+mj-lt"/>
                <a:ea typeface="Aptos" panose="020B0004020202020204" pitchFamily="34" charset="0"/>
                <a:cs typeface="Times New Roman" panose="02020603050405020304" pitchFamily="18" charset="0"/>
              </a:rPr>
              <a:t>22. telekomunikāciju pakalpojumi</a:t>
            </a:r>
          </a:p>
          <a:p>
            <a:pPr>
              <a:lnSpc>
                <a:spcPct val="107000"/>
              </a:lnSpc>
              <a:spcAft>
                <a:spcPts val="800"/>
              </a:spcAft>
            </a:pPr>
            <a:r>
              <a:rPr lang="lv-LV" sz="2600" b="1" i="1" kern="100" dirty="0">
                <a:solidFill>
                  <a:schemeClr val="tx1">
                    <a:lumMod val="50000"/>
                    <a:lumOff val="50000"/>
                  </a:schemeClr>
                </a:solidFill>
                <a:effectLst/>
                <a:highlight>
                  <a:srgbClr val="00FF00"/>
                </a:highlight>
                <a:latin typeface="+mj-lt"/>
                <a:ea typeface="Aptos" panose="020B0004020202020204" pitchFamily="34" charset="0"/>
                <a:cs typeface="Times New Roman" panose="02020603050405020304" pitchFamily="18" charset="0"/>
              </a:rPr>
              <a:t>23. projekta īstenošanas nodrošināšanai nepieciešamā administratīvā un profesionālā personāla izmaksas</a:t>
            </a:r>
          </a:p>
        </p:txBody>
      </p:sp>
      <p:pic>
        <p:nvPicPr>
          <p:cNvPr id="16" name="object 5" descr="object 5">
            <a:extLst>
              <a:ext uri="{FF2B5EF4-FFF2-40B4-BE49-F238E27FC236}">
                <a16:creationId xmlns:a16="http://schemas.microsoft.com/office/drawing/2014/main" id="{FFDE23A4-5F0F-D149-B673-5AAFE6D0CABC}"/>
              </a:ext>
            </a:extLst>
          </p:cNvPr>
          <p:cNvPicPr>
            <a:picLocks noChangeAspect="1"/>
          </p:cNvPicPr>
          <p:nvPr/>
        </p:nvPicPr>
        <p:blipFill>
          <a:blip r:embed="rId2"/>
          <a:stretch>
            <a:fillRect/>
          </a:stretch>
        </p:blipFill>
        <p:spPr>
          <a:xfrm>
            <a:off x="14075229" y="1889897"/>
            <a:ext cx="5807923" cy="9052971"/>
          </a:xfrm>
          <a:prstGeom prst="rect">
            <a:avLst/>
          </a:prstGeom>
          <a:ln w="12700">
            <a:miter lim="400000"/>
          </a:ln>
        </p:spPr>
      </p:pic>
    </p:spTree>
    <p:extLst>
      <p:ext uri="{BB962C8B-B14F-4D97-AF65-F5344CB8AC3E}">
        <p14:creationId xmlns:p14="http://schemas.microsoft.com/office/powerpoint/2010/main" val="357573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42F28-7E66-7658-E689-232FC9C06A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15C9A-7523-6E27-C67C-66F0991E38A1}"/>
              </a:ext>
            </a:extLst>
          </p:cNvPr>
          <p:cNvSpPr>
            <a:spLocks noGrp="1"/>
          </p:cNvSpPr>
          <p:nvPr>
            <p:ph type="title"/>
          </p:nvPr>
        </p:nvSpPr>
        <p:spPr>
          <a:xfrm>
            <a:off x="989436" y="707551"/>
            <a:ext cx="13954970" cy="1610365"/>
          </a:xfrm>
        </p:spPr>
        <p:txBody>
          <a:bodyPr>
            <a:normAutofit/>
          </a:bodyPr>
          <a:lstStyle/>
          <a:p>
            <a:r>
              <a:rPr lang="lv-LV" sz="8800" dirty="0">
                <a:solidFill>
                  <a:srgbClr val="A7A7A7"/>
                </a:solidFill>
              </a:rPr>
              <a:t>Ārvalstu filmas</a:t>
            </a:r>
          </a:p>
        </p:txBody>
      </p:sp>
      <p:sp>
        <p:nvSpPr>
          <p:cNvPr id="3" name="Text Placeholder 2">
            <a:extLst>
              <a:ext uri="{FF2B5EF4-FFF2-40B4-BE49-F238E27FC236}">
                <a16:creationId xmlns:a16="http://schemas.microsoft.com/office/drawing/2014/main" id="{BEE547F8-6FBA-71BA-348B-C40133F6AE9C}"/>
              </a:ext>
            </a:extLst>
          </p:cNvPr>
          <p:cNvSpPr>
            <a:spLocks noGrp="1"/>
          </p:cNvSpPr>
          <p:nvPr>
            <p:ph type="body" sz="half" idx="1"/>
          </p:nvPr>
        </p:nvSpPr>
        <p:spPr>
          <a:xfrm>
            <a:off x="989436" y="2445488"/>
            <a:ext cx="12044920" cy="8527312"/>
          </a:xfrm>
        </p:spPr>
        <p:txBody>
          <a:bodyPr>
            <a:normAutofit/>
          </a:bodyPr>
          <a:lstStyle/>
          <a:p>
            <a:pPr marL="457200" indent="-457200">
              <a:buFont typeface="Arial" panose="020B0604020202020204" pitchFamily="34" charset="0"/>
              <a:buChar char="•"/>
            </a:pPr>
            <a:r>
              <a:rPr lang="lv-LV" sz="3600" dirty="0">
                <a:solidFill>
                  <a:srgbClr val="A7A7A7"/>
                </a:solidFill>
              </a:rPr>
              <a:t>daļēji vai pilnībā tiek uzņemta Latvijā</a:t>
            </a:r>
          </a:p>
          <a:p>
            <a:pPr marL="457200" indent="-457200">
              <a:buFont typeface="Arial" panose="020B0604020202020204" pitchFamily="34" charset="0"/>
              <a:buChar char="•"/>
            </a:pPr>
            <a:r>
              <a:rPr lang="lv-LV" sz="3600" dirty="0">
                <a:solidFill>
                  <a:srgbClr val="A7A7A7"/>
                </a:solidFill>
              </a:rPr>
              <a:t>plānots uzņemt jaunu ārvalstu filmu, tostarp jaunu filmas sēriju, daļu vai sezonu</a:t>
            </a:r>
          </a:p>
          <a:p>
            <a:pPr marL="457200" indent="-457200">
              <a:buFont typeface="Arial" panose="020B0604020202020204" pitchFamily="34" charset="0"/>
              <a:buChar char="•"/>
            </a:pPr>
            <a:r>
              <a:rPr lang="lv-LV" sz="3600" dirty="0">
                <a:solidFill>
                  <a:srgbClr val="A7A7A7"/>
                </a:solidFill>
              </a:rPr>
              <a:t>filmas uzņemšanā tiek izmantoti tādu fizisko vai juridisko personu pakalpojumi, kuras ir reģistrētas Latvijā</a:t>
            </a:r>
            <a:endParaRPr lang="lv-LV" sz="3600" u="sng" dirty="0">
              <a:solidFill>
                <a:srgbClr val="A7A7A7"/>
              </a:solidFill>
            </a:endParaRPr>
          </a:p>
          <a:p>
            <a:pPr marL="457200" indent="-457200">
              <a:buFont typeface="Arial" panose="020B0604020202020204" pitchFamily="34" charset="0"/>
              <a:buChar char="•"/>
            </a:pPr>
            <a:r>
              <a:rPr lang="lv-LV" sz="3600" dirty="0">
                <a:solidFill>
                  <a:srgbClr val="A7A7A7"/>
                </a:solidFill>
              </a:rPr>
              <a:t>kopējās ārvalstu filmas projekta izmaksas </a:t>
            </a:r>
            <a:r>
              <a:rPr lang="lv-LV" sz="3600" dirty="0" err="1">
                <a:solidFill>
                  <a:srgbClr val="A7A7A7"/>
                </a:solidFill>
              </a:rPr>
              <a:t>spēlfilmām</a:t>
            </a:r>
            <a:r>
              <a:rPr lang="lv-LV" sz="3600" dirty="0">
                <a:solidFill>
                  <a:srgbClr val="A7A7A7"/>
                </a:solidFill>
              </a:rPr>
              <a:t> un animācijas filmām sasniedz vismaz 711 436 euro, bet dokumentālajām filmām – vismaz 142 287 euro</a:t>
            </a:r>
          </a:p>
          <a:p>
            <a:pPr marL="457200" indent="-457200">
              <a:buFont typeface="Arial" panose="020B0604020202020204" pitchFamily="34" charset="0"/>
              <a:buChar char="•"/>
            </a:pPr>
            <a:r>
              <a:rPr lang="lv-LV" sz="3600" dirty="0">
                <a:solidFill>
                  <a:srgbClr val="A7A7A7"/>
                </a:solidFill>
              </a:rPr>
              <a:t>projekta iesnieguma iesniegšanas dienā projekta īstenošanai pieejamais ārvalstu finansējums saskaņā ar finansēšanas plānu ir vismaz 50 % no kopējām filmas uzņemšanas izmaksām</a:t>
            </a:r>
          </a:p>
          <a:p>
            <a:pPr marL="457200" indent="-457200">
              <a:buFont typeface="Arial" panose="020B0604020202020204" pitchFamily="34" charset="0"/>
              <a:buChar char="•"/>
            </a:pPr>
            <a:r>
              <a:rPr lang="lv-LV" sz="3600" b="1" dirty="0">
                <a:solidFill>
                  <a:srgbClr val="A7A7A7"/>
                </a:solidFill>
              </a:rPr>
              <a:t>atbilstoši filmas budžeta plānam pievienotās vērtības nodokļa iemaksas valsts budžetā ir ne mazāk kā 50 % no pieprasītā līdzfinansējuma</a:t>
            </a:r>
          </a:p>
          <a:p>
            <a:pPr marL="457200" indent="-457200">
              <a:buFont typeface="Arial" panose="020B0604020202020204" pitchFamily="34" charset="0"/>
              <a:buChar char="•"/>
            </a:pPr>
            <a:endParaRPr lang="lv-LV" dirty="0">
              <a:solidFill>
                <a:srgbClr val="A7A7A7"/>
              </a:solidFill>
            </a:endParaRPr>
          </a:p>
          <a:p>
            <a:pPr marL="457200" indent="-457200">
              <a:buFont typeface="Arial" panose="020B0604020202020204" pitchFamily="34" charset="0"/>
              <a:buChar char="•"/>
            </a:pPr>
            <a:endParaRPr lang="lv-LV" dirty="0">
              <a:solidFill>
                <a:srgbClr val="A7A7A7"/>
              </a:solidFill>
            </a:endParaRPr>
          </a:p>
        </p:txBody>
      </p:sp>
      <p:pic>
        <p:nvPicPr>
          <p:cNvPr id="6" name="Picture 5">
            <a:extLst>
              <a:ext uri="{FF2B5EF4-FFF2-40B4-BE49-F238E27FC236}">
                <a16:creationId xmlns:a16="http://schemas.microsoft.com/office/drawing/2014/main" id="{EC9E0F78-47CB-32AE-27C9-6ED01C224F7E}"/>
              </a:ext>
            </a:extLst>
          </p:cNvPr>
          <p:cNvPicPr>
            <a:picLocks noChangeAspect="1"/>
          </p:cNvPicPr>
          <p:nvPr/>
        </p:nvPicPr>
        <p:blipFill>
          <a:blip r:embed="rId3"/>
          <a:stretch>
            <a:fillRect/>
          </a:stretch>
        </p:blipFill>
        <p:spPr>
          <a:xfrm>
            <a:off x="14299867" y="981276"/>
            <a:ext cx="5487323" cy="9185628"/>
          </a:xfrm>
          <a:prstGeom prst="rect">
            <a:avLst/>
          </a:prstGeom>
        </p:spPr>
      </p:pic>
    </p:spTree>
    <p:extLst>
      <p:ext uri="{BB962C8B-B14F-4D97-AF65-F5344CB8AC3E}">
        <p14:creationId xmlns:p14="http://schemas.microsoft.com/office/powerpoint/2010/main" val="319594982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25F967-FFB8-1D17-17F2-DA1693FD9B7A}"/>
              </a:ext>
            </a:extLst>
          </p:cNvPr>
          <p:cNvSpPr>
            <a:spLocks noGrp="1"/>
          </p:cNvSpPr>
          <p:nvPr>
            <p:ph type="title"/>
          </p:nvPr>
        </p:nvSpPr>
        <p:spPr>
          <a:xfrm>
            <a:off x="669471" y="575129"/>
            <a:ext cx="12981215" cy="3180441"/>
          </a:xfrm>
        </p:spPr>
        <p:txBody>
          <a:bodyPr>
            <a:noAutofit/>
          </a:bodyPr>
          <a:lstStyle/>
          <a:p>
            <a:r>
              <a:rPr lang="lv-LV" sz="8800" dirty="0">
                <a:solidFill>
                  <a:srgbClr val="A7A7A7"/>
                </a:solidFill>
              </a:rPr>
              <a:t>Ārvalstu filmas projekta īstenotājs var saņemt atbalstu</a:t>
            </a:r>
          </a:p>
        </p:txBody>
      </p:sp>
      <p:sp>
        <p:nvSpPr>
          <p:cNvPr id="5" name="Text Placeholder 2">
            <a:extLst>
              <a:ext uri="{FF2B5EF4-FFF2-40B4-BE49-F238E27FC236}">
                <a16:creationId xmlns:a16="http://schemas.microsoft.com/office/drawing/2014/main" id="{A3100070-F1B7-4A0E-781A-4F7617DDE842}"/>
              </a:ext>
            </a:extLst>
          </p:cNvPr>
          <p:cNvSpPr>
            <a:spLocks noGrp="1"/>
          </p:cNvSpPr>
          <p:nvPr>
            <p:ph type="body" sz="half" idx="1"/>
          </p:nvPr>
        </p:nvSpPr>
        <p:spPr>
          <a:xfrm>
            <a:off x="989436" y="5471667"/>
            <a:ext cx="9526164" cy="3998904"/>
          </a:xfrm>
        </p:spPr>
        <p:txBody>
          <a:bodyPr>
            <a:normAutofit/>
          </a:bodyPr>
          <a:lstStyle/>
          <a:p>
            <a:pPr marL="571500" indent="-571500">
              <a:buFont typeface="Arial" panose="020B0604020202020204" pitchFamily="34" charset="0"/>
              <a:buChar char="•"/>
            </a:pPr>
            <a:r>
              <a:rPr lang="lv-LV" sz="4400" dirty="0">
                <a:solidFill>
                  <a:srgbClr val="A7A7A7"/>
                </a:solidFill>
              </a:rPr>
              <a:t>saskaņā ar Komisijas regulas Nr. 651/2014 54. pantu</a:t>
            </a:r>
          </a:p>
          <a:p>
            <a:endParaRPr lang="lv-LV" sz="4400" b="1" dirty="0">
              <a:solidFill>
                <a:srgbClr val="A7A7A7"/>
              </a:solidFill>
            </a:endParaRPr>
          </a:p>
          <a:p>
            <a:pPr marL="571500" indent="-571500">
              <a:buFont typeface="Arial" panose="020B0604020202020204" pitchFamily="34" charset="0"/>
              <a:buChar char="•"/>
            </a:pPr>
            <a:r>
              <a:rPr lang="pt-BR" sz="4400" b="1" dirty="0">
                <a:solidFill>
                  <a:srgbClr val="A7A7A7"/>
                </a:solidFill>
                <a:highlight>
                  <a:srgbClr val="00FF00"/>
                </a:highlight>
              </a:rPr>
              <a:t>saskaņā ar </a:t>
            </a:r>
            <a:r>
              <a:rPr lang="lv-LV" sz="4400" b="1" i="1" dirty="0">
                <a:solidFill>
                  <a:srgbClr val="A7A7A7"/>
                </a:solidFill>
                <a:highlight>
                  <a:srgbClr val="00FF00"/>
                </a:highlight>
              </a:rPr>
              <a:t>d</a:t>
            </a:r>
            <a:r>
              <a:rPr lang="pt-BR" sz="4400" b="1" i="1" dirty="0">
                <a:solidFill>
                  <a:srgbClr val="A7A7A7"/>
                </a:solidFill>
                <a:highlight>
                  <a:srgbClr val="00FF00"/>
                </a:highlight>
              </a:rPr>
              <a:t>e minimis </a:t>
            </a:r>
            <a:r>
              <a:rPr lang="pt-BR" sz="4400" b="1" dirty="0">
                <a:solidFill>
                  <a:srgbClr val="A7A7A7"/>
                </a:solidFill>
                <a:highlight>
                  <a:srgbClr val="00FF00"/>
                </a:highlight>
              </a:rPr>
              <a:t>vispārējo Komisijas regulu Nr. 2023/2831</a:t>
            </a:r>
            <a:endParaRPr lang="lv-LV" sz="4400" b="1" dirty="0">
              <a:solidFill>
                <a:srgbClr val="A7A7A7"/>
              </a:solidFill>
              <a:highlight>
                <a:srgbClr val="00FF00"/>
              </a:highlight>
            </a:endParaRPr>
          </a:p>
        </p:txBody>
      </p:sp>
      <p:pic>
        <p:nvPicPr>
          <p:cNvPr id="7" name="Picture 6">
            <a:extLst>
              <a:ext uri="{FF2B5EF4-FFF2-40B4-BE49-F238E27FC236}">
                <a16:creationId xmlns:a16="http://schemas.microsoft.com/office/drawing/2014/main" id="{A19B09EA-B93B-429E-F8A8-4D682C2EC688}"/>
              </a:ext>
            </a:extLst>
          </p:cNvPr>
          <p:cNvPicPr>
            <a:picLocks noChangeAspect="1"/>
          </p:cNvPicPr>
          <p:nvPr/>
        </p:nvPicPr>
        <p:blipFill>
          <a:blip r:embed="rId2"/>
          <a:stretch>
            <a:fillRect/>
          </a:stretch>
        </p:blipFill>
        <p:spPr>
          <a:xfrm>
            <a:off x="13947306" y="878853"/>
            <a:ext cx="5487323" cy="9185628"/>
          </a:xfrm>
          <a:prstGeom prst="rect">
            <a:avLst/>
          </a:prstGeom>
        </p:spPr>
      </p:pic>
    </p:spTree>
    <p:extLst>
      <p:ext uri="{BB962C8B-B14F-4D97-AF65-F5344CB8AC3E}">
        <p14:creationId xmlns:p14="http://schemas.microsoft.com/office/powerpoint/2010/main" val="295883922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A5A54-C6FE-E248-6C74-BB7FC166C57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967CE7C-D68A-BAD5-692B-1653B6775B3C}"/>
              </a:ext>
            </a:extLst>
          </p:cNvPr>
          <p:cNvSpPr>
            <a:spLocks noGrp="1"/>
          </p:cNvSpPr>
          <p:nvPr>
            <p:ph type="body" sz="half" idx="1"/>
          </p:nvPr>
        </p:nvSpPr>
        <p:spPr>
          <a:xfrm>
            <a:off x="989436" y="2317916"/>
            <a:ext cx="12044920" cy="8654884"/>
          </a:xfrm>
        </p:spPr>
        <p:txBody>
          <a:bodyPr>
            <a:normAutofit/>
          </a:bodyPr>
          <a:lstStyle/>
          <a:p>
            <a:pPr marL="457200" indent="-457200">
              <a:buFont typeface="Arial" panose="020B0604020202020204" pitchFamily="34" charset="0"/>
              <a:buChar char="•"/>
            </a:pPr>
            <a:r>
              <a:rPr lang="lv-LV" sz="3600" dirty="0">
                <a:solidFill>
                  <a:srgbClr val="A7A7A7"/>
                </a:solidFill>
              </a:rPr>
              <a:t>vairāk nekā 25 % ārvalstu filmas projekta iesnieguma iesniedzēja pamatkapitāla vai balsstiesību pieder valstij pašvaldībai vai valsts vai pašvaldību kapitālsabiedrībām </a:t>
            </a:r>
          </a:p>
          <a:p>
            <a:pPr marL="457200" indent="-457200">
              <a:buFont typeface="Arial" panose="020B0604020202020204" pitchFamily="34" charset="0"/>
              <a:buChar char="•"/>
            </a:pPr>
            <a:r>
              <a:rPr lang="lv-LV" sz="3600" dirty="0">
                <a:solidFill>
                  <a:srgbClr val="A7A7A7"/>
                </a:solidFill>
              </a:rPr>
              <a:t>pirms ārvalstu filmas projekta iesnieguma iesniegšanas dienas ir uzsākta attiecīgās filmas uzņemšana Latvijā, ja atbalsts tiek saņemts saskaņā ar Komisijas regulu Nr. 651/2014</a:t>
            </a:r>
          </a:p>
          <a:p>
            <a:pPr marL="457200" indent="-457200">
              <a:buFont typeface="Arial" panose="020B0604020202020204" pitchFamily="34" charset="0"/>
              <a:buChar char="•"/>
            </a:pPr>
            <a:r>
              <a:rPr lang="lv-LV" sz="3600" dirty="0">
                <a:solidFill>
                  <a:srgbClr val="A7A7A7"/>
                </a:solidFill>
              </a:rPr>
              <a:t>ārvalstu filmas projektam ārvalstu finansējums ir mazāks kā ārvalstu filmas projekta attiecināmās izmaksas Latvijā </a:t>
            </a:r>
          </a:p>
          <a:p>
            <a:pPr marL="457200" indent="-457200">
              <a:buFont typeface="Arial" panose="020B0604020202020204" pitchFamily="34" charset="0"/>
              <a:buChar char="•"/>
            </a:pPr>
            <a:r>
              <a:rPr lang="lv-LV" sz="3600" dirty="0">
                <a:solidFill>
                  <a:srgbClr val="A7A7A7"/>
                </a:solidFill>
              </a:rPr>
              <a:t>projekts ir pornogrāfiska filma</a:t>
            </a:r>
          </a:p>
          <a:p>
            <a:pPr marL="457200" indent="-457200">
              <a:buFont typeface="Arial" panose="020B0604020202020204" pitchFamily="34" charset="0"/>
              <a:buChar char="•"/>
            </a:pPr>
            <a:r>
              <a:rPr lang="lv-LV" sz="3600" dirty="0">
                <a:solidFill>
                  <a:srgbClr val="A7A7A7"/>
                </a:solidFill>
              </a:rPr>
              <a:t>saturs tieši vai netieši veicina, attaisno vai slavina Krievijas Federācijas vai Baltkrievijas Republikas pašreizējo īstenoto politiku </a:t>
            </a:r>
          </a:p>
          <a:p>
            <a:pPr marL="457200" indent="-457200">
              <a:buFont typeface="Arial" panose="020B0604020202020204" pitchFamily="34" charset="0"/>
              <a:buChar char="•"/>
            </a:pPr>
            <a:r>
              <a:rPr lang="lv-LV" sz="3600" dirty="0">
                <a:solidFill>
                  <a:srgbClr val="A7A7A7"/>
                </a:solidFill>
              </a:rPr>
              <a:t>projektiem, kuri sludina reliģisko, rasu, nacionālo vai etnisko naidu, nepamatoti atspoguļo vardarbību vai satur cilvēka cieņu pazemojošu propagandu</a:t>
            </a:r>
          </a:p>
        </p:txBody>
      </p:sp>
      <p:sp>
        <p:nvSpPr>
          <p:cNvPr id="2" name="Title 1">
            <a:extLst>
              <a:ext uri="{FF2B5EF4-FFF2-40B4-BE49-F238E27FC236}">
                <a16:creationId xmlns:a16="http://schemas.microsoft.com/office/drawing/2014/main" id="{10F8F376-F0B7-45EB-81C0-1DEDE8FC9BAA}"/>
              </a:ext>
            </a:extLst>
          </p:cNvPr>
          <p:cNvSpPr>
            <a:spLocks noGrp="1"/>
          </p:cNvSpPr>
          <p:nvPr>
            <p:ph type="title"/>
          </p:nvPr>
        </p:nvSpPr>
        <p:spPr>
          <a:xfrm>
            <a:off x="989435" y="707551"/>
            <a:ext cx="17398318" cy="1610365"/>
          </a:xfrm>
        </p:spPr>
        <p:txBody>
          <a:bodyPr>
            <a:normAutofit/>
          </a:bodyPr>
          <a:lstStyle/>
          <a:p>
            <a:r>
              <a:rPr lang="lv-LV" sz="8000" dirty="0">
                <a:solidFill>
                  <a:srgbClr val="A7A7A7"/>
                </a:solidFill>
              </a:rPr>
              <a:t>Ārvalstu filmas – nevar pretendēt, ja: </a:t>
            </a:r>
          </a:p>
        </p:txBody>
      </p:sp>
      <p:pic>
        <p:nvPicPr>
          <p:cNvPr id="6" name="Picture 5">
            <a:extLst>
              <a:ext uri="{FF2B5EF4-FFF2-40B4-BE49-F238E27FC236}">
                <a16:creationId xmlns:a16="http://schemas.microsoft.com/office/drawing/2014/main" id="{F0BE8FD8-45CB-78A6-35CB-3D8633EF2E3C}"/>
              </a:ext>
            </a:extLst>
          </p:cNvPr>
          <p:cNvPicPr>
            <a:picLocks noChangeAspect="1"/>
          </p:cNvPicPr>
          <p:nvPr/>
        </p:nvPicPr>
        <p:blipFill>
          <a:blip r:embed="rId3"/>
          <a:stretch>
            <a:fillRect/>
          </a:stretch>
        </p:blipFill>
        <p:spPr>
          <a:xfrm>
            <a:off x="14195506" y="2317916"/>
            <a:ext cx="4919158" cy="8234535"/>
          </a:xfrm>
          <a:prstGeom prst="rect">
            <a:avLst/>
          </a:prstGeom>
        </p:spPr>
      </p:pic>
    </p:spTree>
    <p:extLst>
      <p:ext uri="{BB962C8B-B14F-4D97-AF65-F5344CB8AC3E}">
        <p14:creationId xmlns:p14="http://schemas.microsoft.com/office/powerpoint/2010/main" val="7597617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64FA5-0E2D-B063-9E8C-EA3BDFC970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A95655-0036-0C95-B044-1E9BA0C9F984}"/>
              </a:ext>
            </a:extLst>
          </p:cNvPr>
          <p:cNvSpPr>
            <a:spLocks noGrp="1"/>
          </p:cNvSpPr>
          <p:nvPr>
            <p:ph type="title"/>
          </p:nvPr>
        </p:nvSpPr>
        <p:spPr>
          <a:xfrm>
            <a:off x="514243" y="441543"/>
            <a:ext cx="19319923" cy="1610363"/>
          </a:xfrm>
        </p:spPr>
        <p:txBody>
          <a:bodyPr>
            <a:normAutofit/>
          </a:bodyPr>
          <a:lstStyle/>
          <a:p>
            <a:r>
              <a:rPr lang="lv-LV" dirty="0">
                <a:solidFill>
                  <a:srgbClr val="A7A7A7"/>
                </a:solidFill>
              </a:rPr>
              <a:t>Attiecināmās izmaksas - filmas</a:t>
            </a:r>
          </a:p>
        </p:txBody>
      </p:sp>
      <p:pic>
        <p:nvPicPr>
          <p:cNvPr id="5" name="Picture 4">
            <a:extLst>
              <a:ext uri="{FF2B5EF4-FFF2-40B4-BE49-F238E27FC236}">
                <a16:creationId xmlns:a16="http://schemas.microsoft.com/office/drawing/2014/main" id="{A6B9A6B1-0F15-6E25-FD79-0C1CE59D2BB0}"/>
              </a:ext>
            </a:extLst>
          </p:cNvPr>
          <p:cNvPicPr>
            <a:picLocks noChangeAspect="1"/>
          </p:cNvPicPr>
          <p:nvPr/>
        </p:nvPicPr>
        <p:blipFill>
          <a:blip r:embed="rId2"/>
          <a:stretch>
            <a:fillRect/>
          </a:stretch>
        </p:blipFill>
        <p:spPr>
          <a:xfrm>
            <a:off x="14433204" y="2287129"/>
            <a:ext cx="4919158" cy="8234535"/>
          </a:xfrm>
          <a:prstGeom prst="rect">
            <a:avLst/>
          </a:prstGeom>
        </p:spPr>
      </p:pic>
      <p:sp>
        <p:nvSpPr>
          <p:cNvPr id="6" name="TextBox 5">
            <a:extLst>
              <a:ext uri="{FF2B5EF4-FFF2-40B4-BE49-F238E27FC236}">
                <a16:creationId xmlns:a16="http://schemas.microsoft.com/office/drawing/2014/main" id="{A395CFFF-D800-40C6-8194-1CE98A16EFCD}"/>
              </a:ext>
            </a:extLst>
          </p:cNvPr>
          <p:cNvSpPr txBox="1"/>
          <p:nvPr/>
        </p:nvSpPr>
        <p:spPr>
          <a:xfrm>
            <a:off x="636814" y="1778626"/>
            <a:ext cx="14254843" cy="89200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  projekta īstenošanas nodrošināšanai nepieciešamā administratīvā un profesionālā personāla izmaksas</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2. tehnikas noma un pakalpojumi</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3. transporta pakalpojumi un degvielas izmaksas</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4. ar projekta īstenošanu saistīti celtniecības pakalpojumi</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5. ēdināšanas pakalpojumi</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6. apsardzes pakalpojumi</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7. viesnīcas un citi ar izmitināšanu saistīti pakalpojumi</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8. telekomunikāciju pakalpojumi</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9. komunālo un sabiedrisko dienestu pakalpojumi</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10. tādu preču un materiālu iegāde, kuri nepieciešami filmas uzņemšanas procesā</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11. skaņas apstrādes, vizuālie, muzikālie un citi ar filmas uzņemšanu vai tās pēcapstrādi tieši saistīti mākslinieciskie un tehnoloģiskie pakalpojumi</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12. projekta īstenošanai nepieciešamā kustamā un nekustamā īpašuma nomas vai īres izmaksas</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13. administratīvie pakalpojumi – juridiskie, grāmatvedības un tulkošanas pakalpojumi, personāla atlase</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14. honorāri aktieriem un masu skatu dalībniekiem, kuri piedalījušies filmas veidošanā atbilstoši Filmu likumam </a:t>
            </a:r>
          </a:p>
          <a:p>
            <a:pPr>
              <a:lnSpc>
                <a:spcPct val="107000"/>
              </a:lnSpc>
              <a:spcAft>
                <a:spcPts val="800"/>
              </a:spcAft>
              <a:buNone/>
            </a:pPr>
            <a:r>
              <a:rPr lang="lv-LV" sz="25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15. projekta iesnieguma iesniedzēja maksa, bet ne vairāk kā 7 % apmērā no Latvijā attiecināmo izmaksu kopsummas</a:t>
            </a:r>
          </a:p>
        </p:txBody>
      </p:sp>
    </p:spTree>
    <p:extLst>
      <p:ext uri="{BB962C8B-B14F-4D97-AF65-F5344CB8AC3E}">
        <p14:creationId xmlns:p14="http://schemas.microsoft.com/office/powerpoint/2010/main" val="9651209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EC02-F661-6945-E498-5377BB59EF8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E280CAA5-F9D1-63DD-F714-C8D16631E4E8}"/>
              </a:ext>
            </a:extLst>
          </p:cNvPr>
          <p:cNvSpPr>
            <a:spLocks noGrp="1"/>
          </p:cNvSpPr>
          <p:nvPr>
            <p:ph type="body" sz="half" idx="1"/>
          </p:nvPr>
        </p:nvSpPr>
        <p:spPr>
          <a:xfrm>
            <a:off x="989436" y="2317916"/>
            <a:ext cx="12044920" cy="8654884"/>
          </a:xfrm>
        </p:spPr>
        <p:txBody>
          <a:bodyPr>
            <a:normAutofit/>
          </a:bodyPr>
          <a:lstStyle/>
          <a:p>
            <a:pPr marL="457200" indent="-457200" algn="just">
              <a:buFont typeface="Arial" panose="020B0604020202020204" pitchFamily="34" charset="0"/>
              <a:buChar char="•"/>
            </a:pPr>
            <a:r>
              <a:rPr lang="lv-LV" b="1" dirty="0">
                <a:solidFill>
                  <a:srgbClr val="A7A7A7"/>
                </a:solidFill>
              </a:rPr>
              <a:t>atbalstu</a:t>
            </a:r>
            <a:r>
              <a:rPr lang="lv-LV" dirty="0">
                <a:solidFill>
                  <a:srgbClr val="A7A7A7"/>
                </a:solidFill>
              </a:rPr>
              <a:t>, </a:t>
            </a:r>
            <a:r>
              <a:rPr lang="lv-LV" b="1" dirty="0">
                <a:solidFill>
                  <a:srgbClr val="A7A7A7"/>
                </a:solidFill>
              </a:rPr>
              <a:t>kurš piešķirts saskaņā ar </a:t>
            </a:r>
            <a:r>
              <a:rPr lang="lv-LV" sz="2800" b="1" dirty="0">
                <a:solidFill>
                  <a:srgbClr val="A7A7A7"/>
                </a:solidFill>
              </a:rPr>
              <a:t>Komisijas regulu Nr. 651/2014</a:t>
            </a:r>
            <a:r>
              <a:rPr lang="lv-LV" sz="2800" dirty="0">
                <a:solidFill>
                  <a:srgbClr val="A7A7A7"/>
                </a:solidFill>
              </a:rPr>
              <a:t>,</a:t>
            </a:r>
            <a:r>
              <a:rPr lang="lv-LV" dirty="0">
                <a:solidFill>
                  <a:srgbClr val="A7A7A7"/>
                </a:solidFill>
              </a:rPr>
              <a:t> var apvienot ar citas atbalsta programmas vai </a:t>
            </a:r>
            <a:r>
              <a:rPr lang="lv-LV" i="1" dirty="0" err="1">
                <a:solidFill>
                  <a:srgbClr val="A7A7A7"/>
                </a:solidFill>
              </a:rPr>
              <a:t>ad-hoc</a:t>
            </a:r>
            <a:r>
              <a:rPr lang="lv-LV" dirty="0">
                <a:solidFill>
                  <a:srgbClr val="A7A7A7"/>
                </a:solidFill>
              </a:rPr>
              <a:t> atbalsta projekta ietvaros piešķirto finansējumu, tai skaitā par tām pašām attiecināmajām izmaksām, un ar </a:t>
            </a:r>
            <a:r>
              <a:rPr lang="lv-LV" i="1" dirty="0" err="1">
                <a:solidFill>
                  <a:srgbClr val="A7A7A7"/>
                </a:solidFill>
              </a:rPr>
              <a:t>de</a:t>
            </a:r>
            <a:r>
              <a:rPr lang="lv-LV" i="1" dirty="0">
                <a:solidFill>
                  <a:srgbClr val="A7A7A7"/>
                </a:solidFill>
              </a:rPr>
              <a:t> </a:t>
            </a:r>
            <a:r>
              <a:rPr lang="lv-LV" i="1" dirty="0" err="1">
                <a:solidFill>
                  <a:srgbClr val="A7A7A7"/>
                </a:solidFill>
              </a:rPr>
              <a:t>minimis</a:t>
            </a:r>
            <a:r>
              <a:rPr lang="lv-LV" i="1" dirty="0">
                <a:solidFill>
                  <a:srgbClr val="A7A7A7"/>
                </a:solidFill>
              </a:rPr>
              <a:t> </a:t>
            </a:r>
            <a:r>
              <a:rPr lang="lv-LV" dirty="0">
                <a:solidFill>
                  <a:srgbClr val="A7A7A7"/>
                </a:solidFill>
              </a:rPr>
              <a:t>atbalstu, ievērojot nosacījumu, ka piešķirtais finansējums kopā ar citas atbalsta programmas vai </a:t>
            </a:r>
            <a:r>
              <a:rPr lang="lv-LV" i="1" dirty="0" err="1">
                <a:solidFill>
                  <a:srgbClr val="A7A7A7"/>
                </a:solidFill>
              </a:rPr>
              <a:t>ad-hoc</a:t>
            </a:r>
            <a:r>
              <a:rPr lang="lv-LV" dirty="0">
                <a:solidFill>
                  <a:srgbClr val="A7A7A7"/>
                </a:solidFill>
              </a:rPr>
              <a:t> atbalsta projekta ietvaros piešķirto finansējumu nepārsniedz maksimāli pieļaujamo atbalsta intensitāti – </a:t>
            </a:r>
            <a:r>
              <a:rPr lang="lv-LV" b="1" dirty="0">
                <a:solidFill>
                  <a:srgbClr val="A7A7A7"/>
                </a:solidFill>
              </a:rPr>
              <a:t>50% vai 60% (Komisijas regulas Nr. 651/2014 54. panta 6. vai 7. "a" punktā)</a:t>
            </a:r>
          </a:p>
          <a:p>
            <a:pPr marL="457200" indent="-457200" algn="just">
              <a:buFont typeface="Arial" panose="020B0604020202020204" pitchFamily="34" charset="0"/>
              <a:buChar char="•"/>
            </a:pPr>
            <a:endParaRPr lang="lv-LV" dirty="0">
              <a:solidFill>
                <a:schemeClr val="tx2"/>
              </a:solidFill>
            </a:endParaRPr>
          </a:p>
          <a:p>
            <a:pPr marL="457200" indent="-457200" algn="just">
              <a:buFont typeface="Arial" panose="020B0604020202020204" pitchFamily="34" charset="0"/>
              <a:buChar char="•"/>
            </a:pPr>
            <a:r>
              <a:rPr lang="lv-LV" b="1" i="1" kern="100" dirty="0" err="1">
                <a:solidFill>
                  <a:schemeClr val="tx2"/>
                </a:solidFill>
                <a:effectLst/>
                <a:ea typeface="Aptos" panose="020B0004020202020204" pitchFamily="34" charset="0"/>
                <a:cs typeface="Times New Roman" panose="02020603050405020304" pitchFamily="18" charset="0"/>
              </a:rPr>
              <a:t>de</a:t>
            </a:r>
            <a:r>
              <a:rPr lang="lv-LV" b="1" i="1" kern="100" dirty="0">
                <a:solidFill>
                  <a:schemeClr val="tx2"/>
                </a:solidFill>
                <a:effectLst/>
                <a:ea typeface="Aptos" panose="020B0004020202020204" pitchFamily="34" charset="0"/>
                <a:cs typeface="Times New Roman" panose="02020603050405020304" pitchFamily="18" charset="0"/>
              </a:rPr>
              <a:t> </a:t>
            </a:r>
            <a:r>
              <a:rPr lang="lv-LV" b="1" i="1" kern="100" dirty="0" err="1">
                <a:solidFill>
                  <a:schemeClr val="tx2"/>
                </a:solidFill>
                <a:effectLst/>
                <a:ea typeface="Aptos" panose="020B0004020202020204" pitchFamily="34" charset="0"/>
                <a:cs typeface="Times New Roman" panose="02020603050405020304" pitchFamily="18" charset="0"/>
              </a:rPr>
              <a:t>minimis</a:t>
            </a:r>
            <a:r>
              <a:rPr lang="lv-LV" b="1" kern="100" dirty="0">
                <a:solidFill>
                  <a:schemeClr val="tx2"/>
                </a:solidFill>
                <a:effectLst/>
                <a:ea typeface="Aptos" panose="020B0004020202020204" pitchFamily="34" charset="0"/>
                <a:cs typeface="Times New Roman" panose="02020603050405020304" pitchFamily="18" charset="0"/>
              </a:rPr>
              <a:t> </a:t>
            </a:r>
            <a:r>
              <a:rPr lang="lv-LV" kern="100" dirty="0">
                <a:solidFill>
                  <a:schemeClr val="tx2"/>
                </a:solidFill>
                <a:effectLst/>
                <a:ea typeface="Aptos" panose="020B0004020202020204" pitchFamily="34" charset="0"/>
                <a:cs typeface="Times New Roman" panose="02020603050405020304" pitchFamily="18" charset="0"/>
              </a:rPr>
              <a:t>atbalstu drīkst </a:t>
            </a:r>
            <a:r>
              <a:rPr lang="lv-LV" kern="100" dirty="0" err="1">
                <a:solidFill>
                  <a:schemeClr val="tx2"/>
                </a:solidFill>
                <a:effectLst/>
                <a:ea typeface="Aptos" panose="020B0004020202020204" pitchFamily="34" charset="0"/>
                <a:cs typeface="Times New Roman" panose="02020603050405020304" pitchFamily="18" charset="0"/>
              </a:rPr>
              <a:t>kumulēt</a:t>
            </a:r>
            <a:r>
              <a:rPr lang="lv-LV" kern="100" dirty="0">
                <a:solidFill>
                  <a:schemeClr val="tx2"/>
                </a:solidFill>
                <a:effectLst/>
                <a:ea typeface="Aptos" panose="020B0004020202020204" pitchFamily="34" charset="0"/>
                <a:cs typeface="Times New Roman" panose="02020603050405020304" pitchFamily="18" charset="0"/>
              </a:rPr>
              <a:t> ar citu </a:t>
            </a:r>
            <a:r>
              <a:rPr lang="lv-LV" i="1" kern="100" dirty="0" err="1">
                <a:solidFill>
                  <a:schemeClr val="tx2"/>
                </a:solidFill>
                <a:effectLst/>
                <a:ea typeface="Aptos" panose="020B0004020202020204" pitchFamily="34" charset="0"/>
                <a:cs typeface="Times New Roman" panose="02020603050405020304" pitchFamily="18" charset="0"/>
              </a:rPr>
              <a:t>de</a:t>
            </a:r>
            <a:r>
              <a:rPr lang="lv-LV" i="1" kern="100" dirty="0">
                <a:solidFill>
                  <a:schemeClr val="tx2"/>
                </a:solidFill>
                <a:effectLst/>
                <a:ea typeface="Aptos" panose="020B0004020202020204" pitchFamily="34" charset="0"/>
                <a:cs typeface="Times New Roman" panose="02020603050405020304" pitchFamily="18" charset="0"/>
              </a:rPr>
              <a:t> </a:t>
            </a:r>
            <a:r>
              <a:rPr lang="lv-LV" i="1" kern="100" dirty="0" err="1">
                <a:solidFill>
                  <a:schemeClr val="tx2"/>
                </a:solidFill>
                <a:effectLst/>
                <a:ea typeface="Aptos" panose="020B0004020202020204" pitchFamily="34" charset="0"/>
                <a:cs typeface="Times New Roman" panose="02020603050405020304" pitchFamily="18" charset="0"/>
              </a:rPr>
              <a:t>minimis</a:t>
            </a:r>
            <a:r>
              <a:rPr lang="lv-LV" kern="100" dirty="0">
                <a:solidFill>
                  <a:schemeClr val="tx2"/>
                </a:solidFill>
                <a:effectLst/>
                <a:ea typeface="Aptos" panose="020B0004020202020204" pitchFamily="34" charset="0"/>
                <a:cs typeface="Times New Roman" panose="02020603050405020304" pitchFamily="18" charset="0"/>
              </a:rPr>
              <a:t> atbalstu, tai skaitā attiecībā uz vienām un tām pašām attiecināmajām izmaksām, </a:t>
            </a:r>
            <a:r>
              <a:rPr lang="lv-LV" b="1" kern="100" dirty="0">
                <a:solidFill>
                  <a:schemeClr val="tx2"/>
                </a:solidFill>
                <a:effectLst/>
                <a:ea typeface="Aptos" panose="020B0004020202020204" pitchFamily="34" charset="0"/>
                <a:cs typeface="Times New Roman" panose="02020603050405020304" pitchFamily="18" charset="0"/>
              </a:rPr>
              <a:t>līdz Komisijas regulas Nr. </a:t>
            </a:r>
            <a:r>
              <a:rPr lang="lv-LV" b="1" u="sng" kern="100" dirty="0">
                <a:solidFill>
                  <a:schemeClr val="tx2"/>
                </a:solidFill>
                <a:effectLst/>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2023/2831</a:t>
            </a:r>
            <a:r>
              <a:rPr lang="lv-LV" b="1" kern="100" dirty="0">
                <a:solidFill>
                  <a:schemeClr val="tx2"/>
                </a:solidFill>
                <a:effectLst/>
                <a:ea typeface="Aptos" panose="020B0004020202020204" pitchFamily="34" charset="0"/>
                <a:cs typeface="Times New Roman" panose="02020603050405020304" pitchFamily="18" charset="0"/>
              </a:rPr>
              <a:t> 3. panta 2. punktā noteiktajam attiecīgajam robežlielumam</a:t>
            </a:r>
            <a:r>
              <a:rPr lang="lv-LV" kern="100" dirty="0">
                <a:solidFill>
                  <a:schemeClr val="tx2"/>
                </a:solidFill>
                <a:effectLst/>
                <a:ea typeface="Aptos" panose="020B0004020202020204" pitchFamily="34" charset="0"/>
                <a:cs typeface="Times New Roman" panose="02020603050405020304" pitchFamily="18" charset="0"/>
              </a:rPr>
              <a:t>, kā arī drīkst </a:t>
            </a:r>
            <a:r>
              <a:rPr lang="lv-LV" kern="100" dirty="0" err="1">
                <a:solidFill>
                  <a:schemeClr val="tx2"/>
                </a:solidFill>
                <a:effectLst/>
                <a:ea typeface="Aptos" panose="020B0004020202020204" pitchFamily="34" charset="0"/>
                <a:cs typeface="Times New Roman" panose="02020603050405020304" pitchFamily="18" charset="0"/>
              </a:rPr>
              <a:t>kumulēt</a:t>
            </a:r>
            <a:r>
              <a:rPr lang="lv-LV" kern="100" dirty="0">
                <a:solidFill>
                  <a:schemeClr val="tx2"/>
                </a:solidFill>
                <a:effectLst/>
                <a:ea typeface="Aptos" panose="020B0004020202020204" pitchFamily="34" charset="0"/>
                <a:cs typeface="Times New Roman" panose="02020603050405020304" pitchFamily="18" charset="0"/>
              </a:rPr>
              <a:t> ar citu komercdarbības atbalstu, tai skaitā attiecībā uz vienām un tām pašām attiecināmajām izmaksām, vai citu valsts atbalstu tam pašam riska finansējuma pasākumam, ja netiek pārsniegta attiecīgā maksimālā atbalsta intensitāte vai atbalsta summa, kāda noteikta komercdarbības atbalsta programmā, </a:t>
            </a:r>
            <a:r>
              <a:rPr lang="lv-LV" i="1" kern="100" dirty="0" err="1">
                <a:solidFill>
                  <a:schemeClr val="tx2"/>
                </a:solidFill>
                <a:effectLst/>
                <a:ea typeface="Aptos" panose="020B0004020202020204" pitchFamily="34" charset="0"/>
                <a:cs typeface="Times New Roman" panose="02020603050405020304" pitchFamily="18" charset="0"/>
              </a:rPr>
              <a:t>ad-hoc</a:t>
            </a:r>
            <a:r>
              <a:rPr lang="lv-LV" kern="100" dirty="0">
                <a:solidFill>
                  <a:schemeClr val="tx2"/>
                </a:solidFill>
                <a:effectLst/>
                <a:ea typeface="Aptos" panose="020B0004020202020204" pitchFamily="34" charset="0"/>
                <a:cs typeface="Times New Roman" panose="02020603050405020304" pitchFamily="18" charset="0"/>
              </a:rPr>
              <a:t> lēmumā vai Eiropas Komisijas lēmumā. </a:t>
            </a:r>
            <a:r>
              <a:rPr lang="lv-LV" b="1" i="1" kern="100" dirty="0" err="1">
                <a:solidFill>
                  <a:schemeClr val="tx2"/>
                </a:solidFill>
                <a:effectLst/>
                <a:ea typeface="Aptos" panose="020B0004020202020204" pitchFamily="34" charset="0"/>
                <a:cs typeface="Times New Roman" panose="02020603050405020304" pitchFamily="18" charset="0"/>
              </a:rPr>
              <a:t>De</a:t>
            </a:r>
            <a:r>
              <a:rPr lang="lv-LV" b="1" i="1" kern="100" dirty="0">
                <a:solidFill>
                  <a:schemeClr val="tx2"/>
                </a:solidFill>
                <a:effectLst/>
                <a:ea typeface="Aptos" panose="020B0004020202020204" pitchFamily="34" charset="0"/>
                <a:cs typeface="Times New Roman" panose="02020603050405020304" pitchFamily="18" charset="0"/>
              </a:rPr>
              <a:t> </a:t>
            </a:r>
            <a:r>
              <a:rPr lang="lv-LV" b="1" i="1" kern="100" dirty="0" err="1">
                <a:solidFill>
                  <a:schemeClr val="tx2"/>
                </a:solidFill>
                <a:effectLst/>
                <a:ea typeface="Aptos" panose="020B0004020202020204" pitchFamily="34" charset="0"/>
                <a:cs typeface="Times New Roman" panose="02020603050405020304" pitchFamily="18" charset="0"/>
              </a:rPr>
              <a:t>minimis</a:t>
            </a:r>
            <a:r>
              <a:rPr lang="lv-LV" b="1" kern="100" dirty="0">
                <a:solidFill>
                  <a:schemeClr val="tx2"/>
                </a:solidFill>
                <a:effectLst/>
                <a:ea typeface="Aptos" panose="020B0004020202020204" pitchFamily="34" charset="0"/>
                <a:cs typeface="Times New Roman" panose="02020603050405020304" pitchFamily="18" charset="0"/>
              </a:rPr>
              <a:t> atbalstu ar citu </a:t>
            </a:r>
            <a:r>
              <a:rPr lang="lv-LV" b="1" i="1" kern="100" dirty="0" err="1">
                <a:solidFill>
                  <a:schemeClr val="tx2"/>
                </a:solidFill>
                <a:effectLst/>
                <a:ea typeface="Aptos" panose="020B0004020202020204" pitchFamily="34" charset="0"/>
                <a:cs typeface="Times New Roman" panose="02020603050405020304" pitchFamily="18" charset="0"/>
              </a:rPr>
              <a:t>de</a:t>
            </a:r>
            <a:r>
              <a:rPr lang="lv-LV" b="1" kern="100" dirty="0">
                <a:solidFill>
                  <a:schemeClr val="tx2"/>
                </a:solidFill>
                <a:effectLst/>
                <a:ea typeface="Aptos" panose="020B0004020202020204" pitchFamily="34" charset="0"/>
                <a:cs typeface="Times New Roman" panose="02020603050405020304" pitchFamily="18" charset="0"/>
              </a:rPr>
              <a:t> </a:t>
            </a:r>
            <a:r>
              <a:rPr lang="lv-LV" b="1" i="1" kern="100" dirty="0" err="1">
                <a:solidFill>
                  <a:schemeClr val="tx2"/>
                </a:solidFill>
                <a:effectLst/>
                <a:ea typeface="Aptos" panose="020B0004020202020204" pitchFamily="34" charset="0"/>
                <a:cs typeface="Times New Roman" panose="02020603050405020304" pitchFamily="18" charset="0"/>
              </a:rPr>
              <a:t>minimis</a:t>
            </a:r>
            <a:r>
              <a:rPr lang="lv-LV" b="1" kern="100" dirty="0">
                <a:solidFill>
                  <a:schemeClr val="tx2"/>
                </a:solidFill>
                <a:effectLst/>
                <a:ea typeface="Aptos" panose="020B0004020202020204" pitchFamily="34" charset="0"/>
                <a:cs typeface="Times New Roman" panose="02020603050405020304" pitchFamily="18" charset="0"/>
              </a:rPr>
              <a:t> atbalstu par vienām un tām pašām izmaksām var apvienot, ja pēc atbalstu apvienošanas atbalsta vienībai vai izmaksu pozīcijai attiecīgā maksimālā atbalsta intensitāte nepārsniedz 100 %.</a:t>
            </a:r>
          </a:p>
          <a:p>
            <a:pPr marL="457200" indent="-457200">
              <a:buFont typeface="Arial" panose="020B0604020202020204" pitchFamily="34" charset="0"/>
              <a:buChar char="•"/>
            </a:pPr>
            <a:endParaRPr lang="lv-LV" sz="3600" dirty="0">
              <a:solidFill>
                <a:srgbClr val="A7A7A7"/>
              </a:solidFill>
            </a:endParaRPr>
          </a:p>
        </p:txBody>
      </p:sp>
      <p:sp>
        <p:nvSpPr>
          <p:cNvPr id="2" name="Title 1">
            <a:extLst>
              <a:ext uri="{FF2B5EF4-FFF2-40B4-BE49-F238E27FC236}">
                <a16:creationId xmlns:a16="http://schemas.microsoft.com/office/drawing/2014/main" id="{2504D8D5-F2AE-F8AA-196C-00D44BBFD3AE}"/>
              </a:ext>
            </a:extLst>
          </p:cNvPr>
          <p:cNvSpPr>
            <a:spLocks noGrp="1"/>
          </p:cNvSpPr>
          <p:nvPr>
            <p:ph type="title"/>
          </p:nvPr>
        </p:nvSpPr>
        <p:spPr>
          <a:xfrm>
            <a:off x="989435" y="707551"/>
            <a:ext cx="17398318" cy="1610365"/>
          </a:xfrm>
        </p:spPr>
        <p:txBody>
          <a:bodyPr>
            <a:normAutofit/>
          </a:bodyPr>
          <a:lstStyle/>
          <a:p>
            <a:r>
              <a:rPr lang="lv-LV" sz="8000" dirty="0">
                <a:solidFill>
                  <a:srgbClr val="A7A7A7"/>
                </a:solidFill>
              </a:rPr>
              <a:t>Ārvalstu filmas – izmaksu kumulācija</a:t>
            </a:r>
          </a:p>
        </p:txBody>
      </p:sp>
      <p:pic>
        <p:nvPicPr>
          <p:cNvPr id="6" name="Picture 5">
            <a:extLst>
              <a:ext uri="{FF2B5EF4-FFF2-40B4-BE49-F238E27FC236}">
                <a16:creationId xmlns:a16="http://schemas.microsoft.com/office/drawing/2014/main" id="{DE6C9207-6995-BA53-2196-102F9EE2FB4C}"/>
              </a:ext>
            </a:extLst>
          </p:cNvPr>
          <p:cNvPicPr>
            <a:picLocks noChangeAspect="1"/>
          </p:cNvPicPr>
          <p:nvPr/>
        </p:nvPicPr>
        <p:blipFill>
          <a:blip r:embed="rId4"/>
          <a:stretch>
            <a:fillRect/>
          </a:stretch>
        </p:blipFill>
        <p:spPr>
          <a:xfrm>
            <a:off x="14195506" y="2317916"/>
            <a:ext cx="4919158" cy="8234535"/>
          </a:xfrm>
          <a:prstGeom prst="rect">
            <a:avLst/>
          </a:prstGeom>
        </p:spPr>
      </p:pic>
    </p:spTree>
    <p:extLst>
      <p:ext uri="{BB962C8B-B14F-4D97-AF65-F5344CB8AC3E}">
        <p14:creationId xmlns:p14="http://schemas.microsoft.com/office/powerpoint/2010/main" val="15705525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FE95-0FE4-B125-E27B-5534D05F8EEB}"/>
              </a:ext>
            </a:extLst>
          </p:cNvPr>
          <p:cNvSpPr>
            <a:spLocks noGrp="1"/>
          </p:cNvSpPr>
          <p:nvPr>
            <p:ph type="title"/>
          </p:nvPr>
        </p:nvSpPr>
        <p:spPr>
          <a:xfrm>
            <a:off x="989436" y="375557"/>
            <a:ext cx="17543493" cy="1338943"/>
          </a:xfrm>
        </p:spPr>
        <p:txBody>
          <a:bodyPr>
            <a:normAutofit fontScale="90000"/>
          </a:bodyPr>
          <a:lstStyle/>
          <a:p>
            <a:r>
              <a:rPr lang="lv-LV" sz="9600" dirty="0">
                <a:solidFill>
                  <a:srgbClr val="A7A7A7"/>
                </a:solidFill>
                <a:highlight>
                  <a:srgbClr val="00FF00"/>
                </a:highlight>
              </a:rPr>
              <a:t>Ārvalstu filmas – </a:t>
            </a:r>
            <a:r>
              <a:rPr lang="lv-LV" sz="9600" dirty="0" err="1">
                <a:solidFill>
                  <a:srgbClr val="A7A7A7"/>
                </a:solidFill>
                <a:highlight>
                  <a:srgbClr val="00FF00"/>
                </a:highlight>
              </a:rPr>
              <a:t>de</a:t>
            </a:r>
            <a:r>
              <a:rPr lang="lv-LV" sz="9600" dirty="0">
                <a:solidFill>
                  <a:srgbClr val="A7A7A7"/>
                </a:solidFill>
                <a:highlight>
                  <a:srgbClr val="00FF00"/>
                </a:highlight>
              </a:rPr>
              <a:t> </a:t>
            </a:r>
            <a:r>
              <a:rPr lang="lv-LV" sz="9600" dirty="0" err="1">
                <a:solidFill>
                  <a:srgbClr val="A7A7A7"/>
                </a:solidFill>
                <a:highlight>
                  <a:srgbClr val="00FF00"/>
                </a:highlight>
              </a:rPr>
              <a:t>minimis</a:t>
            </a:r>
            <a:r>
              <a:rPr lang="lv-LV" sz="9600" dirty="0">
                <a:solidFill>
                  <a:srgbClr val="A7A7A7"/>
                </a:solidFill>
                <a:highlight>
                  <a:srgbClr val="00FF00"/>
                </a:highlight>
              </a:rPr>
              <a:t> atbalsts</a:t>
            </a:r>
            <a:endParaRPr lang="lv-LV" dirty="0">
              <a:highlight>
                <a:srgbClr val="00FF00"/>
              </a:highlight>
            </a:endParaRPr>
          </a:p>
        </p:txBody>
      </p:sp>
      <p:pic>
        <p:nvPicPr>
          <p:cNvPr id="4" name="Picture 3">
            <a:extLst>
              <a:ext uri="{FF2B5EF4-FFF2-40B4-BE49-F238E27FC236}">
                <a16:creationId xmlns:a16="http://schemas.microsoft.com/office/drawing/2014/main" id="{565AB219-0553-C4CF-CE77-46612F9BE31F}"/>
              </a:ext>
            </a:extLst>
          </p:cNvPr>
          <p:cNvPicPr>
            <a:picLocks noChangeAspect="1"/>
          </p:cNvPicPr>
          <p:nvPr/>
        </p:nvPicPr>
        <p:blipFill>
          <a:blip r:embed="rId2"/>
          <a:stretch>
            <a:fillRect/>
          </a:stretch>
        </p:blipFill>
        <p:spPr>
          <a:xfrm>
            <a:off x="13983234" y="1714500"/>
            <a:ext cx="4919158" cy="8234535"/>
          </a:xfrm>
          <a:prstGeom prst="rect">
            <a:avLst/>
          </a:prstGeom>
        </p:spPr>
      </p:pic>
      <p:sp>
        <p:nvSpPr>
          <p:cNvPr id="6" name="TextBox 5">
            <a:extLst>
              <a:ext uri="{FF2B5EF4-FFF2-40B4-BE49-F238E27FC236}">
                <a16:creationId xmlns:a16="http://schemas.microsoft.com/office/drawing/2014/main" id="{90F73B2A-E786-C5C1-52BE-7026F623F2C4}"/>
              </a:ext>
            </a:extLst>
          </p:cNvPr>
          <p:cNvSpPr txBox="1"/>
          <p:nvPr/>
        </p:nvSpPr>
        <p:spPr>
          <a:xfrm>
            <a:off x="555171" y="2209806"/>
            <a:ext cx="14091557" cy="64940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57200" indent="-457200" algn="just">
              <a:buFont typeface="Arial" panose="020B0604020202020204" pitchFamily="34" charset="0"/>
              <a:buChar char="•"/>
            </a:pPr>
            <a:r>
              <a:rPr lang="lv-LV" sz="3200" b="1" i="1" dirty="0" err="1">
                <a:solidFill>
                  <a:schemeClr val="tx2"/>
                </a:solidFill>
                <a:effectLst/>
                <a:latin typeface="+mj-lt"/>
                <a:ea typeface="Aptos" panose="020B0004020202020204" pitchFamily="34" charset="0"/>
                <a:cs typeface="Aptos" panose="020B0004020202020204" pitchFamily="34" charset="0"/>
              </a:rPr>
              <a:t>de</a:t>
            </a:r>
            <a:r>
              <a:rPr lang="lv-LV" sz="3200" b="1" i="1" dirty="0">
                <a:solidFill>
                  <a:schemeClr val="tx2"/>
                </a:solidFill>
                <a:effectLst/>
                <a:latin typeface="+mj-lt"/>
                <a:ea typeface="Aptos" panose="020B0004020202020204" pitchFamily="34" charset="0"/>
                <a:cs typeface="Aptos" panose="020B0004020202020204" pitchFamily="34" charset="0"/>
              </a:rPr>
              <a:t> </a:t>
            </a:r>
            <a:r>
              <a:rPr lang="lv-LV" sz="3200" b="1" i="1" dirty="0" err="1">
                <a:solidFill>
                  <a:schemeClr val="tx2"/>
                </a:solidFill>
                <a:effectLst/>
                <a:latin typeface="+mj-lt"/>
                <a:ea typeface="Aptos" panose="020B0004020202020204" pitchFamily="34" charset="0"/>
                <a:cs typeface="Aptos" panose="020B0004020202020204" pitchFamily="34" charset="0"/>
              </a:rPr>
              <a:t>minimis</a:t>
            </a:r>
            <a:r>
              <a:rPr lang="lv-LV" sz="3200" b="1" dirty="0">
                <a:solidFill>
                  <a:schemeClr val="tx2"/>
                </a:solidFill>
                <a:effectLst/>
                <a:latin typeface="+mj-lt"/>
                <a:ea typeface="Aptos" panose="020B0004020202020204" pitchFamily="34" charset="0"/>
                <a:cs typeface="Aptos" panose="020B0004020202020204" pitchFamily="34" charset="0"/>
              </a:rPr>
              <a:t> atbalsta priekšrocības:</a:t>
            </a:r>
          </a:p>
          <a:p>
            <a:pPr lvl="3" algn="just"/>
            <a:r>
              <a:rPr lang="lv-LV" sz="3200" dirty="0">
                <a:solidFill>
                  <a:schemeClr val="tx2"/>
                </a:solidFill>
                <a:latin typeface="+mj-lt"/>
                <a:ea typeface="Aptos" panose="020B0004020202020204" pitchFamily="34" charset="0"/>
                <a:cs typeface="Aptos" panose="020B0004020202020204" pitchFamily="34" charset="0"/>
              </a:rPr>
              <a:t>	</a:t>
            </a:r>
            <a:r>
              <a:rPr lang="lv-LV" sz="3200" dirty="0">
                <a:solidFill>
                  <a:schemeClr val="tx2"/>
                </a:solidFill>
                <a:effectLst/>
                <a:latin typeface="+mj-lt"/>
                <a:ea typeface="Aptos" panose="020B0004020202020204" pitchFamily="34" charset="0"/>
                <a:cs typeface="Aptos" panose="020B0004020202020204" pitchFamily="34" charset="0"/>
              </a:rPr>
              <a:t> - filmu uzņemšanu var uzsākt pirms </a:t>
            </a:r>
            <a:r>
              <a:rPr lang="lv-LV" sz="3200" dirty="0">
                <a:solidFill>
                  <a:schemeClr val="tx2"/>
                </a:solidFill>
                <a:latin typeface="+mj-lt"/>
              </a:rPr>
              <a:t>projekta iesniegumu </a:t>
            </a:r>
            <a:r>
              <a:rPr lang="lv-LV" sz="3200" dirty="0">
                <a:solidFill>
                  <a:schemeClr val="tx2"/>
                </a:solidFill>
                <a:effectLst/>
                <a:latin typeface="+mj-lt"/>
                <a:ea typeface="Aptos" panose="020B0004020202020204" pitchFamily="34" charset="0"/>
                <a:cs typeface="Aptos" panose="020B0004020202020204" pitchFamily="34" charset="0"/>
              </a:rPr>
              <a:t>iesniegšanas LIAA, nezaudējot iespēju pretendēt uz valsts līdzfinansējumu</a:t>
            </a:r>
          </a:p>
          <a:p>
            <a:pPr lvl="3" algn="just"/>
            <a:r>
              <a:rPr lang="lv-LV" sz="3200" dirty="0">
                <a:solidFill>
                  <a:schemeClr val="tx2"/>
                </a:solidFill>
                <a:effectLst/>
                <a:latin typeface="+mj-lt"/>
                <a:ea typeface="Aptos" panose="020B0004020202020204" pitchFamily="34" charset="0"/>
                <a:cs typeface="Aptos" panose="020B0004020202020204" pitchFamily="34" charset="0"/>
              </a:rPr>
              <a:t>	- attiecināmās izmaksas ir attiecināmas no projekta iesniegumu atlases gada 1.janvāra</a:t>
            </a:r>
          </a:p>
          <a:p>
            <a:pPr lvl="3" algn="just"/>
            <a:r>
              <a:rPr lang="lv-LV" sz="3200" dirty="0">
                <a:solidFill>
                  <a:schemeClr val="tx2"/>
                </a:solidFill>
                <a:latin typeface="+mj-lt"/>
                <a:ea typeface="Aptos" panose="020B0004020202020204" pitchFamily="34" charset="0"/>
                <a:cs typeface="Aptos" panose="020B0004020202020204" pitchFamily="34" charset="0"/>
              </a:rPr>
              <a:t>	- </a:t>
            </a:r>
            <a:r>
              <a:rPr lang="lv-LV" sz="3200" i="1" dirty="0" err="1">
                <a:solidFill>
                  <a:schemeClr val="tx2"/>
                </a:solidFill>
                <a:latin typeface="+mj-lt"/>
                <a:ea typeface="Aptos" panose="020B0004020202020204" pitchFamily="34" charset="0"/>
                <a:cs typeface="Aptos" panose="020B0004020202020204" pitchFamily="34" charset="0"/>
              </a:rPr>
              <a:t>de</a:t>
            </a:r>
            <a:r>
              <a:rPr lang="lv-LV" sz="3200" i="1" dirty="0">
                <a:solidFill>
                  <a:schemeClr val="tx2"/>
                </a:solidFill>
                <a:latin typeface="+mj-lt"/>
                <a:ea typeface="Aptos" panose="020B0004020202020204" pitchFamily="34" charset="0"/>
                <a:cs typeface="Aptos" panose="020B0004020202020204" pitchFamily="34" charset="0"/>
              </a:rPr>
              <a:t> </a:t>
            </a:r>
            <a:r>
              <a:rPr lang="lv-LV" sz="3200" i="1" dirty="0" err="1">
                <a:solidFill>
                  <a:schemeClr val="tx2"/>
                </a:solidFill>
                <a:latin typeface="+mj-lt"/>
                <a:ea typeface="Aptos" panose="020B0004020202020204" pitchFamily="34" charset="0"/>
                <a:cs typeface="Aptos" panose="020B0004020202020204" pitchFamily="34" charset="0"/>
              </a:rPr>
              <a:t>minimis</a:t>
            </a:r>
            <a:r>
              <a:rPr lang="lv-LV" sz="3200" i="1" dirty="0">
                <a:solidFill>
                  <a:schemeClr val="tx2"/>
                </a:solidFill>
                <a:latin typeface="+mj-lt"/>
                <a:ea typeface="Aptos" panose="020B0004020202020204" pitchFamily="34" charset="0"/>
                <a:cs typeface="Aptos" panose="020B0004020202020204" pitchFamily="34" charset="0"/>
              </a:rPr>
              <a:t> </a:t>
            </a:r>
            <a:r>
              <a:rPr lang="lv-LV" sz="3200" dirty="0">
                <a:solidFill>
                  <a:schemeClr val="tx2"/>
                </a:solidFill>
                <a:latin typeface="+mj-lt"/>
                <a:ea typeface="Aptos" panose="020B0004020202020204" pitchFamily="34" charset="0"/>
                <a:cs typeface="Aptos" panose="020B0004020202020204" pitchFamily="34" charset="0"/>
              </a:rPr>
              <a:t>atbalstu ar citu </a:t>
            </a:r>
            <a:r>
              <a:rPr lang="lv-LV" sz="3200" i="1" dirty="0" err="1">
                <a:solidFill>
                  <a:schemeClr val="tx2"/>
                </a:solidFill>
                <a:latin typeface="+mj-lt"/>
                <a:ea typeface="Aptos" panose="020B0004020202020204" pitchFamily="34" charset="0"/>
                <a:cs typeface="Aptos" panose="020B0004020202020204" pitchFamily="34" charset="0"/>
              </a:rPr>
              <a:t>de</a:t>
            </a:r>
            <a:r>
              <a:rPr lang="lv-LV" sz="3200" i="1" dirty="0">
                <a:solidFill>
                  <a:schemeClr val="tx2"/>
                </a:solidFill>
                <a:latin typeface="+mj-lt"/>
                <a:ea typeface="Aptos" panose="020B0004020202020204" pitchFamily="34" charset="0"/>
                <a:cs typeface="Aptos" panose="020B0004020202020204" pitchFamily="34" charset="0"/>
              </a:rPr>
              <a:t> </a:t>
            </a:r>
            <a:r>
              <a:rPr lang="lv-LV" sz="3200" i="1" dirty="0" err="1">
                <a:solidFill>
                  <a:schemeClr val="tx2"/>
                </a:solidFill>
                <a:latin typeface="+mj-lt"/>
                <a:ea typeface="Aptos" panose="020B0004020202020204" pitchFamily="34" charset="0"/>
                <a:cs typeface="Aptos" panose="020B0004020202020204" pitchFamily="34" charset="0"/>
              </a:rPr>
              <a:t>minimis</a:t>
            </a:r>
            <a:r>
              <a:rPr lang="lv-LV" sz="3200" i="1" dirty="0">
                <a:solidFill>
                  <a:schemeClr val="tx2"/>
                </a:solidFill>
                <a:latin typeface="+mj-lt"/>
                <a:ea typeface="Aptos" panose="020B0004020202020204" pitchFamily="34" charset="0"/>
                <a:cs typeface="Aptos" panose="020B0004020202020204" pitchFamily="34" charset="0"/>
              </a:rPr>
              <a:t> </a:t>
            </a:r>
            <a:r>
              <a:rPr lang="lv-LV" sz="3200" dirty="0">
                <a:solidFill>
                  <a:schemeClr val="tx2"/>
                </a:solidFill>
                <a:latin typeface="+mj-lt"/>
                <a:ea typeface="Aptos" panose="020B0004020202020204" pitchFamily="34" charset="0"/>
                <a:cs typeface="Aptos" panose="020B0004020202020204" pitchFamily="34" charset="0"/>
              </a:rPr>
              <a:t>atbalstu par vienām un tām pašām izmaksām var apvienot, ja pēc atbalstu apvienošanas atbalsta vienībai vai izmaksu pozīcijai attiecīgā maksimālā atbalsta intensitāte nepārsniedz 100 %</a:t>
            </a:r>
          </a:p>
          <a:p>
            <a:pPr lvl="3" algn="just"/>
            <a:endParaRPr lang="lv-LV" sz="3200" dirty="0">
              <a:solidFill>
                <a:schemeClr val="tx2"/>
              </a:solidFill>
              <a:effectLst/>
              <a:latin typeface="+mj-lt"/>
              <a:ea typeface="Aptos" panose="020B0004020202020204" pitchFamily="34" charset="0"/>
              <a:cs typeface="Aptos" panose="020B0004020202020204" pitchFamily="34" charset="0"/>
            </a:endParaRPr>
          </a:p>
          <a:p>
            <a:pPr lvl="3" algn="just"/>
            <a:endParaRPr lang="lv-LV" sz="3200" dirty="0">
              <a:solidFill>
                <a:schemeClr val="tx2"/>
              </a:solidFill>
              <a:effectLst/>
              <a:latin typeface="+mj-lt"/>
              <a:ea typeface="Aptos" panose="020B0004020202020204" pitchFamily="34" charset="0"/>
              <a:cs typeface="Aptos" panose="020B0004020202020204" pitchFamily="34" charset="0"/>
            </a:endParaRPr>
          </a:p>
          <a:p>
            <a:pPr marL="457200" lvl="3" indent="-457200" algn="just">
              <a:buFont typeface="Arial" panose="020B0604020202020204" pitchFamily="34" charset="0"/>
              <a:buChar char="•"/>
            </a:pPr>
            <a:r>
              <a:rPr lang="lv-LV" sz="3200" b="1" dirty="0">
                <a:solidFill>
                  <a:schemeClr val="tx2"/>
                </a:solidFill>
                <a:latin typeface="+mj-lt"/>
                <a:ea typeface="Aptos" panose="020B0004020202020204" pitchFamily="34" charset="0"/>
                <a:cs typeface="Aptos" panose="020B0004020202020204" pitchFamily="34" charset="0"/>
              </a:rPr>
              <a:t>būtiski ņemt vērā piesakoties atbalstam </a:t>
            </a:r>
            <a:r>
              <a:rPr lang="lv-LV" sz="3200" b="1" i="1" dirty="0" err="1">
                <a:solidFill>
                  <a:schemeClr val="tx2"/>
                </a:solidFill>
                <a:latin typeface="+mj-lt"/>
                <a:ea typeface="Aptos" panose="020B0004020202020204" pitchFamily="34" charset="0"/>
                <a:cs typeface="Aptos" panose="020B0004020202020204" pitchFamily="34" charset="0"/>
              </a:rPr>
              <a:t>de</a:t>
            </a:r>
            <a:r>
              <a:rPr lang="lv-LV" sz="3200" b="1" i="1" dirty="0">
                <a:solidFill>
                  <a:schemeClr val="tx2"/>
                </a:solidFill>
                <a:latin typeface="+mj-lt"/>
                <a:ea typeface="Aptos" panose="020B0004020202020204" pitchFamily="34" charset="0"/>
                <a:cs typeface="Aptos" panose="020B0004020202020204" pitchFamily="34" charset="0"/>
              </a:rPr>
              <a:t> </a:t>
            </a:r>
            <a:r>
              <a:rPr lang="lv-LV" sz="3200" b="1" i="1" dirty="0" err="1">
                <a:solidFill>
                  <a:schemeClr val="tx2"/>
                </a:solidFill>
                <a:latin typeface="+mj-lt"/>
                <a:ea typeface="Aptos" panose="020B0004020202020204" pitchFamily="34" charset="0"/>
                <a:cs typeface="Aptos" panose="020B0004020202020204" pitchFamily="34" charset="0"/>
              </a:rPr>
              <a:t>minimis</a:t>
            </a:r>
            <a:r>
              <a:rPr lang="lv-LV" sz="3200" b="1" i="1" dirty="0">
                <a:solidFill>
                  <a:schemeClr val="tx2"/>
                </a:solidFill>
                <a:latin typeface="+mj-lt"/>
                <a:ea typeface="Aptos" panose="020B0004020202020204" pitchFamily="34" charset="0"/>
                <a:cs typeface="Aptos" panose="020B0004020202020204" pitchFamily="34" charset="0"/>
              </a:rPr>
              <a:t> </a:t>
            </a:r>
            <a:r>
              <a:rPr lang="lv-LV" sz="3200" b="1" dirty="0">
                <a:solidFill>
                  <a:schemeClr val="tx2"/>
                </a:solidFill>
                <a:latin typeface="+mj-lt"/>
                <a:ea typeface="Aptos" panose="020B0004020202020204" pitchFamily="34" charset="0"/>
                <a:cs typeface="Aptos" panose="020B0004020202020204" pitchFamily="34" charset="0"/>
              </a:rPr>
              <a:t>veidā:</a:t>
            </a:r>
          </a:p>
          <a:p>
            <a:pPr lvl="3" algn="just"/>
            <a:r>
              <a:rPr lang="lv-LV" sz="3200" dirty="0">
                <a:solidFill>
                  <a:schemeClr val="tx2"/>
                </a:solidFill>
                <a:latin typeface="+mj-lt"/>
                <a:ea typeface="Aptos" panose="020B0004020202020204" pitchFamily="34" charset="0"/>
                <a:cs typeface="Aptos" panose="020B0004020202020204" pitchFamily="34" charset="0"/>
              </a:rPr>
              <a:t>	</a:t>
            </a:r>
            <a:r>
              <a:rPr lang="lv-LV" sz="3200" dirty="0">
                <a:solidFill>
                  <a:schemeClr val="tx2"/>
                </a:solidFill>
                <a:effectLst/>
                <a:latin typeface="+mj-lt"/>
                <a:ea typeface="Aptos" panose="020B0004020202020204" pitchFamily="34" charset="0"/>
                <a:cs typeface="Aptos" panose="020B0004020202020204" pitchFamily="34" charset="0"/>
              </a:rPr>
              <a:t>- atbalsta apmērs nevarēs pārsniegt </a:t>
            </a:r>
            <a:r>
              <a:rPr lang="lv-LV" sz="3200" dirty="0">
                <a:solidFill>
                  <a:schemeClr val="tx2"/>
                </a:solidFill>
                <a:latin typeface="+mj-lt"/>
              </a:rPr>
              <a:t>projekta iesniedzēja </a:t>
            </a:r>
            <a:r>
              <a:rPr lang="lv-LV" sz="3200" dirty="0">
                <a:solidFill>
                  <a:schemeClr val="tx2"/>
                </a:solidFill>
                <a:effectLst/>
                <a:latin typeface="+mj-lt"/>
                <a:ea typeface="Aptos" panose="020B0004020202020204" pitchFamily="34" charset="0"/>
                <a:cs typeface="Aptos" panose="020B0004020202020204" pitchFamily="34" charset="0"/>
              </a:rPr>
              <a:t>pieejamo </a:t>
            </a:r>
            <a:r>
              <a:rPr lang="lv-LV" sz="3200" i="1" dirty="0">
                <a:solidFill>
                  <a:schemeClr val="tx2"/>
                </a:solidFill>
                <a:effectLst/>
                <a:latin typeface="+mj-lt"/>
                <a:ea typeface="Aptos" panose="020B0004020202020204" pitchFamily="34" charset="0"/>
                <a:cs typeface="Aptos" panose="020B0004020202020204" pitchFamily="34" charset="0"/>
              </a:rPr>
              <a:t>de minimis </a:t>
            </a:r>
            <a:r>
              <a:rPr lang="lv-LV" sz="3200" dirty="0">
                <a:solidFill>
                  <a:schemeClr val="tx2"/>
                </a:solidFill>
                <a:effectLst/>
                <a:latin typeface="+mj-lt"/>
                <a:ea typeface="Aptos" panose="020B0004020202020204" pitchFamily="34" charset="0"/>
                <a:cs typeface="Aptos" panose="020B0004020202020204" pitchFamily="34" charset="0"/>
              </a:rPr>
              <a:t>atlikuma summu </a:t>
            </a:r>
            <a:r>
              <a:rPr lang="lv-LV" sz="3200" dirty="0">
                <a:solidFill>
                  <a:schemeClr val="tx2"/>
                </a:solidFill>
                <a:latin typeface="+mj-lt"/>
              </a:rPr>
              <a:t>viena vienota uzņēmuma līmenī</a:t>
            </a:r>
          </a:p>
        </p:txBody>
      </p:sp>
    </p:spTree>
    <p:extLst>
      <p:ext uri="{BB962C8B-B14F-4D97-AF65-F5344CB8AC3E}">
        <p14:creationId xmlns:p14="http://schemas.microsoft.com/office/powerpoint/2010/main" val="120624624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1054A6-DC94-285A-5537-3A8624129701}"/>
              </a:ext>
            </a:extLst>
          </p:cNvPr>
          <p:cNvSpPr>
            <a:spLocks noGrp="1"/>
          </p:cNvSpPr>
          <p:nvPr>
            <p:ph type="title"/>
          </p:nvPr>
        </p:nvSpPr>
        <p:spPr>
          <a:xfrm>
            <a:off x="881148" y="724176"/>
            <a:ext cx="18687011" cy="1610363"/>
          </a:xfrm>
        </p:spPr>
        <p:txBody>
          <a:bodyPr>
            <a:normAutofit fontScale="90000"/>
          </a:bodyPr>
          <a:lstStyle/>
          <a:p>
            <a:r>
              <a:rPr lang="lv-LV" dirty="0">
                <a:solidFill>
                  <a:srgbClr val="A7A7A7"/>
                </a:solidFill>
              </a:rPr>
              <a:t>Pieteikumu atlase un līgumu slēgšana</a:t>
            </a:r>
          </a:p>
        </p:txBody>
      </p:sp>
      <p:pic>
        <p:nvPicPr>
          <p:cNvPr id="8" name="Picture 7">
            <a:extLst>
              <a:ext uri="{FF2B5EF4-FFF2-40B4-BE49-F238E27FC236}">
                <a16:creationId xmlns:a16="http://schemas.microsoft.com/office/drawing/2014/main" id="{89388A2C-3611-7388-5761-808AACA6AECC}"/>
              </a:ext>
            </a:extLst>
          </p:cNvPr>
          <p:cNvPicPr>
            <a:picLocks noChangeAspect="1"/>
          </p:cNvPicPr>
          <p:nvPr/>
        </p:nvPicPr>
        <p:blipFill>
          <a:blip r:embed="rId3"/>
          <a:stretch>
            <a:fillRect/>
          </a:stretch>
        </p:blipFill>
        <p:spPr>
          <a:xfrm>
            <a:off x="2921635" y="2629960"/>
            <a:ext cx="13786947" cy="7555306"/>
          </a:xfrm>
          <a:prstGeom prst="rect">
            <a:avLst/>
          </a:prstGeom>
        </p:spPr>
      </p:pic>
      <p:sp>
        <p:nvSpPr>
          <p:cNvPr id="9" name="TextBox 8">
            <a:extLst>
              <a:ext uri="{FF2B5EF4-FFF2-40B4-BE49-F238E27FC236}">
                <a16:creationId xmlns:a16="http://schemas.microsoft.com/office/drawing/2014/main" id="{A8DD2BF9-190E-FD86-1F68-CD7521697EC4}"/>
              </a:ext>
            </a:extLst>
          </p:cNvPr>
          <p:cNvSpPr txBox="1"/>
          <p:nvPr/>
        </p:nvSpPr>
        <p:spPr>
          <a:xfrm>
            <a:off x="318975" y="5906683"/>
            <a:ext cx="2549495" cy="646327"/>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v-LV" sz="1800" b="0" i="0" u="none" strike="noStrike" cap="none" spc="0" normalizeH="0" baseline="0" dirty="0">
                <a:ln>
                  <a:noFill/>
                </a:ln>
                <a:solidFill>
                  <a:srgbClr val="000000"/>
                </a:solidFill>
                <a:effectLst/>
                <a:uFillTx/>
                <a:latin typeface="+mn-lt"/>
                <a:ea typeface="+mn-ea"/>
                <a:cs typeface="+mn-cs"/>
                <a:sym typeface="Armin Grotesk Regular"/>
              </a:rPr>
              <a:t>Pieteikumu pieņemšana</a:t>
            </a:r>
          </a:p>
          <a:p>
            <a:pPr marL="0" marR="0" indent="0" algn="l" defTabSz="914400" rtl="0" fontAlgn="auto" latinLnBrk="0" hangingPunct="0">
              <a:lnSpc>
                <a:spcPct val="100000"/>
              </a:lnSpc>
              <a:spcBef>
                <a:spcPts val="0"/>
              </a:spcBef>
              <a:spcAft>
                <a:spcPts val="0"/>
              </a:spcAft>
              <a:buClrTx/>
              <a:buSzTx/>
              <a:buFontTx/>
              <a:buNone/>
              <a:tabLst/>
            </a:pPr>
            <a:r>
              <a:rPr kumimoji="0" lang="lv-LV" sz="1800" b="0" i="0" u="none" strike="noStrike" cap="none" spc="0" normalizeH="0" baseline="0" dirty="0">
                <a:ln>
                  <a:noFill/>
                </a:ln>
                <a:solidFill>
                  <a:srgbClr val="000000"/>
                </a:solidFill>
                <a:effectLst/>
                <a:uFillTx/>
                <a:latin typeface="+mn-lt"/>
                <a:ea typeface="+mn-ea"/>
                <a:cs typeface="+mn-cs"/>
                <a:sym typeface="Armin Grotesk Regular"/>
              </a:rPr>
              <a:t>16.06.2025 – 18.07.2025</a:t>
            </a:r>
          </a:p>
        </p:txBody>
      </p:sp>
    </p:spTree>
    <p:extLst>
      <p:ext uri="{BB962C8B-B14F-4D97-AF65-F5344CB8AC3E}">
        <p14:creationId xmlns:p14="http://schemas.microsoft.com/office/powerpoint/2010/main" val="33539709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13E4E-EA0E-F4B2-A22B-36DE115FF7FD}"/>
              </a:ext>
            </a:extLst>
          </p:cNvPr>
          <p:cNvSpPr>
            <a:spLocks noGrp="1"/>
          </p:cNvSpPr>
          <p:nvPr>
            <p:ph type="title"/>
          </p:nvPr>
        </p:nvSpPr>
        <p:spPr>
          <a:xfrm>
            <a:off x="996879" y="618820"/>
            <a:ext cx="13954970" cy="1610363"/>
          </a:xfrm>
        </p:spPr>
        <p:txBody>
          <a:bodyPr/>
          <a:lstStyle/>
          <a:p>
            <a:r>
              <a:rPr lang="lv-LV" dirty="0">
                <a:solidFill>
                  <a:srgbClr val="A7A7A7"/>
                </a:solidFill>
              </a:rPr>
              <a:t>Lēmumu veidi</a:t>
            </a:r>
          </a:p>
        </p:txBody>
      </p:sp>
      <p:sp>
        <p:nvSpPr>
          <p:cNvPr id="3" name="Text Placeholder 2">
            <a:extLst>
              <a:ext uri="{FF2B5EF4-FFF2-40B4-BE49-F238E27FC236}">
                <a16:creationId xmlns:a16="http://schemas.microsoft.com/office/drawing/2014/main" id="{99895C9A-C455-8B85-1543-FC6506FA8E76}"/>
              </a:ext>
            </a:extLst>
          </p:cNvPr>
          <p:cNvSpPr>
            <a:spLocks noGrp="1"/>
          </p:cNvSpPr>
          <p:nvPr>
            <p:ph type="body" sz="half" idx="1"/>
          </p:nvPr>
        </p:nvSpPr>
        <p:spPr>
          <a:xfrm>
            <a:off x="1421699" y="3415085"/>
            <a:ext cx="18125226" cy="6227608"/>
          </a:xfrm>
        </p:spPr>
        <p:txBody>
          <a:bodyPr/>
          <a:lstStyle/>
          <a:p>
            <a:r>
              <a:rPr lang="lv-LV" sz="4800" dirty="0">
                <a:solidFill>
                  <a:srgbClr val="A7A7A7"/>
                </a:solidFill>
              </a:rPr>
              <a:t>Lēmums par atbalsta piešķiršanu</a:t>
            </a:r>
          </a:p>
          <a:p>
            <a:endParaRPr lang="lv-LV" sz="4800" dirty="0">
              <a:solidFill>
                <a:srgbClr val="A7A7A7"/>
              </a:solidFill>
            </a:endParaRPr>
          </a:p>
          <a:p>
            <a:r>
              <a:rPr lang="lv-LV" sz="4800" dirty="0">
                <a:solidFill>
                  <a:srgbClr val="A7A7A7"/>
                </a:solidFill>
              </a:rPr>
              <a:t>Lēmums par atbalsta piešķiršanu ar nosacījumu*</a:t>
            </a:r>
          </a:p>
          <a:p>
            <a:endParaRPr lang="lv-LV" sz="4800" dirty="0">
              <a:solidFill>
                <a:srgbClr val="A7A7A7"/>
              </a:solidFill>
            </a:endParaRPr>
          </a:p>
          <a:p>
            <a:r>
              <a:rPr lang="lv-LV" sz="4800" dirty="0">
                <a:solidFill>
                  <a:srgbClr val="A7A7A7"/>
                </a:solidFill>
              </a:rPr>
              <a:t>Lēmums par atteikumu noslēgt līgumu par atbalsta piešķiršanu</a:t>
            </a:r>
          </a:p>
          <a:p>
            <a:endParaRPr lang="lv-LV" dirty="0">
              <a:solidFill>
                <a:srgbClr val="A7A7A7"/>
              </a:solidFill>
            </a:endParaRPr>
          </a:p>
          <a:p>
            <a:endParaRPr lang="lv-LV" dirty="0">
              <a:solidFill>
                <a:srgbClr val="A7A7A7"/>
              </a:solidFill>
            </a:endParaRPr>
          </a:p>
        </p:txBody>
      </p:sp>
      <p:grpSp>
        <p:nvGrpSpPr>
          <p:cNvPr id="11" name="Group 10">
            <a:extLst>
              <a:ext uri="{FF2B5EF4-FFF2-40B4-BE49-F238E27FC236}">
                <a16:creationId xmlns:a16="http://schemas.microsoft.com/office/drawing/2014/main" id="{5FF26B16-F92B-3058-F861-E3BF8A0DAA99}"/>
              </a:ext>
            </a:extLst>
          </p:cNvPr>
          <p:cNvGrpSpPr/>
          <p:nvPr/>
        </p:nvGrpSpPr>
        <p:grpSpPr>
          <a:xfrm>
            <a:off x="82479" y="3415085"/>
            <a:ext cx="949392" cy="4065504"/>
            <a:chOff x="75036" y="2600729"/>
            <a:chExt cx="949392" cy="4065504"/>
          </a:xfrm>
        </p:grpSpPr>
        <p:pic>
          <p:nvPicPr>
            <p:cNvPr id="7" name="Graphic 6" descr="Contract outline">
              <a:extLst>
                <a:ext uri="{FF2B5EF4-FFF2-40B4-BE49-F238E27FC236}">
                  <a16:creationId xmlns:a16="http://schemas.microsoft.com/office/drawing/2014/main" id="{1D012348-DD50-DBBC-79D9-62463DE589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28" y="2600729"/>
              <a:ext cx="914400" cy="914400"/>
            </a:xfrm>
            <a:prstGeom prst="rect">
              <a:avLst/>
            </a:prstGeom>
          </p:spPr>
        </p:pic>
        <p:pic>
          <p:nvPicPr>
            <p:cNvPr id="8" name="Graphic 7" descr="Contract outline">
              <a:extLst>
                <a:ext uri="{FF2B5EF4-FFF2-40B4-BE49-F238E27FC236}">
                  <a16:creationId xmlns:a16="http://schemas.microsoft.com/office/drawing/2014/main" id="{56C76CA2-89E8-7974-B22A-C439200486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028" y="4216867"/>
              <a:ext cx="914400" cy="914400"/>
            </a:xfrm>
            <a:prstGeom prst="rect">
              <a:avLst/>
            </a:prstGeom>
          </p:spPr>
        </p:pic>
        <p:pic>
          <p:nvPicPr>
            <p:cNvPr id="9" name="Graphic 8" descr="Contract outline">
              <a:extLst>
                <a:ext uri="{FF2B5EF4-FFF2-40B4-BE49-F238E27FC236}">
                  <a16:creationId xmlns:a16="http://schemas.microsoft.com/office/drawing/2014/main" id="{872EA55C-B4F8-F8B3-8554-844D81F56F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036" y="5751833"/>
              <a:ext cx="914400" cy="914400"/>
            </a:xfrm>
            <a:prstGeom prst="rect">
              <a:avLst/>
            </a:prstGeom>
          </p:spPr>
        </p:pic>
      </p:grpSp>
      <p:sp>
        <p:nvSpPr>
          <p:cNvPr id="10" name="TextBox 9">
            <a:extLst>
              <a:ext uri="{FF2B5EF4-FFF2-40B4-BE49-F238E27FC236}">
                <a16:creationId xmlns:a16="http://schemas.microsoft.com/office/drawing/2014/main" id="{6DD30858-DE94-6800-7D34-7F2EA9A12D31}"/>
              </a:ext>
            </a:extLst>
          </p:cNvPr>
          <p:cNvSpPr txBox="1"/>
          <p:nvPr/>
        </p:nvSpPr>
        <p:spPr>
          <a:xfrm>
            <a:off x="532236" y="9628270"/>
            <a:ext cx="17888768" cy="1200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v-LV" sz="3600" b="0" i="1" u="none" strike="noStrike" cap="none" spc="0" normalizeH="0" baseline="0" dirty="0">
                <a:ln>
                  <a:noFill/>
                </a:ln>
                <a:solidFill>
                  <a:srgbClr val="A7A7A7"/>
                </a:solidFill>
                <a:effectLst/>
                <a:uFillTx/>
                <a:latin typeface="+mn-lt"/>
                <a:ea typeface="+mn-ea"/>
                <a:cs typeface="+mn-cs"/>
                <a:sym typeface="Armin Grotesk Regular"/>
              </a:rPr>
              <a:t>* Nosacījumu uzskata par izpildītu brīdī, kad Ekonomikas ministrija paziņo Aģentūrai, ka tās budžetā ir nodrošināts finansējums projekta iesnieguma līdzfinansēšanai</a:t>
            </a:r>
          </a:p>
        </p:txBody>
      </p:sp>
    </p:spTree>
    <p:extLst>
      <p:ext uri="{BB962C8B-B14F-4D97-AF65-F5344CB8AC3E}">
        <p14:creationId xmlns:p14="http://schemas.microsoft.com/office/powerpoint/2010/main" val="229729230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15F7D-33C3-47AE-73DF-66C6EFB0480E}"/>
            </a:ext>
          </a:extLst>
        </p:cNvPr>
        <p:cNvGrpSpPr/>
        <p:nvPr/>
      </p:nvGrpSpPr>
      <p:grpSpPr>
        <a:xfrm>
          <a:off x="0" y="0"/>
          <a:ext cx="0" cy="0"/>
          <a:chOff x="0" y="0"/>
          <a:chExt cx="0" cy="0"/>
        </a:xfrm>
      </p:grpSpPr>
      <p:sp>
        <p:nvSpPr>
          <p:cNvPr id="85" name="object 2">
            <a:extLst>
              <a:ext uri="{FF2B5EF4-FFF2-40B4-BE49-F238E27FC236}">
                <a16:creationId xmlns:a16="http://schemas.microsoft.com/office/drawing/2014/main" id="{9E6A6C7E-9521-65D9-7DB5-F646FFA458AC}"/>
              </a:ext>
            </a:extLst>
          </p:cNvPr>
          <p:cNvSpPr/>
          <p:nvPr/>
        </p:nvSpPr>
        <p:spPr>
          <a:xfrm>
            <a:off x="-15624" y="792"/>
            <a:ext cx="20094220" cy="11302208"/>
          </a:xfrm>
          <a:prstGeom prst="rect">
            <a:avLst/>
          </a:prstGeom>
          <a:solidFill>
            <a:srgbClr val="A50B32"/>
          </a:solidFill>
          <a:ln w="12700">
            <a:miter lim="400000"/>
          </a:ln>
        </p:spPr>
        <p:txBody>
          <a:bodyPr lIns="45718" tIns="45718" rIns="45718" bIns="45718"/>
          <a:lstStyle/>
          <a:p>
            <a:pPr>
              <a:defRPr>
                <a:latin typeface="+mj-lt"/>
                <a:ea typeface="+mj-ea"/>
                <a:cs typeface="+mj-cs"/>
                <a:sym typeface="Armin Grotesk Regular"/>
              </a:defRPr>
            </a:pPr>
            <a:endParaRPr/>
          </a:p>
        </p:txBody>
      </p:sp>
      <p:grpSp>
        <p:nvGrpSpPr>
          <p:cNvPr id="92" name="object 3">
            <a:extLst>
              <a:ext uri="{FF2B5EF4-FFF2-40B4-BE49-F238E27FC236}">
                <a16:creationId xmlns:a16="http://schemas.microsoft.com/office/drawing/2014/main" id="{EA656EC2-FDA7-9BE3-B27F-646515702AEC}"/>
              </a:ext>
            </a:extLst>
          </p:cNvPr>
          <p:cNvGrpSpPr/>
          <p:nvPr/>
        </p:nvGrpSpPr>
        <p:grpSpPr>
          <a:xfrm>
            <a:off x="4930" y="-1"/>
            <a:ext cx="2374969" cy="3190185"/>
            <a:chOff x="-1" y="0"/>
            <a:chExt cx="2374967" cy="3190184"/>
          </a:xfrm>
        </p:grpSpPr>
        <p:sp>
          <p:nvSpPr>
            <p:cNvPr id="86" name="object 4">
              <a:extLst>
                <a:ext uri="{FF2B5EF4-FFF2-40B4-BE49-F238E27FC236}">
                  <a16:creationId xmlns:a16="http://schemas.microsoft.com/office/drawing/2014/main" id="{AA2ADA0B-4512-20E2-BF0E-34109B07A1B4}"/>
                </a:ext>
              </a:extLst>
            </p:cNvPr>
            <p:cNvSpPr/>
            <p:nvPr/>
          </p:nvSpPr>
          <p:spPr>
            <a:xfrm>
              <a:off x="7" y="0"/>
              <a:ext cx="1223694" cy="12236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430" y="0"/>
                  </a:lnTo>
                  <a:lnTo>
                    <a:pt x="0" y="19430"/>
                  </a:lnTo>
                  <a:lnTo>
                    <a:pt x="0" y="21600"/>
                  </a:lnTo>
                  <a:lnTo>
                    <a:pt x="216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87" name="object 5">
              <a:extLst>
                <a:ext uri="{FF2B5EF4-FFF2-40B4-BE49-F238E27FC236}">
                  <a16:creationId xmlns:a16="http://schemas.microsoft.com/office/drawing/2014/main" id="{F25D3B60-67BC-8AB5-0D1B-4615B4053A63}"/>
                </a:ext>
              </a:extLst>
            </p:cNvPr>
            <p:cNvSpPr/>
            <p:nvPr/>
          </p:nvSpPr>
          <p:spPr>
            <a:xfrm>
              <a:off x="-2" y="6"/>
              <a:ext cx="1350616" cy="1469436"/>
            </a:xfrm>
            <a:custGeom>
              <a:avLst/>
              <a:gdLst/>
              <a:ahLst/>
              <a:cxnLst>
                <a:cxn ang="0">
                  <a:pos x="wd2" y="hd2"/>
                </a:cxn>
                <a:cxn ang="5400000">
                  <a:pos x="wd2" y="hd2"/>
                </a:cxn>
                <a:cxn ang="10800000">
                  <a:pos x="wd2" y="hd2"/>
                </a:cxn>
                <a:cxn ang="16200000">
                  <a:pos x="wd2" y="hd2"/>
                </a:cxn>
              </a:cxnLst>
              <a:rect l="0" t="0" r="r" b="b"/>
              <a:pathLst>
                <a:path w="21600" h="21600" extrusionOk="0">
                  <a:moveTo>
                    <a:pt x="19698" y="0"/>
                  </a:moveTo>
                  <a:lnTo>
                    <a:pt x="19570" y="0"/>
                  </a:lnTo>
                  <a:lnTo>
                    <a:pt x="0" y="17987"/>
                  </a:lnTo>
                  <a:lnTo>
                    <a:pt x="0" y="21600"/>
                  </a:lnTo>
                  <a:lnTo>
                    <a:pt x="21600" y="1748"/>
                  </a:lnTo>
                  <a:lnTo>
                    <a:pt x="19698" y="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88" name="object 6">
              <a:extLst>
                <a:ext uri="{FF2B5EF4-FFF2-40B4-BE49-F238E27FC236}">
                  <a16:creationId xmlns:a16="http://schemas.microsoft.com/office/drawing/2014/main" id="{C4904BA3-5F13-CD65-0477-0763C03B8C39}"/>
                </a:ext>
              </a:extLst>
            </p:cNvPr>
            <p:cNvSpPr/>
            <p:nvPr/>
          </p:nvSpPr>
          <p:spPr>
            <a:xfrm>
              <a:off x="143506" y="958841"/>
              <a:ext cx="2108553" cy="2108410"/>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91" name="object 7">
              <a:extLst>
                <a:ext uri="{FF2B5EF4-FFF2-40B4-BE49-F238E27FC236}">
                  <a16:creationId xmlns:a16="http://schemas.microsoft.com/office/drawing/2014/main" id="{2057F469-8BB3-CFF9-2B36-34E2A44AD795}"/>
                </a:ext>
              </a:extLst>
            </p:cNvPr>
            <p:cNvGrpSpPr/>
            <p:nvPr/>
          </p:nvGrpSpPr>
          <p:grpSpPr>
            <a:xfrm>
              <a:off x="20572" y="835947"/>
              <a:ext cx="2354395" cy="2354238"/>
              <a:chOff x="-1" y="0"/>
              <a:chExt cx="2354393" cy="2354236"/>
            </a:xfrm>
          </p:grpSpPr>
          <p:sp>
            <p:nvSpPr>
              <p:cNvPr id="89" name="Shape">
                <a:extLst>
                  <a:ext uri="{FF2B5EF4-FFF2-40B4-BE49-F238E27FC236}">
                    <a16:creationId xmlns:a16="http://schemas.microsoft.com/office/drawing/2014/main" id="{7B5764F1-B5CD-62DD-28ED-1588662AE995}"/>
                  </a:ext>
                </a:extLst>
              </p:cNvPr>
              <p:cNvSpPr/>
              <p:nvPr/>
            </p:nvSpPr>
            <p:spPr>
              <a:xfrm>
                <a:off x="-2" y="-2"/>
                <a:ext cx="2170028" cy="2169859"/>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90" name="Shape">
                <a:extLst>
                  <a:ext uri="{FF2B5EF4-FFF2-40B4-BE49-F238E27FC236}">
                    <a16:creationId xmlns:a16="http://schemas.microsoft.com/office/drawing/2014/main" id="{D19BCDB7-6A97-8630-32B0-6432C51810B8}"/>
                  </a:ext>
                </a:extLst>
              </p:cNvPr>
              <p:cNvSpPr/>
              <p:nvPr/>
            </p:nvSpPr>
            <p:spPr>
              <a:xfrm>
                <a:off x="184378" y="184367"/>
                <a:ext cx="2170015" cy="2169869"/>
              </a:xfrm>
              <a:custGeom>
                <a:avLst/>
                <a:gdLst/>
                <a:ahLst/>
                <a:cxnLst>
                  <a:cxn ang="0">
                    <a:pos x="wd2" y="hd2"/>
                  </a:cxn>
                  <a:cxn ang="5400000">
                    <a:pos x="wd2" y="hd2"/>
                  </a:cxn>
                  <a:cxn ang="10800000">
                    <a:pos x="wd2" y="hd2"/>
                  </a:cxn>
                  <a:cxn ang="16200000">
                    <a:pos x="wd2" y="hd2"/>
                  </a:cxn>
                </a:cxnLst>
                <a:rect l="0" t="0" r="r" b="b"/>
                <a:pathLst>
                  <a:path w="21600" h="21600" extrusionOk="0">
                    <a:moveTo>
                      <a:pt x="21600" y="1224"/>
                    </a:moveTo>
                    <a:lnTo>
                      <a:pt x="20377" y="0"/>
                    </a:lnTo>
                    <a:lnTo>
                      <a:pt x="0" y="20376"/>
                    </a:lnTo>
                    <a:lnTo>
                      <a:pt x="1223" y="21600"/>
                    </a:lnTo>
                    <a:lnTo>
                      <a:pt x="21600" y="1224"/>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01" name="object 8">
            <a:extLst>
              <a:ext uri="{FF2B5EF4-FFF2-40B4-BE49-F238E27FC236}">
                <a16:creationId xmlns:a16="http://schemas.microsoft.com/office/drawing/2014/main" id="{BCE1C6D2-783D-D999-7465-08C7D87FA841}"/>
              </a:ext>
            </a:extLst>
          </p:cNvPr>
          <p:cNvGrpSpPr/>
          <p:nvPr/>
        </p:nvGrpSpPr>
        <p:grpSpPr>
          <a:xfrm>
            <a:off x="3031191" y="-7"/>
            <a:ext cx="3378784" cy="3190192"/>
            <a:chOff x="-2" y="0"/>
            <a:chExt cx="3378783" cy="3190191"/>
          </a:xfrm>
        </p:grpSpPr>
        <p:sp>
          <p:nvSpPr>
            <p:cNvPr id="93" name="object 9">
              <a:extLst>
                <a:ext uri="{FF2B5EF4-FFF2-40B4-BE49-F238E27FC236}">
                  <a16:creationId xmlns:a16="http://schemas.microsoft.com/office/drawing/2014/main" id="{5DF4C4BC-6635-3848-19FD-4DB988D601B8}"/>
                </a:ext>
              </a:extLst>
            </p:cNvPr>
            <p:cNvSpPr/>
            <p:nvPr/>
          </p:nvSpPr>
          <p:spPr>
            <a:xfrm>
              <a:off x="122931" y="-1"/>
              <a:ext cx="2104561" cy="2042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338" y="0"/>
                  </a:lnTo>
                  <a:lnTo>
                    <a:pt x="0" y="20950"/>
                  </a:lnTo>
                  <a:lnTo>
                    <a:pt x="631" y="21600"/>
                  </a:lnTo>
                  <a:lnTo>
                    <a:pt x="216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96" name="object 10">
              <a:extLst>
                <a:ext uri="{FF2B5EF4-FFF2-40B4-BE49-F238E27FC236}">
                  <a16:creationId xmlns:a16="http://schemas.microsoft.com/office/drawing/2014/main" id="{2A9EAC57-DE90-3244-2888-CFC1CD006A72}"/>
                </a:ext>
              </a:extLst>
            </p:cNvPr>
            <p:cNvGrpSpPr/>
            <p:nvPr/>
          </p:nvGrpSpPr>
          <p:grpSpPr>
            <a:xfrm>
              <a:off x="-3" y="8"/>
              <a:ext cx="2354401" cy="2165875"/>
              <a:chOff x="-1" y="0"/>
              <a:chExt cx="2354400" cy="2165874"/>
            </a:xfrm>
          </p:grpSpPr>
          <p:sp>
            <p:nvSpPr>
              <p:cNvPr id="94" name="Shape">
                <a:extLst>
                  <a:ext uri="{FF2B5EF4-FFF2-40B4-BE49-F238E27FC236}">
                    <a16:creationId xmlns:a16="http://schemas.microsoft.com/office/drawing/2014/main" id="{C3C3A254-BFA7-DCB5-BD85-EBB744581F2E}"/>
                  </a:ext>
                </a:extLst>
              </p:cNvPr>
              <p:cNvSpPr/>
              <p:nvPr/>
            </p:nvSpPr>
            <p:spPr>
              <a:xfrm>
                <a:off x="-2" y="-1"/>
                <a:ext cx="2104568" cy="19815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077" y="0"/>
                    </a:lnTo>
                    <a:lnTo>
                      <a:pt x="0" y="20260"/>
                    </a:lnTo>
                    <a:lnTo>
                      <a:pt x="1262" y="21600"/>
                    </a:lnTo>
                    <a:lnTo>
                      <a:pt x="21600" y="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95" name="Shape">
                <a:extLst>
                  <a:ext uri="{FF2B5EF4-FFF2-40B4-BE49-F238E27FC236}">
                    <a16:creationId xmlns:a16="http://schemas.microsoft.com/office/drawing/2014/main" id="{E6321A88-5EC5-6C86-E0B7-2CF1D0F64016}"/>
                  </a:ext>
                </a:extLst>
              </p:cNvPr>
              <p:cNvSpPr/>
              <p:nvPr/>
            </p:nvSpPr>
            <p:spPr>
              <a:xfrm>
                <a:off x="184378" y="-1"/>
                <a:ext cx="2170022" cy="2165875"/>
              </a:xfrm>
              <a:custGeom>
                <a:avLst/>
                <a:gdLst/>
                <a:ahLst/>
                <a:cxnLst>
                  <a:cxn ang="0">
                    <a:pos x="wd2" y="hd2"/>
                  </a:cxn>
                  <a:cxn ang="5400000">
                    <a:pos x="wd2" y="hd2"/>
                  </a:cxn>
                  <a:cxn ang="10800000">
                    <a:pos x="wd2" y="hd2"/>
                  </a:cxn>
                  <a:cxn ang="16200000">
                    <a:pos x="wd2" y="hd2"/>
                  </a:cxn>
                </a:cxnLst>
                <a:rect l="0" t="0" r="r" b="b"/>
                <a:pathLst>
                  <a:path w="21600" h="21600" extrusionOk="0">
                    <a:moveTo>
                      <a:pt x="21600" y="1186"/>
                    </a:moveTo>
                    <a:lnTo>
                      <a:pt x="20416" y="0"/>
                    </a:lnTo>
                    <a:lnTo>
                      <a:pt x="20337" y="0"/>
                    </a:lnTo>
                    <a:lnTo>
                      <a:pt x="0" y="20374"/>
                    </a:lnTo>
                    <a:lnTo>
                      <a:pt x="1224" y="21600"/>
                    </a:lnTo>
                    <a:lnTo>
                      <a:pt x="21600" y="1186"/>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97" name="object 11">
              <a:extLst>
                <a:ext uri="{FF2B5EF4-FFF2-40B4-BE49-F238E27FC236}">
                  <a16:creationId xmlns:a16="http://schemas.microsoft.com/office/drawing/2014/main" id="{BC40E0CA-4CE8-4CF4-2458-0BD5AF53C017}"/>
                </a:ext>
              </a:extLst>
            </p:cNvPr>
            <p:cNvSpPr/>
            <p:nvPr/>
          </p:nvSpPr>
          <p:spPr>
            <a:xfrm>
              <a:off x="1147303" y="958843"/>
              <a:ext cx="2108552" cy="2108414"/>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00" name="object 12">
              <a:extLst>
                <a:ext uri="{FF2B5EF4-FFF2-40B4-BE49-F238E27FC236}">
                  <a16:creationId xmlns:a16="http://schemas.microsoft.com/office/drawing/2014/main" id="{9503B648-16CA-8B9F-C96E-BEA23E840CA5}"/>
                </a:ext>
              </a:extLst>
            </p:cNvPr>
            <p:cNvGrpSpPr/>
            <p:nvPr/>
          </p:nvGrpSpPr>
          <p:grpSpPr>
            <a:xfrm>
              <a:off x="1024367" y="835951"/>
              <a:ext cx="2354414" cy="2354240"/>
              <a:chOff x="0" y="0"/>
              <a:chExt cx="2354413" cy="2354239"/>
            </a:xfrm>
          </p:grpSpPr>
          <p:sp>
            <p:nvSpPr>
              <p:cNvPr id="98" name="Shape">
                <a:extLst>
                  <a:ext uri="{FF2B5EF4-FFF2-40B4-BE49-F238E27FC236}">
                    <a16:creationId xmlns:a16="http://schemas.microsoft.com/office/drawing/2014/main" id="{7C25F23E-9C84-638A-569F-2A5D56AEF9E1}"/>
                  </a:ext>
                </a:extLst>
              </p:cNvPr>
              <p:cNvSpPr/>
              <p:nvPr/>
            </p:nvSpPr>
            <p:spPr>
              <a:xfrm>
                <a:off x="-1" y="-1"/>
                <a:ext cx="2170023" cy="2169861"/>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99" name="Shape">
                <a:extLst>
                  <a:ext uri="{FF2B5EF4-FFF2-40B4-BE49-F238E27FC236}">
                    <a16:creationId xmlns:a16="http://schemas.microsoft.com/office/drawing/2014/main" id="{6DAF4882-4A54-C24F-77A4-95EDC75E740B}"/>
                  </a:ext>
                </a:extLst>
              </p:cNvPr>
              <p:cNvSpPr/>
              <p:nvPr/>
            </p:nvSpPr>
            <p:spPr>
              <a:xfrm>
                <a:off x="184378" y="184365"/>
                <a:ext cx="2170035" cy="2169874"/>
              </a:xfrm>
              <a:custGeom>
                <a:avLst/>
                <a:gdLst/>
                <a:ahLst/>
                <a:cxnLst>
                  <a:cxn ang="0">
                    <a:pos x="wd2" y="hd2"/>
                  </a:cxn>
                  <a:cxn ang="5400000">
                    <a:pos x="wd2" y="hd2"/>
                  </a:cxn>
                  <a:cxn ang="10800000">
                    <a:pos x="wd2" y="hd2"/>
                  </a:cxn>
                  <a:cxn ang="16200000">
                    <a:pos x="wd2" y="hd2"/>
                  </a:cxn>
                </a:cxnLst>
                <a:rect l="0" t="0" r="r" b="b"/>
                <a:pathLst>
                  <a:path w="21600" h="21600" extrusionOk="0">
                    <a:moveTo>
                      <a:pt x="21600" y="1224"/>
                    </a:moveTo>
                    <a:lnTo>
                      <a:pt x="20376" y="0"/>
                    </a:lnTo>
                    <a:lnTo>
                      <a:pt x="0" y="20376"/>
                    </a:lnTo>
                    <a:lnTo>
                      <a:pt x="1223" y="21600"/>
                    </a:lnTo>
                    <a:lnTo>
                      <a:pt x="21600" y="1224"/>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10" name="object 13">
            <a:extLst>
              <a:ext uri="{FF2B5EF4-FFF2-40B4-BE49-F238E27FC236}">
                <a16:creationId xmlns:a16="http://schemas.microsoft.com/office/drawing/2014/main" id="{035B4FC1-DC76-32EA-811C-75EBBC427783}"/>
              </a:ext>
            </a:extLst>
          </p:cNvPr>
          <p:cNvGrpSpPr/>
          <p:nvPr/>
        </p:nvGrpSpPr>
        <p:grpSpPr>
          <a:xfrm>
            <a:off x="4919" y="4091983"/>
            <a:ext cx="2374974" cy="3378547"/>
            <a:chOff x="-2" y="-1"/>
            <a:chExt cx="2374972" cy="3378545"/>
          </a:xfrm>
        </p:grpSpPr>
        <p:sp>
          <p:nvSpPr>
            <p:cNvPr id="102" name="object 14">
              <a:extLst>
                <a:ext uri="{FF2B5EF4-FFF2-40B4-BE49-F238E27FC236}">
                  <a16:creationId xmlns:a16="http://schemas.microsoft.com/office/drawing/2014/main" id="{074CDA63-25F8-EF1D-8358-FBE84B8D64EC}"/>
                </a:ext>
              </a:extLst>
            </p:cNvPr>
            <p:cNvSpPr/>
            <p:nvPr/>
          </p:nvSpPr>
          <p:spPr>
            <a:xfrm>
              <a:off x="11" y="122901"/>
              <a:ext cx="1227690" cy="1289061"/>
            </a:xfrm>
            <a:custGeom>
              <a:avLst/>
              <a:gdLst/>
              <a:ahLst/>
              <a:cxnLst>
                <a:cxn ang="0">
                  <a:pos x="wd2" y="hd2"/>
                </a:cxn>
                <a:cxn ang="5400000">
                  <a:pos x="wd2" y="hd2"/>
                </a:cxn>
                <a:cxn ang="10800000">
                  <a:pos x="wd2" y="hd2"/>
                </a:cxn>
                <a:cxn ang="16200000">
                  <a:pos x="wd2" y="hd2"/>
                </a:cxn>
              </a:cxnLst>
              <a:rect l="0" t="0" r="r" b="b"/>
              <a:pathLst>
                <a:path w="21600" h="21600" extrusionOk="0">
                  <a:moveTo>
                    <a:pt x="20519" y="0"/>
                  </a:moveTo>
                  <a:lnTo>
                    <a:pt x="0" y="19540"/>
                  </a:lnTo>
                  <a:lnTo>
                    <a:pt x="0" y="21600"/>
                  </a:lnTo>
                  <a:lnTo>
                    <a:pt x="21600" y="1030"/>
                  </a:lnTo>
                  <a:lnTo>
                    <a:pt x="20519"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05" name="object 15">
              <a:extLst>
                <a:ext uri="{FF2B5EF4-FFF2-40B4-BE49-F238E27FC236}">
                  <a16:creationId xmlns:a16="http://schemas.microsoft.com/office/drawing/2014/main" id="{9C876F07-63FE-F3EC-738D-3A2E415E07EB}"/>
                </a:ext>
              </a:extLst>
            </p:cNvPr>
            <p:cNvGrpSpPr/>
            <p:nvPr/>
          </p:nvGrpSpPr>
          <p:grpSpPr>
            <a:xfrm>
              <a:off x="-3" y="-2"/>
              <a:ext cx="1350619" cy="1657818"/>
              <a:chOff x="-1" y="0"/>
              <a:chExt cx="1350617" cy="1657817"/>
            </a:xfrm>
          </p:grpSpPr>
          <p:sp>
            <p:nvSpPr>
              <p:cNvPr id="103" name="Shape">
                <a:extLst>
                  <a:ext uri="{FF2B5EF4-FFF2-40B4-BE49-F238E27FC236}">
                    <a16:creationId xmlns:a16="http://schemas.microsoft.com/office/drawing/2014/main" id="{6F1678E3-9A87-848A-035A-4BEDEAE0BB4F}"/>
                  </a:ext>
                </a:extLst>
              </p:cNvPr>
              <p:cNvSpPr/>
              <p:nvPr/>
            </p:nvSpPr>
            <p:spPr>
              <a:xfrm>
                <a:off x="-1" y="-1"/>
                <a:ext cx="1166240" cy="1289071"/>
              </a:xfrm>
              <a:custGeom>
                <a:avLst/>
                <a:gdLst/>
                <a:ahLst/>
                <a:cxnLst>
                  <a:cxn ang="0">
                    <a:pos x="wd2" y="hd2"/>
                  </a:cxn>
                  <a:cxn ang="5400000">
                    <a:pos x="wd2" y="hd2"/>
                  </a:cxn>
                  <a:cxn ang="10800000">
                    <a:pos x="wd2" y="hd2"/>
                  </a:cxn>
                  <a:cxn ang="16200000">
                    <a:pos x="wd2" y="hd2"/>
                  </a:cxn>
                </a:cxnLst>
                <a:rect l="0" t="0" r="r" b="b"/>
                <a:pathLst>
                  <a:path w="21600" h="21600" extrusionOk="0">
                    <a:moveTo>
                      <a:pt x="21600" y="2060"/>
                    </a:moveTo>
                    <a:lnTo>
                      <a:pt x="19323" y="0"/>
                    </a:lnTo>
                    <a:lnTo>
                      <a:pt x="0" y="17481"/>
                    </a:lnTo>
                    <a:lnTo>
                      <a:pt x="0" y="21600"/>
                    </a:lnTo>
                    <a:lnTo>
                      <a:pt x="21600" y="206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04" name="Shape">
                <a:extLst>
                  <a:ext uri="{FF2B5EF4-FFF2-40B4-BE49-F238E27FC236}">
                    <a16:creationId xmlns:a16="http://schemas.microsoft.com/office/drawing/2014/main" id="{8AD67E86-DACB-9B60-B52A-22DD6E5A3D21}"/>
                  </a:ext>
                </a:extLst>
              </p:cNvPr>
              <p:cNvSpPr/>
              <p:nvPr/>
            </p:nvSpPr>
            <p:spPr>
              <a:xfrm>
                <a:off x="-2" y="184378"/>
                <a:ext cx="1350619" cy="1473439"/>
              </a:xfrm>
              <a:custGeom>
                <a:avLst/>
                <a:gdLst/>
                <a:ahLst/>
                <a:cxnLst>
                  <a:cxn ang="0">
                    <a:pos x="wd2" y="hd2"/>
                  </a:cxn>
                  <a:cxn ang="5400000">
                    <a:pos x="wd2" y="hd2"/>
                  </a:cxn>
                  <a:cxn ang="10800000">
                    <a:pos x="wd2" y="hd2"/>
                  </a:cxn>
                  <a:cxn ang="16200000">
                    <a:pos x="wd2" y="hd2"/>
                  </a:cxn>
                </a:cxnLst>
                <a:rect l="0" t="0" r="r" b="b"/>
                <a:pathLst>
                  <a:path w="21600" h="21600" extrusionOk="0">
                    <a:moveTo>
                      <a:pt x="21600" y="1802"/>
                    </a:moveTo>
                    <a:lnTo>
                      <a:pt x="19634" y="0"/>
                    </a:lnTo>
                    <a:lnTo>
                      <a:pt x="0" y="17996"/>
                    </a:lnTo>
                    <a:lnTo>
                      <a:pt x="0" y="21600"/>
                    </a:lnTo>
                    <a:lnTo>
                      <a:pt x="21600" y="180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06" name="object 16">
              <a:extLst>
                <a:ext uri="{FF2B5EF4-FFF2-40B4-BE49-F238E27FC236}">
                  <a16:creationId xmlns:a16="http://schemas.microsoft.com/office/drawing/2014/main" id="{19CF9DBD-ACE7-FE86-49B3-FBEA82F6581F}"/>
                </a:ext>
              </a:extLst>
            </p:cNvPr>
            <p:cNvSpPr/>
            <p:nvPr/>
          </p:nvSpPr>
          <p:spPr>
            <a:xfrm>
              <a:off x="143518" y="1147210"/>
              <a:ext cx="2108551" cy="2108415"/>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09" name="object 17">
              <a:extLst>
                <a:ext uri="{FF2B5EF4-FFF2-40B4-BE49-F238E27FC236}">
                  <a16:creationId xmlns:a16="http://schemas.microsoft.com/office/drawing/2014/main" id="{7A68D67D-879F-7571-4941-FC22BF26F272}"/>
                </a:ext>
              </a:extLst>
            </p:cNvPr>
            <p:cNvGrpSpPr/>
            <p:nvPr/>
          </p:nvGrpSpPr>
          <p:grpSpPr>
            <a:xfrm>
              <a:off x="20584" y="1024318"/>
              <a:ext cx="2354387" cy="2354226"/>
              <a:chOff x="0" y="0"/>
              <a:chExt cx="2354386" cy="2354225"/>
            </a:xfrm>
          </p:grpSpPr>
          <p:sp>
            <p:nvSpPr>
              <p:cNvPr id="107" name="Shape">
                <a:extLst>
                  <a:ext uri="{FF2B5EF4-FFF2-40B4-BE49-F238E27FC236}">
                    <a16:creationId xmlns:a16="http://schemas.microsoft.com/office/drawing/2014/main" id="{6073A49B-1D14-4BD9-06F5-EA54512F3976}"/>
                  </a:ext>
                </a:extLst>
              </p:cNvPr>
              <p:cNvSpPr/>
              <p:nvPr/>
            </p:nvSpPr>
            <p:spPr>
              <a:xfrm>
                <a:off x="-1" y="-1"/>
                <a:ext cx="2170022" cy="2169860"/>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08" name="Shape">
                <a:extLst>
                  <a:ext uri="{FF2B5EF4-FFF2-40B4-BE49-F238E27FC236}">
                    <a16:creationId xmlns:a16="http://schemas.microsoft.com/office/drawing/2014/main" id="{CB832C75-8704-23BE-2B2E-F98D66259416}"/>
                  </a:ext>
                </a:extLst>
              </p:cNvPr>
              <p:cNvSpPr/>
              <p:nvPr/>
            </p:nvSpPr>
            <p:spPr>
              <a:xfrm>
                <a:off x="184378" y="184354"/>
                <a:ext cx="2170008" cy="2169871"/>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19" name="object 18">
            <a:extLst>
              <a:ext uri="{FF2B5EF4-FFF2-40B4-BE49-F238E27FC236}">
                <a16:creationId xmlns:a16="http://schemas.microsoft.com/office/drawing/2014/main" id="{35CF849B-4575-12B2-8281-11A50EBD8598}"/>
              </a:ext>
            </a:extLst>
          </p:cNvPr>
          <p:cNvGrpSpPr/>
          <p:nvPr/>
        </p:nvGrpSpPr>
        <p:grpSpPr>
          <a:xfrm>
            <a:off x="3031192" y="4091997"/>
            <a:ext cx="3378786" cy="3378532"/>
            <a:chOff x="-1" y="-2"/>
            <a:chExt cx="3378785" cy="3378531"/>
          </a:xfrm>
        </p:grpSpPr>
        <p:sp>
          <p:nvSpPr>
            <p:cNvPr id="111" name="object 19">
              <a:extLst>
                <a:ext uri="{FF2B5EF4-FFF2-40B4-BE49-F238E27FC236}">
                  <a16:creationId xmlns:a16="http://schemas.microsoft.com/office/drawing/2014/main" id="{C69B1035-F505-FED0-B840-71F3F4619DCF}"/>
                </a:ext>
              </a:extLst>
            </p:cNvPr>
            <p:cNvSpPr/>
            <p:nvPr/>
          </p:nvSpPr>
          <p:spPr>
            <a:xfrm>
              <a:off x="122934" y="122890"/>
              <a:ext cx="2108552" cy="2108413"/>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14" name="object 20">
              <a:extLst>
                <a:ext uri="{FF2B5EF4-FFF2-40B4-BE49-F238E27FC236}">
                  <a16:creationId xmlns:a16="http://schemas.microsoft.com/office/drawing/2014/main" id="{1F32A061-12C9-69BA-0A08-76A6B10660CC}"/>
                </a:ext>
              </a:extLst>
            </p:cNvPr>
            <p:cNvGrpSpPr/>
            <p:nvPr/>
          </p:nvGrpSpPr>
          <p:grpSpPr>
            <a:xfrm>
              <a:off x="-2" y="-3"/>
              <a:ext cx="2354402" cy="2354238"/>
              <a:chOff x="0" y="-1"/>
              <a:chExt cx="2354401" cy="2354236"/>
            </a:xfrm>
          </p:grpSpPr>
          <p:sp>
            <p:nvSpPr>
              <p:cNvPr id="112" name="Shape">
                <a:extLst>
                  <a:ext uri="{FF2B5EF4-FFF2-40B4-BE49-F238E27FC236}">
                    <a16:creationId xmlns:a16="http://schemas.microsoft.com/office/drawing/2014/main" id="{BA94C5C1-1D5B-F3A1-9C70-D071C1663EE3}"/>
                  </a:ext>
                </a:extLst>
              </p:cNvPr>
              <p:cNvSpPr/>
              <p:nvPr/>
            </p:nvSpPr>
            <p:spPr>
              <a:xfrm>
                <a:off x="-1" y="-2"/>
                <a:ext cx="2170011" cy="2169872"/>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13" name="Shape">
                <a:extLst>
                  <a:ext uri="{FF2B5EF4-FFF2-40B4-BE49-F238E27FC236}">
                    <a16:creationId xmlns:a16="http://schemas.microsoft.com/office/drawing/2014/main" id="{02BF40B0-6986-C275-4842-5AC97EC31B98}"/>
                  </a:ext>
                </a:extLst>
              </p:cNvPr>
              <p:cNvSpPr/>
              <p:nvPr/>
            </p:nvSpPr>
            <p:spPr>
              <a:xfrm>
                <a:off x="184379" y="184379"/>
                <a:ext cx="2170022" cy="2169857"/>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15" name="object 21">
              <a:extLst>
                <a:ext uri="{FF2B5EF4-FFF2-40B4-BE49-F238E27FC236}">
                  <a16:creationId xmlns:a16="http://schemas.microsoft.com/office/drawing/2014/main" id="{E5A2A8C2-9855-FC2C-8E39-1EC168CE01DE}"/>
                </a:ext>
              </a:extLst>
            </p:cNvPr>
            <p:cNvSpPr/>
            <p:nvPr/>
          </p:nvSpPr>
          <p:spPr>
            <a:xfrm>
              <a:off x="1147304" y="1147196"/>
              <a:ext cx="2108556" cy="2108412"/>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18" name="object 22">
              <a:extLst>
                <a:ext uri="{FF2B5EF4-FFF2-40B4-BE49-F238E27FC236}">
                  <a16:creationId xmlns:a16="http://schemas.microsoft.com/office/drawing/2014/main" id="{C1D536B8-F87B-8D05-7356-6B9B5E1A8EF7}"/>
                </a:ext>
              </a:extLst>
            </p:cNvPr>
            <p:cNvGrpSpPr/>
            <p:nvPr/>
          </p:nvGrpSpPr>
          <p:grpSpPr>
            <a:xfrm>
              <a:off x="1024367" y="1024306"/>
              <a:ext cx="2354417" cy="2354224"/>
              <a:chOff x="-1" y="0"/>
              <a:chExt cx="2354416" cy="2354222"/>
            </a:xfrm>
          </p:grpSpPr>
          <p:sp>
            <p:nvSpPr>
              <p:cNvPr id="116" name="Shape">
                <a:extLst>
                  <a:ext uri="{FF2B5EF4-FFF2-40B4-BE49-F238E27FC236}">
                    <a16:creationId xmlns:a16="http://schemas.microsoft.com/office/drawing/2014/main" id="{ECA79795-EA93-149B-A951-F1D4409D2156}"/>
                  </a:ext>
                </a:extLst>
              </p:cNvPr>
              <p:cNvSpPr/>
              <p:nvPr/>
            </p:nvSpPr>
            <p:spPr>
              <a:xfrm>
                <a:off x="-2" y="-1"/>
                <a:ext cx="2170027" cy="2169857"/>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17" name="Shape">
                <a:extLst>
                  <a:ext uri="{FF2B5EF4-FFF2-40B4-BE49-F238E27FC236}">
                    <a16:creationId xmlns:a16="http://schemas.microsoft.com/office/drawing/2014/main" id="{D1050931-5B14-3B37-0605-2EBF290BCC1C}"/>
                  </a:ext>
                </a:extLst>
              </p:cNvPr>
              <p:cNvSpPr/>
              <p:nvPr/>
            </p:nvSpPr>
            <p:spPr>
              <a:xfrm>
                <a:off x="184378" y="184353"/>
                <a:ext cx="2170038" cy="2169870"/>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28" name="object 23">
            <a:extLst>
              <a:ext uri="{FF2B5EF4-FFF2-40B4-BE49-F238E27FC236}">
                <a16:creationId xmlns:a16="http://schemas.microsoft.com/office/drawing/2014/main" id="{59674DFB-C31D-D043-9843-D40782E8E26E}"/>
              </a:ext>
            </a:extLst>
          </p:cNvPr>
          <p:cNvGrpSpPr/>
          <p:nvPr/>
        </p:nvGrpSpPr>
        <p:grpSpPr>
          <a:xfrm>
            <a:off x="4919" y="8372339"/>
            <a:ext cx="2374992" cy="2929884"/>
            <a:chOff x="-1" y="-1"/>
            <a:chExt cx="2374991" cy="2929883"/>
          </a:xfrm>
        </p:grpSpPr>
        <p:sp>
          <p:nvSpPr>
            <p:cNvPr id="120" name="object 24">
              <a:extLst>
                <a:ext uri="{FF2B5EF4-FFF2-40B4-BE49-F238E27FC236}">
                  <a16:creationId xmlns:a16="http://schemas.microsoft.com/office/drawing/2014/main" id="{7BB9BBD2-F9B4-313F-1AEA-C383BD9B20E6}"/>
                </a:ext>
              </a:extLst>
            </p:cNvPr>
            <p:cNvSpPr/>
            <p:nvPr/>
          </p:nvSpPr>
          <p:spPr>
            <a:xfrm>
              <a:off x="11" y="122906"/>
              <a:ext cx="1227692" cy="1289054"/>
            </a:xfrm>
            <a:custGeom>
              <a:avLst/>
              <a:gdLst/>
              <a:ahLst/>
              <a:cxnLst>
                <a:cxn ang="0">
                  <a:pos x="wd2" y="hd2"/>
                </a:cxn>
                <a:cxn ang="5400000">
                  <a:pos x="wd2" y="hd2"/>
                </a:cxn>
                <a:cxn ang="10800000">
                  <a:pos x="wd2" y="hd2"/>
                </a:cxn>
                <a:cxn ang="16200000">
                  <a:pos x="wd2" y="hd2"/>
                </a:cxn>
              </a:cxnLst>
              <a:rect l="0" t="0" r="r" b="b"/>
              <a:pathLst>
                <a:path w="21600" h="21600" extrusionOk="0">
                  <a:moveTo>
                    <a:pt x="20519" y="0"/>
                  </a:moveTo>
                  <a:lnTo>
                    <a:pt x="0" y="19541"/>
                  </a:lnTo>
                  <a:lnTo>
                    <a:pt x="0" y="21600"/>
                  </a:lnTo>
                  <a:lnTo>
                    <a:pt x="21600" y="1030"/>
                  </a:lnTo>
                  <a:lnTo>
                    <a:pt x="20519"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23" name="object 25">
              <a:extLst>
                <a:ext uri="{FF2B5EF4-FFF2-40B4-BE49-F238E27FC236}">
                  <a16:creationId xmlns:a16="http://schemas.microsoft.com/office/drawing/2014/main" id="{FDB538B3-0920-5D5E-53B5-71E0BEA6E667}"/>
                </a:ext>
              </a:extLst>
            </p:cNvPr>
            <p:cNvGrpSpPr/>
            <p:nvPr/>
          </p:nvGrpSpPr>
          <p:grpSpPr>
            <a:xfrm>
              <a:off x="-3" y="-2"/>
              <a:ext cx="1350621" cy="1657808"/>
              <a:chOff x="0" y="0"/>
              <a:chExt cx="1350619" cy="1657807"/>
            </a:xfrm>
          </p:grpSpPr>
          <p:sp>
            <p:nvSpPr>
              <p:cNvPr id="121" name="Shape">
                <a:extLst>
                  <a:ext uri="{FF2B5EF4-FFF2-40B4-BE49-F238E27FC236}">
                    <a16:creationId xmlns:a16="http://schemas.microsoft.com/office/drawing/2014/main" id="{31DAC8CF-0F80-7463-C644-7D2F140AEEBA}"/>
                  </a:ext>
                </a:extLst>
              </p:cNvPr>
              <p:cNvSpPr/>
              <p:nvPr/>
            </p:nvSpPr>
            <p:spPr>
              <a:xfrm>
                <a:off x="-1" y="-1"/>
                <a:ext cx="1166240" cy="1289088"/>
              </a:xfrm>
              <a:custGeom>
                <a:avLst/>
                <a:gdLst/>
                <a:ahLst/>
                <a:cxnLst>
                  <a:cxn ang="0">
                    <a:pos x="wd2" y="hd2"/>
                  </a:cxn>
                  <a:cxn ang="5400000">
                    <a:pos x="wd2" y="hd2"/>
                  </a:cxn>
                  <a:cxn ang="10800000">
                    <a:pos x="wd2" y="hd2"/>
                  </a:cxn>
                  <a:cxn ang="16200000">
                    <a:pos x="wd2" y="hd2"/>
                  </a:cxn>
                </a:cxnLst>
                <a:rect l="0" t="0" r="r" b="b"/>
                <a:pathLst>
                  <a:path w="21600" h="21600" extrusionOk="0">
                    <a:moveTo>
                      <a:pt x="21600" y="2060"/>
                    </a:moveTo>
                    <a:lnTo>
                      <a:pt x="19323" y="0"/>
                    </a:lnTo>
                    <a:lnTo>
                      <a:pt x="0" y="17481"/>
                    </a:lnTo>
                    <a:lnTo>
                      <a:pt x="0" y="21600"/>
                    </a:lnTo>
                    <a:lnTo>
                      <a:pt x="21600" y="206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22" name="Shape">
                <a:extLst>
                  <a:ext uri="{FF2B5EF4-FFF2-40B4-BE49-F238E27FC236}">
                    <a16:creationId xmlns:a16="http://schemas.microsoft.com/office/drawing/2014/main" id="{DB09773F-65B5-0EDD-4360-0F09C04BEC19}"/>
                  </a:ext>
                </a:extLst>
              </p:cNvPr>
              <p:cNvSpPr/>
              <p:nvPr/>
            </p:nvSpPr>
            <p:spPr>
              <a:xfrm>
                <a:off x="-1" y="184366"/>
                <a:ext cx="1350620" cy="1473441"/>
              </a:xfrm>
              <a:custGeom>
                <a:avLst/>
                <a:gdLst/>
                <a:ahLst/>
                <a:cxnLst>
                  <a:cxn ang="0">
                    <a:pos x="wd2" y="hd2"/>
                  </a:cxn>
                  <a:cxn ang="5400000">
                    <a:pos x="wd2" y="hd2"/>
                  </a:cxn>
                  <a:cxn ang="10800000">
                    <a:pos x="wd2" y="hd2"/>
                  </a:cxn>
                  <a:cxn ang="16200000">
                    <a:pos x="wd2" y="hd2"/>
                  </a:cxn>
                </a:cxnLst>
                <a:rect l="0" t="0" r="r" b="b"/>
                <a:pathLst>
                  <a:path w="21600" h="21600" extrusionOk="0">
                    <a:moveTo>
                      <a:pt x="21600" y="1802"/>
                    </a:moveTo>
                    <a:lnTo>
                      <a:pt x="19634" y="0"/>
                    </a:lnTo>
                    <a:lnTo>
                      <a:pt x="0" y="17996"/>
                    </a:lnTo>
                    <a:lnTo>
                      <a:pt x="0" y="21600"/>
                    </a:lnTo>
                    <a:lnTo>
                      <a:pt x="21600" y="180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24" name="object 26">
              <a:extLst>
                <a:ext uri="{FF2B5EF4-FFF2-40B4-BE49-F238E27FC236}">
                  <a16:creationId xmlns:a16="http://schemas.microsoft.com/office/drawing/2014/main" id="{FB3FC7AA-3806-8E46-7458-682FCBC7246F}"/>
                </a:ext>
              </a:extLst>
            </p:cNvPr>
            <p:cNvSpPr/>
            <p:nvPr/>
          </p:nvSpPr>
          <p:spPr>
            <a:xfrm>
              <a:off x="407819" y="1147199"/>
              <a:ext cx="1844260" cy="1782669"/>
            </a:xfrm>
            <a:custGeom>
              <a:avLst/>
              <a:gdLst/>
              <a:ahLst/>
              <a:cxnLst>
                <a:cxn ang="0">
                  <a:pos x="wd2" y="hd2"/>
                </a:cxn>
                <a:cxn ang="5400000">
                  <a:pos x="wd2" y="hd2"/>
                </a:cxn>
                <a:cxn ang="10800000">
                  <a:pos x="wd2" y="hd2"/>
                </a:cxn>
                <a:cxn ang="16200000">
                  <a:pos x="wd2" y="hd2"/>
                </a:cxn>
              </a:cxnLst>
              <a:rect l="0" t="0" r="r" b="b"/>
              <a:pathLst>
                <a:path w="21600" h="21600" extrusionOk="0">
                  <a:moveTo>
                    <a:pt x="20880" y="0"/>
                  </a:moveTo>
                  <a:lnTo>
                    <a:pt x="0" y="21600"/>
                  </a:lnTo>
                  <a:lnTo>
                    <a:pt x="1440" y="21600"/>
                  </a:lnTo>
                  <a:lnTo>
                    <a:pt x="21600" y="745"/>
                  </a:lnTo>
                  <a:lnTo>
                    <a:pt x="2088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27" name="object 27">
              <a:extLst>
                <a:ext uri="{FF2B5EF4-FFF2-40B4-BE49-F238E27FC236}">
                  <a16:creationId xmlns:a16="http://schemas.microsoft.com/office/drawing/2014/main" id="{F140289E-DF99-A169-F055-6A6C26B80C85}"/>
                </a:ext>
              </a:extLst>
            </p:cNvPr>
            <p:cNvGrpSpPr/>
            <p:nvPr/>
          </p:nvGrpSpPr>
          <p:grpSpPr>
            <a:xfrm>
              <a:off x="161963" y="1024282"/>
              <a:ext cx="2213027" cy="1905600"/>
              <a:chOff x="0" y="0"/>
              <a:chExt cx="2213026" cy="1905598"/>
            </a:xfrm>
          </p:grpSpPr>
          <p:sp>
            <p:nvSpPr>
              <p:cNvPr id="125" name="Shape">
                <a:extLst>
                  <a:ext uri="{FF2B5EF4-FFF2-40B4-BE49-F238E27FC236}">
                    <a16:creationId xmlns:a16="http://schemas.microsoft.com/office/drawing/2014/main" id="{60C4B5BC-0342-38B2-4488-F87A28297F0F}"/>
                  </a:ext>
                </a:extLst>
              </p:cNvPr>
              <p:cNvSpPr/>
              <p:nvPr/>
            </p:nvSpPr>
            <p:spPr>
              <a:xfrm>
                <a:off x="-1" y="-1"/>
                <a:ext cx="2028647" cy="1905599"/>
              </a:xfrm>
              <a:custGeom>
                <a:avLst/>
                <a:gdLst/>
                <a:ahLst/>
                <a:cxnLst>
                  <a:cxn ang="0">
                    <a:pos x="wd2" y="hd2"/>
                  </a:cxn>
                  <a:cxn ang="5400000">
                    <a:pos x="wd2" y="hd2"/>
                  </a:cxn>
                  <a:cxn ang="10800000">
                    <a:pos x="wd2" y="hd2"/>
                  </a:cxn>
                  <a:cxn ang="16200000">
                    <a:pos x="wd2" y="hd2"/>
                  </a:cxn>
                </a:cxnLst>
                <a:rect l="0" t="0" r="r" b="b"/>
                <a:pathLst>
                  <a:path w="21600" h="21600" extrusionOk="0">
                    <a:moveTo>
                      <a:pt x="21600" y="1393"/>
                    </a:moveTo>
                    <a:lnTo>
                      <a:pt x="20291" y="0"/>
                    </a:lnTo>
                    <a:lnTo>
                      <a:pt x="0" y="21600"/>
                    </a:lnTo>
                    <a:lnTo>
                      <a:pt x="2618" y="21600"/>
                    </a:lnTo>
                    <a:lnTo>
                      <a:pt x="21600" y="139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26" name="Shape">
                <a:extLst>
                  <a:ext uri="{FF2B5EF4-FFF2-40B4-BE49-F238E27FC236}">
                    <a16:creationId xmlns:a16="http://schemas.microsoft.com/office/drawing/2014/main" id="{D92EF722-A060-21F2-F223-29460AFAC87A}"/>
                  </a:ext>
                </a:extLst>
              </p:cNvPr>
              <p:cNvSpPr/>
              <p:nvPr/>
            </p:nvSpPr>
            <p:spPr>
              <a:xfrm>
                <a:off x="368782" y="184405"/>
                <a:ext cx="1844244" cy="1721193"/>
              </a:xfrm>
              <a:custGeom>
                <a:avLst/>
                <a:gdLst/>
                <a:ahLst/>
                <a:cxnLst>
                  <a:cxn ang="0">
                    <a:pos x="wd2" y="hd2"/>
                  </a:cxn>
                  <a:cxn ang="5400000">
                    <a:pos x="wd2" y="hd2"/>
                  </a:cxn>
                  <a:cxn ang="10800000">
                    <a:pos x="wd2" y="hd2"/>
                  </a:cxn>
                  <a:cxn ang="16200000">
                    <a:pos x="wd2" y="hd2"/>
                  </a:cxn>
                </a:cxnLst>
                <a:rect l="0" t="0" r="r" b="b"/>
                <a:pathLst>
                  <a:path w="21600" h="21600" extrusionOk="0">
                    <a:moveTo>
                      <a:pt x="21600" y="1542"/>
                    </a:moveTo>
                    <a:lnTo>
                      <a:pt x="20160" y="0"/>
                    </a:lnTo>
                    <a:lnTo>
                      <a:pt x="0" y="21600"/>
                    </a:lnTo>
                    <a:lnTo>
                      <a:pt x="2879" y="21600"/>
                    </a:lnTo>
                    <a:lnTo>
                      <a:pt x="21600" y="154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37" name="object 28">
            <a:extLst>
              <a:ext uri="{FF2B5EF4-FFF2-40B4-BE49-F238E27FC236}">
                <a16:creationId xmlns:a16="http://schemas.microsoft.com/office/drawing/2014/main" id="{176B7110-F9BF-5213-DDBE-A28D297D586A}"/>
              </a:ext>
            </a:extLst>
          </p:cNvPr>
          <p:cNvGrpSpPr/>
          <p:nvPr/>
        </p:nvGrpSpPr>
        <p:grpSpPr>
          <a:xfrm>
            <a:off x="3031189" y="8372342"/>
            <a:ext cx="3378774" cy="2929883"/>
            <a:chOff x="-1" y="-1"/>
            <a:chExt cx="3378773" cy="2929882"/>
          </a:xfrm>
        </p:grpSpPr>
        <p:sp>
          <p:nvSpPr>
            <p:cNvPr id="129" name="object 29">
              <a:extLst>
                <a:ext uri="{FF2B5EF4-FFF2-40B4-BE49-F238E27FC236}">
                  <a16:creationId xmlns:a16="http://schemas.microsoft.com/office/drawing/2014/main" id="{1DB801C3-F265-C6ED-5B10-4538631D5E59}"/>
                </a:ext>
              </a:extLst>
            </p:cNvPr>
            <p:cNvSpPr/>
            <p:nvPr/>
          </p:nvSpPr>
          <p:spPr>
            <a:xfrm>
              <a:off x="122936" y="122906"/>
              <a:ext cx="2108552" cy="2108404"/>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32" name="object 30">
              <a:extLst>
                <a:ext uri="{FF2B5EF4-FFF2-40B4-BE49-F238E27FC236}">
                  <a16:creationId xmlns:a16="http://schemas.microsoft.com/office/drawing/2014/main" id="{2F4790C9-1272-DB6F-D5E1-F201498DBE00}"/>
                </a:ext>
              </a:extLst>
            </p:cNvPr>
            <p:cNvGrpSpPr/>
            <p:nvPr/>
          </p:nvGrpSpPr>
          <p:grpSpPr>
            <a:xfrm>
              <a:off x="-2" y="-2"/>
              <a:ext cx="2354403" cy="2354253"/>
              <a:chOff x="0" y="0"/>
              <a:chExt cx="2354402" cy="2354252"/>
            </a:xfrm>
          </p:grpSpPr>
          <p:sp>
            <p:nvSpPr>
              <p:cNvPr id="130" name="Shape">
                <a:extLst>
                  <a:ext uri="{FF2B5EF4-FFF2-40B4-BE49-F238E27FC236}">
                    <a16:creationId xmlns:a16="http://schemas.microsoft.com/office/drawing/2014/main" id="{3E38E492-8A02-BF0B-25AC-2299535C8630}"/>
                  </a:ext>
                </a:extLst>
              </p:cNvPr>
              <p:cNvSpPr/>
              <p:nvPr/>
            </p:nvSpPr>
            <p:spPr>
              <a:xfrm>
                <a:off x="-1" y="-2"/>
                <a:ext cx="2170012" cy="2169888"/>
              </a:xfrm>
              <a:custGeom>
                <a:avLst/>
                <a:gdLst/>
                <a:ahLst/>
                <a:cxnLst>
                  <a:cxn ang="0">
                    <a:pos x="wd2" y="hd2"/>
                  </a:cxn>
                  <a:cxn ang="5400000">
                    <a:pos x="wd2" y="hd2"/>
                  </a:cxn>
                  <a:cxn ang="10800000">
                    <a:pos x="wd2" y="hd2"/>
                  </a:cxn>
                  <a:cxn ang="16200000">
                    <a:pos x="wd2" y="hd2"/>
                  </a:cxn>
                </a:cxnLst>
                <a:rect l="0" t="0" r="r" b="b"/>
                <a:pathLst>
                  <a:path w="21600" h="21600" extrusionOk="0">
                    <a:moveTo>
                      <a:pt x="21600" y="1224"/>
                    </a:moveTo>
                    <a:lnTo>
                      <a:pt x="20377" y="0"/>
                    </a:lnTo>
                    <a:lnTo>
                      <a:pt x="0" y="20376"/>
                    </a:lnTo>
                    <a:lnTo>
                      <a:pt x="1223" y="21600"/>
                    </a:lnTo>
                    <a:lnTo>
                      <a:pt x="21600" y="1224"/>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31" name="Shape">
                <a:extLst>
                  <a:ext uri="{FF2B5EF4-FFF2-40B4-BE49-F238E27FC236}">
                    <a16:creationId xmlns:a16="http://schemas.microsoft.com/office/drawing/2014/main" id="{DCD47458-B260-1F31-4B27-00EE1BA40795}"/>
                  </a:ext>
                </a:extLst>
              </p:cNvPr>
              <p:cNvSpPr/>
              <p:nvPr/>
            </p:nvSpPr>
            <p:spPr>
              <a:xfrm>
                <a:off x="184379" y="184366"/>
                <a:ext cx="2170023" cy="2169886"/>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33" name="object 31">
              <a:extLst>
                <a:ext uri="{FF2B5EF4-FFF2-40B4-BE49-F238E27FC236}">
                  <a16:creationId xmlns:a16="http://schemas.microsoft.com/office/drawing/2014/main" id="{3FAB8F31-CBB0-D139-FB9B-F6F2C7AA1970}"/>
                </a:ext>
              </a:extLst>
            </p:cNvPr>
            <p:cNvSpPr/>
            <p:nvPr/>
          </p:nvSpPr>
          <p:spPr>
            <a:xfrm>
              <a:off x="1411611" y="1147198"/>
              <a:ext cx="1844251" cy="1782669"/>
            </a:xfrm>
            <a:custGeom>
              <a:avLst/>
              <a:gdLst/>
              <a:ahLst/>
              <a:cxnLst>
                <a:cxn ang="0">
                  <a:pos x="wd2" y="hd2"/>
                </a:cxn>
                <a:cxn ang="5400000">
                  <a:pos x="wd2" y="hd2"/>
                </a:cxn>
                <a:cxn ang="10800000">
                  <a:pos x="wd2" y="hd2"/>
                </a:cxn>
                <a:cxn ang="16200000">
                  <a:pos x="wd2" y="hd2"/>
                </a:cxn>
              </a:cxnLst>
              <a:rect l="0" t="0" r="r" b="b"/>
              <a:pathLst>
                <a:path w="21600" h="21600" extrusionOk="0">
                  <a:moveTo>
                    <a:pt x="20880" y="0"/>
                  </a:moveTo>
                  <a:lnTo>
                    <a:pt x="0" y="21600"/>
                  </a:lnTo>
                  <a:lnTo>
                    <a:pt x="1440" y="21600"/>
                  </a:lnTo>
                  <a:lnTo>
                    <a:pt x="21600" y="745"/>
                  </a:lnTo>
                  <a:lnTo>
                    <a:pt x="2088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36" name="object 32">
              <a:extLst>
                <a:ext uri="{FF2B5EF4-FFF2-40B4-BE49-F238E27FC236}">
                  <a16:creationId xmlns:a16="http://schemas.microsoft.com/office/drawing/2014/main" id="{F12714D3-A918-DA45-F4D8-A903861D350B}"/>
                </a:ext>
              </a:extLst>
            </p:cNvPr>
            <p:cNvGrpSpPr/>
            <p:nvPr/>
          </p:nvGrpSpPr>
          <p:grpSpPr>
            <a:xfrm>
              <a:off x="1165745" y="1024279"/>
              <a:ext cx="2213027" cy="1905602"/>
              <a:chOff x="0" y="-1"/>
              <a:chExt cx="2213025" cy="1905601"/>
            </a:xfrm>
          </p:grpSpPr>
          <p:sp>
            <p:nvSpPr>
              <p:cNvPr id="134" name="Shape">
                <a:extLst>
                  <a:ext uri="{FF2B5EF4-FFF2-40B4-BE49-F238E27FC236}">
                    <a16:creationId xmlns:a16="http://schemas.microsoft.com/office/drawing/2014/main" id="{D02BB1CF-4B2C-DB7A-5572-6D1E4681B072}"/>
                  </a:ext>
                </a:extLst>
              </p:cNvPr>
              <p:cNvSpPr/>
              <p:nvPr/>
            </p:nvSpPr>
            <p:spPr>
              <a:xfrm>
                <a:off x="-1" y="-1"/>
                <a:ext cx="2028660" cy="1905602"/>
              </a:xfrm>
              <a:custGeom>
                <a:avLst/>
                <a:gdLst/>
                <a:ahLst/>
                <a:cxnLst>
                  <a:cxn ang="0">
                    <a:pos x="wd2" y="hd2"/>
                  </a:cxn>
                  <a:cxn ang="5400000">
                    <a:pos x="wd2" y="hd2"/>
                  </a:cxn>
                  <a:cxn ang="10800000">
                    <a:pos x="wd2" y="hd2"/>
                  </a:cxn>
                  <a:cxn ang="16200000">
                    <a:pos x="wd2" y="hd2"/>
                  </a:cxn>
                </a:cxnLst>
                <a:rect l="0" t="0" r="r" b="b"/>
                <a:pathLst>
                  <a:path w="21600" h="21600" extrusionOk="0">
                    <a:moveTo>
                      <a:pt x="21600" y="1393"/>
                    </a:moveTo>
                    <a:lnTo>
                      <a:pt x="20291" y="0"/>
                    </a:lnTo>
                    <a:lnTo>
                      <a:pt x="0" y="21600"/>
                    </a:lnTo>
                    <a:lnTo>
                      <a:pt x="2618" y="21600"/>
                    </a:lnTo>
                    <a:lnTo>
                      <a:pt x="21600" y="139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35" name="Shape">
                <a:extLst>
                  <a:ext uri="{FF2B5EF4-FFF2-40B4-BE49-F238E27FC236}">
                    <a16:creationId xmlns:a16="http://schemas.microsoft.com/office/drawing/2014/main" id="{7808EE6A-08B1-A6EC-F3C9-697798457BEE}"/>
                  </a:ext>
                </a:extLst>
              </p:cNvPr>
              <p:cNvSpPr/>
              <p:nvPr/>
            </p:nvSpPr>
            <p:spPr>
              <a:xfrm>
                <a:off x="368782" y="184406"/>
                <a:ext cx="1844243" cy="1721195"/>
              </a:xfrm>
              <a:custGeom>
                <a:avLst/>
                <a:gdLst/>
                <a:ahLst/>
                <a:cxnLst>
                  <a:cxn ang="0">
                    <a:pos x="wd2" y="hd2"/>
                  </a:cxn>
                  <a:cxn ang="5400000">
                    <a:pos x="wd2" y="hd2"/>
                  </a:cxn>
                  <a:cxn ang="10800000">
                    <a:pos x="wd2" y="hd2"/>
                  </a:cxn>
                  <a:cxn ang="16200000">
                    <a:pos x="wd2" y="hd2"/>
                  </a:cxn>
                </a:cxnLst>
                <a:rect l="0" t="0" r="r" b="b"/>
                <a:pathLst>
                  <a:path w="21600" h="21600" extrusionOk="0">
                    <a:moveTo>
                      <a:pt x="21600" y="1542"/>
                    </a:moveTo>
                    <a:lnTo>
                      <a:pt x="20160" y="0"/>
                    </a:lnTo>
                    <a:lnTo>
                      <a:pt x="0" y="21600"/>
                    </a:lnTo>
                    <a:lnTo>
                      <a:pt x="2879" y="21600"/>
                    </a:lnTo>
                    <a:lnTo>
                      <a:pt x="21600" y="154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pic>
        <p:nvPicPr>
          <p:cNvPr id="138" name="object 33" descr="object 33">
            <a:extLst>
              <a:ext uri="{FF2B5EF4-FFF2-40B4-BE49-F238E27FC236}">
                <a16:creationId xmlns:a16="http://schemas.microsoft.com/office/drawing/2014/main" id="{71A1BEA4-FAEA-C191-0276-AC2DE8EBE803}"/>
              </a:ext>
            </a:extLst>
          </p:cNvPr>
          <p:cNvPicPr>
            <a:picLocks noChangeAspect="1"/>
          </p:cNvPicPr>
          <p:nvPr/>
        </p:nvPicPr>
        <p:blipFill>
          <a:blip r:embed="rId3"/>
          <a:stretch>
            <a:fillRect/>
          </a:stretch>
        </p:blipFill>
        <p:spPr>
          <a:xfrm>
            <a:off x="14579942" y="9241077"/>
            <a:ext cx="4490303" cy="1588119"/>
          </a:xfrm>
          <a:prstGeom prst="rect">
            <a:avLst/>
          </a:prstGeom>
          <a:ln w="12700">
            <a:miter lim="400000"/>
          </a:ln>
        </p:spPr>
      </p:pic>
      <p:sp>
        <p:nvSpPr>
          <p:cNvPr id="140" name="object 35">
            <a:extLst>
              <a:ext uri="{FF2B5EF4-FFF2-40B4-BE49-F238E27FC236}">
                <a16:creationId xmlns:a16="http://schemas.microsoft.com/office/drawing/2014/main" id="{F5507593-A2D9-7531-1785-14EBF580B1AE}"/>
              </a:ext>
            </a:extLst>
          </p:cNvPr>
          <p:cNvSpPr txBox="1">
            <a:spLocks noGrp="1"/>
          </p:cNvSpPr>
          <p:nvPr>
            <p:ph type="title"/>
          </p:nvPr>
        </p:nvSpPr>
        <p:spPr>
          <a:xfrm>
            <a:off x="6645527" y="2409747"/>
            <a:ext cx="12951656" cy="3610275"/>
          </a:xfrm>
          <a:prstGeom prst="rect">
            <a:avLst/>
          </a:prstGeom>
        </p:spPr>
        <p:txBody>
          <a:bodyPr/>
          <a:lstStyle/>
          <a:p>
            <a:pPr>
              <a:lnSpc>
                <a:spcPct val="70000"/>
              </a:lnSpc>
              <a:defRPr sz="7200">
                <a:solidFill>
                  <a:srgbClr val="A7A7A7"/>
                </a:solidFill>
                <a:latin typeface="Armin Grotesk UltraBold"/>
                <a:ea typeface="Armin Grotesk UltraBold"/>
                <a:cs typeface="Armin Grotesk UltraBold"/>
                <a:sym typeface="Armin Grotesk UltraBold"/>
              </a:defRPr>
            </a:pPr>
            <a:r>
              <a:rPr lang="lv-LV" dirty="0">
                <a:solidFill>
                  <a:schemeClr val="bg1"/>
                </a:solidFill>
              </a:rPr>
              <a:t>Pieteikumu iesniegšana un izvērtēšana</a:t>
            </a:r>
            <a:br>
              <a:rPr dirty="0"/>
            </a:br>
            <a:endParaRPr dirty="0"/>
          </a:p>
        </p:txBody>
      </p:sp>
    </p:spTree>
    <p:extLst>
      <p:ext uri="{BB962C8B-B14F-4D97-AF65-F5344CB8AC3E}">
        <p14:creationId xmlns:p14="http://schemas.microsoft.com/office/powerpoint/2010/main" val="11917955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DAB027-1E95-C396-D9FA-EB2499FA95EE}"/>
              </a:ext>
            </a:extLst>
          </p:cNvPr>
          <p:cNvSpPr>
            <a:spLocks noGrp="1"/>
          </p:cNvSpPr>
          <p:nvPr>
            <p:ph type="title"/>
          </p:nvPr>
        </p:nvSpPr>
        <p:spPr>
          <a:xfrm>
            <a:off x="1208314" y="724176"/>
            <a:ext cx="18043962" cy="1610365"/>
          </a:xfrm>
        </p:spPr>
        <p:txBody>
          <a:bodyPr>
            <a:noAutofit/>
          </a:bodyPr>
          <a:lstStyle/>
          <a:p>
            <a:r>
              <a:rPr lang="lv-LV" sz="8800" dirty="0">
                <a:solidFill>
                  <a:srgbClr val="A7A7A7"/>
                </a:solidFill>
                <a:highlight>
                  <a:srgbClr val="00FF00"/>
                </a:highlight>
              </a:rPr>
              <a:t>Atklāta konkursa projektu iesniegumu atlases 2.kārta</a:t>
            </a:r>
          </a:p>
        </p:txBody>
      </p:sp>
      <p:sp>
        <p:nvSpPr>
          <p:cNvPr id="8" name="Rectangle 7">
            <a:extLst>
              <a:ext uri="{FF2B5EF4-FFF2-40B4-BE49-F238E27FC236}">
                <a16:creationId xmlns:a16="http://schemas.microsoft.com/office/drawing/2014/main" id="{B9F5E761-E59D-5711-38A2-8AAC4B221B02}"/>
              </a:ext>
            </a:extLst>
          </p:cNvPr>
          <p:cNvSpPr/>
          <p:nvPr/>
        </p:nvSpPr>
        <p:spPr>
          <a:xfrm>
            <a:off x="2926080" y="7780715"/>
            <a:ext cx="12518967" cy="1745672"/>
          </a:xfrm>
          <a:prstGeom prst="rect">
            <a:avLst/>
          </a:prstGeom>
          <a:solidFill>
            <a:schemeClr val="accent2"/>
          </a:solid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lv-LV" sz="1800" b="0" i="0" u="none" strike="noStrike" cap="none" spc="0" normalizeH="0" baseline="0">
              <a:ln>
                <a:noFill/>
              </a:ln>
              <a:solidFill>
                <a:srgbClr val="000000"/>
              </a:solidFill>
              <a:effectLst/>
              <a:uFillTx/>
              <a:latin typeface="+mn-lt"/>
              <a:ea typeface="+mn-ea"/>
              <a:cs typeface="+mn-cs"/>
              <a:sym typeface="Helvetica"/>
            </a:endParaRPr>
          </a:p>
        </p:txBody>
      </p:sp>
      <p:sp>
        <p:nvSpPr>
          <p:cNvPr id="5" name="Text Placeholder 4">
            <a:extLst>
              <a:ext uri="{FF2B5EF4-FFF2-40B4-BE49-F238E27FC236}">
                <a16:creationId xmlns:a16="http://schemas.microsoft.com/office/drawing/2014/main" id="{9547C17E-2BAC-B61D-6723-5CDBF9F839DE}"/>
              </a:ext>
            </a:extLst>
          </p:cNvPr>
          <p:cNvSpPr>
            <a:spLocks noGrp="1"/>
          </p:cNvSpPr>
          <p:nvPr>
            <p:ph type="body" sz="half" idx="1"/>
          </p:nvPr>
        </p:nvSpPr>
        <p:spPr>
          <a:xfrm>
            <a:off x="989436" y="4058503"/>
            <a:ext cx="18125226" cy="6520321"/>
          </a:xfrm>
          <a:solidFill>
            <a:schemeClr val="bg1"/>
          </a:solidFill>
        </p:spPr>
        <p:txBody>
          <a:bodyPr>
            <a:normAutofit/>
          </a:bodyPr>
          <a:lstStyle/>
          <a:p>
            <a:pPr marL="457200" indent="-457200">
              <a:buFont typeface="Arial" panose="020B0604020202020204" pitchFamily="34" charset="0"/>
              <a:buChar char="•"/>
            </a:pPr>
            <a:r>
              <a:rPr lang="lv-LV" sz="4000" dirty="0">
                <a:solidFill>
                  <a:srgbClr val="A7A7A7"/>
                </a:solidFill>
              </a:rPr>
              <a:t>Atvērta no </a:t>
            </a:r>
            <a:r>
              <a:rPr lang="lv-LV" sz="4000" b="1" dirty="0">
                <a:solidFill>
                  <a:srgbClr val="A7A7A7"/>
                </a:solidFill>
              </a:rPr>
              <a:t>16. jūnija plkst. 12:00 līdz 18. jūlija plkst. 23:59</a:t>
            </a:r>
          </a:p>
          <a:p>
            <a:endParaRPr lang="lv-LV" sz="4000" b="1" dirty="0">
              <a:solidFill>
                <a:srgbClr val="A7A7A7"/>
              </a:solidFill>
            </a:endParaRPr>
          </a:p>
          <a:p>
            <a:pPr marL="457200" indent="-457200">
              <a:buFont typeface="Arial" panose="020B0604020202020204" pitchFamily="34" charset="0"/>
              <a:buChar char="•"/>
            </a:pPr>
            <a:r>
              <a:rPr lang="lv-LV" sz="4000" dirty="0">
                <a:solidFill>
                  <a:srgbClr val="A7A7A7"/>
                </a:solidFill>
              </a:rPr>
              <a:t>Pieteikumu iesniegšana valsts platformā biznesa attīstībai </a:t>
            </a:r>
            <a:r>
              <a:rPr lang="lv-LV" sz="4000" dirty="0">
                <a:solidFill>
                  <a:srgbClr val="A7A7A7"/>
                </a:solidFill>
                <a:hlinkClick r:id="rId3"/>
              </a:rPr>
              <a:t>www.business.gov.lv</a:t>
            </a:r>
            <a:endParaRPr lang="lv-LV" sz="4000" dirty="0">
              <a:solidFill>
                <a:srgbClr val="A7A7A7"/>
              </a:solidFill>
            </a:endParaRPr>
          </a:p>
          <a:p>
            <a:pPr marL="457200" indent="-457200">
              <a:buFont typeface="Arial" panose="020B0604020202020204" pitchFamily="34" charset="0"/>
              <a:buChar char="•"/>
            </a:pPr>
            <a:endParaRPr lang="lv-LV" sz="4000" dirty="0">
              <a:solidFill>
                <a:srgbClr val="A7A7A7"/>
              </a:solidFill>
            </a:endParaRPr>
          </a:p>
          <a:p>
            <a:pPr marL="457200" indent="-457200">
              <a:buFont typeface="Arial" panose="020B0604020202020204" pitchFamily="34" charset="0"/>
              <a:buChar char="•"/>
            </a:pPr>
            <a:r>
              <a:rPr lang="lv-LV" sz="4000" dirty="0">
                <a:solidFill>
                  <a:srgbClr val="A7A7A7"/>
                </a:solidFill>
              </a:rPr>
              <a:t>Atlases kārtā pieejamais kopējais finansējums 2025., 2026., 2027. gada projektiem – EUR 14,56 milj. EUR, no kura </a:t>
            </a:r>
            <a:r>
              <a:rPr lang="lv-LV" sz="4000" b="1" dirty="0">
                <a:solidFill>
                  <a:srgbClr val="A7A7A7"/>
                </a:solidFill>
              </a:rPr>
              <a:t>2025. gadā pieejami 3 260 769,36 EUR.</a:t>
            </a:r>
          </a:p>
          <a:p>
            <a:pPr marL="457200" indent="-457200">
              <a:buFont typeface="Arial" panose="020B0604020202020204" pitchFamily="34" charset="0"/>
              <a:buChar char="•"/>
            </a:pPr>
            <a:endParaRPr lang="lv-LV" sz="4000" b="1" dirty="0">
              <a:solidFill>
                <a:srgbClr val="A7A7A7"/>
              </a:solidFill>
            </a:endParaRPr>
          </a:p>
          <a:p>
            <a:pPr marL="457200" indent="-457200">
              <a:buFont typeface="Arial" panose="020B0604020202020204" pitchFamily="34" charset="0"/>
              <a:buChar char="•"/>
            </a:pPr>
            <a:r>
              <a:rPr lang="lv-LV" sz="4000" b="1" i="1" dirty="0">
                <a:solidFill>
                  <a:srgbClr val="A7A7A7"/>
                </a:solidFill>
                <a:highlight>
                  <a:srgbClr val="FFFF00"/>
                </a:highlight>
              </a:rPr>
              <a:t>2. atlases kārtas ietvaros, finansējuma apmērs 3 260 769,36 EUR ir kopējs abām atbalsta programmām gan dižpasākumiem, gan ārvalstu filmām un abu programmu pieteikumi savstarpēji konkurēs.</a:t>
            </a:r>
          </a:p>
          <a:p>
            <a:endParaRPr lang="lv-LV" sz="4000" dirty="0">
              <a:solidFill>
                <a:srgbClr val="A7A7A7"/>
              </a:solidFill>
            </a:endParaRPr>
          </a:p>
        </p:txBody>
      </p:sp>
    </p:spTree>
    <p:extLst>
      <p:ext uri="{BB962C8B-B14F-4D97-AF65-F5344CB8AC3E}">
        <p14:creationId xmlns:p14="http://schemas.microsoft.com/office/powerpoint/2010/main" val="109050053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2F73F4-B62B-2B53-481A-DFD44C33C033}"/>
              </a:ext>
            </a:extLst>
          </p:cNvPr>
          <p:cNvPicPr>
            <a:picLocks noChangeAspect="1"/>
          </p:cNvPicPr>
          <p:nvPr/>
        </p:nvPicPr>
        <p:blipFill>
          <a:blip r:embed="rId2"/>
          <a:stretch>
            <a:fillRect/>
          </a:stretch>
        </p:blipFill>
        <p:spPr>
          <a:xfrm>
            <a:off x="430715" y="569802"/>
            <a:ext cx="9882866" cy="3561393"/>
          </a:xfrm>
          <a:prstGeom prst="rect">
            <a:avLst/>
          </a:prstGeom>
        </p:spPr>
      </p:pic>
      <p:pic>
        <p:nvPicPr>
          <p:cNvPr id="5" name="Picture 4">
            <a:extLst>
              <a:ext uri="{FF2B5EF4-FFF2-40B4-BE49-F238E27FC236}">
                <a16:creationId xmlns:a16="http://schemas.microsoft.com/office/drawing/2014/main" id="{32A5A1CA-3F74-A1B0-564F-E77C14545D7D}"/>
              </a:ext>
            </a:extLst>
          </p:cNvPr>
          <p:cNvPicPr>
            <a:picLocks noChangeAspect="1"/>
          </p:cNvPicPr>
          <p:nvPr/>
        </p:nvPicPr>
        <p:blipFill>
          <a:blip r:embed="rId3"/>
          <a:stretch>
            <a:fillRect/>
          </a:stretch>
        </p:blipFill>
        <p:spPr>
          <a:xfrm>
            <a:off x="3028802" y="4977208"/>
            <a:ext cx="7493005" cy="4762503"/>
          </a:xfrm>
          <a:prstGeom prst="rect">
            <a:avLst/>
          </a:prstGeom>
        </p:spPr>
      </p:pic>
      <p:pic>
        <p:nvPicPr>
          <p:cNvPr id="4" name="Picture 3">
            <a:extLst>
              <a:ext uri="{FF2B5EF4-FFF2-40B4-BE49-F238E27FC236}">
                <a16:creationId xmlns:a16="http://schemas.microsoft.com/office/drawing/2014/main" id="{1BEF318F-2BC9-5302-2DFA-CC64DE81FCAA}"/>
              </a:ext>
            </a:extLst>
          </p:cNvPr>
          <p:cNvPicPr>
            <a:picLocks noChangeAspect="1"/>
          </p:cNvPicPr>
          <p:nvPr/>
        </p:nvPicPr>
        <p:blipFill>
          <a:blip r:embed="rId4"/>
          <a:stretch>
            <a:fillRect/>
          </a:stretch>
        </p:blipFill>
        <p:spPr>
          <a:xfrm>
            <a:off x="13295122" y="1937778"/>
            <a:ext cx="4609244" cy="3278054"/>
          </a:xfrm>
          <a:prstGeom prst="rect">
            <a:avLst/>
          </a:prstGeom>
        </p:spPr>
      </p:pic>
      <p:pic>
        <p:nvPicPr>
          <p:cNvPr id="8" name="Picture 7">
            <a:extLst>
              <a:ext uri="{FF2B5EF4-FFF2-40B4-BE49-F238E27FC236}">
                <a16:creationId xmlns:a16="http://schemas.microsoft.com/office/drawing/2014/main" id="{ECE3F68A-D51D-79D0-C067-F4270BCDA8D5}"/>
              </a:ext>
            </a:extLst>
          </p:cNvPr>
          <p:cNvPicPr>
            <a:picLocks noChangeAspect="1"/>
          </p:cNvPicPr>
          <p:nvPr/>
        </p:nvPicPr>
        <p:blipFill>
          <a:blip r:embed="rId5"/>
          <a:stretch>
            <a:fillRect/>
          </a:stretch>
        </p:blipFill>
        <p:spPr>
          <a:xfrm>
            <a:off x="13295122" y="6087169"/>
            <a:ext cx="4609244" cy="3039429"/>
          </a:xfrm>
          <a:prstGeom prst="rect">
            <a:avLst/>
          </a:prstGeom>
        </p:spPr>
      </p:pic>
    </p:spTree>
    <p:extLst>
      <p:ext uri="{BB962C8B-B14F-4D97-AF65-F5344CB8AC3E}">
        <p14:creationId xmlns:p14="http://schemas.microsoft.com/office/powerpoint/2010/main" val="401617113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0D8570-BAAA-22F5-6214-835554D93E2A}"/>
              </a:ext>
            </a:extLst>
          </p:cNvPr>
          <p:cNvPicPr>
            <a:picLocks noChangeAspect="1"/>
          </p:cNvPicPr>
          <p:nvPr/>
        </p:nvPicPr>
        <p:blipFill>
          <a:blip r:embed="rId2"/>
          <a:stretch>
            <a:fillRect/>
          </a:stretch>
        </p:blipFill>
        <p:spPr>
          <a:xfrm>
            <a:off x="1163782" y="1265443"/>
            <a:ext cx="12293023" cy="6019422"/>
          </a:xfrm>
          <a:prstGeom prst="rect">
            <a:avLst/>
          </a:prstGeom>
        </p:spPr>
      </p:pic>
      <p:sp>
        <p:nvSpPr>
          <p:cNvPr id="4" name="TextBox 3">
            <a:extLst>
              <a:ext uri="{FF2B5EF4-FFF2-40B4-BE49-F238E27FC236}">
                <a16:creationId xmlns:a16="http://schemas.microsoft.com/office/drawing/2014/main" id="{15B19AB5-F382-D57D-7499-E55276794124}"/>
              </a:ext>
            </a:extLst>
          </p:cNvPr>
          <p:cNvSpPr txBox="1"/>
          <p:nvPr/>
        </p:nvSpPr>
        <p:spPr>
          <a:xfrm>
            <a:off x="1163782" y="8528857"/>
            <a:ext cx="17406851"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lv-LV" sz="3200" dirty="0">
                <a:solidFill>
                  <a:schemeClr val="bg1"/>
                </a:solidFill>
                <a:sym typeface="Armin Grotesk Regular"/>
              </a:rPr>
              <a:t>Instrukcija, k</a:t>
            </a:r>
            <a:r>
              <a:rPr kumimoji="0" lang="lv-LV" sz="3200" b="0" i="0" u="none" strike="noStrike" cap="none" spc="0" normalizeH="0" baseline="0" dirty="0">
                <a:ln>
                  <a:noFill/>
                </a:ln>
                <a:solidFill>
                  <a:schemeClr val="bg1"/>
                </a:solidFill>
                <a:effectLst/>
                <a:uFillTx/>
                <a:latin typeface="+mn-lt"/>
                <a:ea typeface="+mn-ea"/>
                <a:cs typeface="+mn-cs"/>
                <a:sym typeface="Armin Grotesk Regular"/>
              </a:rPr>
              <a:t>ā reģistrēties </a:t>
            </a:r>
            <a:r>
              <a:rPr kumimoji="0" lang="lv-LV" sz="3200" b="0" i="0" u="none" strike="noStrike" cap="none" spc="0" normalizeH="0" baseline="0" dirty="0">
                <a:ln>
                  <a:noFill/>
                </a:ln>
                <a:solidFill>
                  <a:schemeClr val="bg1"/>
                </a:solidFill>
                <a:effectLst/>
                <a:uFillTx/>
                <a:latin typeface="+mn-lt"/>
                <a:ea typeface="+mn-ea"/>
                <a:cs typeface="+mn-cs"/>
                <a:sym typeface="Armin Grotesk Regular"/>
                <a:hlinkClick r:id="rId3">
                  <a:extLst>
                    <a:ext uri="{A12FA001-AC4F-418D-AE19-62706E023703}">
                      <ahyp:hlinkClr xmlns:ahyp="http://schemas.microsoft.com/office/drawing/2018/hyperlinkcolor" val="tx"/>
                    </a:ext>
                  </a:extLst>
                </a:hlinkClick>
              </a:rPr>
              <a:t>www.business gov.lv</a:t>
            </a:r>
            <a:r>
              <a:rPr kumimoji="0" lang="lv-LV" sz="3200" b="0" i="0" u="none" strike="noStrike" cap="none" spc="0" normalizeH="0" baseline="0" dirty="0">
                <a:ln>
                  <a:noFill/>
                </a:ln>
                <a:solidFill>
                  <a:schemeClr val="bg1"/>
                </a:solidFill>
                <a:effectLst/>
                <a:uFillTx/>
                <a:latin typeface="+mn-lt"/>
                <a:ea typeface="+mn-ea"/>
                <a:cs typeface="+mn-cs"/>
                <a:sym typeface="Armin Grotesk Regular"/>
              </a:rPr>
              <a:t>? </a:t>
            </a:r>
            <a:r>
              <a:rPr kumimoji="0" lang="lv-LV" sz="3200" b="0" i="0" u="none" strike="noStrike" cap="none" spc="0" normalizeH="0" baseline="0" dirty="0">
                <a:ln>
                  <a:noFill/>
                </a:ln>
                <a:solidFill>
                  <a:schemeClr val="bg1"/>
                </a:solidFill>
                <a:effectLst/>
                <a:uFillTx/>
                <a:latin typeface="+mn-lt"/>
                <a:ea typeface="+mn-ea"/>
                <a:cs typeface="+mn-cs"/>
                <a:sym typeface="Armin Grotesk Regular"/>
                <a:hlinkClick r:id="rId4">
                  <a:extLst>
                    <a:ext uri="{A12FA001-AC4F-418D-AE19-62706E023703}">
                      <ahyp:hlinkClr xmlns:ahyp="http://schemas.microsoft.com/office/drawing/2018/hyperlinkcolor" val="tx"/>
                    </a:ext>
                  </a:extLst>
                </a:hlinkClick>
              </a:rPr>
              <a:t>https://business.gov.lv/materials/registracijas-process</a:t>
            </a:r>
            <a:r>
              <a:rPr kumimoji="0" lang="lv-LV" sz="3200" b="0" i="0" u="none" strike="noStrike" cap="none" spc="0" normalizeH="0" baseline="0" dirty="0">
                <a:ln>
                  <a:noFill/>
                </a:ln>
                <a:solidFill>
                  <a:schemeClr val="bg1"/>
                </a:solidFill>
                <a:effectLst/>
                <a:uFillTx/>
                <a:latin typeface="+mn-lt"/>
                <a:ea typeface="+mn-ea"/>
                <a:cs typeface="+mn-cs"/>
                <a:sym typeface="Armin Grotesk Regular"/>
              </a:rPr>
              <a:t> </a:t>
            </a:r>
          </a:p>
          <a:p>
            <a:pPr marL="0" marR="0" indent="0" algn="l" defTabSz="914400" rtl="0" fontAlgn="auto" latinLnBrk="0" hangingPunct="0">
              <a:lnSpc>
                <a:spcPct val="100000"/>
              </a:lnSpc>
              <a:spcBef>
                <a:spcPts val="0"/>
              </a:spcBef>
              <a:spcAft>
                <a:spcPts val="0"/>
              </a:spcAft>
              <a:buClrTx/>
              <a:buSzTx/>
              <a:buFontTx/>
              <a:buNone/>
              <a:tabLst/>
            </a:pPr>
            <a:endParaRPr lang="lv-LV" sz="3200" dirty="0">
              <a:solidFill>
                <a:schemeClr val="bg1"/>
              </a:solidFill>
              <a:sym typeface="Armin Grotesk Regular"/>
            </a:endParaRPr>
          </a:p>
          <a:p>
            <a:pPr marL="0" marR="0" indent="0" algn="l" defTabSz="914400" rtl="0" fontAlgn="auto" latinLnBrk="0" hangingPunct="0">
              <a:lnSpc>
                <a:spcPct val="100000"/>
              </a:lnSpc>
              <a:spcBef>
                <a:spcPts val="0"/>
              </a:spcBef>
              <a:spcAft>
                <a:spcPts val="0"/>
              </a:spcAft>
              <a:buClrTx/>
              <a:buSzTx/>
              <a:buFontTx/>
              <a:buNone/>
              <a:tabLst/>
            </a:pPr>
            <a:r>
              <a:rPr kumimoji="0" lang="lv-LV" sz="3200" b="0" i="0" u="none" strike="noStrike" cap="none" spc="0" normalizeH="0" baseline="0" dirty="0">
                <a:ln>
                  <a:noFill/>
                </a:ln>
                <a:solidFill>
                  <a:schemeClr val="bg1"/>
                </a:solidFill>
                <a:effectLst/>
                <a:uFillTx/>
                <a:latin typeface="+mn-lt"/>
                <a:ea typeface="+mn-ea"/>
                <a:cs typeface="+mn-cs"/>
                <a:sym typeface="Armin Grotesk Regular"/>
              </a:rPr>
              <a:t>Biežāk uzdotie jautājumi par platformu: </a:t>
            </a:r>
            <a:r>
              <a:rPr kumimoji="0" lang="lv-LV" sz="3200" b="0" i="0" u="none" strike="noStrike" cap="none" spc="0" normalizeH="0" baseline="0" dirty="0">
                <a:ln>
                  <a:noFill/>
                </a:ln>
                <a:solidFill>
                  <a:schemeClr val="bg1"/>
                </a:solidFill>
                <a:effectLst/>
                <a:uFillTx/>
                <a:latin typeface="+mn-lt"/>
                <a:ea typeface="+mn-ea"/>
                <a:cs typeface="+mn-cs"/>
                <a:sym typeface="Armin Grotesk Regular"/>
                <a:hlinkClick r:id="rId5">
                  <a:extLst>
                    <a:ext uri="{A12FA001-AC4F-418D-AE19-62706E023703}">
                      <ahyp:hlinkClr xmlns:ahyp="http://schemas.microsoft.com/office/drawing/2018/hyperlinkcolor" val="tx"/>
                    </a:ext>
                  </a:extLst>
                </a:hlinkClick>
              </a:rPr>
              <a:t>https://business.gov.lv/biezak-uzdotie-jautajumi</a:t>
            </a:r>
            <a:r>
              <a:rPr kumimoji="0" lang="lv-LV" sz="3200" b="0" i="0" u="none" strike="noStrike" cap="none" spc="0" normalizeH="0" baseline="0" dirty="0">
                <a:ln>
                  <a:noFill/>
                </a:ln>
                <a:solidFill>
                  <a:schemeClr val="bg1"/>
                </a:solidFill>
                <a:effectLst/>
                <a:uFillTx/>
                <a:latin typeface="+mn-lt"/>
                <a:ea typeface="+mn-ea"/>
                <a:cs typeface="+mn-cs"/>
                <a:sym typeface="Armin Grotesk Regular"/>
              </a:rPr>
              <a:t> </a:t>
            </a:r>
          </a:p>
        </p:txBody>
      </p:sp>
    </p:spTree>
    <p:extLst>
      <p:ext uri="{BB962C8B-B14F-4D97-AF65-F5344CB8AC3E}">
        <p14:creationId xmlns:p14="http://schemas.microsoft.com/office/powerpoint/2010/main" val="102900029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895FD2-62C8-2609-1449-1660471C8DC6}"/>
              </a:ext>
            </a:extLst>
          </p:cNvPr>
          <p:cNvPicPr>
            <a:picLocks noChangeAspect="1"/>
          </p:cNvPicPr>
          <p:nvPr/>
        </p:nvPicPr>
        <p:blipFill>
          <a:blip r:embed="rId3"/>
          <a:stretch>
            <a:fillRect/>
          </a:stretch>
        </p:blipFill>
        <p:spPr>
          <a:xfrm>
            <a:off x="10978045" y="593725"/>
            <a:ext cx="8705850" cy="5057775"/>
          </a:xfrm>
          <a:prstGeom prst="rect">
            <a:avLst/>
          </a:prstGeom>
        </p:spPr>
      </p:pic>
      <p:pic>
        <p:nvPicPr>
          <p:cNvPr id="2" name="object 33" descr="object 33">
            <a:extLst>
              <a:ext uri="{FF2B5EF4-FFF2-40B4-BE49-F238E27FC236}">
                <a16:creationId xmlns:a16="http://schemas.microsoft.com/office/drawing/2014/main" id="{33AF684E-FA91-3499-3DC7-B6203E477DC4}"/>
              </a:ext>
            </a:extLst>
          </p:cNvPr>
          <p:cNvPicPr>
            <a:picLocks noChangeAspect="1"/>
          </p:cNvPicPr>
          <p:nvPr/>
        </p:nvPicPr>
        <p:blipFill>
          <a:blip r:embed="rId4"/>
          <a:stretch>
            <a:fillRect/>
          </a:stretch>
        </p:blipFill>
        <p:spPr>
          <a:xfrm>
            <a:off x="14579942" y="9241077"/>
            <a:ext cx="4490303" cy="1588119"/>
          </a:xfrm>
          <a:prstGeom prst="rect">
            <a:avLst/>
          </a:prstGeom>
          <a:ln w="12700">
            <a:miter lim="400000"/>
          </a:ln>
        </p:spPr>
      </p:pic>
      <p:pic>
        <p:nvPicPr>
          <p:cNvPr id="6" name="Picture 5">
            <a:extLst>
              <a:ext uri="{FF2B5EF4-FFF2-40B4-BE49-F238E27FC236}">
                <a16:creationId xmlns:a16="http://schemas.microsoft.com/office/drawing/2014/main" id="{FA866527-7C0E-B3B2-49E2-76565A618B8F}"/>
              </a:ext>
            </a:extLst>
          </p:cNvPr>
          <p:cNvPicPr>
            <a:picLocks noChangeAspect="1"/>
          </p:cNvPicPr>
          <p:nvPr/>
        </p:nvPicPr>
        <p:blipFill>
          <a:blip r:embed="rId5"/>
          <a:stretch>
            <a:fillRect/>
          </a:stretch>
        </p:blipFill>
        <p:spPr>
          <a:xfrm>
            <a:off x="10978045" y="6019602"/>
            <a:ext cx="8820150" cy="2800350"/>
          </a:xfrm>
          <a:prstGeom prst="rect">
            <a:avLst/>
          </a:prstGeom>
        </p:spPr>
      </p:pic>
      <p:pic>
        <p:nvPicPr>
          <p:cNvPr id="7" name="Picture 6">
            <a:extLst>
              <a:ext uri="{FF2B5EF4-FFF2-40B4-BE49-F238E27FC236}">
                <a16:creationId xmlns:a16="http://schemas.microsoft.com/office/drawing/2014/main" id="{0ECE5FAE-2416-2AA8-1639-8178EDB73DCA}"/>
              </a:ext>
            </a:extLst>
          </p:cNvPr>
          <p:cNvPicPr>
            <a:picLocks noChangeAspect="1"/>
          </p:cNvPicPr>
          <p:nvPr/>
        </p:nvPicPr>
        <p:blipFill>
          <a:blip r:embed="rId6"/>
          <a:stretch>
            <a:fillRect/>
          </a:stretch>
        </p:blipFill>
        <p:spPr>
          <a:xfrm>
            <a:off x="1498403" y="593725"/>
            <a:ext cx="9055016" cy="8476713"/>
          </a:xfrm>
          <a:prstGeom prst="rect">
            <a:avLst/>
          </a:prstGeom>
        </p:spPr>
      </p:pic>
    </p:spTree>
    <p:extLst>
      <p:ext uri="{BB962C8B-B14F-4D97-AF65-F5344CB8AC3E}">
        <p14:creationId xmlns:p14="http://schemas.microsoft.com/office/powerpoint/2010/main" val="386192423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FCC0F6-77C1-B6C7-6AA0-A2EDD680FB79}"/>
              </a:ext>
            </a:extLst>
          </p:cNvPr>
          <p:cNvPicPr>
            <a:picLocks noChangeAspect="1"/>
          </p:cNvPicPr>
          <p:nvPr/>
        </p:nvPicPr>
        <p:blipFill>
          <a:blip r:embed="rId3"/>
          <a:stretch>
            <a:fillRect/>
          </a:stretch>
        </p:blipFill>
        <p:spPr>
          <a:xfrm>
            <a:off x="179844" y="1289957"/>
            <a:ext cx="10102995" cy="7598382"/>
          </a:xfrm>
          <a:prstGeom prst="rect">
            <a:avLst/>
          </a:prstGeom>
        </p:spPr>
      </p:pic>
      <p:pic>
        <p:nvPicPr>
          <p:cNvPr id="5" name="Picture 4">
            <a:extLst>
              <a:ext uri="{FF2B5EF4-FFF2-40B4-BE49-F238E27FC236}">
                <a16:creationId xmlns:a16="http://schemas.microsoft.com/office/drawing/2014/main" id="{5ED23CA6-9D9C-7FAB-284F-7D42981B0D65}"/>
              </a:ext>
            </a:extLst>
          </p:cNvPr>
          <p:cNvPicPr>
            <a:picLocks noChangeAspect="1"/>
          </p:cNvPicPr>
          <p:nvPr/>
        </p:nvPicPr>
        <p:blipFill>
          <a:blip r:embed="rId4"/>
          <a:stretch>
            <a:fillRect/>
          </a:stretch>
        </p:blipFill>
        <p:spPr>
          <a:xfrm>
            <a:off x="10493103" y="4042770"/>
            <a:ext cx="9145300" cy="6058631"/>
          </a:xfrm>
          <a:prstGeom prst="rect">
            <a:avLst/>
          </a:prstGeom>
        </p:spPr>
      </p:pic>
      <p:sp>
        <p:nvSpPr>
          <p:cNvPr id="2" name="Title 1">
            <a:extLst>
              <a:ext uri="{FF2B5EF4-FFF2-40B4-BE49-F238E27FC236}">
                <a16:creationId xmlns:a16="http://schemas.microsoft.com/office/drawing/2014/main" id="{4AEF386E-0E2F-391E-AF6F-36F6AAFA5BA8}"/>
              </a:ext>
            </a:extLst>
          </p:cNvPr>
          <p:cNvSpPr txBox="1">
            <a:spLocks/>
          </p:cNvSpPr>
          <p:nvPr/>
        </p:nvSpPr>
        <p:spPr>
          <a:xfrm>
            <a:off x="348476" y="472131"/>
            <a:ext cx="4664396" cy="817826"/>
          </a:xfrm>
          <a:prstGeom prst="rect">
            <a:avLst/>
          </a:prstGeom>
        </p:spPr>
        <p:txBody>
          <a:bodyPr>
            <a:normAutofit/>
          </a:bodyPr>
          <a:lstStyle>
            <a:lvl1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1pPr>
            <a:lvl2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2pPr>
            <a:lvl3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3pPr>
            <a:lvl4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4pPr>
            <a:lvl5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5pPr>
            <a:lvl6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6pPr>
            <a:lvl7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7pPr>
            <a:lvl8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8pPr>
            <a:lvl9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9pPr>
          </a:lstStyle>
          <a:p>
            <a:pPr hangingPunct="1"/>
            <a:r>
              <a:rPr lang="lv-LV" sz="3200" b="1" dirty="0">
                <a:solidFill>
                  <a:schemeClr val="bg1"/>
                </a:solidFill>
              </a:rPr>
              <a:t>Pieteikums</a:t>
            </a:r>
            <a:r>
              <a:rPr lang="lv-LV" sz="4000" b="1" dirty="0">
                <a:solidFill>
                  <a:schemeClr val="bg1"/>
                </a:solidFill>
              </a:rPr>
              <a:t> </a:t>
            </a:r>
            <a:r>
              <a:rPr lang="lv-LV" sz="3200" b="1" dirty="0">
                <a:solidFill>
                  <a:schemeClr val="bg1"/>
                </a:solidFill>
              </a:rPr>
              <a:t>filmām</a:t>
            </a:r>
          </a:p>
        </p:txBody>
      </p:sp>
      <p:pic>
        <p:nvPicPr>
          <p:cNvPr id="4" name="Picture 3">
            <a:extLst>
              <a:ext uri="{FF2B5EF4-FFF2-40B4-BE49-F238E27FC236}">
                <a16:creationId xmlns:a16="http://schemas.microsoft.com/office/drawing/2014/main" id="{D8744B71-E7E3-6EC3-2288-F0A2A9A889E7}"/>
              </a:ext>
            </a:extLst>
          </p:cNvPr>
          <p:cNvPicPr>
            <a:picLocks noChangeAspect="1"/>
          </p:cNvPicPr>
          <p:nvPr/>
        </p:nvPicPr>
        <p:blipFill>
          <a:blip r:embed="rId5"/>
          <a:stretch>
            <a:fillRect/>
          </a:stretch>
        </p:blipFill>
        <p:spPr>
          <a:xfrm>
            <a:off x="17882782" y="293916"/>
            <a:ext cx="1872842" cy="3135086"/>
          </a:xfrm>
          <a:prstGeom prst="rect">
            <a:avLst/>
          </a:prstGeom>
        </p:spPr>
      </p:pic>
    </p:spTree>
    <p:extLst>
      <p:ext uri="{BB962C8B-B14F-4D97-AF65-F5344CB8AC3E}">
        <p14:creationId xmlns:p14="http://schemas.microsoft.com/office/powerpoint/2010/main" val="251721726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5F3038-FF8B-CACB-4929-462AC6E6ACD5}"/>
              </a:ext>
            </a:extLst>
          </p:cNvPr>
          <p:cNvSpPr txBox="1"/>
          <p:nvPr/>
        </p:nvSpPr>
        <p:spPr>
          <a:xfrm>
            <a:off x="583746" y="683568"/>
            <a:ext cx="10050234"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hangingPunct="1"/>
            <a:r>
              <a:rPr lang="lv-LV" sz="4000" b="1" dirty="0">
                <a:solidFill>
                  <a:schemeClr val="bg1"/>
                </a:solidFill>
              </a:rPr>
              <a:t>Pieteikums filmām</a:t>
            </a:r>
          </a:p>
        </p:txBody>
      </p:sp>
      <p:pic>
        <p:nvPicPr>
          <p:cNvPr id="2050" name="Picture 2">
            <a:extLst>
              <a:ext uri="{FF2B5EF4-FFF2-40B4-BE49-F238E27FC236}">
                <a16:creationId xmlns:a16="http://schemas.microsoft.com/office/drawing/2014/main" id="{9FE6C615-5151-6B34-0132-87D1C4F6E0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746" y="2129757"/>
            <a:ext cx="13890625" cy="59764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9B7B325-FAC3-8693-CE47-1BA23D62B08A}"/>
              </a:ext>
            </a:extLst>
          </p:cNvPr>
          <p:cNvPicPr>
            <a:picLocks noChangeAspect="1"/>
          </p:cNvPicPr>
          <p:nvPr/>
        </p:nvPicPr>
        <p:blipFill>
          <a:blip r:embed="rId3"/>
          <a:stretch>
            <a:fillRect/>
          </a:stretch>
        </p:blipFill>
        <p:spPr>
          <a:xfrm>
            <a:off x="17859783" y="277587"/>
            <a:ext cx="1872842" cy="3135086"/>
          </a:xfrm>
          <a:prstGeom prst="rect">
            <a:avLst/>
          </a:prstGeom>
        </p:spPr>
      </p:pic>
    </p:spTree>
    <p:extLst>
      <p:ext uri="{BB962C8B-B14F-4D97-AF65-F5344CB8AC3E}">
        <p14:creationId xmlns:p14="http://schemas.microsoft.com/office/powerpoint/2010/main" val="381595664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12C4F-B386-BE7B-2DCB-9DA6223C7F9A}"/>
              </a:ext>
            </a:extLst>
          </p:cNvPr>
          <p:cNvSpPr txBox="1">
            <a:spLocks/>
          </p:cNvSpPr>
          <p:nvPr/>
        </p:nvSpPr>
        <p:spPr>
          <a:xfrm>
            <a:off x="294610" y="616048"/>
            <a:ext cx="4664396" cy="1418944"/>
          </a:xfrm>
          <a:prstGeom prst="rect">
            <a:avLst/>
          </a:prstGeom>
        </p:spPr>
        <p:txBody>
          <a:bodyPr>
            <a:noAutofit/>
          </a:bodyPr>
          <a:lstStyle>
            <a:lvl1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1pPr>
            <a:lvl2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2pPr>
            <a:lvl3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3pPr>
            <a:lvl4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4pPr>
            <a:lvl5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5pPr>
            <a:lvl6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6pPr>
            <a:lvl7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7pPr>
            <a:lvl8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8pPr>
            <a:lvl9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9pPr>
          </a:lstStyle>
          <a:p>
            <a:pPr hangingPunct="1"/>
            <a:r>
              <a:rPr lang="lv-LV" sz="3200" b="1" dirty="0">
                <a:solidFill>
                  <a:schemeClr val="bg1"/>
                </a:solidFill>
              </a:rPr>
              <a:t>Pieteikums</a:t>
            </a:r>
            <a:r>
              <a:rPr lang="lv-LV" sz="4000" b="1" dirty="0">
                <a:solidFill>
                  <a:schemeClr val="bg1"/>
                </a:solidFill>
              </a:rPr>
              <a:t> </a:t>
            </a:r>
            <a:r>
              <a:rPr lang="lv-LV" sz="3200" b="1" dirty="0">
                <a:solidFill>
                  <a:schemeClr val="bg1"/>
                </a:solidFill>
              </a:rPr>
              <a:t>filmām</a:t>
            </a:r>
          </a:p>
        </p:txBody>
      </p:sp>
      <p:pic>
        <p:nvPicPr>
          <p:cNvPr id="1026" name="Picture 2" descr="A screenshot of a computer&#10;&#10;AI-generated content may be incorrect.">
            <a:extLst>
              <a:ext uri="{FF2B5EF4-FFF2-40B4-BE49-F238E27FC236}">
                <a16:creationId xmlns:a16="http://schemas.microsoft.com/office/drawing/2014/main" id="{4BDB486B-7011-7A27-B448-896F7313F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241" y="1763487"/>
            <a:ext cx="8877479" cy="31847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screenshot of a computer screen&#10;&#10;AI-generated content may be incorrect.">
            <a:extLst>
              <a:ext uri="{FF2B5EF4-FFF2-40B4-BE49-F238E27FC236}">
                <a16:creationId xmlns:a16="http://schemas.microsoft.com/office/drawing/2014/main" id="{88BD6BEE-5099-5CC7-F9F8-A3C4B7AD26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9523" y="3533839"/>
            <a:ext cx="10283010" cy="757321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BB4D9B9-B207-B82F-9D69-DDF03A88F51A}"/>
              </a:ext>
            </a:extLst>
          </p:cNvPr>
          <p:cNvPicPr>
            <a:picLocks noChangeAspect="1"/>
          </p:cNvPicPr>
          <p:nvPr/>
        </p:nvPicPr>
        <p:blipFill>
          <a:blip r:embed="rId5"/>
          <a:stretch>
            <a:fillRect/>
          </a:stretch>
        </p:blipFill>
        <p:spPr>
          <a:xfrm>
            <a:off x="17789691" y="195944"/>
            <a:ext cx="1872842" cy="3135086"/>
          </a:xfrm>
          <a:prstGeom prst="rect">
            <a:avLst/>
          </a:prstGeom>
        </p:spPr>
      </p:pic>
    </p:spTree>
    <p:extLst>
      <p:ext uri="{BB962C8B-B14F-4D97-AF65-F5344CB8AC3E}">
        <p14:creationId xmlns:p14="http://schemas.microsoft.com/office/powerpoint/2010/main" val="346031045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735005-8DDC-272D-4513-2C535AD5A7AF}"/>
              </a:ext>
            </a:extLst>
          </p:cNvPr>
          <p:cNvPicPr>
            <a:picLocks noChangeAspect="1"/>
          </p:cNvPicPr>
          <p:nvPr/>
        </p:nvPicPr>
        <p:blipFill>
          <a:blip r:embed="rId3"/>
          <a:stretch>
            <a:fillRect/>
          </a:stretch>
        </p:blipFill>
        <p:spPr>
          <a:xfrm>
            <a:off x="230110" y="1137836"/>
            <a:ext cx="9562333" cy="6161035"/>
          </a:xfrm>
          <a:prstGeom prst="rect">
            <a:avLst/>
          </a:prstGeom>
        </p:spPr>
      </p:pic>
      <p:pic>
        <p:nvPicPr>
          <p:cNvPr id="5" name="Picture 4">
            <a:extLst>
              <a:ext uri="{FF2B5EF4-FFF2-40B4-BE49-F238E27FC236}">
                <a16:creationId xmlns:a16="http://schemas.microsoft.com/office/drawing/2014/main" id="{E67D48E8-6DB0-ACC3-2BA9-31AC4962EE3B}"/>
              </a:ext>
            </a:extLst>
          </p:cNvPr>
          <p:cNvPicPr>
            <a:picLocks noChangeAspect="1"/>
          </p:cNvPicPr>
          <p:nvPr/>
        </p:nvPicPr>
        <p:blipFill>
          <a:blip r:embed="rId4"/>
          <a:stretch>
            <a:fillRect/>
          </a:stretch>
        </p:blipFill>
        <p:spPr>
          <a:xfrm>
            <a:off x="10052050" y="2035209"/>
            <a:ext cx="9131906" cy="8691957"/>
          </a:xfrm>
          <a:prstGeom prst="rect">
            <a:avLst/>
          </a:prstGeom>
        </p:spPr>
      </p:pic>
      <p:sp>
        <p:nvSpPr>
          <p:cNvPr id="2" name="Title 1">
            <a:extLst>
              <a:ext uri="{FF2B5EF4-FFF2-40B4-BE49-F238E27FC236}">
                <a16:creationId xmlns:a16="http://schemas.microsoft.com/office/drawing/2014/main" id="{7E920CAE-2DF0-3973-EE0A-D40CD57697A8}"/>
              </a:ext>
            </a:extLst>
          </p:cNvPr>
          <p:cNvSpPr txBox="1">
            <a:spLocks/>
          </p:cNvSpPr>
          <p:nvPr/>
        </p:nvSpPr>
        <p:spPr>
          <a:xfrm>
            <a:off x="413791" y="466966"/>
            <a:ext cx="5301209" cy="883141"/>
          </a:xfrm>
          <a:prstGeom prst="rect">
            <a:avLst/>
          </a:prstGeom>
        </p:spPr>
        <p:txBody>
          <a:bodyPr>
            <a:normAutofit/>
          </a:bodyPr>
          <a:lstStyle>
            <a:lvl1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1pPr>
            <a:lvl2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2pPr>
            <a:lvl3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3pPr>
            <a:lvl4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4pPr>
            <a:lvl5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5pPr>
            <a:lvl6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6pPr>
            <a:lvl7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7pPr>
            <a:lvl8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8pPr>
            <a:lvl9pPr marL="0" marR="0" indent="0" algn="l" defTabSz="914400" rtl="0" latinLnBrk="0">
              <a:lnSpc>
                <a:spcPct val="100000"/>
              </a:lnSpc>
              <a:spcBef>
                <a:spcPts val="0"/>
              </a:spcBef>
              <a:spcAft>
                <a:spcPts val="0"/>
              </a:spcAft>
              <a:buClrTx/>
              <a:buSzTx/>
              <a:buFontTx/>
              <a:buNone/>
              <a:tabLst/>
              <a:defRPr sz="10400" b="0" i="0" u="none" strike="noStrike" cap="none" spc="0" baseline="0">
                <a:ln>
                  <a:noFill/>
                </a:ln>
                <a:solidFill>
                  <a:srgbClr val="A7A7A7"/>
                </a:solidFill>
                <a:uFillTx/>
                <a:latin typeface="Armin Grotesk SemiBold"/>
                <a:ea typeface="Armin Grotesk SemiBold"/>
                <a:cs typeface="Armin Grotesk SemiBold"/>
                <a:sym typeface="Armin Grotesk SemiBold"/>
              </a:defRPr>
            </a:lvl9pPr>
          </a:lstStyle>
          <a:p>
            <a:pPr hangingPunct="1"/>
            <a:r>
              <a:rPr lang="lv-LV" sz="3200" b="1" dirty="0">
                <a:solidFill>
                  <a:schemeClr val="bg1"/>
                </a:solidFill>
              </a:rPr>
              <a:t>Pieteikums</a:t>
            </a:r>
            <a:r>
              <a:rPr lang="lv-LV" sz="4000" b="1" dirty="0">
                <a:solidFill>
                  <a:schemeClr val="bg1"/>
                </a:solidFill>
              </a:rPr>
              <a:t> </a:t>
            </a:r>
            <a:r>
              <a:rPr lang="lv-LV" sz="3200" b="1" dirty="0">
                <a:solidFill>
                  <a:schemeClr val="bg1"/>
                </a:solidFill>
              </a:rPr>
              <a:t>filmām</a:t>
            </a:r>
          </a:p>
        </p:txBody>
      </p:sp>
      <p:pic>
        <p:nvPicPr>
          <p:cNvPr id="4" name="Picture 3">
            <a:extLst>
              <a:ext uri="{FF2B5EF4-FFF2-40B4-BE49-F238E27FC236}">
                <a16:creationId xmlns:a16="http://schemas.microsoft.com/office/drawing/2014/main" id="{2F7922AD-D5D2-59AC-FFB5-566C02904307}"/>
              </a:ext>
            </a:extLst>
          </p:cNvPr>
          <p:cNvPicPr>
            <a:picLocks noChangeAspect="1"/>
          </p:cNvPicPr>
          <p:nvPr/>
        </p:nvPicPr>
        <p:blipFill>
          <a:blip r:embed="rId5"/>
          <a:stretch>
            <a:fillRect/>
          </a:stretch>
        </p:blipFill>
        <p:spPr>
          <a:xfrm>
            <a:off x="18001148" y="146958"/>
            <a:ext cx="1872842" cy="3135086"/>
          </a:xfrm>
          <a:prstGeom prst="rect">
            <a:avLst/>
          </a:prstGeom>
        </p:spPr>
      </p:pic>
    </p:spTree>
    <p:extLst>
      <p:ext uri="{BB962C8B-B14F-4D97-AF65-F5344CB8AC3E}">
        <p14:creationId xmlns:p14="http://schemas.microsoft.com/office/powerpoint/2010/main" val="269182590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04D4A-889D-595B-64DA-458D4792A36E}"/>
              </a:ext>
            </a:extLst>
          </p:cNvPr>
          <p:cNvSpPr>
            <a:spLocks noGrp="1"/>
          </p:cNvSpPr>
          <p:nvPr>
            <p:ph type="title"/>
          </p:nvPr>
        </p:nvSpPr>
        <p:spPr>
          <a:xfrm>
            <a:off x="985290" y="537445"/>
            <a:ext cx="6264596" cy="853758"/>
          </a:xfrm>
        </p:spPr>
        <p:txBody>
          <a:bodyPr>
            <a:normAutofit/>
          </a:bodyPr>
          <a:lstStyle/>
          <a:p>
            <a:r>
              <a:rPr lang="lv-LV" sz="3200" b="1" dirty="0">
                <a:solidFill>
                  <a:schemeClr val="bg1"/>
                </a:solidFill>
              </a:rPr>
              <a:t>Pieteikums dižpasākumiem</a:t>
            </a:r>
          </a:p>
        </p:txBody>
      </p:sp>
      <p:pic>
        <p:nvPicPr>
          <p:cNvPr id="5" name="Picture 4">
            <a:extLst>
              <a:ext uri="{FF2B5EF4-FFF2-40B4-BE49-F238E27FC236}">
                <a16:creationId xmlns:a16="http://schemas.microsoft.com/office/drawing/2014/main" id="{345515AB-0CF6-00A1-CE21-61D740D10FE3}"/>
              </a:ext>
            </a:extLst>
          </p:cNvPr>
          <p:cNvPicPr>
            <a:picLocks noChangeAspect="1"/>
          </p:cNvPicPr>
          <p:nvPr/>
        </p:nvPicPr>
        <p:blipFill>
          <a:blip r:embed="rId2"/>
          <a:stretch>
            <a:fillRect/>
          </a:stretch>
        </p:blipFill>
        <p:spPr>
          <a:xfrm>
            <a:off x="985290" y="1250773"/>
            <a:ext cx="11502039" cy="8801454"/>
          </a:xfrm>
          <a:prstGeom prst="rect">
            <a:avLst/>
          </a:prstGeom>
        </p:spPr>
      </p:pic>
      <p:pic>
        <p:nvPicPr>
          <p:cNvPr id="4" name="object 5" descr="object 5">
            <a:extLst>
              <a:ext uri="{FF2B5EF4-FFF2-40B4-BE49-F238E27FC236}">
                <a16:creationId xmlns:a16="http://schemas.microsoft.com/office/drawing/2014/main" id="{CC6E3A44-66B4-3CA4-601F-AE57B33DD5E1}"/>
              </a:ext>
            </a:extLst>
          </p:cNvPr>
          <p:cNvPicPr>
            <a:picLocks noChangeAspect="1"/>
          </p:cNvPicPr>
          <p:nvPr/>
        </p:nvPicPr>
        <p:blipFill>
          <a:blip r:embed="rId3"/>
          <a:stretch>
            <a:fillRect/>
          </a:stretch>
        </p:blipFill>
        <p:spPr>
          <a:xfrm>
            <a:off x="17128672" y="240713"/>
            <a:ext cx="2726355" cy="4249645"/>
          </a:xfrm>
          <a:prstGeom prst="rect">
            <a:avLst/>
          </a:prstGeom>
          <a:ln w="12700">
            <a:miter lim="400000"/>
          </a:ln>
        </p:spPr>
      </p:pic>
    </p:spTree>
    <p:extLst>
      <p:ext uri="{BB962C8B-B14F-4D97-AF65-F5344CB8AC3E}">
        <p14:creationId xmlns:p14="http://schemas.microsoft.com/office/powerpoint/2010/main" val="61561402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974E6B-A76D-D4A1-07E8-A025115397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1EB7C-ED3A-56EE-032D-6E80AAFA0835}"/>
              </a:ext>
            </a:extLst>
          </p:cNvPr>
          <p:cNvSpPr>
            <a:spLocks noGrp="1"/>
          </p:cNvSpPr>
          <p:nvPr>
            <p:ph type="title"/>
          </p:nvPr>
        </p:nvSpPr>
        <p:spPr>
          <a:xfrm>
            <a:off x="1507804" y="537445"/>
            <a:ext cx="17088489" cy="2373635"/>
          </a:xfrm>
        </p:spPr>
        <p:txBody>
          <a:bodyPr>
            <a:normAutofit/>
          </a:bodyPr>
          <a:lstStyle/>
          <a:p>
            <a:r>
              <a:rPr lang="lv-LV" sz="3200" b="1" dirty="0">
                <a:solidFill>
                  <a:schemeClr val="bg1"/>
                </a:solidFill>
              </a:rPr>
              <a:t>Pieteikums dižpasākumiem</a:t>
            </a:r>
            <a:endParaRPr lang="lv-LV" sz="3200" dirty="0">
              <a:solidFill>
                <a:srgbClr val="A7A7A7"/>
              </a:solidFill>
            </a:endParaRPr>
          </a:p>
        </p:txBody>
      </p:sp>
      <p:pic>
        <p:nvPicPr>
          <p:cNvPr id="6" name="Picture 5">
            <a:extLst>
              <a:ext uri="{FF2B5EF4-FFF2-40B4-BE49-F238E27FC236}">
                <a16:creationId xmlns:a16="http://schemas.microsoft.com/office/drawing/2014/main" id="{96004D39-2BDD-4BC8-96DE-251888C9D457}"/>
              </a:ext>
            </a:extLst>
          </p:cNvPr>
          <p:cNvPicPr>
            <a:picLocks noChangeAspect="1"/>
          </p:cNvPicPr>
          <p:nvPr/>
        </p:nvPicPr>
        <p:blipFill>
          <a:blip r:embed="rId3"/>
          <a:stretch>
            <a:fillRect/>
          </a:stretch>
        </p:blipFill>
        <p:spPr>
          <a:xfrm>
            <a:off x="346368" y="999049"/>
            <a:ext cx="7834246" cy="5656702"/>
          </a:xfrm>
          <a:prstGeom prst="rect">
            <a:avLst/>
          </a:prstGeom>
        </p:spPr>
      </p:pic>
      <p:pic>
        <p:nvPicPr>
          <p:cNvPr id="8" name="Picture 7">
            <a:extLst>
              <a:ext uri="{FF2B5EF4-FFF2-40B4-BE49-F238E27FC236}">
                <a16:creationId xmlns:a16="http://schemas.microsoft.com/office/drawing/2014/main" id="{8654B4DD-0857-0916-4DC0-86E7EBE14DA1}"/>
              </a:ext>
            </a:extLst>
          </p:cNvPr>
          <p:cNvPicPr>
            <a:picLocks noChangeAspect="1"/>
          </p:cNvPicPr>
          <p:nvPr/>
        </p:nvPicPr>
        <p:blipFill>
          <a:blip r:embed="rId4"/>
          <a:stretch>
            <a:fillRect/>
          </a:stretch>
        </p:blipFill>
        <p:spPr>
          <a:xfrm>
            <a:off x="9807120" y="3370854"/>
            <a:ext cx="7603867" cy="7613781"/>
          </a:xfrm>
          <a:prstGeom prst="rect">
            <a:avLst/>
          </a:prstGeom>
        </p:spPr>
      </p:pic>
      <p:pic>
        <p:nvPicPr>
          <p:cNvPr id="10" name="Picture 9">
            <a:extLst>
              <a:ext uri="{FF2B5EF4-FFF2-40B4-BE49-F238E27FC236}">
                <a16:creationId xmlns:a16="http://schemas.microsoft.com/office/drawing/2014/main" id="{30F4730B-77E3-DC64-71ED-F4055171A2C1}"/>
              </a:ext>
            </a:extLst>
          </p:cNvPr>
          <p:cNvPicPr>
            <a:picLocks noChangeAspect="1"/>
          </p:cNvPicPr>
          <p:nvPr/>
        </p:nvPicPr>
        <p:blipFill>
          <a:blip r:embed="rId5"/>
          <a:stretch>
            <a:fillRect/>
          </a:stretch>
        </p:blipFill>
        <p:spPr>
          <a:xfrm>
            <a:off x="2823765" y="6874094"/>
            <a:ext cx="6772341" cy="4110541"/>
          </a:xfrm>
          <a:prstGeom prst="rect">
            <a:avLst/>
          </a:prstGeom>
        </p:spPr>
      </p:pic>
      <p:pic>
        <p:nvPicPr>
          <p:cNvPr id="4" name="object 5" descr="object 5">
            <a:extLst>
              <a:ext uri="{FF2B5EF4-FFF2-40B4-BE49-F238E27FC236}">
                <a16:creationId xmlns:a16="http://schemas.microsoft.com/office/drawing/2014/main" id="{C1989205-9AD1-0646-5A66-64F352B93C9C}"/>
              </a:ext>
            </a:extLst>
          </p:cNvPr>
          <p:cNvPicPr>
            <a:picLocks noChangeAspect="1"/>
          </p:cNvPicPr>
          <p:nvPr/>
        </p:nvPicPr>
        <p:blipFill>
          <a:blip r:embed="rId6"/>
          <a:stretch>
            <a:fillRect/>
          </a:stretch>
        </p:blipFill>
        <p:spPr>
          <a:xfrm>
            <a:off x="17128672" y="240713"/>
            <a:ext cx="2726355" cy="4249645"/>
          </a:xfrm>
          <a:prstGeom prst="rect">
            <a:avLst/>
          </a:prstGeom>
          <a:ln w="12700">
            <a:miter lim="400000"/>
          </a:ln>
        </p:spPr>
      </p:pic>
    </p:spTree>
    <p:extLst>
      <p:ext uri="{BB962C8B-B14F-4D97-AF65-F5344CB8AC3E}">
        <p14:creationId xmlns:p14="http://schemas.microsoft.com/office/powerpoint/2010/main" val="180694853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040FE5-4698-14B6-EC2D-06F5E2949C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57A8C5-0C4F-3424-3969-2CE08F5F2593}"/>
              </a:ext>
            </a:extLst>
          </p:cNvPr>
          <p:cNvSpPr>
            <a:spLocks noGrp="1"/>
          </p:cNvSpPr>
          <p:nvPr>
            <p:ph type="title"/>
          </p:nvPr>
        </p:nvSpPr>
        <p:spPr>
          <a:xfrm>
            <a:off x="1507804" y="537445"/>
            <a:ext cx="17088489" cy="2373635"/>
          </a:xfrm>
        </p:spPr>
        <p:txBody>
          <a:bodyPr>
            <a:normAutofit/>
          </a:bodyPr>
          <a:lstStyle/>
          <a:p>
            <a:r>
              <a:rPr lang="lv-LV" sz="3200" b="1" dirty="0">
                <a:solidFill>
                  <a:schemeClr val="bg1"/>
                </a:solidFill>
              </a:rPr>
              <a:t>Pieteikums dižpasākumiem</a:t>
            </a:r>
            <a:endParaRPr lang="lv-LV" sz="3200" dirty="0">
              <a:solidFill>
                <a:srgbClr val="A7A7A7"/>
              </a:solidFill>
            </a:endParaRPr>
          </a:p>
        </p:txBody>
      </p:sp>
      <p:sp>
        <p:nvSpPr>
          <p:cNvPr id="3" name="Text Placeholder 2">
            <a:extLst>
              <a:ext uri="{FF2B5EF4-FFF2-40B4-BE49-F238E27FC236}">
                <a16:creationId xmlns:a16="http://schemas.microsoft.com/office/drawing/2014/main" id="{30B0E1E0-D079-0F1B-9533-8C739570AE5C}"/>
              </a:ext>
            </a:extLst>
          </p:cNvPr>
          <p:cNvSpPr>
            <a:spLocks noGrp="1"/>
          </p:cNvSpPr>
          <p:nvPr>
            <p:ph type="body" sz="quarter" idx="1"/>
          </p:nvPr>
        </p:nvSpPr>
        <p:spPr>
          <a:xfrm>
            <a:off x="4912242" y="7102928"/>
            <a:ext cx="9260958" cy="1288993"/>
          </a:xfrm>
        </p:spPr>
        <p:txBody>
          <a:bodyPr/>
          <a:lstStyle/>
          <a:p>
            <a:endParaRPr lang="lv-LV" dirty="0"/>
          </a:p>
        </p:txBody>
      </p:sp>
      <p:pic>
        <p:nvPicPr>
          <p:cNvPr id="6" name="Picture 5">
            <a:extLst>
              <a:ext uri="{FF2B5EF4-FFF2-40B4-BE49-F238E27FC236}">
                <a16:creationId xmlns:a16="http://schemas.microsoft.com/office/drawing/2014/main" id="{605AE080-6641-1196-9993-051BC24E9090}"/>
              </a:ext>
            </a:extLst>
          </p:cNvPr>
          <p:cNvPicPr>
            <a:picLocks noChangeAspect="1"/>
          </p:cNvPicPr>
          <p:nvPr/>
        </p:nvPicPr>
        <p:blipFill>
          <a:blip r:embed="rId2"/>
          <a:stretch>
            <a:fillRect/>
          </a:stretch>
        </p:blipFill>
        <p:spPr>
          <a:xfrm>
            <a:off x="4912242" y="1724262"/>
            <a:ext cx="9598113" cy="8632029"/>
          </a:xfrm>
          <a:prstGeom prst="rect">
            <a:avLst/>
          </a:prstGeom>
        </p:spPr>
      </p:pic>
      <p:pic>
        <p:nvPicPr>
          <p:cNvPr id="4" name="object 5" descr="object 5">
            <a:extLst>
              <a:ext uri="{FF2B5EF4-FFF2-40B4-BE49-F238E27FC236}">
                <a16:creationId xmlns:a16="http://schemas.microsoft.com/office/drawing/2014/main" id="{94DA027F-655F-A63B-725E-895BF36C1E9F}"/>
              </a:ext>
            </a:extLst>
          </p:cNvPr>
          <p:cNvPicPr>
            <a:picLocks noChangeAspect="1"/>
          </p:cNvPicPr>
          <p:nvPr/>
        </p:nvPicPr>
        <p:blipFill>
          <a:blip r:embed="rId3"/>
          <a:stretch>
            <a:fillRect/>
          </a:stretch>
        </p:blipFill>
        <p:spPr>
          <a:xfrm>
            <a:off x="17128672" y="240713"/>
            <a:ext cx="2726355" cy="4249645"/>
          </a:xfrm>
          <a:prstGeom prst="rect">
            <a:avLst/>
          </a:prstGeom>
          <a:ln w="12700">
            <a:miter lim="400000"/>
          </a:ln>
        </p:spPr>
      </p:pic>
    </p:spTree>
    <p:extLst>
      <p:ext uri="{BB962C8B-B14F-4D97-AF65-F5344CB8AC3E}">
        <p14:creationId xmlns:p14="http://schemas.microsoft.com/office/powerpoint/2010/main" val="20950650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5F1EB-4B0E-A37F-C674-C818D8595073}"/>
              </a:ext>
            </a:extLst>
          </p:cNvPr>
          <p:cNvSpPr>
            <a:spLocks noGrp="1"/>
          </p:cNvSpPr>
          <p:nvPr>
            <p:ph type="title"/>
          </p:nvPr>
        </p:nvSpPr>
        <p:spPr>
          <a:xfrm>
            <a:off x="1926772" y="555172"/>
            <a:ext cx="13781314" cy="1469572"/>
          </a:xfrm>
        </p:spPr>
        <p:txBody>
          <a:bodyPr>
            <a:normAutofit/>
          </a:bodyPr>
          <a:lstStyle/>
          <a:p>
            <a:r>
              <a:rPr lang="lv-LV" sz="8000" dirty="0">
                <a:solidFill>
                  <a:schemeClr val="tx2"/>
                </a:solidFill>
                <a:highlight>
                  <a:srgbClr val="00FF00"/>
                </a:highlight>
              </a:rPr>
              <a:t>Būtiskākie grozījumi MKN Nr.99</a:t>
            </a:r>
          </a:p>
        </p:txBody>
      </p:sp>
      <p:sp>
        <p:nvSpPr>
          <p:cNvPr id="3" name="Text Placeholder 2">
            <a:extLst>
              <a:ext uri="{FF2B5EF4-FFF2-40B4-BE49-F238E27FC236}">
                <a16:creationId xmlns:a16="http://schemas.microsoft.com/office/drawing/2014/main" id="{981B18BE-C827-07F4-3A96-D20C8A57848F}"/>
              </a:ext>
            </a:extLst>
          </p:cNvPr>
          <p:cNvSpPr>
            <a:spLocks noGrp="1"/>
          </p:cNvSpPr>
          <p:nvPr>
            <p:ph type="body" sz="half" idx="1"/>
          </p:nvPr>
        </p:nvSpPr>
        <p:spPr>
          <a:xfrm>
            <a:off x="1926772" y="2197614"/>
            <a:ext cx="13781314" cy="8802080"/>
          </a:xfrm>
        </p:spPr>
        <p:txBody>
          <a:bodyPr>
            <a:normAutofit lnSpcReduction="10000"/>
          </a:bodyPr>
          <a:lstStyle/>
          <a:p>
            <a:pPr algn="just"/>
            <a:r>
              <a:rPr lang="lv-LV" sz="3600" dirty="0">
                <a:solidFill>
                  <a:schemeClr val="tx2"/>
                </a:solidFill>
              </a:rPr>
              <a:t>1</a:t>
            </a:r>
            <a:r>
              <a:rPr lang="lv-LV" sz="3200" dirty="0">
                <a:solidFill>
                  <a:schemeClr val="tx2"/>
                </a:solidFill>
              </a:rPr>
              <a:t>. Ārvalstu filmu projektu īstenošanai atbalstu būs iespējams saņemt arī saskaņā ar</a:t>
            </a:r>
            <a:r>
              <a:rPr lang="lv-LV" sz="3200" i="1" dirty="0">
                <a:solidFill>
                  <a:schemeClr val="tx2"/>
                </a:solidFill>
              </a:rPr>
              <a:t> </a:t>
            </a:r>
            <a:r>
              <a:rPr lang="lv-LV" sz="3200" i="1" dirty="0" err="1">
                <a:solidFill>
                  <a:schemeClr val="tx2"/>
                </a:solidFill>
              </a:rPr>
              <a:t>de</a:t>
            </a:r>
            <a:r>
              <a:rPr lang="lv-LV" sz="3200" i="1" dirty="0">
                <a:solidFill>
                  <a:schemeClr val="tx2"/>
                </a:solidFill>
              </a:rPr>
              <a:t> </a:t>
            </a:r>
            <a:r>
              <a:rPr lang="lv-LV" sz="3200" i="1" dirty="0" err="1">
                <a:solidFill>
                  <a:schemeClr val="tx2"/>
                </a:solidFill>
              </a:rPr>
              <a:t>minimis</a:t>
            </a:r>
            <a:r>
              <a:rPr lang="lv-LV" sz="3200" i="1" dirty="0">
                <a:solidFill>
                  <a:schemeClr val="tx2"/>
                </a:solidFill>
              </a:rPr>
              <a:t> </a:t>
            </a:r>
            <a:r>
              <a:rPr lang="lv-LV" sz="3200" dirty="0">
                <a:solidFill>
                  <a:schemeClr val="tx2"/>
                </a:solidFill>
              </a:rPr>
              <a:t>regulējumu, kas ļauj segt ar filmu uzņemšanu saistītās izmaksas no attiecīgā atlases gada 1. janvāra</a:t>
            </a:r>
          </a:p>
          <a:p>
            <a:endParaRPr lang="lv-LV" sz="3200" dirty="0">
              <a:solidFill>
                <a:schemeClr val="tx2"/>
              </a:solidFill>
            </a:endParaRPr>
          </a:p>
          <a:p>
            <a:r>
              <a:rPr lang="lv-LV" sz="3200" dirty="0">
                <a:solidFill>
                  <a:schemeClr val="tx2"/>
                </a:solidFill>
              </a:rPr>
              <a:t>2. </a:t>
            </a:r>
            <a:r>
              <a:rPr lang="lv-LV" sz="3200" dirty="0" err="1">
                <a:solidFill>
                  <a:schemeClr val="tx2"/>
                </a:solidFill>
              </a:rPr>
              <a:t>Dižpasākumu</a:t>
            </a:r>
            <a:r>
              <a:rPr lang="lv-LV" sz="3200" dirty="0">
                <a:solidFill>
                  <a:schemeClr val="tx2"/>
                </a:solidFill>
              </a:rPr>
              <a:t> projektiem papildinātas attiecināmo izmaksu pozīcijas</a:t>
            </a:r>
          </a:p>
          <a:p>
            <a:endParaRPr lang="lv-LV" sz="3200" dirty="0">
              <a:solidFill>
                <a:schemeClr val="tx2"/>
              </a:solidFill>
            </a:endParaRPr>
          </a:p>
          <a:p>
            <a:pPr algn="just"/>
            <a:r>
              <a:rPr lang="lv-LV" sz="3200" dirty="0">
                <a:solidFill>
                  <a:schemeClr val="tx2"/>
                </a:solidFill>
              </a:rPr>
              <a:t>3. Ārvalstu filmu projektu iesniegumu kvalitātes kritērijs </a:t>
            </a:r>
            <a:r>
              <a:rPr lang="lv-LV" sz="3200" i="1" dirty="0">
                <a:solidFill>
                  <a:schemeClr val="tx2"/>
                </a:solidFill>
              </a:rPr>
              <a:t>Latvijas filmu nozares pakalpojumu un speciālistu izmantošana</a:t>
            </a:r>
            <a:r>
              <a:rPr lang="lv-LV" sz="3200" dirty="0">
                <a:solidFill>
                  <a:schemeClr val="tx2"/>
                </a:solidFill>
              </a:rPr>
              <a:t> ir papildināts ar Latvijas speciālistiem par kuriem būs iespējams iegūt punktu skaitu.</a:t>
            </a:r>
          </a:p>
          <a:p>
            <a:pPr algn="just"/>
            <a:endParaRPr lang="lv-LV" sz="3200" dirty="0">
              <a:solidFill>
                <a:schemeClr val="tx2"/>
              </a:solidFill>
            </a:endParaRPr>
          </a:p>
          <a:p>
            <a:pPr algn="just"/>
            <a:r>
              <a:rPr lang="lv-LV" sz="3200" dirty="0">
                <a:solidFill>
                  <a:schemeClr val="tx2"/>
                </a:solidFill>
              </a:rPr>
              <a:t>4. Ārvalstu filmu projektu iesniegumu kvalitātes kritērijā </a:t>
            </a:r>
            <a:r>
              <a:rPr lang="lv-LV" sz="3200" i="1" dirty="0">
                <a:solidFill>
                  <a:schemeClr val="tx2"/>
                </a:solidFill>
              </a:rPr>
              <a:t>Pievienotās vērtības nodokļa ieņēmumu summas no provizoriski plānotajām attiecināmajām izmaksām pret pieprasīto līdzfinansējumu (%) </a:t>
            </a:r>
            <a:r>
              <a:rPr lang="lv-LV" sz="3200" dirty="0">
                <a:solidFill>
                  <a:schemeClr val="tx2"/>
                </a:solidFill>
              </a:rPr>
              <a:t>veiktas izmaiņas samazinot attiecības % likmi.</a:t>
            </a:r>
          </a:p>
          <a:p>
            <a:pPr algn="just"/>
            <a:endParaRPr lang="lv-LV" sz="3200" dirty="0">
              <a:solidFill>
                <a:schemeClr val="tx2"/>
              </a:solidFill>
            </a:endParaRPr>
          </a:p>
          <a:p>
            <a:pPr algn="just"/>
            <a:r>
              <a:rPr lang="lv-LV" sz="3200" dirty="0">
                <a:solidFill>
                  <a:schemeClr val="tx2"/>
                </a:solidFill>
              </a:rPr>
              <a:t>5. </a:t>
            </a:r>
            <a:r>
              <a:rPr lang="lv-LV" sz="3200" dirty="0" err="1">
                <a:solidFill>
                  <a:schemeClr val="tx2"/>
                </a:solidFill>
              </a:rPr>
              <a:t>Dižpasākumu</a:t>
            </a:r>
            <a:r>
              <a:rPr lang="lv-LV" sz="3200" dirty="0">
                <a:solidFill>
                  <a:schemeClr val="tx2"/>
                </a:solidFill>
              </a:rPr>
              <a:t> projektu iesniegumu kvalitātes kritērijā </a:t>
            </a:r>
            <a:r>
              <a:rPr lang="lv-LV" sz="3200" i="1" dirty="0">
                <a:solidFill>
                  <a:schemeClr val="tx2"/>
                </a:solidFill>
              </a:rPr>
              <a:t>Pievienotās vērtības nodokļa ieņēmumu summas no provizoriski ārvalstniekiem pārdoto biļešu skaita un ieņēmumiem no ārvalstu viesiem attiecība pret pieprasīto līdzfinansējumu (%)  </a:t>
            </a:r>
            <a:r>
              <a:rPr lang="lv-LV" sz="3200" dirty="0">
                <a:solidFill>
                  <a:schemeClr val="tx2"/>
                </a:solidFill>
              </a:rPr>
              <a:t>veiktas izmaiņas samazinot attiecības % likmi.</a:t>
            </a:r>
          </a:p>
          <a:p>
            <a:pPr algn="just"/>
            <a:endParaRPr lang="lv-LV" sz="3200" dirty="0">
              <a:solidFill>
                <a:schemeClr val="tx2"/>
              </a:solidFill>
            </a:endParaRPr>
          </a:p>
          <a:p>
            <a:pPr algn="just"/>
            <a:endParaRPr lang="lv-LV" sz="3200" i="1" dirty="0">
              <a:solidFill>
                <a:schemeClr val="tx2"/>
              </a:solidFill>
            </a:endParaRPr>
          </a:p>
          <a:p>
            <a:pPr algn="just"/>
            <a:endParaRPr lang="lv-LV" sz="3200" i="1" dirty="0">
              <a:solidFill>
                <a:schemeClr val="tx2"/>
              </a:solidFill>
            </a:endParaRPr>
          </a:p>
        </p:txBody>
      </p:sp>
      <p:pic>
        <p:nvPicPr>
          <p:cNvPr id="4" name="object 5" descr="object 5">
            <a:extLst>
              <a:ext uri="{FF2B5EF4-FFF2-40B4-BE49-F238E27FC236}">
                <a16:creationId xmlns:a16="http://schemas.microsoft.com/office/drawing/2014/main" id="{A54A1ECC-DA92-96D5-BB73-1B0CB4C06DBC}"/>
              </a:ext>
            </a:extLst>
          </p:cNvPr>
          <p:cNvPicPr>
            <a:picLocks noChangeAspect="1"/>
          </p:cNvPicPr>
          <p:nvPr/>
        </p:nvPicPr>
        <p:blipFill>
          <a:blip r:embed="rId2"/>
          <a:stretch>
            <a:fillRect/>
          </a:stretch>
        </p:blipFill>
        <p:spPr>
          <a:xfrm>
            <a:off x="15936686" y="5340537"/>
            <a:ext cx="3177978" cy="4953603"/>
          </a:xfrm>
          <a:prstGeom prst="rect">
            <a:avLst/>
          </a:prstGeom>
          <a:ln w="12700">
            <a:miter lim="400000"/>
          </a:ln>
        </p:spPr>
      </p:pic>
      <p:pic>
        <p:nvPicPr>
          <p:cNvPr id="5" name="Picture 4">
            <a:extLst>
              <a:ext uri="{FF2B5EF4-FFF2-40B4-BE49-F238E27FC236}">
                <a16:creationId xmlns:a16="http://schemas.microsoft.com/office/drawing/2014/main" id="{B61E7C77-D108-2EC3-7EE5-70928621334E}"/>
              </a:ext>
            </a:extLst>
          </p:cNvPr>
          <p:cNvPicPr>
            <a:picLocks noChangeAspect="1"/>
          </p:cNvPicPr>
          <p:nvPr/>
        </p:nvPicPr>
        <p:blipFill>
          <a:blip r:embed="rId3"/>
          <a:stretch>
            <a:fillRect/>
          </a:stretch>
        </p:blipFill>
        <p:spPr>
          <a:xfrm>
            <a:off x="16072432" y="335665"/>
            <a:ext cx="2906485" cy="4865377"/>
          </a:xfrm>
          <a:prstGeom prst="rect">
            <a:avLst/>
          </a:prstGeom>
        </p:spPr>
      </p:pic>
    </p:spTree>
    <p:extLst>
      <p:ext uri="{BB962C8B-B14F-4D97-AF65-F5344CB8AC3E}">
        <p14:creationId xmlns:p14="http://schemas.microsoft.com/office/powerpoint/2010/main" val="386893150"/>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3A65F9-370E-1192-091F-A3A0D54935C5}"/>
            </a:ext>
          </a:extLst>
        </p:cNvPr>
        <p:cNvGrpSpPr/>
        <p:nvPr/>
      </p:nvGrpSpPr>
      <p:grpSpPr>
        <a:xfrm>
          <a:off x="0" y="0"/>
          <a:ext cx="0" cy="0"/>
          <a:chOff x="0" y="0"/>
          <a:chExt cx="0" cy="0"/>
        </a:xfrm>
      </p:grpSpPr>
      <p:sp>
        <p:nvSpPr>
          <p:cNvPr id="85" name="object 2">
            <a:extLst>
              <a:ext uri="{FF2B5EF4-FFF2-40B4-BE49-F238E27FC236}">
                <a16:creationId xmlns:a16="http://schemas.microsoft.com/office/drawing/2014/main" id="{A6C1198C-4E8E-2653-7B01-685D4222002A}"/>
              </a:ext>
            </a:extLst>
          </p:cNvPr>
          <p:cNvSpPr/>
          <p:nvPr/>
        </p:nvSpPr>
        <p:spPr>
          <a:xfrm>
            <a:off x="-15624" y="792"/>
            <a:ext cx="20094220" cy="11302208"/>
          </a:xfrm>
          <a:prstGeom prst="rect">
            <a:avLst/>
          </a:prstGeom>
          <a:solidFill>
            <a:srgbClr val="A50B32"/>
          </a:solidFill>
          <a:ln w="12700">
            <a:miter lim="400000"/>
          </a:ln>
        </p:spPr>
        <p:txBody>
          <a:bodyPr lIns="45718" tIns="45718" rIns="45718" bIns="45718"/>
          <a:lstStyle/>
          <a:p>
            <a:pPr>
              <a:defRPr>
                <a:latin typeface="+mj-lt"/>
                <a:ea typeface="+mj-ea"/>
                <a:cs typeface="+mj-cs"/>
                <a:sym typeface="Armin Grotesk Regular"/>
              </a:defRPr>
            </a:pPr>
            <a:endParaRPr/>
          </a:p>
        </p:txBody>
      </p:sp>
      <p:pic>
        <p:nvPicPr>
          <p:cNvPr id="138" name="object 33" descr="object 33">
            <a:extLst>
              <a:ext uri="{FF2B5EF4-FFF2-40B4-BE49-F238E27FC236}">
                <a16:creationId xmlns:a16="http://schemas.microsoft.com/office/drawing/2014/main" id="{9C77458F-C92A-1E62-4150-93BD61453B8A}"/>
              </a:ext>
            </a:extLst>
          </p:cNvPr>
          <p:cNvPicPr>
            <a:picLocks noChangeAspect="1"/>
          </p:cNvPicPr>
          <p:nvPr/>
        </p:nvPicPr>
        <p:blipFill>
          <a:blip r:embed="rId3"/>
          <a:stretch>
            <a:fillRect/>
          </a:stretch>
        </p:blipFill>
        <p:spPr>
          <a:xfrm>
            <a:off x="14579942" y="9241077"/>
            <a:ext cx="4490303" cy="1588119"/>
          </a:xfrm>
          <a:prstGeom prst="rect">
            <a:avLst/>
          </a:prstGeom>
          <a:ln w="12700">
            <a:miter lim="400000"/>
          </a:ln>
        </p:spPr>
      </p:pic>
      <p:sp>
        <p:nvSpPr>
          <p:cNvPr id="140" name="object 35">
            <a:extLst>
              <a:ext uri="{FF2B5EF4-FFF2-40B4-BE49-F238E27FC236}">
                <a16:creationId xmlns:a16="http://schemas.microsoft.com/office/drawing/2014/main" id="{51DCDA50-56EB-218F-0958-C1F542190415}"/>
              </a:ext>
            </a:extLst>
          </p:cNvPr>
          <p:cNvSpPr txBox="1">
            <a:spLocks noGrp="1"/>
          </p:cNvSpPr>
          <p:nvPr>
            <p:ph type="title"/>
          </p:nvPr>
        </p:nvSpPr>
        <p:spPr>
          <a:xfrm>
            <a:off x="6645527" y="2409747"/>
            <a:ext cx="12951656" cy="3610275"/>
          </a:xfrm>
          <a:prstGeom prst="rect">
            <a:avLst/>
          </a:prstGeom>
        </p:spPr>
        <p:txBody>
          <a:bodyPr/>
          <a:lstStyle/>
          <a:p>
            <a:pPr>
              <a:lnSpc>
                <a:spcPct val="70000"/>
              </a:lnSpc>
              <a:defRPr sz="7200">
                <a:solidFill>
                  <a:srgbClr val="A7A7A7"/>
                </a:solidFill>
                <a:latin typeface="Armin Grotesk UltraBold"/>
                <a:ea typeface="Armin Grotesk UltraBold"/>
                <a:cs typeface="Armin Grotesk UltraBold"/>
                <a:sym typeface="Armin Grotesk UltraBold"/>
              </a:defRPr>
            </a:pPr>
            <a:br>
              <a:rPr dirty="0"/>
            </a:br>
            <a:endParaRPr dirty="0"/>
          </a:p>
        </p:txBody>
      </p:sp>
      <p:pic>
        <p:nvPicPr>
          <p:cNvPr id="6" name="Picture 5">
            <a:extLst>
              <a:ext uri="{FF2B5EF4-FFF2-40B4-BE49-F238E27FC236}">
                <a16:creationId xmlns:a16="http://schemas.microsoft.com/office/drawing/2014/main" id="{567F2FEC-B5B7-56BD-0987-DB82E62CBC4F}"/>
              </a:ext>
            </a:extLst>
          </p:cNvPr>
          <p:cNvPicPr>
            <a:picLocks noChangeAspect="1"/>
          </p:cNvPicPr>
          <p:nvPr/>
        </p:nvPicPr>
        <p:blipFill>
          <a:blip r:embed="rId4"/>
          <a:stretch>
            <a:fillRect/>
          </a:stretch>
        </p:blipFill>
        <p:spPr>
          <a:xfrm>
            <a:off x="2102922" y="2369203"/>
            <a:ext cx="14974843" cy="4972115"/>
          </a:xfrm>
          <a:prstGeom prst="rect">
            <a:avLst/>
          </a:prstGeom>
        </p:spPr>
      </p:pic>
    </p:spTree>
    <p:extLst>
      <p:ext uri="{BB962C8B-B14F-4D97-AF65-F5344CB8AC3E}">
        <p14:creationId xmlns:p14="http://schemas.microsoft.com/office/powerpoint/2010/main" val="1215518491"/>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986C-F829-CE1B-7CDD-4B8DF78AF39D}"/>
              </a:ext>
            </a:extLst>
          </p:cNvPr>
          <p:cNvSpPr>
            <a:spLocks noGrp="1"/>
          </p:cNvSpPr>
          <p:nvPr>
            <p:ph type="title"/>
          </p:nvPr>
        </p:nvSpPr>
        <p:spPr>
          <a:xfrm>
            <a:off x="989436" y="213040"/>
            <a:ext cx="18414983" cy="1610363"/>
          </a:xfrm>
        </p:spPr>
        <p:txBody>
          <a:bodyPr>
            <a:noAutofit/>
          </a:bodyPr>
          <a:lstStyle/>
          <a:p>
            <a:r>
              <a:rPr lang="lv-LV" sz="8000" dirty="0">
                <a:solidFill>
                  <a:srgbClr val="A7A7A7"/>
                </a:solidFill>
              </a:rPr>
              <a:t>Uz atbalstu var pretendēt, ja pretendents:</a:t>
            </a:r>
          </a:p>
        </p:txBody>
      </p:sp>
      <p:sp>
        <p:nvSpPr>
          <p:cNvPr id="3" name="Text Placeholder 2">
            <a:extLst>
              <a:ext uri="{FF2B5EF4-FFF2-40B4-BE49-F238E27FC236}">
                <a16:creationId xmlns:a16="http://schemas.microsoft.com/office/drawing/2014/main" id="{6C7FF8A1-B938-215E-FB99-77DBB159EA9C}"/>
              </a:ext>
            </a:extLst>
          </p:cNvPr>
          <p:cNvSpPr>
            <a:spLocks noGrp="1"/>
          </p:cNvSpPr>
          <p:nvPr>
            <p:ph type="body" sz="half" idx="1"/>
          </p:nvPr>
        </p:nvSpPr>
        <p:spPr>
          <a:xfrm>
            <a:off x="989436" y="1823404"/>
            <a:ext cx="18125226" cy="9160030"/>
          </a:xfrm>
        </p:spPr>
        <p:txBody>
          <a:bodyPr>
            <a:normAutofit/>
          </a:bodyPr>
          <a:lstStyle/>
          <a:p>
            <a:r>
              <a:rPr lang="lv-LV" dirty="0">
                <a:solidFill>
                  <a:srgbClr val="A7A7A7"/>
                </a:solidFill>
              </a:rPr>
              <a:t>DIŽPASĀKUMIEM–</a:t>
            </a:r>
            <a:r>
              <a:rPr lang="lv-LV" b="1" dirty="0">
                <a:solidFill>
                  <a:srgbClr val="A7A7A7"/>
                </a:solidFill>
              </a:rPr>
              <a:t>sīkais (mikro), mazais, vidējais vai lielais komersants </a:t>
            </a:r>
            <a:r>
              <a:rPr lang="lv-LV" dirty="0">
                <a:solidFill>
                  <a:srgbClr val="A7A7A7"/>
                </a:solidFill>
              </a:rPr>
              <a:t>vai </a:t>
            </a:r>
            <a:r>
              <a:rPr lang="lv-LV" b="1" dirty="0">
                <a:solidFill>
                  <a:srgbClr val="A7A7A7"/>
                </a:solidFill>
              </a:rPr>
              <a:t>Biedrību un nodibinājumu reģistrā reģistrēta biedrība vai nodibinājums </a:t>
            </a:r>
          </a:p>
          <a:p>
            <a:endParaRPr lang="lv-LV" b="1" dirty="0">
              <a:solidFill>
                <a:srgbClr val="A7A7A7"/>
              </a:solidFill>
            </a:endParaRPr>
          </a:p>
          <a:p>
            <a:r>
              <a:rPr lang="lv-LV" dirty="0">
                <a:solidFill>
                  <a:srgbClr val="A7A7A7"/>
                </a:solidFill>
              </a:rPr>
              <a:t>FILMĀM - komersants, kurš </a:t>
            </a:r>
            <a:r>
              <a:rPr lang="lv-LV" b="1" dirty="0">
                <a:solidFill>
                  <a:srgbClr val="A7A7A7"/>
                </a:solidFill>
              </a:rPr>
              <a:t>ir reģistrēts Latvijas komercreģistrā</a:t>
            </a:r>
            <a:r>
              <a:rPr lang="lv-LV" dirty="0">
                <a:solidFill>
                  <a:srgbClr val="A7A7A7"/>
                </a:solidFill>
              </a:rPr>
              <a:t> un </a:t>
            </a:r>
            <a:r>
              <a:rPr lang="lv-LV" b="1" dirty="0">
                <a:solidFill>
                  <a:srgbClr val="A7A7A7"/>
                </a:solidFill>
              </a:rPr>
              <a:t>vismaz 24 mēnešus pirms projekta iesniegšanas ir reģistrēts Latvijas filmu producentu reģistrā</a:t>
            </a:r>
            <a:r>
              <a:rPr lang="lv-LV" dirty="0">
                <a:solidFill>
                  <a:srgbClr val="A7A7A7"/>
                </a:solidFill>
              </a:rPr>
              <a:t>, un kurš </a:t>
            </a:r>
            <a:r>
              <a:rPr lang="lv-LV" b="1" dirty="0">
                <a:solidFill>
                  <a:srgbClr val="A7A7A7"/>
                </a:solidFill>
              </a:rPr>
              <a:t>par nodomu uzņemt filmu Latvijā ir noslēdzis līgumu vai nodomu protokolu ar ārvalstu filmu producentu</a:t>
            </a:r>
            <a:r>
              <a:rPr lang="lv-LV" dirty="0">
                <a:solidFill>
                  <a:srgbClr val="A7A7A7"/>
                </a:solidFill>
              </a:rPr>
              <a:t>, kas ārvalstīs reģistrēts kā filmu producents</a:t>
            </a:r>
          </a:p>
          <a:p>
            <a:endParaRPr lang="lv-LV" dirty="0">
              <a:solidFill>
                <a:srgbClr val="A7A7A7"/>
              </a:solidFill>
            </a:endParaRPr>
          </a:p>
          <a:p>
            <a:pPr marL="457200" indent="-457200">
              <a:buFont typeface="Arial" panose="020B0604020202020204" pitchFamily="34" charset="0"/>
              <a:buChar char="•"/>
            </a:pPr>
            <a:r>
              <a:rPr lang="lv-LV" dirty="0">
                <a:solidFill>
                  <a:srgbClr val="A7A7A7"/>
                </a:solidFill>
              </a:rPr>
              <a:t>projekta iesnieguma iesniegšanas dienā </a:t>
            </a:r>
            <a:r>
              <a:rPr lang="lv-LV" u="sng" dirty="0">
                <a:solidFill>
                  <a:srgbClr val="A7A7A7"/>
                </a:solidFill>
              </a:rPr>
              <a:t>nav</a:t>
            </a:r>
            <a:r>
              <a:rPr lang="lv-LV" dirty="0">
                <a:solidFill>
                  <a:srgbClr val="A7A7A7"/>
                </a:solidFill>
              </a:rPr>
              <a:t> Valsts ieņēmumu dienesta administrēto nodokļu (nodevu) parādu, kas kopsummā pārsniedz 1000 euro, izņemot nodokļu maksājumus, kuru maksāšanas termiņš saskaņā ar likuma "Par nodokļiem un nodevām" 24. panta pirmo, 1.</a:t>
            </a:r>
            <a:r>
              <a:rPr lang="lv-LV" baseline="30000" dirty="0">
                <a:solidFill>
                  <a:srgbClr val="A7A7A7"/>
                </a:solidFill>
              </a:rPr>
              <a:t>3</a:t>
            </a:r>
            <a:r>
              <a:rPr lang="lv-LV" dirty="0">
                <a:solidFill>
                  <a:srgbClr val="A7A7A7"/>
                </a:solidFill>
              </a:rPr>
              <a:t> un 1.</a:t>
            </a:r>
            <a:r>
              <a:rPr lang="lv-LV" baseline="30000" dirty="0">
                <a:solidFill>
                  <a:srgbClr val="A7A7A7"/>
                </a:solidFill>
              </a:rPr>
              <a:t>7</a:t>
            </a:r>
            <a:r>
              <a:rPr lang="lv-LV" dirty="0">
                <a:solidFill>
                  <a:srgbClr val="A7A7A7"/>
                </a:solidFill>
              </a:rPr>
              <a:t> daļu ir pagarināts, sadalīts termiņos, atlikts vai atkārtoti sadalīts termiņos </a:t>
            </a:r>
          </a:p>
          <a:p>
            <a:pPr marL="457200" indent="-457200">
              <a:buFont typeface="Arial" panose="020B0604020202020204" pitchFamily="34" charset="0"/>
              <a:buChar char="•"/>
            </a:pPr>
            <a:r>
              <a:rPr lang="lv-LV" dirty="0">
                <a:solidFill>
                  <a:srgbClr val="A7A7A7"/>
                </a:solidFill>
              </a:rPr>
              <a:t>ir pievienotās vērtības nodokļa maksātājs (ja attiecināms)</a:t>
            </a:r>
          </a:p>
          <a:p>
            <a:pPr marL="457200" indent="-457200">
              <a:buFont typeface="Arial" panose="020B0604020202020204" pitchFamily="34" charset="0"/>
              <a:buChar char="•"/>
            </a:pPr>
            <a:r>
              <a:rPr lang="lv-LV" dirty="0">
                <a:solidFill>
                  <a:srgbClr val="A7A7A7"/>
                </a:solidFill>
              </a:rPr>
              <a:t>ja finansējums tiek piešķirts saskaņā ar Komisijas regulu Nr. 651/2014, projekta īstenotājs (grupas līmenī) </a:t>
            </a:r>
            <a:r>
              <a:rPr lang="lv-LV" u="sng" dirty="0">
                <a:solidFill>
                  <a:srgbClr val="A7A7A7"/>
                </a:solidFill>
              </a:rPr>
              <a:t>neatbilst grūtībās nonākuša komersanta pazīmēm</a:t>
            </a:r>
            <a:r>
              <a:rPr lang="lv-LV" dirty="0">
                <a:solidFill>
                  <a:srgbClr val="A7A7A7"/>
                </a:solidFill>
              </a:rPr>
              <a:t> </a:t>
            </a:r>
          </a:p>
          <a:p>
            <a:pPr marL="457200" indent="-457200">
              <a:buFont typeface="Arial" panose="020B0604020202020204" pitchFamily="34" charset="0"/>
              <a:buChar char="•"/>
            </a:pPr>
            <a:r>
              <a:rPr lang="lv-LV" dirty="0">
                <a:solidFill>
                  <a:srgbClr val="A7A7A7"/>
                </a:solidFill>
              </a:rPr>
              <a:t>projekta īstenotājam, tai skaitā īpašniekam, valdes locekļiem, patiesajiem labuma guvējiem, pārstāvēttiesīgām personām un mātes vai meitas uzņēmumiem, </a:t>
            </a:r>
            <a:r>
              <a:rPr lang="lv-LV" u="sng" dirty="0">
                <a:solidFill>
                  <a:srgbClr val="A7A7A7"/>
                </a:solidFill>
              </a:rPr>
              <a:t>nav noteiktas starptautiskās vai nacionālās sankcijas </a:t>
            </a:r>
            <a:r>
              <a:rPr lang="lv-LV" dirty="0">
                <a:solidFill>
                  <a:srgbClr val="A7A7A7"/>
                </a:solidFill>
              </a:rPr>
              <a:t>vai būtiskas finanšu un kapitāla tirgus intereses ietekmējošas Eiropas Savienības vai Ziemeļatlantijas līguma organizācijas dalībvalsts noteiktās sankcijas</a:t>
            </a:r>
          </a:p>
          <a:p>
            <a:pPr marL="457200" indent="-457200">
              <a:buFont typeface="Arial" panose="020B0604020202020204" pitchFamily="34" charset="0"/>
              <a:buChar char="•"/>
            </a:pPr>
            <a:r>
              <a:rPr lang="lv-LV" dirty="0">
                <a:solidFill>
                  <a:srgbClr val="A7A7A7"/>
                </a:solidFill>
              </a:rPr>
              <a:t>tas </a:t>
            </a:r>
            <a:r>
              <a:rPr lang="lv-LV" u="sng" dirty="0">
                <a:solidFill>
                  <a:srgbClr val="A7A7A7"/>
                </a:solidFill>
              </a:rPr>
              <a:t>nesadarbojas</a:t>
            </a:r>
            <a:r>
              <a:rPr lang="lv-LV" dirty="0">
                <a:solidFill>
                  <a:srgbClr val="A7A7A7"/>
                </a:solidFill>
              </a:rPr>
              <a:t> ar Krievijas Federāciju un Baltkrievijas Republiku</a:t>
            </a:r>
          </a:p>
          <a:p>
            <a:pPr marL="457200" indent="-457200">
              <a:buFont typeface="Arial" panose="020B0604020202020204" pitchFamily="34" charset="0"/>
              <a:buChar char="•"/>
            </a:pPr>
            <a:r>
              <a:rPr lang="lv-LV" dirty="0">
                <a:solidFill>
                  <a:srgbClr val="A7A7A7"/>
                </a:solidFill>
              </a:rPr>
              <a:t>ja finansējums tiek piešķirts saskaņā ar Komisijas regulu Nr. 651/2014, uz projekta īstenotāju (tai skaitā saistīto uzņēmumu grupas līmenī) </a:t>
            </a:r>
            <a:r>
              <a:rPr lang="lv-LV" u="sng" dirty="0">
                <a:solidFill>
                  <a:srgbClr val="A7A7A7"/>
                </a:solidFill>
              </a:rPr>
              <a:t>neattiecas neizpildīts līdzekļu atgūšanas rīkojums</a:t>
            </a:r>
          </a:p>
        </p:txBody>
      </p:sp>
    </p:spTree>
    <p:extLst>
      <p:ext uri="{BB962C8B-B14F-4D97-AF65-F5344CB8AC3E}">
        <p14:creationId xmlns:p14="http://schemas.microsoft.com/office/powerpoint/2010/main" val="318965141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C1BF5-4CF6-58AC-1F50-4B7DCBC66042}"/>
            </a:ext>
          </a:extLst>
        </p:cNvPr>
        <p:cNvGrpSpPr/>
        <p:nvPr/>
      </p:nvGrpSpPr>
      <p:grpSpPr>
        <a:xfrm>
          <a:off x="0" y="0"/>
          <a:ext cx="0" cy="0"/>
          <a:chOff x="0" y="0"/>
          <a:chExt cx="0" cy="0"/>
        </a:xfrm>
      </p:grpSpPr>
      <p:sp>
        <p:nvSpPr>
          <p:cNvPr id="85" name="object 2">
            <a:extLst>
              <a:ext uri="{FF2B5EF4-FFF2-40B4-BE49-F238E27FC236}">
                <a16:creationId xmlns:a16="http://schemas.microsoft.com/office/drawing/2014/main" id="{F4D1A562-1418-C74C-190C-2CA208C79C04}"/>
              </a:ext>
            </a:extLst>
          </p:cNvPr>
          <p:cNvSpPr/>
          <p:nvPr/>
        </p:nvSpPr>
        <p:spPr>
          <a:xfrm>
            <a:off x="-15624" y="792"/>
            <a:ext cx="20094220" cy="11302208"/>
          </a:xfrm>
          <a:prstGeom prst="rect">
            <a:avLst/>
          </a:prstGeom>
          <a:solidFill>
            <a:srgbClr val="A50B32"/>
          </a:solidFill>
          <a:ln w="12700">
            <a:miter lim="400000"/>
          </a:ln>
        </p:spPr>
        <p:txBody>
          <a:bodyPr lIns="45718" tIns="45718" rIns="45718" bIns="45718"/>
          <a:lstStyle/>
          <a:p>
            <a:pPr>
              <a:defRPr>
                <a:latin typeface="+mj-lt"/>
                <a:ea typeface="+mj-ea"/>
                <a:cs typeface="+mj-cs"/>
                <a:sym typeface="Armin Grotesk Regular"/>
              </a:defRPr>
            </a:pPr>
            <a:endParaRPr/>
          </a:p>
        </p:txBody>
      </p:sp>
      <p:pic>
        <p:nvPicPr>
          <p:cNvPr id="138" name="object 33" descr="object 33">
            <a:extLst>
              <a:ext uri="{FF2B5EF4-FFF2-40B4-BE49-F238E27FC236}">
                <a16:creationId xmlns:a16="http://schemas.microsoft.com/office/drawing/2014/main" id="{8BB45819-96A3-3582-2067-1B5E3876B629}"/>
              </a:ext>
            </a:extLst>
          </p:cNvPr>
          <p:cNvPicPr>
            <a:picLocks noChangeAspect="1"/>
          </p:cNvPicPr>
          <p:nvPr/>
        </p:nvPicPr>
        <p:blipFill>
          <a:blip r:embed="rId3"/>
          <a:stretch>
            <a:fillRect/>
          </a:stretch>
        </p:blipFill>
        <p:spPr>
          <a:xfrm>
            <a:off x="14579942" y="9241077"/>
            <a:ext cx="4490303" cy="1588119"/>
          </a:xfrm>
          <a:prstGeom prst="rect">
            <a:avLst/>
          </a:prstGeom>
          <a:ln w="12700">
            <a:miter lim="400000"/>
          </a:ln>
        </p:spPr>
      </p:pic>
      <p:sp>
        <p:nvSpPr>
          <p:cNvPr id="140" name="object 35">
            <a:extLst>
              <a:ext uri="{FF2B5EF4-FFF2-40B4-BE49-F238E27FC236}">
                <a16:creationId xmlns:a16="http://schemas.microsoft.com/office/drawing/2014/main" id="{53039548-E12B-D550-68A2-ADDBC99EB60F}"/>
              </a:ext>
            </a:extLst>
          </p:cNvPr>
          <p:cNvSpPr txBox="1">
            <a:spLocks noGrp="1"/>
          </p:cNvSpPr>
          <p:nvPr>
            <p:ph type="title"/>
          </p:nvPr>
        </p:nvSpPr>
        <p:spPr>
          <a:xfrm>
            <a:off x="6645527" y="2409747"/>
            <a:ext cx="12951656" cy="3610275"/>
          </a:xfrm>
          <a:prstGeom prst="rect">
            <a:avLst/>
          </a:prstGeom>
        </p:spPr>
        <p:txBody>
          <a:bodyPr/>
          <a:lstStyle/>
          <a:p>
            <a:pPr>
              <a:lnSpc>
                <a:spcPct val="70000"/>
              </a:lnSpc>
              <a:defRPr sz="7200">
                <a:solidFill>
                  <a:srgbClr val="A7A7A7"/>
                </a:solidFill>
                <a:latin typeface="Armin Grotesk UltraBold"/>
                <a:ea typeface="Armin Grotesk UltraBold"/>
                <a:cs typeface="Armin Grotesk UltraBold"/>
                <a:sym typeface="Armin Grotesk UltraBold"/>
              </a:defRPr>
            </a:pPr>
            <a:br>
              <a:rPr dirty="0"/>
            </a:br>
            <a:endParaRPr dirty="0"/>
          </a:p>
        </p:txBody>
      </p:sp>
      <p:pic>
        <p:nvPicPr>
          <p:cNvPr id="2050" name="Picture 2" descr="A white and black text on a white background&#10;&#10;AI-generated content may be incorrect.">
            <a:extLst>
              <a:ext uri="{FF2B5EF4-FFF2-40B4-BE49-F238E27FC236}">
                <a16:creationId xmlns:a16="http://schemas.microsoft.com/office/drawing/2014/main" id="{91A9EEE3-CC27-CB08-0A8D-E1CE7785C9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7089" y="1753878"/>
            <a:ext cx="11055358" cy="7581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94524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40976-AEFE-9354-4240-38510A765F01}"/>
            </a:ext>
          </a:extLst>
        </p:cNvPr>
        <p:cNvGrpSpPr/>
        <p:nvPr/>
      </p:nvGrpSpPr>
      <p:grpSpPr>
        <a:xfrm>
          <a:off x="0" y="0"/>
          <a:ext cx="0" cy="0"/>
          <a:chOff x="0" y="0"/>
          <a:chExt cx="0" cy="0"/>
        </a:xfrm>
      </p:grpSpPr>
      <p:sp>
        <p:nvSpPr>
          <p:cNvPr id="85" name="object 2">
            <a:extLst>
              <a:ext uri="{FF2B5EF4-FFF2-40B4-BE49-F238E27FC236}">
                <a16:creationId xmlns:a16="http://schemas.microsoft.com/office/drawing/2014/main" id="{B9A614F3-236A-C480-801D-6B1D920057D8}"/>
              </a:ext>
            </a:extLst>
          </p:cNvPr>
          <p:cNvSpPr/>
          <p:nvPr/>
        </p:nvSpPr>
        <p:spPr>
          <a:xfrm>
            <a:off x="-15624" y="792"/>
            <a:ext cx="20094220" cy="11302208"/>
          </a:xfrm>
          <a:prstGeom prst="rect">
            <a:avLst/>
          </a:prstGeom>
          <a:solidFill>
            <a:srgbClr val="A50B32"/>
          </a:solidFill>
          <a:ln w="12700">
            <a:miter lim="400000"/>
          </a:ln>
        </p:spPr>
        <p:txBody>
          <a:bodyPr lIns="45718" tIns="45718" rIns="45718" bIns="45718"/>
          <a:lstStyle/>
          <a:p>
            <a:pPr>
              <a:defRPr>
                <a:latin typeface="+mj-lt"/>
                <a:ea typeface="+mj-ea"/>
                <a:cs typeface="+mj-cs"/>
                <a:sym typeface="Armin Grotesk Regular"/>
              </a:defRPr>
            </a:pPr>
            <a:endParaRPr/>
          </a:p>
        </p:txBody>
      </p:sp>
      <p:pic>
        <p:nvPicPr>
          <p:cNvPr id="138" name="object 33" descr="object 33">
            <a:extLst>
              <a:ext uri="{FF2B5EF4-FFF2-40B4-BE49-F238E27FC236}">
                <a16:creationId xmlns:a16="http://schemas.microsoft.com/office/drawing/2014/main" id="{2E432861-5D20-B556-5BEF-92674DC99A12}"/>
              </a:ext>
            </a:extLst>
          </p:cNvPr>
          <p:cNvPicPr>
            <a:picLocks noChangeAspect="1"/>
          </p:cNvPicPr>
          <p:nvPr/>
        </p:nvPicPr>
        <p:blipFill>
          <a:blip r:embed="rId3"/>
          <a:stretch>
            <a:fillRect/>
          </a:stretch>
        </p:blipFill>
        <p:spPr>
          <a:xfrm>
            <a:off x="14579942" y="9241077"/>
            <a:ext cx="4490303" cy="1588119"/>
          </a:xfrm>
          <a:prstGeom prst="rect">
            <a:avLst/>
          </a:prstGeom>
          <a:ln w="12700">
            <a:miter lim="400000"/>
          </a:ln>
        </p:spPr>
      </p:pic>
      <p:sp>
        <p:nvSpPr>
          <p:cNvPr id="140" name="object 35">
            <a:extLst>
              <a:ext uri="{FF2B5EF4-FFF2-40B4-BE49-F238E27FC236}">
                <a16:creationId xmlns:a16="http://schemas.microsoft.com/office/drawing/2014/main" id="{3F04F722-4EE8-A069-16B1-33A77B531862}"/>
              </a:ext>
            </a:extLst>
          </p:cNvPr>
          <p:cNvSpPr txBox="1">
            <a:spLocks noGrp="1"/>
          </p:cNvSpPr>
          <p:nvPr>
            <p:ph type="title"/>
          </p:nvPr>
        </p:nvSpPr>
        <p:spPr>
          <a:xfrm>
            <a:off x="843242" y="647449"/>
            <a:ext cx="18109775" cy="3610275"/>
          </a:xfrm>
          <a:prstGeom prst="rect">
            <a:avLst/>
          </a:prstGeom>
        </p:spPr>
        <p:txBody>
          <a:bodyPr/>
          <a:lstStyle/>
          <a:p>
            <a:pPr>
              <a:lnSpc>
                <a:spcPct val="70000"/>
              </a:lnSpc>
              <a:defRPr sz="7200">
                <a:solidFill>
                  <a:srgbClr val="A7A7A7"/>
                </a:solidFill>
                <a:latin typeface="Armin Grotesk UltraBold"/>
                <a:ea typeface="Armin Grotesk UltraBold"/>
                <a:cs typeface="Armin Grotesk UltraBold"/>
                <a:sym typeface="Armin Grotesk UltraBold"/>
              </a:defRPr>
            </a:pPr>
            <a:r>
              <a:rPr lang="lv-LV" dirty="0">
                <a:solidFill>
                  <a:schemeClr val="bg1"/>
                </a:solidFill>
              </a:rPr>
              <a:t>Kvalitātes vērtēšanas kritēriji - dižpasākumiem</a:t>
            </a:r>
            <a:br>
              <a:rPr dirty="0"/>
            </a:br>
            <a:endParaRPr dirty="0"/>
          </a:p>
        </p:txBody>
      </p:sp>
      <p:sp>
        <p:nvSpPr>
          <p:cNvPr id="8" name="TextBox 7">
            <a:extLst>
              <a:ext uri="{FF2B5EF4-FFF2-40B4-BE49-F238E27FC236}">
                <a16:creationId xmlns:a16="http://schemas.microsoft.com/office/drawing/2014/main" id="{617A8DE4-9736-0006-E3B9-26A0091B7C6C}"/>
              </a:ext>
            </a:extLst>
          </p:cNvPr>
          <p:cNvSpPr txBox="1"/>
          <p:nvPr/>
        </p:nvSpPr>
        <p:spPr>
          <a:xfrm>
            <a:off x="399011" y="10390909"/>
            <a:ext cx="1340011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v-LV" sz="1800" b="0" i="1" u="none" strike="noStrike" cap="none" spc="0" normalizeH="0" baseline="0" dirty="0">
                <a:ln>
                  <a:noFill/>
                </a:ln>
                <a:solidFill>
                  <a:schemeClr val="bg1"/>
                </a:solidFill>
                <a:effectLst/>
                <a:uFillTx/>
                <a:latin typeface="+mj-lt"/>
                <a:ea typeface="+mn-ea"/>
                <a:cs typeface="+mn-cs"/>
                <a:sym typeface="Helvetica"/>
              </a:rPr>
              <a:t>* Ja iegūtais punktu skaits ir vienāds, prioritāri atbalstu piešķir tam projekta iesnieguma iesniedzējam, kurš ir norādījis lielāko pievienotās vērtības nodokļa ieņēmumu attiecību pret līdzfinansējumu.</a:t>
            </a:r>
          </a:p>
        </p:txBody>
      </p:sp>
      <p:pic>
        <p:nvPicPr>
          <p:cNvPr id="9" name="Picture 8">
            <a:extLst>
              <a:ext uri="{FF2B5EF4-FFF2-40B4-BE49-F238E27FC236}">
                <a16:creationId xmlns:a16="http://schemas.microsoft.com/office/drawing/2014/main" id="{9F4109E8-351A-6D62-8FCE-93B7E44EE979}"/>
              </a:ext>
            </a:extLst>
          </p:cNvPr>
          <p:cNvPicPr>
            <a:picLocks noChangeAspect="1"/>
          </p:cNvPicPr>
          <p:nvPr/>
        </p:nvPicPr>
        <p:blipFill>
          <a:blip r:embed="rId4"/>
          <a:stretch>
            <a:fillRect/>
          </a:stretch>
        </p:blipFill>
        <p:spPr>
          <a:xfrm>
            <a:off x="843242" y="1669926"/>
            <a:ext cx="10407577" cy="1269218"/>
          </a:xfrm>
          <a:prstGeom prst="rect">
            <a:avLst/>
          </a:prstGeom>
        </p:spPr>
      </p:pic>
      <p:pic>
        <p:nvPicPr>
          <p:cNvPr id="11" name="Picture 10">
            <a:extLst>
              <a:ext uri="{FF2B5EF4-FFF2-40B4-BE49-F238E27FC236}">
                <a16:creationId xmlns:a16="http://schemas.microsoft.com/office/drawing/2014/main" id="{FDAC46FE-F97B-9313-E580-5C0856577B94}"/>
              </a:ext>
            </a:extLst>
          </p:cNvPr>
          <p:cNvPicPr>
            <a:picLocks noChangeAspect="1"/>
          </p:cNvPicPr>
          <p:nvPr/>
        </p:nvPicPr>
        <p:blipFill>
          <a:blip r:embed="rId5"/>
          <a:stretch>
            <a:fillRect/>
          </a:stretch>
        </p:blipFill>
        <p:spPr>
          <a:xfrm>
            <a:off x="843242" y="3372397"/>
            <a:ext cx="9188244" cy="3117118"/>
          </a:xfrm>
          <a:prstGeom prst="rect">
            <a:avLst/>
          </a:prstGeom>
        </p:spPr>
      </p:pic>
      <p:pic>
        <p:nvPicPr>
          <p:cNvPr id="13" name="Picture 12">
            <a:extLst>
              <a:ext uri="{FF2B5EF4-FFF2-40B4-BE49-F238E27FC236}">
                <a16:creationId xmlns:a16="http://schemas.microsoft.com/office/drawing/2014/main" id="{4DCA3028-393F-0B01-44D9-5F729CF6929E}"/>
              </a:ext>
            </a:extLst>
          </p:cNvPr>
          <p:cNvPicPr>
            <a:picLocks noChangeAspect="1"/>
          </p:cNvPicPr>
          <p:nvPr/>
        </p:nvPicPr>
        <p:blipFill>
          <a:blip r:embed="rId6"/>
          <a:stretch>
            <a:fillRect/>
          </a:stretch>
        </p:blipFill>
        <p:spPr>
          <a:xfrm>
            <a:off x="843242" y="7215779"/>
            <a:ext cx="9208808" cy="2072900"/>
          </a:xfrm>
          <a:prstGeom prst="rect">
            <a:avLst/>
          </a:prstGeom>
        </p:spPr>
      </p:pic>
      <p:pic>
        <p:nvPicPr>
          <p:cNvPr id="15" name="Picture 14">
            <a:extLst>
              <a:ext uri="{FF2B5EF4-FFF2-40B4-BE49-F238E27FC236}">
                <a16:creationId xmlns:a16="http://schemas.microsoft.com/office/drawing/2014/main" id="{ED28A0AE-8F4E-C481-A412-454E6D28A209}"/>
              </a:ext>
            </a:extLst>
          </p:cNvPr>
          <p:cNvPicPr>
            <a:picLocks noChangeAspect="1"/>
          </p:cNvPicPr>
          <p:nvPr/>
        </p:nvPicPr>
        <p:blipFill>
          <a:blip r:embed="rId7"/>
          <a:stretch>
            <a:fillRect/>
          </a:stretch>
        </p:blipFill>
        <p:spPr>
          <a:xfrm>
            <a:off x="10562266" y="6316889"/>
            <a:ext cx="9318064" cy="2926946"/>
          </a:xfrm>
          <a:prstGeom prst="rect">
            <a:avLst/>
          </a:prstGeom>
        </p:spPr>
      </p:pic>
      <p:pic>
        <p:nvPicPr>
          <p:cNvPr id="16" name="object 5" descr="object 5">
            <a:extLst>
              <a:ext uri="{FF2B5EF4-FFF2-40B4-BE49-F238E27FC236}">
                <a16:creationId xmlns:a16="http://schemas.microsoft.com/office/drawing/2014/main" id="{24221E5B-808A-131A-7417-403D9BEAC169}"/>
              </a:ext>
            </a:extLst>
          </p:cNvPr>
          <p:cNvPicPr>
            <a:picLocks noChangeAspect="1"/>
          </p:cNvPicPr>
          <p:nvPr/>
        </p:nvPicPr>
        <p:blipFill>
          <a:blip r:embed="rId8"/>
          <a:stretch>
            <a:fillRect/>
          </a:stretch>
        </p:blipFill>
        <p:spPr>
          <a:xfrm>
            <a:off x="17085528" y="1593440"/>
            <a:ext cx="2726355" cy="4249645"/>
          </a:xfrm>
          <a:prstGeom prst="rect">
            <a:avLst/>
          </a:prstGeom>
          <a:ln w="12700">
            <a:miter lim="400000"/>
          </a:ln>
        </p:spPr>
      </p:pic>
    </p:spTree>
    <p:extLst>
      <p:ext uri="{BB962C8B-B14F-4D97-AF65-F5344CB8AC3E}">
        <p14:creationId xmlns:p14="http://schemas.microsoft.com/office/powerpoint/2010/main" val="56043959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5E8A5-F875-3A16-7B89-221B7125B4D1}"/>
            </a:ext>
          </a:extLst>
        </p:cNvPr>
        <p:cNvGrpSpPr/>
        <p:nvPr/>
      </p:nvGrpSpPr>
      <p:grpSpPr>
        <a:xfrm>
          <a:off x="0" y="0"/>
          <a:ext cx="0" cy="0"/>
          <a:chOff x="0" y="0"/>
          <a:chExt cx="0" cy="0"/>
        </a:xfrm>
      </p:grpSpPr>
      <p:sp>
        <p:nvSpPr>
          <p:cNvPr id="85" name="object 2">
            <a:extLst>
              <a:ext uri="{FF2B5EF4-FFF2-40B4-BE49-F238E27FC236}">
                <a16:creationId xmlns:a16="http://schemas.microsoft.com/office/drawing/2014/main" id="{A536632C-4DF9-DD1D-DE0A-94F90786B943}"/>
              </a:ext>
            </a:extLst>
          </p:cNvPr>
          <p:cNvSpPr/>
          <p:nvPr/>
        </p:nvSpPr>
        <p:spPr>
          <a:xfrm>
            <a:off x="-15624" y="792"/>
            <a:ext cx="20094220" cy="11302208"/>
          </a:xfrm>
          <a:prstGeom prst="rect">
            <a:avLst/>
          </a:prstGeom>
          <a:solidFill>
            <a:srgbClr val="A50B32"/>
          </a:solidFill>
          <a:ln w="12700">
            <a:miter lim="400000"/>
          </a:ln>
        </p:spPr>
        <p:txBody>
          <a:bodyPr lIns="45718" tIns="45718" rIns="45718" bIns="45718"/>
          <a:lstStyle/>
          <a:p>
            <a:pPr>
              <a:defRPr>
                <a:latin typeface="+mj-lt"/>
                <a:ea typeface="+mj-ea"/>
                <a:cs typeface="+mj-cs"/>
                <a:sym typeface="Armin Grotesk Regular"/>
              </a:defRPr>
            </a:pPr>
            <a:endParaRPr/>
          </a:p>
        </p:txBody>
      </p:sp>
      <p:pic>
        <p:nvPicPr>
          <p:cNvPr id="138" name="object 33" descr="object 33">
            <a:extLst>
              <a:ext uri="{FF2B5EF4-FFF2-40B4-BE49-F238E27FC236}">
                <a16:creationId xmlns:a16="http://schemas.microsoft.com/office/drawing/2014/main" id="{CCB9A7CC-2642-B260-733B-CDA093511A8A}"/>
              </a:ext>
            </a:extLst>
          </p:cNvPr>
          <p:cNvPicPr>
            <a:picLocks noChangeAspect="1"/>
          </p:cNvPicPr>
          <p:nvPr/>
        </p:nvPicPr>
        <p:blipFill>
          <a:blip r:embed="rId3"/>
          <a:stretch>
            <a:fillRect/>
          </a:stretch>
        </p:blipFill>
        <p:spPr>
          <a:xfrm>
            <a:off x="14579942" y="9241077"/>
            <a:ext cx="4490303" cy="1588119"/>
          </a:xfrm>
          <a:prstGeom prst="rect">
            <a:avLst/>
          </a:prstGeom>
          <a:ln w="12700">
            <a:miter lim="400000"/>
          </a:ln>
        </p:spPr>
      </p:pic>
      <p:sp>
        <p:nvSpPr>
          <p:cNvPr id="140" name="object 35">
            <a:extLst>
              <a:ext uri="{FF2B5EF4-FFF2-40B4-BE49-F238E27FC236}">
                <a16:creationId xmlns:a16="http://schemas.microsoft.com/office/drawing/2014/main" id="{4B2381F3-AAA0-6178-B8DD-8504F06A0FCF}"/>
              </a:ext>
            </a:extLst>
          </p:cNvPr>
          <p:cNvSpPr txBox="1">
            <a:spLocks noGrp="1"/>
          </p:cNvSpPr>
          <p:nvPr>
            <p:ph type="title"/>
          </p:nvPr>
        </p:nvSpPr>
        <p:spPr>
          <a:xfrm>
            <a:off x="843242" y="647449"/>
            <a:ext cx="18109775" cy="3610275"/>
          </a:xfrm>
          <a:prstGeom prst="rect">
            <a:avLst/>
          </a:prstGeom>
        </p:spPr>
        <p:txBody>
          <a:bodyPr/>
          <a:lstStyle/>
          <a:p>
            <a:pPr>
              <a:lnSpc>
                <a:spcPct val="70000"/>
              </a:lnSpc>
              <a:defRPr sz="7200">
                <a:solidFill>
                  <a:srgbClr val="A7A7A7"/>
                </a:solidFill>
                <a:latin typeface="Armin Grotesk UltraBold"/>
                <a:ea typeface="Armin Grotesk UltraBold"/>
                <a:cs typeface="Armin Grotesk UltraBold"/>
                <a:sym typeface="Armin Grotesk UltraBold"/>
              </a:defRPr>
            </a:pPr>
            <a:r>
              <a:rPr lang="lv-LV" dirty="0">
                <a:solidFill>
                  <a:schemeClr val="bg1"/>
                </a:solidFill>
              </a:rPr>
              <a:t>Kvalitātes vērtēšanas kritēriji - filmām</a:t>
            </a:r>
            <a:br>
              <a:rPr dirty="0"/>
            </a:br>
            <a:endParaRPr dirty="0"/>
          </a:p>
        </p:txBody>
      </p:sp>
      <p:sp>
        <p:nvSpPr>
          <p:cNvPr id="8" name="TextBox 7">
            <a:extLst>
              <a:ext uri="{FF2B5EF4-FFF2-40B4-BE49-F238E27FC236}">
                <a16:creationId xmlns:a16="http://schemas.microsoft.com/office/drawing/2014/main" id="{95FECBCB-8C06-FF9B-138F-ECB44EC02A6F}"/>
              </a:ext>
            </a:extLst>
          </p:cNvPr>
          <p:cNvSpPr txBox="1"/>
          <p:nvPr/>
        </p:nvSpPr>
        <p:spPr>
          <a:xfrm>
            <a:off x="399011" y="10390909"/>
            <a:ext cx="13400116" cy="646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lv-LV" sz="1800" b="0" i="1" u="none" strike="noStrike" cap="none" spc="0" normalizeH="0" baseline="0" dirty="0">
                <a:ln>
                  <a:noFill/>
                </a:ln>
                <a:solidFill>
                  <a:schemeClr val="bg1"/>
                </a:solidFill>
                <a:effectLst/>
                <a:uFillTx/>
                <a:latin typeface="+mj-lt"/>
                <a:ea typeface="+mn-ea"/>
                <a:cs typeface="+mn-cs"/>
                <a:sym typeface="Helvetica"/>
              </a:rPr>
              <a:t>* Ja iegūtais punktu skaits ir vienāds, prioritāri atbalstu piešķir tam projekta iesnieguma iesniedzējam, kurš ir norādījis lielāko pievienotās vērtības nodokļa ieņēmumu attiecību pret līdzfinansējumu.</a:t>
            </a:r>
          </a:p>
        </p:txBody>
      </p:sp>
      <p:pic>
        <p:nvPicPr>
          <p:cNvPr id="3" name="Picture 2">
            <a:extLst>
              <a:ext uri="{FF2B5EF4-FFF2-40B4-BE49-F238E27FC236}">
                <a16:creationId xmlns:a16="http://schemas.microsoft.com/office/drawing/2014/main" id="{DEE3DE08-AB27-6D9E-013F-AC411D4DE9BD}"/>
              </a:ext>
            </a:extLst>
          </p:cNvPr>
          <p:cNvPicPr>
            <a:picLocks noChangeAspect="1"/>
          </p:cNvPicPr>
          <p:nvPr/>
        </p:nvPicPr>
        <p:blipFill>
          <a:blip r:embed="rId4"/>
          <a:stretch>
            <a:fillRect/>
          </a:stretch>
        </p:blipFill>
        <p:spPr>
          <a:xfrm>
            <a:off x="843242" y="1573785"/>
            <a:ext cx="10559864" cy="1194651"/>
          </a:xfrm>
          <a:prstGeom prst="rect">
            <a:avLst/>
          </a:prstGeom>
        </p:spPr>
      </p:pic>
      <p:pic>
        <p:nvPicPr>
          <p:cNvPr id="6" name="Picture 5">
            <a:extLst>
              <a:ext uri="{FF2B5EF4-FFF2-40B4-BE49-F238E27FC236}">
                <a16:creationId xmlns:a16="http://schemas.microsoft.com/office/drawing/2014/main" id="{FA3F699E-51F4-0F33-D6B2-F5E618FC6254}"/>
              </a:ext>
            </a:extLst>
          </p:cNvPr>
          <p:cNvPicPr>
            <a:picLocks noChangeAspect="1"/>
          </p:cNvPicPr>
          <p:nvPr/>
        </p:nvPicPr>
        <p:blipFill>
          <a:blip r:embed="rId5"/>
          <a:stretch>
            <a:fillRect/>
          </a:stretch>
        </p:blipFill>
        <p:spPr>
          <a:xfrm>
            <a:off x="843242" y="3459866"/>
            <a:ext cx="9021838" cy="3085004"/>
          </a:xfrm>
          <a:prstGeom prst="rect">
            <a:avLst/>
          </a:prstGeom>
        </p:spPr>
      </p:pic>
      <p:pic>
        <p:nvPicPr>
          <p:cNvPr id="10" name="Picture 9">
            <a:extLst>
              <a:ext uri="{FF2B5EF4-FFF2-40B4-BE49-F238E27FC236}">
                <a16:creationId xmlns:a16="http://schemas.microsoft.com/office/drawing/2014/main" id="{7BBCC435-D429-DDB4-67B2-3DCEF19088A2}"/>
              </a:ext>
            </a:extLst>
          </p:cNvPr>
          <p:cNvPicPr>
            <a:picLocks noChangeAspect="1"/>
          </p:cNvPicPr>
          <p:nvPr/>
        </p:nvPicPr>
        <p:blipFill>
          <a:blip r:embed="rId6"/>
          <a:stretch>
            <a:fillRect/>
          </a:stretch>
        </p:blipFill>
        <p:spPr>
          <a:xfrm>
            <a:off x="843242" y="7211280"/>
            <a:ext cx="9208809" cy="924507"/>
          </a:xfrm>
          <a:prstGeom prst="rect">
            <a:avLst/>
          </a:prstGeom>
        </p:spPr>
      </p:pic>
      <p:pic>
        <p:nvPicPr>
          <p:cNvPr id="13" name="Picture 12">
            <a:extLst>
              <a:ext uri="{FF2B5EF4-FFF2-40B4-BE49-F238E27FC236}">
                <a16:creationId xmlns:a16="http://schemas.microsoft.com/office/drawing/2014/main" id="{9FFD7A95-4358-9E8B-DA86-D639E04905C3}"/>
              </a:ext>
            </a:extLst>
          </p:cNvPr>
          <p:cNvPicPr>
            <a:picLocks noChangeAspect="1"/>
          </p:cNvPicPr>
          <p:nvPr/>
        </p:nvPicPr>
        <p:blipFill>
          <a:blip r:embed="rId7"/>
          <a:stretch>
            <a:fillRect/>
          </a:stretch>
        </p:blipFill>
        <p:spPr>
          <a:xfrm>
            <a:off x="10280963" y="4128058"/>
            <a:ext cx="9714562" cy="2847041"/>
          </a:xfrm>
          <a:prstGeom prst="rect">
            <a:avLst/>
          </a:prstGeom>
        </p:spPr>
      </p:pic>
      <p:pic>
        <p:nvPicPr>
          <p:cNvPr id="14" name="Picture 13">
            <a:extLst>
              <a:ext uri="{FF2B5EF4-FFF2-40B4-BE49-F238E27FC236}">
                <a16:creationId xmlns:a16="http://schemas.microsoft.com/office/drawing/2014/main" id="{A428EAF2-52E3-FEC7-1202-BEC550FA6A7E}"/>
              </a:ext>
            </a:extLst>
          </p:cNvPr>
          <p:cNvPicPr>
            <a:picLocks noChangeAspect="1"/>
          </p:cNvPicPr>
          <p:nvPr/>
        </p:nvPicPr>
        <p:blipFill>
          <a:blip r:embed="rId8"/>
          <a:stretch>
            <a:fillRect/>
          </a:stretch>
        </p:blipFill>
        <p:spPr>
          <a:xfrm>
            <a:off x="17936648" y="220774"/>
            <a:ext cx="1872842" cy="3135086"/>
          </a:xfrm>
          <a:prstGeom prst="rect">
            <a:avLst/>
          </a:prstGeom>
        </p:spPr>
      </p:pic>
    </p:spTree>
    <p:extLst>
      <p:ext uri="{BB962C8B-B14F-4D97-AF65-F5344CB8AC3E}">
        <p14:creationId xmlns:p14="http://schemas.microsoft.com/office/powerpoint/2010/main" val="3128491001"/>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13136-F3CC-3C9D-99B3-5001AB7EAD1E}"/>
            </a:ext>
          </a:extLst>
        </p:cNvPr>
        <p:cNvGrpSpPr/>
        <p:nvPr/>
      </p:nvGrpSpPr>
      <p:grpSpPr>
        <a:xfrm>
          <a:off x="0" y="0"/>
          <a:ext cx="0" cy="0"/>
          <a:chOff x="0" y="0"/>
          <a:chExt cx="0" cy="0"/>
        </a:xfrm>
      </p:grpSpPr>
      <p:sp>
        <p:nvSpPr>
          <p:cNvPr id="85" name="object 2">
            <a:extLst>
              <a:ext uri="{FF2B5EF4-FFF2-40B4-BE49-F238E27FC236}">
                <a16:creationId xmlns:a16="http://schemas.microsoft.com/office/drawing/2014/main" id="{42D55DDF-1D36-3595-B9C3-0ABA77776D35}"/>
              </a:ext>
            </a:extLst>
          </p:cNvPr>
          <p:cNvSpPr/>
          <p:nvPr/>
        </p:nvSpPr>
        <p:spPr>
          <a:xfrm>
            <a:off x="-15624" y="792"/>
            <a:ext cx="20094220" cy="11302208"/>
          </a:xfrm>
          <a:prstGeom prst="rect">
            <a:avLst/>
          </a:prstGeom>
          <a:solidFill>
            <a:srgbClr val="A50B32"/>
          </a:solidFill>
          <a:ln w="12700">
            <a:miter lim="400000"/>
          </a:ln>
        </p:spPr>
        <p:txBody>
          <a:bodyPr lIns="45718" tIns="45718" rIns="45718" bIns="45718"/>
          <a:lstStyle/>
          <a:p>
            <a:pPr>
              <a:defRPr>
                <a:latin typeface="+mj-lt"/>
                <a:ea typeface="+mj-ea"/>
                <a:cs typeface="+mj-cs"/>
                <a:sym typeface="Armin Grotesk Regular"/>
              </a:defRPr>
            </a:pPr>
            <a:endParaRPr/>
          </a:p>
        </p:txBody>
      </p:sp>
      <p:grpSp>
        <p:nvGrpSpPr>
          <p:cNvPr id="92" name="object 3">
            <a:extLst>
              <a:ext uri="{FF2B5EF4-FFF2-40B4-BE49-F238E27FC236}">
                <a16:creationId xmlns:a16="http://schemas.microsoft.com/office/drawing/2014/main" id="{0F7E9E07-5552-2EE4-7AFF-DBAEC544B436}"/>
              </a:ext>
            </a:extLst>
          </p:cNvPr>
          <p:cNvGrpSpPr/>
          <p:nvPr/>
        </p:nvGrpSpPr>
        <p:grpSpPr>
          <a:xfrm>
            <a:off x="4930" y="-1"/>
            <a:ext cx="2374969" cy="3190185"/>
            <a:chOff x="-1" y="0"/>
            <a:chExt cx="2374967" cy="3190184"/>
          </a:xfrm>
        </p:grpSpPr>
        <p:sp>
          <p:nvSpPr>
            <p:cNvPr id="86" name="object 4">
              <a:extLst>
                <a:ext uri="{FF2B5EF4-FFF2-40B4-BE49-F238E27FC236}">
                  <a16:creationId xmlns:a16="http://schemas.microsoft.com/office/drawing/2014/main" id="{615B3B8E-FB5F-014C-C059-9DAAAC2396C8}"/>
                </a:ext>
              </a:extLst>
            </p:cNvPr>
            <p:cNvSpPr/>
            <p:nvPr/>
          </p:nvSpPr>
          <p:spPr>
            <a:xfrm>
              <a:off x="7" y="0"/>
              <a:ext cx="1223694" cy="122361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430" y="0"/>
                  </a:lnTo>
                  <a:lnTo>
                    <a:pt x="0" y="19430"/>
                  </a:lnTo>
                  <a:lnTo>
                    <a:pt x="0" y="21600"/>
                  </a:lnTo>
                  <a:lnTo>
                    <a:pt x="216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87" name="object 5">
              <a:extLst>
                <a:ext uri="{FF2B5EF4-FFF2-40B4-BE49-F238E27FC236}">
                  <a16:creationId xmlns:a16="http://schemas.microsoft.com/office/drawing/2014/main" id="{EF8B9235-2531-C218-CC03-F33CDF969F73}"/>
                </a:ext>
              </a:extLst>
            </p:cNvPr>
            <p:cNvSpPr/>
            <p:nvPr/>
          </p:nvSpPr>
          <p:spPr>
            <a:xfrm>
              <a:off x="-2" y="6"/>
              <a:ext cx="1350616" cy="1469436"/>
            </a:xfrm>
            <a:custGeom>
              <a:avLst/>
              <a:gdLst/>
              <a:ahLst/>
              <a:cxnLst>
                <a:cxn ang="0">
                  <a:pos x="wd2" y="hd2"/>
                </a:cxn>
                <a:cxn ang="5400000">
                  <a:pos x="wd2" y="hd2"/>
                </a:cxn>
                <a:cxn ang="10800000">
                  <a:pos x="wd2" y="hd2"/>
                </a:cxn>
                <a:cxn ang="16200000">
                  <a:pos x="wd2" y="hd2"/>
                </a:cxn>
              </a:cxnLst>
              <a:rect l="0" t="0" r="r" b="b"/>
              <a:pathLst>
                <a:path w="21600" h="21600" extrusionOk="0">
                  <a:moveTo>
                    <a:pt x="19698" y="0"/>
                  </a:moveTo>
                  <a:lnTo>
                    <a:pt x="19570" y="0"/>
                  </a:lnTo>
                  <a:lnTo>
                    <a:pt x="0" y="17987"/>
                  </a:lnTo>
                  <a:lnTo>
                    <a:pt x="0" y="21600"/>
                  </a:lnTo>
                  <a:lnTo>
                    <a:pt x="21600" y="1748"/>
                  </a:lnTo>
                  <a:lnTo>
                    <a:pt x="19698" y="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88" name="object 6">
              <a:extLst>
                <a:ext uri="{FF2B5EF4-FFF2-40B4-BE49-F238E27FC236}">
                  <a16:creationId xmlns:a16="http://schemas.microsoft.com/office/drawing/2014/main" id="{E7F8EE4D-9CB3-5AFE-4D3F-3E46E80A6E29}"/>
                </a:ext>
              </a:extLst>
            </p:cNvPr>
            <p:cNvSpPr/>
            <p:nvPr/>
          </p:nvSpPr>
          <p:spPr>
            <a:xfrm>
              <a:off x="143506" y="958841"/>
              <a:ext cx="2108553" cy="2108410"/>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91" name="object 7">
              <a:extLst>
                <a:ext uri="{FF2B5EF4-FFF2-40B4-BE49-F238E27FC236}">
                  <a16:creationId xmlns:a16="http://schemas.microsoft.com/office/drawing/2014/main" id="{C39DFC8C-F981-9787-E29D-A15A14CE5FB9}"/>
                </a:ext>
              </a:extLst>
            </p:cNvPr>
            <p:cNvGrpSpPr/>
            <p:nvPr/>
          </p:nvGrpSpPr>
          <p:grpSpPr>
            <a:xfrm>
              <a:off x="20572" y="835947"/>
              <a:ext cx="2354395" cy="2354238"/>
              <a:chOff x="-1" y="0"/>
              <a:chExt cx="2354393" cy="2354236"/>
            </a:xfrm>
          </p:grpSpPr>
          <p:sp>
            <p:nvSpPr>
              <p:cNvPr id="89" name="Shape">
                <a:extLst>
                  <a:ext uri="{FF2B5EF4-FFF2-40B4-BE49-F238E27FC236}">
                    <a16:creationId xmlns:a16="http://schemas.microsoft.com/office/drawing/2014/main" id="{7EB4DB5E-0859-401E-9491-CA4E3E951C7A}"/>
                  </a:ext>
                </a:extLst>
              </p:cNvPr>
              <p:cNvSpPr/>
              <p:nvPr/>
            </p:nvSpPr>
            <p:spPr>
              <a:xfrm>
                <a:off x="-2" y="-2"/>
                <a:ext cx="2170028" cy="2169859"/>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90" name="Shape">
                <a:extLst>
                  <a:ext uri="{FF2B5EF4-FFF2-40B4-BE49-F238E27FC236}">
                    <a16:creationId xmlns:a16="http://schemas.microsoft.com/office/drawing/2014/main" id="{B3407A8C-B00A-D37A-2A41-4128833E6907}"/>
                  </a:ext>
                </a:extLst>
              </p:cNvPr>
              <p:cNvSpPr/>
              <p:nvPr/>
            </p:nvSpPr>
            <p:spPr>
              <a:xfrm>
                <a:off x="184378" y="184367"/>
                <a:ext cx="2170015" cy="2169869"/>
              </a:xfrm>
              <a:custGeom>
                <a:avLst/>
                <a:gdLst/>
                <a:ahLst/>
                <a:cxnLst>
                  <a:cxn ang="0">
                    <a:pos x="wd2" y="hd2"/>
                  </a:cxn>
                  <a:cxn ang="5400000">
                    <a:pos x="wd2" y="hd2"/>
                  </a:cxn>
                  <a:cxn ang="10800000">
                    <a:pos x="wd2" y="hd2"/>
                  </a:cxn>
                  <a:cxn ang="16200000">
                    <a:pos x="wd2" y="hd2"/>
                  </a:cxn>
                </a:cxnLst>
                <a:rect l="0" t="0" r="r" b="b"/>
                <a:pathLst>
                  <a:path w="21600" h="21600" extrusionOk="0">
                    <a:moveTo>
                      <a:pt x="21600" y="1224"/>
                    </a:moveTo>
                    <a:lnTo>
                      <a:pt x="20377" y="0"/>
                    </a:lnTo>
                    <a:lnTo>
                      <a:pt x="0" y="20376"/>
                    </a:lnTo>
                    <a:lnTo>
                      <a:pt x="1223" y="21600"/>
                    </a:lnTo>
                    <a:lnTo>
                      <a:pt x="21600" y="1224"/>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01" name="object 8">
            <a:extLst>
              <a:ext uri="{FF2B5EF4-FFF2-40B4-BE49-F238E27FC236}">
                <a16:creationId xmlns:a16="http://schemas.microsoft.com/office/drawing/2014/main" id="{719A8EE1-D78E-8C50-5432-8FB31D3227F2}"/>
              </a:ext>
            </a:extLst>
          </p:cNvPr>
          <p:cNvGrpSpPr/>
          <p:nvPr/>
        </p:nvGrpSpPr>
        <p:grpSpPr>
          <a:xfrm>
            <a:off x="3031191" y="-7"/>
            <a:ext cx="3378784" cy="3190192"/>
            <a:chOff x="-2" y="0"/>
            <a:chExt cx="3378783" cy="3190191"/>
          </a:xfrm>
        </p:grpSpPr>
        <p:sp>
          <p:nvSpPr>
            <p:cNvPr id="93" name="object 9">
              <a:extLst>
                <a:ext uri="{FF2B5EF4-FFF2-40B4-BE49-F238E27FC236}">
                  <a16:creationId xmlns:a16="http://schemas.microsoft.com/office/drawing/2014/main" id="{BAD88721-7C58-603C-57A8-B720FC9178A4}"/>
                </a:ext>
              </a:extLst>
            </p:cNvPr>
            <p:cNvSpPr/>
            <p:nvPr/>
          </p:nvSpPr>
          <p:spPr>
            <a:xfrm>
              <a:off x="122931" y="-1"/>
              <a:ext cx="2104561" cy="204295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0338" y="0"/>
                  </a:lnTo>
                  <a:lnTo>
                    <a:pt x="0" y="20950"/>
                  </a:lnTo>
                  <a:lnTo>
                    <a:pt x="631" y="21600"/>
                  </a:lnTo>
                  <a:lnTo>
                    <a:pt x="2160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96" name="object 10">
              <a:extLst>
                <a:ext uri="{FF2B5EF4-FFF2-40B4-BE49-F238E27FC236}">
                  <a16:creationId xmlns:a16="http://schemas.microsoft.com/office/drawing/2014/main" id="{0178A246-ED4F-B3AB-95C6-293D6BE54AC1}"/>
                </a:ext>
              </a:extLst>
            </p:cNvPr>
            <p:cNvGrpSpPr/>
            <p:nvPr/>
          </p:nvGrpSpPr>
          <p:grpSpPr>
            <a:xfrm>
              <a:off x="-3" y="8"/>
              <a:ext cx="2354401" cy="2165875"/>
              <a:chOff x="-1" y="0"/>
              <a:chExt cx="2354400" cy="2165874"/>
            </a:xfrm>
          </p:grpSpPr>
          <p:sp>
            <p:nvSpPr>
              <p:cNvPr id="94" name="Shape">
                <a:extLst>
                  <a:ext uri="{FF2B5EF4-FFF2-40B4-BE49-F238E27FC236}">
                    <a16:creationId xmlns:a16="http://schemas.microsoft.com/office/drawing/2014/main" id="{6F2F3AA4-BEE7-60F9-5FEB-4FAC3E4A051B}"/>
                  </a:ext>
                </a:extLst>
              </p:cNvPr>
              <p:cNvSpPr/>
              <p:nvPr/>
            </p:nvSpPr>
            <p:spPr>
              <a:xfrm>
                <a:off x="-2" y="-1"/>
                <a:ext cx="2104568" cy="198150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077" y="0"/>
                    </a:lnTo>
                    <a:lnTo>
                      <a:pt x="0" y="20260"/>
                    </a:lnTo>
                    <a:lnTo>
                      <a:pt x="1262" y="21600"/>
                    </a:lnTo>
                    <a:lnTo>
                      <a:pt x="21600" y="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95" name="Shape">
                <a:extLst>
                  <a:ext uri="{FF2B5EF4-FFF2-40B4-BE49-F238E27FC236}">
                    <a16:creationId xmlns:a16="http://schemas.microsoft.com/office/drawing/2014/main" id="{DA054A3F-8CBD-8481-B349-1873B415F7EA}"/>
                  </a:ext>
                </a:extLst>
              </p:cNvPr>
              <p:cNvSpPr/>
              <p:nvPr/>
            </p:nvSpPr>
            <p:spPr>
              <a:xfrm>
                <a:off x="184378" y="-1"/>
                <a:ext cx="2170022" cy="2165875"/>
              </a:xfrm>
              <a:custGeom>
                <a:avLst/>
                <a:gdLst/>
                <a:ahLst/>
                <a:cxnLst>
                  <a:cxn ang="0">
                    <a:pos x="wd2" y="hd2"/>
                  </a:cxn>
                  <a:cxn ang="5400000">
                    <a:pos x="wd2" y="hd2"/>
                  </a:cxn>
                  <a:cxn ang="10800000">
                    <a:pos x="wd2" y="hd2"/>
                  </a:cxn>
                  <a:cxn ang="16200000">
                    <a:pos x="wd2" y="hd2"/>
                  </a:cxn>
                </a:cxnLst>
                <a:rect l="0" t="0" r="r" b="b"/>
                <a:pathLst>
                  <a:path w="21600" h="21600" extrusionOk="0">
                    <a:moveTo>
                      <a:pt x="21600" y="1186"/>
                    </a:moveTo>
                    <a:lnTo>
                      <a:pt x="20416" y="0"/>
                    </a:lnTo>
                    <a:lnTo>
                      <a:pt x="20337" y="0"/>
                    </a:lnTo>
                    <a:lnTo>
                      <a:pt x="0" y="20374"/>
                    </a:lnTo>
                    <a:lnTo>
                      <a:pt x="1224" y="21600"/>
                    </a:lnTo>
                    <a:lnTo>
                      <a:pt x="21600" y="1186"/>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97" name="object 11">
              <a:extLst>
                <a:ext uri="{FF2B5EF4-FFF2-40B4-BE49-F238E27FC236}">
                  <a16:creationId xmlns:a16="http://schemas.microsoft.com/office/drawing/2014/main" id="{B37056A6-92B8-B44F-41F8-EFD850691B85}"/>
                </a:ext>
              </a:extLst>
            </p:cNvPr>
            <p:cNvSpPr/>
            <p:nvPr/>
          </p:nvSpPr>
          <p:spPr>
            <a:xfrm>
              <a:off x="1147303" y="958843"/>
              <a:ext cx="2108552" cy="2108414"/>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00" name="object 12">
              <a:extLst>
                <a:ext uri="{FF2B5EF4-FFF2-40B4-BE49-F238E27FC236}">
                  <a16:creationId xmlns:a16="http://schemas.microsoft.com/office/drawing/2014/main" id="{FD82D155-D721-FDF3-FC2E-AD013E89E74D}"/>
                </a:ext>
              </a:extLst>
            </p:cNvPr>
            <p:cNvGrpSpPr/>
            <p:nvPr/>
          </p:nvGrpSpPr>
          <p:grpSpPr>
            <a:xfrm>
              <a:off x="1024367" y="835951"/>
              <a:ext cx="2354414" cy="2354240"/>
              <a:chOff x="0" y="0"/>
              <a:chExt cx="2354413" cy="2354239"/>
            </a:xfrm>
          </p:grpSpPr>
          <p:sp>
            <p:nvSpPr>
              <p:cNvPr id="98" name="Shape">
                <a:extLst>
                  <a:ext uri="{FF2B5EF4-FFF2-40B4-BE49-F238E27FC236}">
                    <a16:creationId xmlns:a16="http://schemas.microsoft.com/office/drawing/2014/main" id="{7186D8D6-C311-FBE7-DDEA-6A04597A791F}"/>
                  </a:ext>
                </a:extLst>
              </p:cNvPr>
              <p:cNvSpPr/>
              <p:nvPr/>
            </p:nvSpPr>
            <p:spPr>
              <a:xfrm>
                <a:off x="-1" y="-1"/>
                <a:ext cx="2170023" cy="2169861"/>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99" name="Shape">
                <a:extLst>
                  <a:ext uri="{FF2B5EF4-FFF2-40B4-BE49-F238E27FC236}">
                    <a16:creationId xmlns:a16="http://schemas.microsoft.com/office/drawing/2014/main" id="{A9806FD0-358C-8E40-F958-76ECCD466FF0}"/>
                  </a:ext>
                </a:extLst>
              </p:cNvPr>
              <p:cNvSpPr/>
              <p:nvPr/>
            </p:nvSpPr>
            <p:spPr>
              <a:xfrm>
                <a:off x="184378" y="184365"/>
                <a:ext cx="2170035" cy="2169874"/>
              </a:xfrm>
              <a:custGeom>
                <a:avLst/>
                <a:gdLst/>
                <a:ahLst/>
                <a:cxnLst>
                  <a:cxn ang="0">
                    <a:pos x="wd2" y="hd2"/>
                  </a:cxn>
                  <a:cxn ang="5400000">
                    <a:pos x="wd2" y="hd2"/>
                  </a:cxn>
                  <a:cxn ang="10800000">
                    <a:pos x="wd2" y="hd2"/>
                  </a:cxn>
                  <a:cxn ang="16200000">
                    <a:pos x="wd2" y="hd2"/>
                  </a:cxn>
                </a:cxnLst>
                <a:rect l="0" t="0" r="r" b="b"/>
                <a:pathLst>
                  <a:path w="21600" h="21600" extrusionOk="0">
                    <a:moveTo>
                      <a:pt x="21600" y="1224"/>
                    </a:moveTo>
                    <a:lnTo>
                      <a:pt x="20376" y="0"/>
                    </a:lnTo>
                    <a:lnTo>
                      <a:pt x="0" y="20376"/>
                    </a:lnTo>
                    <a:lnTo>
                      <a:pt x="1223" y="21600"/>
                    </a:lnTo>
                    <a:lnTo>
                      <a:pt x="21600" y="1224"/>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10" name="object 13">
            <a:extLst>
              <a:ext uri="{FF2B5EF4-FFF2-40B4-BE49-F238E27FC236}">
                <a16:creationId xmlns:a16="http://schemas.microsoft.com/office/drawing/2014/main" id="{992601B1-CCFF-642F-09A6-130DD1C9DC4C}"/>
              </a:ext>
            </a:extLst>
          </p:cNvPr>
          <p:cNvGrpSpPr/>
          <p:nvPr/>
        </p:nvGrpSpPr>
        <p:grpSpPr>
          <a:xfrm>
            <a:off x="4919" y="4091983"/>
            <a:ext cx="2374974" cy="3378547"/>
            <a:chOff x="-2" y="-1"/>
            <a:chExt cx="2374972" cy="3378545"/>
          </a:xfrm>
        </p:grpSpPr>
        <p:sp>
          <p:nvSpPr>
            <p:cNvPr id="102" name="object 14">
              <a:extLst>
                <a:ext uri="{FF2B5EF4-FFF2-40B4-BE49-F238E27FC236}">
                  <a16:creationId xmlns:a16="http://schemas.microsoft.com/office/drawing/2014/main" id="{A8D2054C-26B5-64AC-4A92-736D4CBB2B6D}"/>
                </a:ext>
              </a:extLst>
            </p:cNvPr>
            <p:cNvSpPr/>
            <p:nvPr/>
          </p:nvSpPr>
          <p:spPr>
            <a:xfrm>
              <a:off x="11" y="122901"/>
              <a:ext cx="1227690" cy="1289061"/>
            </a:xfrm>
            <a:custGeom>
              <a:avLst/>
              <a:gdLst/>
              <a:ahLst/>
              <a:cxnLst>
                <a:cxn ang="0">
                  <a:pos x="wd2" y="hd2"/>
                </a:cxn>
                <a:cxn ang="5400000">
                  <a:pos x="wd2" y="hd2"/>
                </a:cxn>
                <a:cxn ang="10800000">
                  <a:pos x="wd2" y="hd2"/>
                </a:cxn>
                <a:cxn ang="16200000">
                  <a:pos x="wd2" y="hd2"/>
                </a:cxn>
              </a:cxnLst>
              <a:rect l="0" t="0" r="r" b="b"/>
              <a:pathLst>
                <a:path w="21600" h="21600" extrusionOk="0">
                  <a:moveTo>
                    <a:pt x="20519" y="0"/>
                  </a:moveTo>
                  <a:lnTo>
                    <a:pt x="0" y="19540"/>
                  </a:lnTo>
                  <a:lnTo>
                    <a:pt x="0" y="21600"/>
                  </a:lnTo>
                  <a:lnTo>
                    <a:pt x="21600" y="1030"/>
                  </a:lnTo>
                  <a:lnTo>
                    <a:pt x="20519"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05" name="object 15">
              <a:extLst>
                <a:ext uri="{FF2B5EF4-FFF2-40B4-BE49-F238E27FC236}">
                  <a16:creationId xmlns:a16="http://schemas.microsoft.com/office/drawing/2014/main" id="{1827DA2A-8558-BF2A-E6C2-BB7C980EC3E9}"/>
                </a:ext>
              </a:extLst>
            </p:cNvPr>
            <p:cNvGrpSpPr/>
            <p:nvPr/>
          </p:nvGrpSpPr>
          <p:grpSpPr>
            <a:xfrm>
              <a:off x="-3" y="-2"/>
              <a:ext cx="1350619" cy="1657818"/>
              <a:chOff x="-1" y="0"/>
              <a:chExt cx="1350617" cy="1657817"/>
            </a:xfrm>
          </p:grpSpPr>
          <p:sp>
            <p:nvSpPr>
              <p:cNvPr id="103" name="Shape">
                <a:extLst>
                  <a:ext uri="{FF2B5EF4-FFF2-40B4-BE49-F238E27FC236}">
                    <a16:creationId xmlns:a16="http://schemas.microsoft.com/office/drawing/2014/main" id="{96BD2C75-3A69-B078-109D-8BF87A37C027}"/>
                  </a:ext>
                </a:extLst>
              </p:cNvPr>
              <p:cNvSpPr/>
              <p:nvPr/>
            </p:nvSpPr>
            <p:spPr>
              <a:xfrm>
                <a:off x="-1" y="-1"/>
                <a:ext cx="1166240" cy="1289071"/>
              </a:xfrm>
              <a:custGeom>
                <a:avLst/>
                <a:gdLst/>
                <a:ahLst/>
                <a:cxnLst>
                  <a:cxn ang="0">
                    <a:pos x="wd2" y="hd2"/>
                  </a:cxn>
                  <a:cxn ang="5400000">
                    <a:pos x="wd2" y="hd2"/>
                  </a:cxn>
                  <a:cxn ang="10800000">
                    <a:pos x="wd2" y="hd2"/>
                  </a:cxn>
                  <a:cxn ang="16200000">
                    <a:pos x="wd2" y="hd2"/>
                  </a:cxn>
                </a:cxnLst>
                <a:rect l="0" t="0" r="r" b="b"/>
                <a:pathLst>
                  <a:path w="21600" h="21600" extrusionOk="0">
                    <a:moveTo>
                      <a:pt x="21600" y="2060"/>
                    </a:moveTo>
                    <a:lnTo>
                      <a:pt x="19323" y="0"/>
                    </a:lnTo>
                    <a:lnTo>
                      <a:pt x="0" y="17481"/>
                    </a:lnTo>
                    <a:lnTo>
                      <a:pt x="0" y="21600"/>
                    </a:lnTo>
                    <a:lnTo>
                      <a:pt x="21600" y="206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04" name="Shape">
                <a:extLst>
                  <a:ext uri="{FF2B5EF4-FFF2-40B4-BE49-F238E27FC236}">
                    <a16:creationId xmlns:a16="http://schemas.microsoft.com/office/drawing/2014/main" id="{6EBD25D0-8A9A-E577-ADC7-6D8F3C1DDDE5}"/>
                  </a:ext>
                </a:extLst>
              </p:cNvPr>
              <p:cNvSpPr/>
              <p:nvPr/>
            </p:nvSpPr>
            <p:spPr>
              <a:xfrm>
                <a:off x="-2" y="184378"/>
                <a:ext cx="1350619" cy="1473439"/>
              </a:xfrm>
              <a:custGeom>
                <a:avLst/>
                <a:gdLst/>
                <a:ahLst/>
                <a:cxnLst>
                  <a:cxn ang="0">
                    <a:pos x="wd2" y="hd2"/>
                  </a:cxn>
                  <a:cxn ang="5400000">
                    <a:pos x="wd2" y="hd2"/>
                  </a:cxn>
                  <a:cxn ang="10800000">
                    <a:pos x="wd2" y="hd2"/>
                  </a:cxn>
                  <a:cxn ang="16200000">
                    <a:pos x="wd2" y="hd2"/>
                  </a:cxn>
                </a:cxnLst>
                <a:rect l="0" t="0" r="r" b="b"/>
                <a:pathLst>
                  <a:path w="21600" h="21600" extrusionOk="0">
                    <a:moveTo>
                      <a:pt x="21600" y="1802"/>
                    </a:moveTo>
                    <a:lnTo>
                      <a:pt x="19634" y="0"/>
                    </a:lnTo>
                    <a:lnTo>
                      <a:pt x="0" y="17996"/>
                    </a:lnTo>
                    <a:lnTo>
                      <a:pt x="0" y="21600"/>
                    </a:lnTo>
                    <a:lnTo>
                      <a:pt x="21600" y="180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06" name="object 16">
              <a:extLst>
                <a:ext uri="{FF2B5EF4-FFF2-40B4-BE49-F238E27FC236}">
                  <a16:creationId xmlns:a16="http://schemas.microsoft.com/office/drawing/2014/main" id="{8663771B-5162-B371-5582-25979A70EBC3}"/>
                </a:ext>
              </a:extLst>
            </p:cNvPr>
            <p:cNvSpPr/>
            <p:nvPr/>
          </p:nvSpPr>
          <p:spPr>
            <a:xfrm>
              <a:off x="143518" y="1147210"/>
              <a:ext cx="2108551" cy="2108415"/>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09" name="object 17">
              <a:extLst>
                <a:ext uri="{FF2B5EF4-FFF2-40B4-BE49-F238E27FC236}">
                  <a16:creationId xmlns:a16="http://schemas.microsoft.com/office/drawing/2014/main" id="{167A4D3D-9CBB-4E6F-14E5-EEE9411F990C}"/>
                </a:ext>
              </a:extLst>
            </p:cNvPr>
            <p:cNvGrpSpPr/>
            <p:nvPr/>
          </p:nvGrpSpPr>
          <p:grpSpPr>
            <a:xfrm>
              <a:off x="20584" y="1024318"/>
              <a:ext cx="2354387" cy="2354226"/>
              <a:chOff x="0" y="0"/>
              <a:chExt cx="2354386" cy="2354225"/>
            </a:xfrm>
          </p:grpSpPr>
          <p:sp>
            <p:nvSpPr>
              <p:cNvPr id="107" name="Shape">
                <a:extLst>
                  <a:ext uri="{FF2B5EF4-FFF2-40B4-BE49-F238E27FC236}">
                    <a16:creationId xmlns:a16="http://schemas.microsoft.com/office/drawing/2014/main" id="{3E5F9AE0-43A5-2035-BC35-6FCD02B59542}"/>
                  </a:ext>
                </a:extLst>
              </p:cNvPr>
              <p:cNvSpPr/>
              <p:nvPr/>
            </p:nvSpPr>
            <p:spPr>
              <a:xfrm>
                <a:off x="-1" y="-1"/>
                <a:ext cx="2170022" cy="2169860"/>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08" name="Shape">
                <a:extLst>
                  <a:ext uri="{FF2B5EF4-FFF2-40B4-BE49-F238E27FC236}">
                    <a16:creationId xmlns:a16="http://schemas.microsoft.com/office/drawing/2014/main" id="{1C54121A-F5D9-5278-0342-9F34C3A32A27}"/>
                  </a:ext>
                </a:extLst>
              </p:cNvPr>
              <p:cNvSpPr/>
              <p:nvPr/>
            </p:nvSpPr>
            <p:spPr>
              <a:xfrm>
                <a:off x="184378" y="184354"/>
                <a:ext cx="2170008" cy="2169871"/>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19" name="object 18">
            <a:extLst>
              <a:ext uri="{FF2B5EF4-FFF2-40B4-BE49-F238E27FC236}">
                <a16:creationId xmlns:a16="http://schemas.microsoft.com/office/drawing/2014/main" id="{A2481828-3310-405D-75BC-5776151732E5}"/>
              </a:ext>
            </a:extLst>
          </p:cNvPr>
          <p:cNvGrpSpPr/>
          <p:nvPr/>
        </p:nvGrpSpPr>
        <p:grpSpPr>
          <a:xfrm>
            <a:off x="3031192" y="4091997"/>
            <a:ext cx="3378786" cy="3378532"/>
            <a:chOff x="-1" y="-2"/>
            <a:chExt cx="3378785" cy="3378531"/>
          </a:xfrm>
        </p:grpSpPr>
        <p:sp>
          <p:nvSpPr>
            <p:cNvPr id="111" name="object 19">
              <a:extLst>
                <a:ext uri="{FF2B5EF4-FFF2-40B4-BE49-F238E27FC236}">
                  <a16:creationId xmlns:a16="http://schemas.microsoft.com/office/drawing/2014/main" id="{4F6719A9-2C74-3583-768D-2423B42A5EA6}"/>
                </a:ext>
              </a:extLst>
            </p:cNvPr>
            <p:cNvSpPr/>
            <p:nvPr/>
          </p:nvSpPr>
          <p:spPr>
            <a:xfrm>
              <a:off x="122934" y="122890"/>
              <a:ext cx="2108552" cy="2108413"/>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14" name="object 20">
              <a:extLst>
                <a:ext uri="{FF2B5EF4-FFF2-40B4-BE49-F238E27FC236}">
                  <a16:creationId xmlns:a16="http://schemas.microsoft.com/office/drawing/2014/main" id="{717593FD-9223-7C0F-23FE-A9E51A50C935}"/>
                </a:ext>
              </a:extLst>
            </p:cNvPr>
            <p:cNvGrpSpPr/>
            <p:nvPr/>
          </p:nvGrpSpPr>
          <p:grpSpPr>
            <a:xfrm>
              <a:off x="-2" y="-3"/>
              <a:ext cx="2354402" cy="2354238"/>
              <a:chOff x="0" y="-1"/>
              <a:chExt cx="2354401" cy="2354236"/>
            </a:xfrm>
          </p:grpSpPr>
          <p:sp>
            <p:nvSpPr>
              <p:cNvPr id="112" name="Shape">
                <a:extLst>
                  <a:ext uri="{FF2B5EF4-FFF2-40B4-BE49-F238E27FC236}">
                    <a16:creationId xmlns:a16="http://schemas.microsoft.com/office/drawing/2014/main" id="{F175708E-E2C8-0065-C59C-EED36FBAF3BE}"/>
                  </a:ext>
                </a:extLst>
              </p:cNvPr>
              <p:cNvSpPr/>
              <p:nvPr/>
            </p:nvSpPr>
            <p:spPr>
              <a:xfrm>
                <a:off x="-1" y="-2"/>
                <a:ext cx="2170011" cy="2169872"/>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13" name="Shape">
                <a:extLst>
                  <a:ext uri="{FF2B5EF4-FFF2-40B4-BE49-F238E27FC236}">
                    <a16:creationId xmlns:a16="http://schemas.microsoft.com/office/drawing/2014/main" id="{47CC047A-05D1-C7B8-08D6-6EBFB0CB8671}"/>
                  </a:ext>
                </a:extLst>
              </p:cNvPr>
              <p:cNvSpPr/>
              <p:nvPr/>
            </p:nvSpPr>
            <p:spPr>
              <a:xfrm>
                <a:off x="184379" y="184379"/>
                <a:ext cx="2170022" cy="2169857"/>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15" name="object 21">
              <a:extLst>
                <a:ext uri="{FF2B5EF4-FFF2-40B4-BE49-F238E27FC236}">
                  <a16:creationId xmlns:a16="http://schemas.microsoft.com/office/drawing/2014/main" id="{BD2361C6-D1EC-513A-4DFC-FB081B7BD204}"/>
                </a:ext>
              </a:extLst>
            </p:cNvPr>
            <p:cNvSpPr/>
            <p:nvPr/>
          </p:nvSpPr>
          <p:spPr>
            <a:xfrm>
              <a:off x="1147304" y="1147196"/>
              <a:ext cx="2108556" cy="2108412"/>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18" name="object 22">
              <a:extLst>
                <a:ext uri="{FF2B5EF4-FFF2-40B4-BE49-F238E27FC236}">
                  <a16:creationId xmlns:a16="http://schemas.microsoft.com/office/drawing/2014/main" id="{EE268A98-D002-AEF8-9797-E075E774B9BC}"/>
                </a:ext>
              </a:extLst>
            </p:cNvPr>
            <p:cNvGrpSpPr/>
            <p:nvPr/>
          </p:nvGrpSpPr>
          <p:grpSpPr>
            <a:xfrm>
              <a:off x="1024367" y="1024306"/>
              <a:ext cx="2354417" cy="2354224"/>
              <a:chOff x="-1" y="0"/>
              <a:chExt cx="2354416" cy="2354222"/>
            </a:xfrm>
          </p:grpSpPr>
          <p:sp>
            <p:nvSpPr>
              <p:cNvPr id="116" name="Shape">
                <a:extLst>
                  <a:ext uri="{FF2B5EF4-FFF2-40B4-BE49-F238E27FC236}">
                    <a16:creationId xmlns:a16="http://schemas.microsoft.com/office/drawing/2014/main" id="{5D031B02-BC0F-7146-546F-43D479837082}"/>
                  </a:ext>
                </a:extLst>
              </p:cNvPr>
              <p:cNvSpPr/>
              <p:nvPr/>
            </p:nvSpPr>
            <p:spPr>
              <a:xfrm>
                <a:off x="-2" y="-1"/>
                <a:ext cx="2170027" cy="2169857"/>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17" name="Shape">
                <a:extLst>
                  <a:ext uri="{FF2B5EF4-FFF2-40B4-BE49-F238E27FC236}">
                    <a16:creationId xmlns:a16="http://schemas.microsoft.com/office/drawing/2014/main" id="{AA02B5A0-C97E-B9FD-0777-552C807E989C}"/>
                  </a:ext>
                </a:extLst>
              </p:cNvPr>
              <p:cNvSpPr/>
              <p:nvPr/>
            </p:nvSpPr>
            <p:spPr>
              <a:xfrm>
                <a:off x="184378" y="184353"/>
                <a:ext cx="2170038" cy="2169870"/>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6" y="0"/>
                    </a:lnTo>
                    <a:lnTo>
                      <a:pt x="0" y="20376"/>
                    </a:lnTo>
                    <a:lnTo>
                      <a:pt x="1223"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28" name="object 23">
            <a:extLst>
              <a:ext uri="{FF2B5EF4-FFF2-40B4-BE49-F238E27FC236}">
                <a16:creationId xmlns:a16="http://schemas.microsoft.com/office/drawing/2014/main" id="{E4F3BFEC-4EB3-8A51-4EF4-BC2D0100AECA}"/>
              </a:ext>
            </a:extLst>
          </p:cNvPr>
          <p:cNvGrpSpPr/>
          <p:nvPr/>
        </p:nvGrpSpPr>
        <p:grpSpPr>
          <a:xfrm>
            <a:off x="4919" y="8372339"/>
            <a:ext cx="2374992" cy="2929884"/>
            <a:chOff x="-1" y="-1"/>
            <a:chExt cx="2374991" cy="2929883"/>
          </a:xfrm>
        </p:grpSpPr>
        <p:sp>
          <p:nvSpPr>
            <p:cNvPr id="120" name="object 24">
              <a:extLst>
                <a:ext uri="{FF2B5EF4-FFF2-40B4-BE49-F238E27FC236}">
                  <a16:creationId xmlns:a16="http://schemas.microsoft.com/office/drawing/2014/main" id="{9A19CED7-2EEF-726F-6420-A8ADF1F66C42}"/>
                </a:ext>
              </a:extLst>
            </p:cNvPr>
            <p:cNvSpPr/>
            <p:nvPr/>
          </p:nvSpPr>
          <p:spPr>
            <a:xfrm>
              <a:off x="11" y="122906"/>
              <a:ext cx="1227692" cy="1289054"/>
            </a:xfrm>
            <a:custGeom>
              <a:avLst/>
              <a:gdLst/>
              <a:ahLst/>
              <a:cxnLst>
                <a:cxn ang="0">
                  <a:pos x="wd2" y="hd2"/>
                </a:cxn>
                <a:cxn ang="5400000">
                  <a:pos x="wd2" y="hd2"/>
                </a:cxn>
                <a:cxn ang="10800000">
                  <a:pos x="wd2" y="hd2"/>
                </a:cxn>
                <a:cxn ang="16200000">
                  <a:pos x="wd2" y="hd2"/>
                </a:cxn>
              </a:cxnLst>
              <a:rect l="0" t="0" r="r" b="b"/>
              <a:pathLst>
                <a:path w="21600" h="21600" extrusionOk="0">
                  <a:moveTo>
                    <a:pt x="20519" y="0"/>
                  </a:moveTo>
                  <a:lnTo>
                    <a:pt x="0" y="19541"/>
                  </a:lnTo>
                  <a:lnTo>
                    <a:pt x="0" y="21600"/>
                  </a:lnTo>
                  <a:lnTo>
                    <a:pt x="21600" y="1030"/>
                  </a:lnTo>
                  <a:lnTo>
                    <a:pt x="20519"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23" name="object 25">
              <a:extLst>
                <a:ext uri="{FF2B5EF4-FFF2-40B4-BE49-F238E27FC236}">
                  <a16:creationId xmlns:a16="http://schemas.microsoft.com/office/drawing/2014/main" id="{FC46FD3F-9D5D-8F24-1F82-7259E17128F4}"/>
                </a:ext>
              </a:extLst>
            </p:cNvPr>
            <p:cNvGrpSpPr/>
            <p:nvPr/>
          </p:nvGrpSpPr>
          <p:grpSpPr>
            <a:xfrm>
              <a:off x="-3" y="-2"/>
              <a:ext cx="1350621" cy="1657808"/>
              <a:chOff x="0" y="0"/>
              <a:chExt cx="1350619" cy="1657807"/>
            </a:xfrm>
          </p:grpSpPr>
          <p:sp>
            <p:nvSpPr>
              <p:cNvPr id="121" name="Shape">
                <a:extLst>
                  <a:ext uri="{FF2B5EF4-FFF2-40B4-BE49-F238E27FC236}">
                    <a16:creationId xmlns:a16="http://schemas.microsoft.com/office/drawing/2014/main" id="{AAE7C3D2-500D-E16D-8467-4DAE69370064}"/>
                  </a:ext>
                </a:extLst>
              </p:cNvPr>
              <p:cNvSpPr/>
              <p:nvPr/>
            </p:nvSpPr>
            <p:spPr>
              <a:xfrm>
                <a:off x="-1" y="-1"/>
                <a:ext cx="1166240" cy="1289088"/>
              </a:xfrm>
              <a:custGeom>
                <a:avLst/>
                <a:gdLst/>
                <a:ahLst/>
                <a:cxnLst>
                  <a:cxn ang="0">
                    <a:pos x="wd2" y="hd2"/>
                  </a:cxn>
                  <a:cxn ang="5400000">
                    <a:pos x="wd2" y="hd2"/>
                  </a:cxn>
                  <a:cxn ang="10800000">
                    <a:pos x="wd2" y="hd2"/>
                  </a:cxn>
                  <a:cxn ang="16200000">
                    <a:pos x="wd2" y="hd2"/>
                  </a:cxn>
                </a:cxnLst>
                <a:rect l="0" t="0" r="r" b="b"/>
                <a:pathLst>
                  <a:path w="21600" h="21600" extrusionOk="0">
                    <a:moveTo>
                      <a:pt x="21600" y="2060"/>
                    </a:moveTo>
                    <a:lnTo>
                      <a:pt x="19323" y="0"/>
                    </a:lnTo>
                    <a:lnTo>
                      <a:pt x="0" y="17481"/>
                    </a:lnTo>
                    <a:lnTo>
                      <a:pt x="0" y="21600"/>
                    </a:lnTo>
                    <a:lnTo>
                      <a:pt x="21600" y="2060"/>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22" name="Shape">
                <a:extLst>
                  <a:ext uri="{FF2B5EF4-FFF2-40B4-BE49-F238E27FC236}">
                    <a16:creationId xmlns:a16="http://schemas.microsoft.com/office/drawing/2014/main" id="{7AC967C2-B671-7429-9B49-FC0B9BD05B4D}"/>
                  </a:ext>
                </a:extLst>
              </p:cNvPr>
              <p:cNvSpPr/>
              <p:nvPr/>
            </p:nvSpPr>
            <p:spPr>
              <a:xfrm>
                <a:off x="-1" y="184366"/>
                <a:ext cx="1350620" cy="1473441"/>
              </a:xfrm>
              <a:custGeom>
                <a:avLst/>
                <a:gdLst/>
                <a:ahLst/>
                <a:cxnLst>
                  <a:cxn ang="0">
                    <a:pos x="wd2" y="hd2"/>
                  </a:cxn>
                  <a:cxn ang="5400000">
                    <a:pos x="wd2" y="hd2"/>
                  </a:cxn>
                  <a:cxn ang="10800000">
                    <a:pos x="wd2" y="hd2"/>
                  </a:cxn>
                  <a:cxn ang="16200000">
                    <a:pos x="wd2" y="hd2"/>
                  </a:cxn>
                </a:cxnLst>
                <a:rect l="0" t="0" r="r" b="b"/>
                <a:pathLst>
                  <a:path w="21600" h="21600" extrusionOk="0">
                    <a:moveTo>
                      <a:pt x="21600" y="1802"/>
                    </a:moveTo>
                    <a:lnTo>
                      <a:pt x="19634" y="0"/>
                    </a:lnTo>
                    <a:lnTo>
                      <a:pt x="0" y="17996"/>
                    </a:lnTo>
                    <a:lnTo>
                      <a:pt x="0" y="21600"/>
                    </a:lnTo>
                    <a:lnTo>
                      <a:pt x="21600" y="180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24" name="object 26">
              <a:extLst>
                <a:ext uri="{FF2B5EF4-FFF2-40B4-BE49-F238E27FC236}">
                  <a16:creationId xmlns:a16="http://schemas.microsoft.com/office/drawing/2014/main" id="{36BBD5A4-6795-0A33-81E2-24E30F78B30D}"/>
                </a:ext>
              </a:extLst>
            </p:cNvPr>
            <p:cNvSpPr/>
            <p:nvPr/>
          </p:nvSpPr>
          <p:spPr>
            <a:xfrm>
              <a:off x="407819" y="1147199"/>
              <a:ext cx="1844260" cy="1782669"/>
            </a:xfrm>
            <a:custGeom>
              <a:avLst/>
              <a:gdLst/>
              <a:ahLst/>
              <a:cxnLst>
                <a:cxn ang="0">
                  <a:pos x="wd2" y="hd2"/>
                </a:cxn>
                <a:cxn ang="5400000">
                  <a:pos x="wd2" y="hd2"/>
                </a:cxn>
                <a:cxn ang="10800000">
                  <a:pos x="wd2" y="hd2"/>
                </a:cxn>
                <a:cxn ang="16200000">
                  <a:pos x="wd2" y="hd2"/>
                </a:cxn>
              </a:cxnLst>
              <a:rect l="0" t="0" r="r" b="b"/>
              <a:pathLst>
                <a:path w="21600" h="21600" extrusionOk="0">
                  <a:moveTo>
                    <a:pt x="20880" y="0"/>
                  </a:moveTo>
                  <a:lnTo>
                    <a:pt x="0" y="21600"/>
                  </a:lnTo>
                  <a:lnTo>
                    <a:pt x="1440" y="21600"/>
                  </a:lnTo>
                  <a:lnTo>
                    <a:pt x="21600" y="745"/>
                  </a:lnTo>
                  <a:lnTo>
                    <a:pt x="2088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27" name="object 27">
              <a:extLst>
                <a:ext uri="{FF2B5EF4-FFF2-40B4-BE49-F238E27FC236}">
                  <a16:creationId xmlns:a16="http://schemas.microsoft.com/office/drawing/2014/main" id="{C2F16C47-B891-624A-6979-EA0D24A2D8F5}"/>
                </a:ext>
              </a:extLst>
            </p:cNvPr>
            <p:cNvGrpSpPr/>
            <p:nvPr/>
          </p:nvGrpSpPr>
          <p:grpSpPr>
            <a:xfrm>
              <a:off x="161963" y="1024282"/>
              <a:ext cx="2213027" cy="1905600"/>
              <a:chOff x="0" y="0"/>
              <a:chExt cx="2213026" cy="1905598"/>
            </a:xfrm>
          </p:grpSpPr>
          <p:sp>
            <p:nvSpPr>
              <p:cNvPr id="125" name="Shape">
                <a:extLst>
                  <a:ext uri="{FF2B5EF4-FFF2-40B4-BE49-F238E27FC236}">
                    <a16:creationId xmlns:a16="http://schemas.microsoft.com/office/drawing/2014/main" id="{B160E457-5A98-CD1C-82BB-9F3DAF55F30A}"/>
                  </a:ext>
                </a:extLst>
              </p:cNvPr>
              <p:cNvSpPr/>
              <p:nvPr/>
            </p:nvSpPr>
            <p:spPr>
              <a:xfrm>
                <a:off x="-1" y="-1"/>
                <a:ext cx="2028647" cy="1905599"/>
              </a:xfrm>
              <a:custGeom>
                <a:avLst/>
                <a:gdLst/>
                <a:ahLst/>
                <a:cxnLst>
                  <a:cxn ang="0">
                    <a:pos x="wd2" y="hd2"/>
                  </a:cxn>
                  <a:cxn ang="5400000">
                    <a:pos x="wd2" y="hd2"/>
                  </a:cxn>
                  <a:cxn ang="10800000">
                    <a:pos x="wd2" y="hd2"/>
                  </a:cxn>
                  <a:cxn ang="16200000">
                    <a:pos x="wd2" y="hd2"/>
                  </a:cxn>
                </a:cxnLst>
                <a:rect l="0" t="0" r="r" b="b"/>
                <a:pathLst>
                  <a:path w="21600" h="21600" extrusionOk="0">
                    <a:moveTo>
                      <a:pt x="21600" y="1393"/>
                    </a:moveTo>
                    <a:lnTo>
                      <a:pt x="20291" y="0"/>
                    </a:lnTo>
                    <a:lnTo>
                      <a:pt x="0" y="21600"/>
                    </a:lnTo>
                    <a:lnTo>
                      <a:pt x="2618" y="21600"/>
                    </a:lnTo>
                    <a:lnTo>
                      <a:pt x="21600" y="139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26" name="Shape">
                <a:extLst>
                  <a:ext uri="{FF2B5EF4-FFF2-40B4-BE49-F238E27FC236}">
                    <a16:creationId xmlns:a16="http://schemas.microsoft.com/office/drawing/2014/main" id="{A6C04D27-09C9-924F-8421-C6F4F5113789}"/>
                  </a:ext>
                </a:extLst>
              </p:cNvPr>
              <p:cNvSpPr/>
              <p:nvPr/>
            </p:nvSpPr>
            <p:spPr>
              <a:xfrm>
                <a:off x="368782" y="184405"/>
                <a:ext cx="1844244" cy="1721193"/>
              </a:xfrm>
              <a:custGeom>
                <a:avLst/>
                <a:gdLst/>
                <a:ahLst/>
                <a:cxnLst>
                  <a:cxn ang="0">
                    <a:pos x="wd2" y="hd2"/>
                  </a:cxn>
                  <a:cxn ang="5400000">
                    <a:pos x="wd2" y="hd2"/>
                  </a:cxn>
                  <a:cxn ang="10800000">
                    <a:pos x="wd2" y="hd2"/>
                  </a:cxn>
                  <a:cxn ang="16200000">
                    <a:pos x="wd2" y="hd2"/>
                  </a:cxn>
                </a:cxnLst>
                <a:rect l="0" t="0" r="r" b="b"/>
                <a:pathLst>
                  <a:path w="21600" h="21600" extrusionOk="0">
                    <a:moveTo>
                      <a:pt x="21600" y="1542"/>
                    </a:moveTo>
                    <a:lnTo>
                      <a:pt x="20160" y="0"/>
                    </a:lnTo>
                    <a:lnTo>
                      <a:pt x="0" y="21600"/>
                    </a:lnTo>
                    <a:lnTo>
                      <a:pt x="2879" y="21600"/>
                    </a:lnTo>
                    <a:lnTo>
                      <a:pt x="21600" y="154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grpSp>
        <p:nvGrpSpPr>
          <p:cNvPr id="137" name="object 28">
            <a:extLst>
              <a:ext uri="{FF2B5EF4-FFF2-40B4-BE49-F238E27FC236}">
                <a16:creationId xmlns:a16="http://schemas.microsoft.com/office/drawing/2014/main" id="{08F2DCE0-12E9-DE98-80E7-3DC2B7A93665}"/>
              </a:ext>
            </a:extLst>
          </p:cNvPr>
          <p:cNvGrpSpPr/>
          <p:nvPr/>
        </p:nvGrpSpPr>
        <p:grpSpPr>
          <a:xfrm>
            <a:off x="3031189" y="8372342"/>
            <a:ext cx="3378774" cy="2929883"/>
            <a:chOff x="-1" y="-1"/>
            <a:chExt cx="3378773" cy="2929882"/>
          </a:xfrm>
        </p:grpSpPr>
        <p:sp>
          <p:nvSpPr>
            <p:cNvPr id="129" name="object 29">
              <a:extLst>
                <a:ext uri="{FF2B5EF4-FFF2-40B4-BE49-F238E27FC236}">
                  <a16:creationId xmlns:a16="http://schemas.microsoft.com/office/drawing/2014/main" id="{40469EA6-6D33-EDE9-670E-2B7A65E84A62}"/>
                </a:ext>
              </a:extLst>
            </p:cNvPr>
            <p:cNvSpPr/>
            <p:nvPr/>
          </p:nvSpPr>
          <p:spPr>
            <a:xfrm>
              <a:off x="122936" y="122906"/>
              <a:ext cx="2108552" cy="2108404"/>
            </a:xfrm>
            <a:custGeom>
              <a:avLst/>
              <a:gdLst/>
              <a:ahLst/>
              <a:cxnLst>
                <a:cxn ang="0">
                  <a:pos x="wd2" y="hd2"/>
                </a:cxn>
                <a:cxn ang="5400000">
                  <a:pos x="wd2" y="hd2"/>
                </a:cxn>
                <a:cxn ang="10800000">
                  <a:pos x="wd2" y="hd2"/>
                </a:cxn>
                <a:cxn ang="16200000">
                  <a:pos x="wd2" y="hd2"/>
                </a:cxn>
              </a:cxnLst>
              <a:rect l="0" t="0" r="r" b="b"/>
              <a:pathLst>
                <a:path w="21600" h="21600" extrusionOk="0">
                  <a:moveTo>
                    <a:pt x="20970" y="0"/>
                  </a:moveTo>
                  <a:lnTo>
                    <a:pt x="0" y="20970"/>
                  </a:lnTo>
                  <a:lnTo>
                    <a:pt x="630" y="21600"/>
                  </a:lnTo>
                  <a:lnTo>
                    <a:pt x="21600" y="630"/>
                  </a:lnTo>
                  <a:lnTo>
                    <a:pt x="2097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32" name="object 30">
              <a:extLst>
                <a:ext uri="{FF2B5EF4-FFF2-40B4-BE49-F238E27FC236}">
                  <a16:creationId xmlns:a16="http://schemas.microsoft.com/office/drawing/2014/main" id="{D84CB251-B0C8-4F01-F28C-125F3B1C2D12}"/>
                </a:ext>
              </a:extLst>
            </p:cNvPr>
            <p:cNvGrpSpPr/>
            <p:nvPr/>
          </p:nvGrpSpPr>
          <p:grpSpPr>
            <a:xfrm>
              <a:off x="-2" y="-2"/>
              <a:ext cx="2354403" cy="2354253"/>
              <a:chOff x="0" y="0"/>
              <a:chExt cx="2354402" cy="2354252"/>
            </a:xfrm>
          </p:grpSpPr>
          <p:sp>
            <p:nvSpPr>
              <p:cNvPr id="130" name="Shape">
                <a:extLst>
                  <a:ext uri="{FF2B5EF4-FFF2-40B4-BE49-F238E27FC236}">
                    <a16:creationId xmlns:a16="http://schemas.microsoft.com/office/drawing/2014/main" id="{C2485B91-396C-D64E-B39B-743E832A9A71}"/>
                  </a:ext>
                </a:extLst>
              </p:cNvPr>
              <p:cNvSpPr/>
              <p:nvPr/>
            </p:nvSpPr>
            <p:spPr>
              <a:xfrm>
                <a:off x="-1" y="-2"/>
                <a:ext cx="2170012" cy="2169888"/>
              </a:xfrm>
              <a:custGeom>
                <a:avLst/>
                <a:gdLst/>
                <a:ahLst/>
                <a:cxnLst>
                  <a:cxn ang="0">
                    <a:pos x="wd2" y="hd2"/>
                  </a:cxn>
                  <a:cxn ang="5400000">
                    <a:pos x="wd2" y="hd2"/>
                  </a:cxn>
                  <a:cxn ang="10800000">
                    <a:pos x="wd2" y="hd2"/>
                  </a:cxn>
                  <a:cxn ang="16200000">
                    <a:pos x="wd2" y="hd2"/>
                  </a:cxn>
                </a:cxnLst>
                <a:rect l="0" t="0" r="r" b="b"/>
                <a:pathLst>
                  <a:path w="21600" h="21600" extrusionOk="0">
                    <a:moveTo>
                      <a:pt x="21600" y="1224"/>
                    </a:moveTo>
                    <a:lnTo>
                      <a:pt x="20377" y="0"/>
                    </a:lnTo>
                    <a:lnTo>
                      <a:pt x="0" y="20376"/>
                    </a:lnTo>
                    <a:lnTo>
                      <a:pt x="1223" y="21600"/>
                    </a:lnTo>
                    <a:lnTo>
                      <a:pt x="21600" y="1224"/>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31" name="Shape">
                <a:extLst>
                  <a:ext uri="{FF2B5EF4-FFF2-40B4-BE49-F238E27FC236}">
                    <a16:creationId xmlns:a16="http://schemas.microsoft.com/office/drawing/2014/main" id="{9EA21527-E87C-492C-2F37-6A929BAB4F2D}"/>
                  </a:ext>
                </a:extLst>
              </p:cNvPr>
              <p:cNvSpPr/>
              <p:nvPr/>
            </p:nvSpPr>
            <p:spPr>
              <a:xfrm>
                <a:off x="184379" y="184366"/>
                <a:ext cx="2170023" cy="2169886"/>
              </a:xfrm>
              <a:custGeom>
                <a:avLst/>
                <a:gdLst/>
                <a:ahLst/>
                <a:cxnLst>
                  <a:cxn ang="0">
                    <a:pos x="wd2" y="hd2"/>
                  </a:cxn>
                  <a:cxn ang="5400000">
                    <a:pos x="wd2" y="hd2"/>
                  </a:cxn>
                  <a:cxn ang="10800000">
                    <a:pos x="wd2" y="hd2"/>
                  </a:cxn>
                  <a:cxn ang="16200000">
                    <a:pos x="wd2" y="hd2"/>
                  </a:cxn>
                </a:cxnLst>
                <a:rect l="0" t="0" r="r" b="b"/>
                <a:pathLst>
                  <a:path w="21600" h="21600" extrusionOk="0">
                    <a:moveTo>
                      <a:pt x="21600" y="1223"/>
                    </a:moveTo>
                    <a:lnTo>
                      <a:pt x="20377" y="0"/>
                    </a:lnTo>
                    <a:lnTo>
                      <a:pt x="0" y="20376"/>
                    </a:lnTo>
                    <a:lnTo>
                      <a:pt x="1224" y="21600"/>
                    </a:lnTo>
                    <a:lnTo>
                      <a:pt x="21600" y="122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sp>
          <p:nvSpPr>
            <p:cNvPr id="133" name="object 31">
              <a:extLst>
                <a:ext uri="{FF2B5EF4-FFF2-40B4-BE49-F238E27FC236}">
                  <a16:creationId xmlns:a16="http://schemas.microsoft.com/office/drawing/2014/main" id="{B7BE1EE2-6C55-0537-4158-A54480AC30B1}"/>
                </a:ext>
              </a:extLst>
            </p:cNvPr>
            <p:cNvSpPr/>
            <p:nvPr/>
          </p:nvSpPr>
          <p:spPr>
            <a:xfrm>
              <a:off x="1411611" y="1147198"/>
              <a:ext cx="1844251" cy="1782669"/>
            </a:xfrm>
            <a:custGeom>
              <a:avLst/>
              <a:gdLst/>
              <a:ahLst/>
              <a:cxnLst>
                <a:cxn ang="0">
                  <a:pos x="wd2" y="hd2"/>
                </a:cxn>
                <a:cxn ang="5400000">
                  <a:pos x="wd2" y="hd2"/>
                </a:cxn>
                <a:cxn ang="10800000">
                  <a:pos x="wd2" y="hd2"/>
                </a:cxn>
                <a:cxn ang="16200000">
                  <a:pos x="wd2" y="hd2"/>
                </a:cxn>
              </a:cxnLst>
              <a:rect l="0" t="0" r="r" b="b"/>
              <a:pathLst>
                <a:path w="21600" h="21600" extrusionOk="0">
                  <a:moveTo>
                    <a:pt x="20880" y="0"/>
                  </a:moveTo>
                  <a:lnTo>
                    <a:pt x="0" y="21600"/>
                  </a:lnTo>
                  <a:lnTo>
                    <a:pt x="1440" y="21600"/>
                  </a:lnTo>
                  <a:lnTo>
                    <a:pt x="21600" y="745"/>
                  </a:lnTo>
                  <a:lnTo>
                    <a:pt x="20880" y="0"/>
                  </a:lnTo>
                  <a:close/>
                </a:path>
              </a:pathLst>
            </a:cu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nvGrpSpPr>
            <p:cNvPr id="136" name="object 32">
              <a:extLst>
                <a:ext uri="{FF2B5EF4-FFF2-40B4-BE49-F238E27FC236}">
                  <a16:creationId xmlns:a16="http://schemas.microsoft.com/office/drawing/2014/main" id="{0070C6B8-3E20-DD32-2353-290600F4BFBD}"/>
                </a:ext>
              </a:extLst>
            </p:cNvPr>
            <p:cNvGrpSpPr/>
            <p:nvPr/>
          </p:nvGrpSpPr>
          <p:grpSpPr>
            <a:xfrm>
              <a:off x="1165745" y="1024279"/>
              <a:ext cx="2213027" cy="1905602"/>
              <a:chOff x="0" y="-1"/>
              <a:chExt cx="2213025" cy="1905601"/>
            </a:xfrm>
          </p:grpSpPr>
          <p:sp>
            <p:nvSpPr>
              <p:cNvPr id="134" name="Shape">
                <a:extLst>
                  <a:ext uri="{FF2B5EF4-FFF2-40B4-BE49-F238E27FC236}">
                    <a16:creationId xmlns:a16="http://schemas.microsoft.com/office/drawing/2014/main" id="{0F7562A3-1BB1-5F22-B896-24A0CD0CDBD6}"/>
                  </a:ext>
                </a:extLst>
              </p:cNvPr>
              <p:cNvSpPr/>
              <p:nvPr/>
            </p:nvSpPr>
            <p:spPr>
              <a:xfrm>
                <a:off x="-1" y="-1"/>
                <a:ext cx="2028660" cy="1905602"/>
              </a:xfrm>
              <a:custGeom>
                <a:avLst/>
                <a:gdLst/>
                <a:ahLst/>
                <a:cxnLst>
                  <a:cxn ang="0">
                    <a:pos x="wd2" y="hd2"/>
                  </a:cxn>
                  <a:cxn ang="5400000">
                    <a:pos x="wd2" y="hd2"/>
                  </a:cxn>
                  <a:cxn ang="10800000">
                    <a:pos x="wd2" y="hd2"/>
                  </a:cxn>
                  <a:cxn ang="16200000">
                    <a:pos x="wd2" y="hd2"/>
                  </a:cxn>
                </a:cxnLst>
                <a:rect l="0" t="0" r="r" b="b"/>
                <a:pathLst>
                  <a:path w="21600" h="21600" extrusionOk="0">
                    <a:moveTo>
                      <a:pt x="21600" y="1393"/>
                    </a:moveTo>
                    <a:lnTo>
                      <a:pt x="20291" y="0"/>
                    </a:lnTo>
                    <a:lnTo>
                      <a:pt x="0" y="21600"/>
                    </a:lnTo>
                    <a:lnTo>
                      <a:pt x="2618" y="21600"/>
                    </a:lnTo>
                    <a:lnTo>
                      <a:pt x="21600" y="1393"/>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sp>
            <p:nvSpPr>
              <p:cNvPr id="135" name="Shape">
                <a:extLst>
                  <a:ext uri="{FF2B5EF4-FFF2-40B4-BE49-F238E27FC236}">
                    <a16:creationId xmlns:a16="http://schemas.microsoft.com/office/drawing/2014/main" id="{059691CE-1120-84F3-FDD3-607BED578099}"/>
                  </a:ext>
                </a:extLst>
              </p:cNvPr>
              <p:cNvSpPr/>
              <p:nvPr/>
            </p:nvSpPr>
            <p:spPr>
              <a:xfrm>
                <a:off x="368782" y="184406"/>
                <a:ext cx="1844243" cy="1721195"/>
              </a:xfrm>
              <a:custGeom>
                <a:avLst/>
                <a:gdLst/>
                <a:ahLst/>
                <a:cxnLst>
                  <a:cxn ang="0">
                    <a:pos x="wd2" y="hd2"/>
                  </a:cxn>
                  <a:cxn ang="5400000">
                    <a:pos x="wd2" y="hd2"/>
                  </a:cxn>
                  <a:cxn ang="10800000">
                    <a:pos x="wd2" y="hd2"/>
                  </a:cxn>
                  <a:cxn ang="16200000">
                    <a:pos x="wd2" y="hd2"/>
                  </a:cxn>
                </a:cxnLst>
                <a:rect l="0" t="0" r="r" b="b"/>
                <a:pathLst>
                  <a:path w="21600" h="21600" extrusionOk="0">
                    <a:moveTo>
                      <a:pt x="21600" y="1542"/>
                    </a:moveTo>
                    <a:lnTo>
                      <a:pt x="20160" y="0"/>
                    </a:lnTo>
                    <a:lnTo>
                      <a:pt x="0" y="21600"/>
                    </a:lnTo>
                    <a:lnTo>
                      <a:pt x="2879" y="21600"/>
                    </a:lnTo>
                    <a:lnTo>
                      <a:pt x="21600" y="1542"/>
                    </a:lnTo>
                    <a:close/>
                  </a:path>
                </a:pathLst>
              </a:custGeom>
              <a:solidFill>
                <a:srgbClr val="A30C33"/>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grpSp>
      </p:grpSp>
      <p:pic>
        <p:nvPicPr>
          <p:cNvPr id="138" name="object 33" descr="object 33">
            <a:extLst>
              <a:ext uri="{FF2B5EF4-FFF2-40B4-BE49-F238E27FC236}">
                <a16:creationId xmlns:a16="http://schemas.microsoft.com/office/drawing/2014/main" id="{D0728A94-27B4-F879-839A-22BC5623042D}"/>
              </a:ext>
            </a:extLst>
          </p:cNvPr>
          <p:cNvPicPr>
            <a:picLocks noChangeAspect="1"/>
          </p:cNvPicPr>
          <p:nvPr/>
        </p:nvPicPr>
        <p:blipFill>
          <a:blip r:embed="rId3"/>
          <a:stretch>
            <a:fillRect/>
          </a:stretch>
        </p:blipFill>
        <p:spPr>
          <a:xfrm>
            <a:off x="14579942" y="9241077"/>
            <a:ext cx="4490303" cy="1588119"/>
          </a:xfrm>
          <a:prstGeom prst="rect">
            <a:avLst/>
          </a:prstGeom>
          <a:ln w="12700">
            <a:miter lim="400000"/>
          </a:ln>
        </p:spPr>
      </p:pic>
      <p:sp>
        <p:nvSpPr>
          <p:cNvPr id="140" name="object 35">
            <a:extLst>
              <a:ext uri="{FF2B5EF4-FFF2-40B4-BE49-F238E27FC236}">
                <a16:creationId xmlns:a16="http://schemas.microsoft.com/office/drawing/2014/main" id="{598A7678-EFD8-C071-A225-98468B56CEA4}"/>
              </a:ext>
            </a:extLst>
          </p:cNvPr>
          <p:cNvSpPr txBox="1">
            <a:spLocks noGrp="1"/>
          </p:cNvSpPr>
          <p:nvPr>
            <p:ph type="title"/>
          </p:nvPr>
        </p:nvSpPr>
        <p:spPr>
          <a:xfrm>
            <a:off x="6645527" y="2409747"/>
            <a:ext cx="12951656" cy="3610275"/>
          </a:xfrm>
          <a:prstGeom prst="rect">
            <a:avLst/>
          </a:prstGeom>
        </p:spPr>
        <p:txBody>
          <a:bodyPr/>
          <a:lstStyle/>
          <a:p>
            <a:pPr>
              <a:lnSpc>
                <a:spcPct val="70000"/>
              </a:lnSpc>
              <a:defRPr sz="7200">
                <a:solidFill>
                  <a:srgbClr val="A7A7A7"/>
                </a:solidFill>
                <a:latin typeface="Armin Grotesk UltraBold"/>
                <a:ea typeface="Armin Grotesk UltraBold"/>
                <a:cs typeface="Armin Grotesk UltraBold"/>
                <a:sym typeface="Armin Grotesk UltraBold"/>
              </a:defRPr>
            </a:pPr>
            <a:r>
              <a:rPr lang="lv-LV" dirty="0">
                <a:solidFill>
                  <a:schemeClr val="bg1"/>
                </a:solidFill>
              </a:rPr>
              <a:t>Maksājumu pieprasījums</a:t>
            </a:r>
            <a:br>
              <a:rPr lang="lv-LV" dirty="0">
                <a:solidFill>
                  <a:schemeClr val="bg1"/>
                </a:solidFill>
              </a:rPr>
            </a:br>
            <a:br>
              <a:rPr lang="lv-LV" dirty="0">
                <a:solidFill>
                  <a:schemeClr val="bg1"/>
                </a:solidFill>
              </a:rPr>
            </a:br>
            <a:r>
              <a:rPr lang="lv-LV" dirty="0">
                <a:solidFill>
                  <a:schemeClr val="bg1"/>
                </a:solidFill>
              </a:rPr>
              <a:t>Avansa maksājumi</a:t>
            </a:r>
            <a:br>
              <a:rPr dirty="0"/>
            </a:br>
            <a:endParaRPr dirty="0"/>
          </a:p>
        </p:txBody>
      </p:sp>
    </p:spTree>
    <p:extLst>
      <p:ext uri="{BB962C8B-B14F-4D97-AF65-F5344CB8AC3E}">
        <p14:creationId xmlns:p14="http://schemas.microsoft.com/office/powerpoint/2010/main" val="290407686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7A27D-51DD-EFDB-11EC-C8BEDCBF2159}"/>
              </a:ext>
            </a:extLst>
          </p:cNvPr>
          <p:cNvSpPr>
            <a:spLocks noGrp="1"/>
          </p:cNvSpPr>
          <p:nvPr>
            <p:ph type="title"/>
          </p:nvPr>
        </p:nvSpPr>
        <p:spPr>
          <a:xfrm>
            <a:off x="989437" y="127979"/>
            <a:ext cx="18021576" cy="1610363"/>
          </a:xfrm>
        </p:spPr>
        <p:txBody>
          <a:bodyPr>
            <a:normAutofit fontScale="90000"/>
          </a:bodyPr>
          <a:lstStyle/>
          <a:p>
            <a:r>
              <a:rPr lang="lv-LV" dirty="0">
                <a:solidFill>
                  <a:srgbClr val="A7A7A7"/>
                </a:solidFill>
              </a:rPr>
              <a:t>Līdzfinansējuma izmaksa</a:t>
            </a:r>
            <a:br>
              <a:rPr lang="lv-LV" dirty="0">
                <a:solidFill>
                  <a:srgbClr val="A7A7A7"/>
                </a:solidFill>
              </a:rPr>
            </a:br>
            <a:r>
              <a:rPr lang="lv-LV" sz="8000" dirty="0">
                <a:solidFill>
                  <a:srgbClr val="A7A7A7"/>
                </a:solidFill>
              </a:rPr>
              <a:t>FILMAS</a:t>
            </a:r>
          </a:p>
        </p:txBody>
      </p:sp>
      <p:sp>
        <p:nvSpPr>
          <p:cNvPr id="3" name="Text Placeholder 2">
            <a:extLst>
              <a:ext uri="{FF2B5EF4-FFF2-40B4-BE49-F238E27FC236}">
                <a16:creationId xmlns:a16="http://schemas.microsoft.com/office/drawing/2014/main" id="{40419205-9751-BBB5-3C0D-5B6076E451A8}"/>
              </a:ext>
            </a:extLst>
          </p:cNvPr>
          <p:cNvSpPr>
            <a:spLocks noGrp="1"/>
          </p:cNvSpPr>
          <p:nvPr>
            <p:ph type="body" sz="half" idx="1"/>
          </p:nvPr>
        </p:nvSpPr>
        <p:spPr>
          <a:xfrm>
            <a:off x="989437" y="2775394"/>
            <a:ext cx="10206647" cy="8293100"/>
          </a:xfrm>
        </p:spPr>
        <p:txBody>
          <a:bodyPr>
            <a:normAutofit/>
          </a:bodyPr>
          <a:lstStyle/>
          <a:p>
            <a:pPr marL="457200" indent="-457200">
              <a:buFont typeface="Arial" panose="020B0604020202020204" pitchFamily="34" charset="0"/>
              <a:buChar char="•"/>
            </a:pPr>
            <a:r>
              <a:rPr lang="lv-LV" b="1" dirty="0">
                <a:solidFill>
                  <a:srgbClr val="A7A7A7"/>
                </a:solidFill>
              </a:rPr>
              <a:t>Var izmaksāt vairākās daļās</a:t>
            </a:r>
            <a:r>
              <a:rPr lang="lv-LV" dirty="0">
                <a:solidFill>
                  <a:srgbClr val="A7A7A7"/>
                </a:solidFill>
              </a:rPr>
              <a:t>, ja filmas uzņemšana ilgst ilgāk kā vienu kalendāro gadu</a:t>
            </a:r>
          </a:p>
          <a:p>
            <a:pPr marL="457200" indent="-457200">
              <a:buFont typeface="Arial" panose="020B0604020202020204" pitchFamily="34" charset="0"/>
              <a:buChar char="•"/>
            </a:pPr>
            <a:r>
              <a:rPr lang="lv-LV" dirty="0">
                <a:solidFill>
                  <a:srgbClr val="A7A7A7"/>
                </a:solidFill>
              </a:rPr>
              <a:t>Maksājuma pieprasījumu (turpmāk – MP) iesniedz platformā </a:t>
            </a:r>
            <a:r>
              <a:rPr lang="lv-LV" dirty="0">
                <a:solidFill>
                  <a:srgbClr val="A7A7A7"/>
                </a:solidFill>
                <a:hlinkClick r:id="rId2"/>
              </a:rPr>
              <a:t>www.business.gov.lv</a:t>
            </a:r>
            <a:r>
              <a:rPr lang="lv-LV" dirty="0">
                <a:solidFill>
                  <a:srgbClr val="A7A7A7"/>
                </a:solidFill>
              </a:rPr>
              <a:t> trīs mēnešu laikā pēc filmas filmēšanas beigām Latvijā, bet ne vēlāk kā līdz attiecīgā gada 15.novembrim</a:t>
            </a:r>
          </a:p>
          <a:p>
            <a:pPr marL="457200" indent="-457200">
              <a:buFont typeface="Arial" panose="020B0604020202020204" pitchFamily="34" charset="0"/>
              <a:buChar char="•"/>
            </a:pPr>
            <a:r>
              <a:rPr lang="lv-LV" dirty="0">
                <a:solidFill>
                  <a:srgbClr val="A7A7A7"/>
                </a:solidFill>
              </a:rPr>
              <a:t>LIAA </a:t>
            </a:r>
            <a:r>
              <a:rPr lang="lv-LV" b="1" dirty="0">
                <a:solidFill>
                  <a:srgbClr val="A7A7A7"/>
                </a:solidFill>
              </a:rPr>
              <a:t>ir tiesības izmaksāt avansa maksājumu 30% apmērā </a:t>
            </a:r>
            <a:r>
              <a:rPr lang="lv-LV" dirty="0">
                <a:solidFill>
                  <a:srgbClr val="A7A7A7"/>
                </a:solidFill>
              </a:rPr>
              <a:t>no nākamajā gadā paredzētā līdzfinansējuma. Avansu var izmaksāt tikai gadījumos, kad, apkopojot visus kalendārā gada MP veidojas finansējuma atlikums kalendārā gada pieejamajā budžetā, t.i., avanss tiks izmaksāts kopā ar līdzfinansējuma izmaksu par kalendāro gadu</a:t>
            </a:r>
          </a:p>
          <a:p>
            <a:pPr marL="457200" indent="-457200">
              <a:buFont typeface="Arial" panose="020B0604020202020204" pitchFamily="34" charset="0"/>
              <a:buChar char="•"/>
            </a:pPr>
            <a:r>
              <a:rPr lang="lv-LV" b="1" dirty="0">
                <a:solidFill>
                  <a:srgbClr val="A7A7A7"/>
                </a:solidFill>
              </a:rPr>
              <a:t>Avansa pieprasījumu iesniedz kopā ar MP</a:t>
            </a:r>
            <a:r>
              <a:rPr lang="lv-LV" dirty="0">
                <a:solidFill>
                  <a:srgbClr val="A7A7A7"/>
                </a:solidFill>
              </a:rPr>
              <a:t>. Kalendārā gada MP veidlapā ir atsevišķa avansa pieprasījuma sadaļa</a:t>
            </a:r>
          </a:p>
          <a:p>
            <a:pPr marL="457200" indent="-457200">
              <a:buFont typeface="Arial" panose="020B0604020202020204" pitchFamily="34" charset="0"/>
              <a:buChar char="•"/>
            </a:pPr>
            <a:r>
              <a:rPr lang="lv-LV" dirty="0">
                <a:solidFill>
                  <a:srgbClr val="A7A7A7"/>
                </a:solidFill>
              </a:rPr>
              <a:t>Avansa pieprasījumam jāpievieno </a:t>
            </a:r>
            <a:r>
              <a:rPr lang="lv-LV" b="1" dirty="0">
                <a:solidFill>
                  <a:srgbClr val="A7A7A7"/>
                </a:solidFill>
              </a:rPr>
              <a:t>avansa nepieciešamību pamatojošie dokumenti </a:t>
            </a:r>
            <a:r>
              <a:rPr lang="lv-LV" dirty="0">
                <a:solidFill>
                  <a:srgbClr val="A7A7A7"/>
                </a:solidFill>
              </a:rPr>
              <a:t>(piem., noslēgti līgumi, avansa rēķini)</a:t>
            </a:r>
          </a:p>
          <a:p>
            <a:pPr marL="457200" indent="-457200">
              <a:buFont typeface="Arial" panose="020B0604020202020204" pitchFamily="34" charset="0"/>
              <a:buChar char="•"/>
            </a:pPr>
            <a:r>
              <a:rPr lang="lv-LV" dirty="0">
                <a:solidFill>
                  <a:srgbClr val="A7A7A7"/>
                </a:solidFill>
              </a:rPr>
              <a:t>Ja kalendārā gada ietvaros atlikušas finansējums nav pietiekams visu projektu avansu izmaksai pilnā apmērā, avansa maksājumi </a:t>
            </a:r>
            <a:r>
              <a:rPr lang="lv-LV" b="1" dirty="0">
                <a:solidFill>
                  <a:srgbClr val="A7A7A7"/>
                </a:solidFill>
              </a:rPr>
              <a:t>tiek piešķirti, ievērojot projektu pieteikumu sarindošanas rezultātus</a:t>
            </a:r>
          </a:p>
        </p:txBody>
      </p:sp>
      <p:pic>
        <p:nvPicPr>
          <p:cNvPr id="5" name="Picture 4">
            <a:extLst>
              <a:ext uri="{FF2B5EF4-FFF2-40B4-BE49-F238E27FC236}">
                <a16:creationId xmlns:a16="http://schemas.microsoft.com/office/drawing/2014/main" id="{192822C2-BD14-0B4C-ECF9-A09A84E27DAC}"/>
              </a:ext>
            </a:extLst>
          </p:cNvPr>
          <p:cNvPicPr>
            <a:picLocks noChangeAspect="1"/>
          </p:cNvPicPr>
          <p:nvPr/>
        </p:nvPicPr>
        <p:blipFill>
          <a:blip r:embed="rId3"/>
          <a:stretch>
            <a:fillRect/>
          </a:stretch>
        </p:blipFill>
        <p:spPr>
          <a:xfrm>
            <a:off x="11196084" y="4031114"/>
            <a:ext cx="8688286" cy="4719902"/>
          </a:xfrm>
          <a:prstGeom prst="rect">
            <a:avLst/>
          </a:prstGeom>
        </p:spPr>
      </p:pic>
      <p:pic>
        <p:nvPicPr>
          <p:cNvPr id="4" name="Picture 3">
            <a:extLst>
              <a:ext uri="{FF2B5EF4-FFF2-40B4-BE49-F238E27FC236}">
                <a16:creationId xmlns:a16="http://schemas.microsoft.com/office/drawing/2014/main" id="{2B65F3A1-104B-C11A-420D-BD6478BF80DB}"/>
              </a:ext>
            </a:extLst>
          </p:cNvPr>
          <p:cNvPicPr>
            <a:picLocks noChangeAspect="1"/>
          </p:cNvPicPr>
          <p:nvPr/>
        </p:nvPicPr>
        <p:blipFill>
          <a:blip r:embed="rId4"/>
          <a:stretch>
            <a:fillRect/>
          </a:stretch>
        </p:blipFill>
        <p:spPr>
          <a:xfrm>
            <a:off x="17936648" y="220774"/>
            <a:ext cx="1872842" cy="3135086"/>
          </a:xfrm>
          <a:prstGeom prst="rect">
            <a:avLst/>
          </a:prstGeom>
        </p:spPr>
      </p:pic>
    </p:spTree>
    <p:extLst>
      <p:ext uri="{BB962C8B-B14F-4D97-AF65-F5344CB8AC3E}">
        <p14:creationId xmlns:p14="http://schemas.microsoft.com/office/powerpoint/2010/main" val="264389949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33137-4A92-D002-5EC8-4A97D40CE4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41093F-F50A-ECBF-4979-7BEA468AD341}"/>
              </a:ext>
            </a:extLst>
          </p:cNvPr>
          <p:cNvSpPr>
            <a:spLocks noGrp="1"/>
          </p:cNvSpPr>
          <p:nvPr>
            <p:ph type="title"/>
          </p:nvPr>
        </p:nvSpPr>
        <p:spPr>
          <a:xfrm>
            <a:off x="712990" y="276835"/>
            <a:ext cx="13954970" cy="1610363"/>
          </a:xfrm>
        </p:spPr>
        <p:txBody>
          <a:bodyPr>
            <a:normAutofit fontScale="90000"/>
          </a:bodyPr>
          <a:lstStyle/>
          <a:p>
            <a:r>
              <a:rPr lang="lv-LV" dirty="0">
                <a:solidFill>
                  <a:srgbClr val="A7A7A7"/>
                </a:solidFill>
              </a:rPr>
              <a:t>Līdzfinansējuma izmaksa</a:t>
            </a:r>
            <a:br>
              <a:rPr lang="lv-LV" dirty="0">
                <a:solidFill>
                  <a:srgbClr val="A7A7A7"/>
                </a:solidFill>
              </a:rPr>
            </a:br>
            <a:r>
              <a:rPr lang="lv-LV" sz="8000" dirty="0">
                <a:solidFill>
                  <a:srgbClr val="A7A7A7"/>
                </a:solidFill>
              </a:rPr>
              <a:t>DIŽPASĀKUMI</a:t>
            </a:r>
          </a:p>
        </p:txBody>
      </p:sp>
      <p:sp>
        <p:nvSpPr>
          <p:cNvPr id="3" name="Text Placeholder 2">
            <a:extLst>
              <a:ext uri="{FF2B5EF4-FFF2-40B4-BE49-F238E27FC236}">
                <a16:creationId xmlns:a16="http://schemas.microsoft.com/office/drawing/2014/main" id="{A309DDE9-161B-DE71-6EC5-61D6ACDA6094}"/>
              </a:ext>
            </a:extLst>
          </p:cNvPr>
          <p:cNvSpPr>
            <a:spLocks noGrp="1"/>
          </p:cNvSpPr>
          <p:nvPr>
            <p:ph type="body" sz="half" idx="1"/>
          </p:nvPr>
        </p:nvSpPr>
        <p:spPr>
          <a:xfrm>
            <a:off x="787418" y="3196300"/>
            <a:ext cx="9685652" cy="7478788"/>
          </a:xfrm>
        </p:spPr>
        <p:txBody>
          <a:bodyPr>
            <a:normAutofit fontScale="92500" lnSpcReduction="10000"/>
          </a:bodyPr>
          <a:lstStyle/>
          <a:p>
            <a:pPr marL="457200" indent="-457200">
              <a:buFont typeface="Arial" panose="020B0604020202020204" pitchFamily="34" charset="0"/>
              <a:buChar char="•"/>
            </a:pPr>
            <a:r>
              <a:rPr lang="lv-LV" b="1" dirty="0">
                <a:solidFill>
                  <a:srgbClr val="A7A7A7"/>
                </a:solidFill>
              </a:rPr>
              <a:t>Var izmaksāt vairākās daļās</a:t>
            </a:r>
            <a:r>
              <a:rPr lang="lv-LV" dirty="0">
                <a:solidFill>
                  <a:srgbClr val="A7A7A7"/>
                </a:solidFill>
              </a:rPr>
              <a:t>, ja projekts ilgst ilgāk kā vienu kalendāro gadu</a:t>
            </a:r>
          </a:p>
          <a:p>
            <a:pPr marL="457200" indent="-457200">
              <a:buFont typeface="Arial" panose="020B0604020202020204" pitchFamily="34" charset="0"/>
              <a:buChar char="•"/>
            </a:pPr>
            <a:r>
              <a:rPr lang="lv-LV" dirty="0">
                <a:solidFill>
                  <a:srgbClr val="A7A7A7"/>
                </a:solidFill>
              </a:rPr>
              <a:t>Maksājuma pieprasījumu (turpmāk – MP) iesniedz platformā </a:t>
            </a:r>
            <a:r>
              <a:rPr lang="lv-LV" dirty="0">
                <a:solidFill>
                  <a:srgbClr val="A7A7A7"/>
                </a:solidFill>
                <a:hlinkClick r:id="rId3"/>
              </a:rPr>
              <a:t>www.business.gov.lv</a:t>
            </a:r>
            <a:r>
              <a:rPr lang="lv-LV" dirty="0">
                <a:solidFill>
                  <a:srgbClr val="A7A7A7"/>
                </a:solidFill>
              </a:rPr>
              <a:t> trīs mēnešu laikā pēc projekta beigām Latvijā, bet ne vēlāk kā līdz attiecīgā gada 15.novembrim</a:t>
            </a:r>
          </a:p>
          <a:p>
            <a:pPr marL="457200" indent="-457200">
              <a:buFont typeface="Arial" panose="020B0604020202020204" pitchFamily="34" charset="0"/>
              <a:buChar char="•"/>
            </a:pPr>
            <a:r>
              <a:rPr lang="lv-LV" dirty="0">
                <a:solidFill>
                  <a:srgbClr val="A7A7A7"/>
                </a:solidFill>
              </a:rPr>
              <a:t>Avansa pieprasījumam jāpievieno </a:t>
            </a:r>
            <a:r>
              <a:rPr lang="lv-LV" b="1" dirty="0">
                <a:solidFill>
                  <a:srgbClr val="A7A7A7"/>
                </a:solidFill>
              </a:rPr>
              <a:t>avansa nepieciešamību pamatojošie dokumenti </a:t>
            </a:r>
            <a:r>
              <a:rPr lang="lv-LV" dirty="0">
                <a:solidFill>
                  <a:srgbClr val="A7A7A7"/>
                </a:solidFill>
              </a:rPr>
              <a:t>(piem., noslēgti līgumi, avansa rēķini)</a:t>
            </a:r>
          </a:p>
          <a:p>
            <a:r>
              <a:rPr lang="lv-LV" u="sng" dirty="0">
                <a:solidFill>
                  <a:srgbClr val="A7A7A7"/>
                </a:solidFill>
              </a:rPr>
              <a:t>Avansa maksājumu var izmaksāt: </a:t>
            </a:r>
          </a:p>
          <a:p>
            <a:pPr marL="457200" lvl="2" indent="-457200">
              <a:buFont typeface="Arial" panose="020B0604020202020204" pitchFamily="34" charset="0"/>
              <a:buChar char="•"/>
            </a:pPr>
            <a:r>
              <a:rPr lang="lv-LV" dirty="0">
                <a:solidFill>
                  <a:srgbClr val="A7A7A7"/>
                </a:solidFill>
              </a:rPr>
              <a:t>Pirmo avansa maksājumu ne vairāk kā 30% no atbalsta apmēra</a:t>
            </a:r>
          </a:p>
          <a:p>
            <a:pPr marL="457200" lvl="2" indent="-457200">
              <a:buFont typeface="Arial" panose="020B0604020202020204" pitchFamily="34" charset="0"/>
              <a:buChar char="•"/>
            </a:pPr>
            <a:r>
              <a:rPr lang="lv-LV" dirty="0">
                <a:solidFill>
                  <a:srgbClr val="A7A7A7"/>
                </a:solidFill>
              </a:rPr>
              <a:t>Katru nākamo avansa maksājumu ne mazāk kā 30% no atbalsta apmēra, kad ir iztērēts iepriekšējais avansa maksājuma vai uzņemtas saistības vismaz 80% apmērā un ir iesniegti iepriekšējā avansa izlietojuma pamatojošie dokumenti</a:t>
            </a:r>
          </a:p>
          <a:p>
            <a:pPr marL="457200" lvl="2" indent="-457200">
              <a:buFont typeface="Arial" panose="020B0604020202020204" pitchFamily="34" charset="0"/>
              <a:buChar char="•"/>
            </a:pPr>
            <a:r>
              <a:rPr lang="lv-LV" dirty="0">
                <a:solidFill>
                  <a:srgbClr val="A7A7A7"/>
                </a:solidFill>
              </a:rPr>
              <a:t>Avansa maksājumi nevar pārsniegt 90% no kopējā atbalsta apmēra.</a:t>
            </a:r>
          </a:p>
          <a:p>
            <a:pPr lvl="2"/>
            <a:endParaRPr lang="lv-LV" dirty="0">
              <a:solidFill>
                <a:srgbClr val="A7A7A7"/>
              </a:solidFill>
            </a:endParaRPr>
          </a:p>
          <a:p>
            <a:pPr lvl="2"/>
            <a:r>
              <a:rPr lang="lv-LV" b="1" dirty="0">
                <a:solidFill>
                  <a:srgbClr val="A7A7A7"/>
                </a:solidFill>
              </a:rPr>
              <a:t>Noslēguma maksājums </a:t>
            </a:r>
            <a:r>
              <a:rPr lang="lv-LV" dirty="0">
                <a:solidFill>
                  <a:srgbClr val="A7A7A7"/>
                </a:solidFill>
              </a:rPr>
              <a:t>tiek veikt pie noslēguma pārskata apstiprināšanas. </a:t>
            </a:r>
          </a:p>
          <a:p>
            <a:pPr lvl="2"/>
            <a:r>
              <a:rPr lang="lv-LV" dirty="0">
                <a:solidFill>
                  <a:srgbClr val="A7A7A7"/>
                </a:solidFill>
              </a:rPr>
              <a:t>Kopā ar noslēguma pārskatu jāiesniedz audita ziņojums par piesaistīto ārvalstu viesu skaitu un uzturēšanās ilgumu, pārskatu par ārvalstu viesu radītā apgrozījuma PVN</a:t>
            </a:r>
          </a:p>
          <a:p>
            <a:endParaRPr lang="lv-LV" dirty="0"/>
          </a:p>
        </p:txBody>
      </p:sp>
      <p:pic>
        <p:nvPicPr>
          <p:cNvPr id="5" name="Picture 4">
            <a:extLst>
              <a:ext uri="{FF2B5EF4-FFF2-40B4-BE49-F238E27FC236}">
                <a16:creationId xmlns:a16="http://schemas.microsoft.com/office/drawing/2014/main" id="{4B0DBE00-BE11-7B10-666B-36BEECB6CEB7}"/>
              </a:ext>
            </a:extLst>
          </p:cNvPr>
          <p:cNvPicPr>
            <a:picLocks noChangeAspect="1"/>
          </p:cNvPicPr>
          <p:nvPr/>
        </p:nvPicPr>
        <p:blipFill>
          <a:blip r:embed="rId4"/>
          <a:stretch>
            <a:fillRect/>
          </a:stretch>
        </p:blipFill>
        <p:spPr>
          <a:xfrm>
            <a:off x="10821375" y="3511587"/>
            <a:ext cx="8924800" cy="5090153"/>
          </a:xfrm>
          <a:prstGeom prst="rect">
            <a:avLst/>
          </a:prstGeom>
        </p:spPr>
      </p:pic>
      <p:pic>
        <p:nvPicPr>
          <p:cNvPr id="4" name="object 5" descr="object 5">
            <a:extLst>
              <a:ext uri="{FF2B5EF4-FFF2-40B4-BE49-F238E27FC236}">
                <a16:creationId xmlns:a16="http://schemas.microsoft.com/office/drawing/2014/main" id="{7813F042-EB65-F02B-6728-4746963318B7}"/>
              </a:ext>
            </a:extLst>
          </p:cNvPr>
          <p:cNvPicPr>
            <a:picLocks noChangeAspect="1"/>
          </p:cNvPicPr>
          <p:nvPr/>
        </p:nvPicPr>
        <p:blipFill>
          <a:blip r:embed="rId5"/>
          <a:stretch>
            <a:fillRect/>
          </a:stretch>
        </p:blipFill>
        <p:spPr>
          <a:xfrm>
            <a:off x="17134515" y="276835"/>
            <a:ext cx="2611660" cy="4070867"/>
          </a:xfrm>
          <a:prstGeom prst="rect">
            <a:avLst/>
          </a:prstGeom>
          <a:ln w="12700">
            <a:miter lim="400000"/>
          </a:ln>
        </p:spPr>
      </p:pic>
    </p:spTree>
    <p:extLst>
      <p:ext uri="{BB962C8B-B14F-4D97-AF65-F5344CB8AC3E}">
        <p14:creationId xmlns:p14="http://schemas.microsoft.com/office/powerpoint/2010/main" val="114680929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A384E-7FF6-AE8F-A7C3-069DC6DA8504}"/>
              </a:ext>
            </a:extLst>
          </p:cNvPr>
          <p:cNvSpPr>
            <a:spLocks noGrp="1"/>
          </p:cNvSpPr>
          <p:nvPr>
            <p:ph type="title"/>
          </p:nvPr>
        </p:nvSpPr>
        <p:spPr>
          <a:xfrm>
            <a:off x="862992" y="446956"/>
            <a:ext cx="13954970" cy="1610363"/>
          </a:xfrm>
        </p:spPr>
        <p:txBody>
          <a:bodyPr/>
          <a:lstStyle/>
          <a:p>
            <a:r>
              <a:rPr lang="lv-LV" dirty="0">
                <a:solidFill>
                  <a:srgbClr val="A7A7A7"/>
                </a:solidFill>
              </a:rPr>
              <a:t>Noderīgi</a:t>
            </a:r>
          </a:p>
        </p:txBody>
      </p:sp>
      <p:sp>
        <p:nvSpPr>
          <p:cNvPr id="3" name="Text Placeholder 2">
            <a:extLst>
              <a:ext uri="{FF2B5EF4-FFF2-40B4-BE49-F238E27FC236}">
                <a16:creationId xmlns:a16="http://schemas.microsoft.com/office/drawing/2014/main" id="{EC25C157-8033-3149-01C1-CF1B333B6FD5}"/>
              </a:ext>
            </a:extLst>
          </p:cNvPr>
          <p:cNvSpPr>
            <a:spLocks noGrp="1"/>
          </p:cNvSpPr>
          <p:nvPr>
            <p:ph type="body" sz="half" idx="1"/>
          </p:nvPr>
        </p:nvSpPr>
        <p:spPr>
          <a:xfrm>
            <a:off x="862992" y="2430948"/>
            <a:ext cx="18125226" cy="3183257"/>
          </a:xfrm>
        </p:spPr>
        <p:txBody>
          <a:bodyPr/>
          <a:lstStyle/>
          <a:p>
            <a:pPr marL="457200" indent="-457200">
              <a:buFont typeface="Arial" panose="020B0604020202020204" pitchFamily="34" charset="0"/>
              <a:buChar char="•"/>
            </a:pPr>
            <a:r>
              <a:rPr lang="lv-LV" dirty="0">
                <a:solidFill>
                  <a:srgbClr val="A7A7A7"/>
                </a:solidFill>
              </a:rPr>
              <a:t>Ministru kabineta noteikumi Nr.99 </a:t>
            </a:r>
            <a:r>
              <a:rPr lang="lv-LV" dirty="0">
                <a:solidFill>
                  <a:srgbClr val="A7A7A7"/>
                </a:solidFill>
                <a:hlinkClick r:id="rId2"/>
              </a:rPr>
              <a:t>Kārtība, kādā lieliem, nozīmīgiem publiskiem pasākumiem un ārvalstu filmu uzņemšanai Latvijā tiek piešķirts valsts budžeta līdzfinansējums </a:t>
            </a:r>
            <a:endParaRPr lang="lv-LV" dirty="0">
              <a:solidFill>
                <a:srgbClr val="A7A7A7"/>
              </a:solidFill>
            </a:endParaRPr>
          </a:p>
          <a:p>
            <a:endParaRPr lang="lv-LV" dirty="0">
              <a:solidFill>
                <a:srgbClr val="A7A7A7"/>
              </a:solidFill>
            </a:endParaRPr>
          </a:p>
          <a:p>
            <a:pPr marL="457200" indent="-457200">
              <a:buFont typeface="Arial" panose="020B0604020202020204" pitchFamily="34" charset="0"/>
              <a:buChar char="•"/>
            </a:pPr>
            <a:r>
              <a:rPr lang="lv-LV" dirty="0">
                <a:solidFill>
                  <a:srgbClr val="A7A7A7"/>
                </a:solidFill>
              </a:rPr>
              <a:t>Par ārvalstu filmu uzņemšanu Latvijā - </a:t>
            </a:r>
            <a:r>
              <a:rPr lang="lv-LV" dirty="0">
                <a:solidFill>
                  <a:srgbClr val="A7A7A7"/>
                </a:solidFill>
                <a:hlinkClick r:id="rId3"/>
              </a:rPr>
              <a:t>https://business.gov.lv/atbalsta-programmas/arvalstu-filmu-uznemsana-latvija</a:t>
            </a:r>
            <a:r>
              <a:rPr lang="lv-LV" dirty="0">
                <a:solidFill>
                  <a:srgbClr val="A7A7A7"/>
                </a:solidFill>
              </a:rPr>
              <a:t> </a:t>
            </a:r>
          </a:p>
          <a:p>
            <a:pPr marL="457200" indent="-457200">
              <a:buFont typeface="Arial" panose="020B0604020202020204" pitchFamily="34" charset="0"/>
              <a:buChar char="•"/>
            </a:pPr>
            <a:r>
              <a:rPr lang="lv-LV" dirty="0" err="1">
                <a:solidFill>
                  <a:srgbClr val="A7A7A7"/>
                </a:solidFill>
              </a:rPr>
              <a:t>Dižpasākumu</a:t>
            </a:r>
            <a:r>
              <a:rPr lang="lv-LV" dirty="0">
                <a:solidFill>
                  <a:srgbClr val="A7A7A7"/>
                </a:solidFill>
              </a:rPr>
              <a:t> organizēšana Latvijā - </a:t>
            </a:r>
            <a:r>
              <a:rPr lang="lv-LV" dirty="0">
                <a:solidFill>
                  <a:srgbClr val="A7A7A7"/>
                </a:solidFill>
                <a:hlinkClick r:id="rId4"/>
              </a:rPr>
              <a:t>https://business.gov.lv/atbalsta-programmas/dizpasakumu-organizesana-latvija</a:t>
            </a:r>
            <a:r>
              <a:rPr lang="lv-LV" dirty="0">
                <a:solidFill>
                  <a:srgbClr val="A7A7A7"/>
                </a:solidFill>
              </a:rPr>
              <a:t> </a:t>
            </a:r>
          </a:p>
        </p:txBody>
      </p:sp>
      <p:pic>
        <p:nvPicPr>
          <p:cNvPr id="8" name="Picture 7">
            <a:extLst>
              <a:ext uri="{FF2B5EF4-FFF2-40B4-BE49-F238E27FC236}">
                <a16:creationId xmlns:a16="http://schemas.microsoft.com/office/drawing/2014/main" id="{43EC7803-6017-14AD-B351-C70EB4197A9C}"/>
              </a:ext>
            </a:extLst>
          </p:cNvPr>
          <p:cNvPicPr>
            <a:picLocks noChangeAspect="1"/>
          </p:cNvPicPr>
          <p:nvPr/>
        </p:nvPicPr>
        <p:blipFill>
          <a:blip r:embed="rId5"/>
          <a:stretch>
            <a:fillRect/>
          </a:stretch>
        </p:blipFill>
        <p:spPr>
          <a:xfrm>
            <a:off x="2417121" y="5069072"/>
            <a:ext cx="6818703" cy="5077551"/>
          </a:xfrm>
          <a:prstGeom prst="rect">
            <a:avLst/>
          </a:prstGeom>
        </p:spPr>
      </p:pic>
      <p:pic>
        <p:nvPicPr>
          <p:cNvPr id="11" name="Picture 10">
            <a:extLst>
              <a:ext uri="{FF2B5EF4-FFF2-40B4-BE49-F238E27FC236}">
                <a16:creationId xmlns:a16="http://schemas.microsoft.com/office/drawing/2014/main" id="{7563FA8A-29C7-63B3-7F6F-AE381E959C4C}"/>
              </a:ext>
            </a:extLst>
          </p:cNvPr>
          <p:cNvPicPr>
            <a:picLocks noChangeAspect="1"/>
          </p:cNvPicPr>
          <p:nvPr/>
        </p:nvPicPr>
        <p:blipFill>
          <a:blip r:embed="rId6"/>
          <a:stretch>
            <a:fillRect/>
          </a:stretch>
        </p:blipFill>
        <p:spPr>
          <a:xfrm>
            <a:off x="10084390" y="5069072"/>
            <a:ext cx="6934483" cy="5077551"/>
          </a:xfrm>
          <a:prstGeom prst="rect">
            <a:avLst/>
          </a:prstGeom>
        </p:spPr>
      </p:pic>
    </p:spTree>
    <p:extLst>
      <p:ext uri="{BB962C8B-B14F-4D97-AF65-F5344CB8AC3E}">
        <p14:creationId xmlns:p14="http://schemas.microsoft.com/office/powerpoint/2010/main" val="237455181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object 2"/>
          <p:cNvSpPr/>
          <p:nvPr/>
        </p:nvSpPr>
        <p:spPr>
          <a:xfrm>
            <a:off x="4938" y="-3"/>
            <a:ext cx="20094220" cy="11302211"/>
          </a:xfrm>
          <a:prstGeom prst="rect">
            <a:avLst/>
          </a:prstGeom>
          <a:solidFill>
            <a:srgbClr val="A50B32"/>
          </a:solidFill>
          <a:ln w="12700">
            <a:miter lim="400000"/>
          </a:ln>
        </p:spPr>
        <p:txBody>
          <a:bodyPr lIns="45718" tIns="45718" rIns="45718" bIns="45718"/>
          <a:lstStyle/>
          <a:p>
            <a:pPr>
              <a:defRPr>
                <a:latin typeface="+mj-lt"/>
                <a:ea typeface="+mj-ea"/>
                <a:cs typeface="+mj-cs"/>
                <a:sym typeface="Armin Grotesk Regular"/>
              </a:defRPr>
            </a:pPr>
            <a:endParaRPr/>
          </a:p>
        </p:txBody>
      </p:sp>
      <p:sp>
        <p:nvSpPr>
          <p:cNvPr id="338" name="object 3"/>
          <p:cNvSpPr txBox="1">
            <a:spLocks noGrp="1"/>
          </p:cNvSpPr>
          <p:nvPr>
            <p:ph type="title"/>
          </p:nvPr>
        </p:nvSpPr>
        <p:spPr>
          <a:xfrm>
            <a:off x="990580" y="2176269"/>
            <a:ext cx="10214976" cy="6867978"/>
          </a:xfrm>
          <a:prstGeom prst="rect">
            <a:avLst/>
          </a:prstGeom>
        </p:spPr>
        <p:txBody>
          <a:bodyPr lIns="45718" tIns="45718" rIns="45718" bIns="45718">
            <a:normAutofit fontScale="90000"/>
          </a:bodyPr>
          <a:lstStyle>
            <a:lvl1pPr>
              <a:lnSpc>
                <a:spcPct val="70000"/>
              </a:lnSpc>
              <a:defRPr sz="6200">
                <a:solidFill>
                  <a:srgbClr val="A7A7A7"/>
                </a:solidFill>
                <a:latin typeface="Armin Grotesk UltraBold"/>
                <a:ea typeface="Armin Grotesk UltraBold"/>
                <a:cs typeface="Armin Grotesk UltraBold"/>
                <a:sym typeface="Armin Grotesk UltraBold"/>
              </a:defRPr>
            </a:lvl1pPr>
          </a:lstStyle>
          <a:p>
            <a:r>
              <a:rPr lang="lv-LV" noProof="0" dirty="0"/>
              <a:t>Paldies </a:t>
            </a:r>
            <a:r>
              <a:rPr dirty="0"/>
              <a:t>par </a:t>
            </a:r>
            <a:r>
              <a:rPr lang="lv-LV" noProof="0" dirty="0"/>
              <a:t>uzmanību</a:t>
            </a:r>
            <a:r>
              <a:rPr dirty="0"/>
              <a:t>!</a:t>
            </a:r>
            <a:br>
              <a:rPr lang="lv-LV" dirty="0"/>
            </a:br>
            <a:br>
              <a:rPr lang="lv-LV" dirty="0"/>
            </a:br>
            <a:br>
              <a:rPr lang="lv-LV" dirty="0"/>
            </a:br>
            <a:r>
              <a:rPr lang="lv-LV" sz="3600" dirty="0"/>
              <a:t>Par atbalstu:</a:t>
            </a:r>
            <a:br>
              <a:rPr lang="lv-LV" sz="3600" dirty="0"/>
            </a:br>
            <a:r>
              <a:rPr lang="lv-LV" sz="3600" dirty="0">
                <a:hlinkClick r:id="rId2">
                  <a:extLst>
                    <a:ext uri="{A12FA001-AC4F-418D-AE19-62706E023703}">
                      <ahyp:hlinkClr xmlns:ahyp="http://schemas.microsoft.com/office/drawing/2018/hyperlinkcolor" val="tx"/>
                    </a:ext>
                  </a:extLst>
                </a:hlinkClick>
              </a:rPr>
              <a:t>jautajumi@liaa.gov.lv</a:t>
            </a:r>
            <a:br>
              <a:rPr lang="lv-LV" sz="3600" dirty="0"/>
            </a:br>
            <a:br>
              <a:rPr lang="lv-LV" sz="3600" dirty="0"/>
            </a:br>
            <a:r>
              <a:rPr lang="lv-LV" sz="3600" dirty="0"/>
              <a:t>Tehniskie jautājumi: </a:t>
            </a:r>
            <a:r>
              <a:rPr lang="lv-LV" sz="3600" dirty="0">
                <a:hlinkClick r:id="rId3">
                  <a:extLst>
                    <a:ext uri="{A12FA001-AC4F-418D-AE19-62706E023703}">
                      <ahyp:hlinkClr xmlns:ahyp="http://schemas.microsoft.com/office/drawing/2018/hyperlinkcolor" val="tx"/>
                    </a:ext>
                  </a:extLst>
                </a:hlinkClick>
              </a:rPr>
              <a:t>helpdesk@business.gov.lv</a:t>
            </a:r>
            <a:r>
              <a:rPr lang="lv-LV" sz="3600" dirty="0"/>
              <a:t> </a:t>
            </a:r>
            <a:br>
              <a:rPr lang="lv-LV" sz="3600" dirty="0"/>
            </a:br>
            <a:br>
              <a:rPr lang="lv-LV" sz="3600" dirty="0"/>
            </a:br>
            <a:br>
              <a:rPr lang="lv-LV" sz="3600" dirty="0"/>
            </a:br>
            <a:r>
              <a:rPr lang="lv-LV" sz="3600" u="sng" dirty="0"/>
              <a:t>Vērtēšana: </a:t>
            </a:r>
            <a:br>
              <a:rPr lang="lv-LV" sz="3600" dirty="0"/>
            </a:br>
            <a:r>
              <a:rPr lang="lv-LV" sz="3600" dirty="0"/>
              <a:t>Atbalsta piešķiršanas departaments</a:t>
            </a:r>
            <a:br>
              <a:rPr lang="lv-LV" sz="3600" dirty="0"/>
            </a:br>
            <a:r>
              <a:rPr lang="lv-LV" sz="3600" dirty="0"/>
              <a:t>(par katru izskatīšanā esošo pieteikumu atbildīgais LIAA darbinieks sazināsies individuāli vērtēšanas procesā)</a:t>
            </a:r>
            <a:br>
              <a:rPr lang="lv-LV" sz="3600" dirty="0"/>
            </a:br>
            <a:br>
              <a:rPr lang="lv-LV" sz="3600" dirty="0"/>
            </a:br>
            <a:br>
              <a:rPr lang="lv-LV" sz="3600" dirty="0"/>
            </a:br>
            <a:endParaRPr sz="3600" dirty="0"/>
          </a:p>
        </p:txBody>
      </p:sp>
      <p:grpSp>
        <p:nvGrpSpPr>
          <p:cNvPr id="342" name="object 4"/>
          <p:cNvGrpSpPr/>
          <p:nvPr/>
        </p:nvGrpSpPr>
        <p:grpSpPr>
          <a:xfrm>
            <a:off x="13341090" y="-8"/>
            <a:ext cx="6763015" cy="11303012"/>
            <a:chOff x="0" y="0"/>
            <a:chExt cx="6763013" cy="11303010"/>
          </a:xfrm>
        </p:grpSpPr>
        <p:pic>
          <p:nvPicPr>
            <p:cNvPr id="339" name="object 5" descr="object 5"/>
            <p:cNvPicPr>
              <a:picLocks noChangeAspect="1"/>
            </p:cNvPicPr>
            <p:nvPr/>
          </p:nvPicPr>
          <p:blipFill>
            <a:blip r:embed="rId4"/>
            <a:stretch>
              <a:fillRect/>
            </a:stretch>
          </p:blipFill>
          <p:spPr>
            <a:xfrm>
              <a:off x="-1" y="-1"/>
              <a:ext cx="6760477" cy="11301997"/>
            </a:xfrm>
            <a:prstGeom prst="rect">
              <a:avLst/>
            </a:prstGeom>
            <a:ln w="12700" cap="flat">
              <a:noFill/>
              <a:miter lim="400000"/>
            </a:ln>
            <a:effectLst/>
          </p:spPr>
        </p:pic>
        <p:sp>
          <p:nvSpPr>
            <p:cNvPr id="340" name="object 6"/>
            <p:cNvSpPr/>
            <p:nvPr/>
          </p:nvSpPr>
          <p:spPr>
            <a:xfrm>
              <a:off x="39966" y="0"/>
              <a:ext cx="6723048" cy="11303011"/>
            </a:xfrm>
            <a:prstGeom prst="rect">
              <a:avLst/>
            </a:prstGeom>
            <a:solidFill>
              <a:srgbClr val="FFFFFF"/>
            </a:solidFill>
            <a:ln w="12700" cap="flat">
              <a:noFill/>
              <a:miter lim="400000"/>
            </a:ln>
            <a:effectLst/>
          </p:spPr>
          <p:txBody>
            <a:bodyPr wrap="square" lIns="45718" tIns="45718" rIns="45718" bIns="45718" numCol="1" anchor="t">
              <a:noAutofit/>
            </a:bodyPr>
            <a:lstStyle/>
            <a:p>
              <a:pPr>
                <a:defRPr>
                  <a:latin typeface="+mj-lt"/>
                  <a:ea typeface="+mj-ea"/>
                  <a:cs typeface="+mj-cs"/>
                  <a:sym typeface="Armin Grotesk Regular"/>
                </a:defRPr>
              </a:pPr>
              <a:endParaRPr/>
            </a:p>
          </p:txBody>
        </p:sp>
        <p:pic>
          <p:nvPicPr>
            <p:cNvPr id="341" name="object 8" descr="object 8"/>
            <p:cNvPicPr>
              <a:picLocks noChangeAspect="1"/>
            </p:cNvPicPr>
            <p:nvPr/>
          </p:nvPicPr>
          <p:blipFill>
            <a:blip r:embed="rId5"/>
            <a:stretch>
              <a:fillRect/>
            </a:stretch>
          </p:blipFill>
          <p:spPr>
            <a:xfrm>
              <a:off x="2143242" y="958547"/>
              <a:ext cx="2571438" cy="894421"/>
            </a:xfrm>
            <a:prstGeom prst="rect">
              <a:avLst/>
            </a:prstGeom>
            <a:ln w="12700" cap="flat">
              <a:noFill/>
              <a:miter lim="400000"/>
            </a:ln>
            <a:effectLst/>
          </p:spPr>
        </p:pic>
      </p:grpSp>
      <p:pic>
        <p:nvPicPr>
          <p:cNvPr id="343" name="Picture 2" descr="Picture 2"/>
          <p:cNvPicPr>
            <a:picLocks noChangeAspect="1"/>
          </p:cNvPicPr>
          <p:nvPr/>
        </p:nvPicPr>
        <p:blipFill>
          <a:blip r:embed="rId6"/>
          <a:stretch>
            <a:fillRect/>
          </a:stretch>
        </p:blipFill>
        <p:spPr>
          <a:xfrm>
            <a:off x="14839809" y="5651500"/>
            <a:ext cx="4374173" cy="437417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78101-50F4-1DBB-A154-F11BB2AA81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05CB8D8-4246-6A40-C45A-FA923C18DA68}"/>
              </a:ext>
            </a:extLst>
          </p:cNvPr>
          <p:cNvSpPr>
            <a:spLocks noGrp="1"/>
          </p:cNvSpPr>
          <p:nvPr>
            <p:ph type="title"/>
          </p:nvPr>
        </p:nvSpPr>
        <p:spPr>
          <a:xfrm>
            <a:off x="1127050" y="724176"/>
            <a:ext cx="18125226" cy="1610365"/>
          </a:xfrm>
        </p:spPr>
        <p:txBody>
          <a:bodyPr>
            <a:noAutofit/>
          </a:bodyPr>
          <a:lstStyle/>
          <a:p>
            <a:r>
              <a:rPr lang="lv-LV" sz="8800" dirty="0">
                <a:solidFill>
                  <a:srgbClr val="A7A7A7"/>
                </a:solidFill>
              </a:rPr>
              <a:t>Atbalsta intensitāte</a:t>
            </a:r>
          </a:p>
        </p:txBody>
      </p:sp>
      <p:pic>
        <p:nvPicPr>
          <p:cNvPr id="2" name="object 5" descr="object 5">
            <a:extLst>
              <a:ext uri="{FF2B5EF4-FFF2-40B4-BE49-F238E27FC236}">
                <a16:creationId xmlns:a16="http://schemas.microsoft.com/office/drawing/2014/main" id="{76742D22-A27D-559D-6712-D7A78352335C}"/>
              </a:ext>
            </a:extLst>
          </p:cNvPr>
          <p:cNvPicPr>
            <a:picLocks noChangeAspect="1"/>
          </p:cNvPicPr>
          <p:nvPr/>
        </p:nvPicPr>
        <p:blipFill>
          <a:blip r:embed="rId3"/>
          <a:stretch>
            <a:fillRect/>
          </a:stretch>
        </p:blipFill>
        <p:spPr>
          <a:xfrm>
            <a:off x="4837814" y="2752176"/>
            <a:ext cx="3657601" cy="5701204"/>
          </a:xfrm>
          <a:prstGeom prst="rect">
            <a:avLst/>
          </a:prstGeom>
          <a:ln w="12700">
            <a:miter lim="400000"/>
          </a:ln>
        </p:spPr>
      </p:pic>
      <p:pic>
        <p:nvPicPr>
          <p:cNvPr id="3" name="Picture 2">
            <a:extLst>
              <a:ext uri="{FF2B5EF4-FFF2-40B4-BE49-F238E27FC236}">
                <a16:creationId xmlns:a16="http://schemas.microsoft.com/office/drawing/2014/main" id="{40DC7B24-49A0-2D89-E68D-9B64B4DE6592}"/>
              </a:ext>
            </a:extLst>
          </p:cNvPr>
          <p:cNvPicPr>
            <a:picLocks noChangeAspect="1"/>
          </p:cNvPicPr>
          <p:nvPr/>
        </p:nvPicPr>
        <p:blipFill>
          <a:blip r:embed="rId4"/>
          <a:stretch>
            <a:fillRect/>
          </a:stretch>
        </p:blipFill>
        <p:spPr>
          <a:xfrm>
            <a:off x="10681680" y="2747386"/>
            <a:ext cx="3408654" cy="5705994"/>
          </a:xfrm>
          <a:prstGeom prst="rect">
            <a:avLst/>
          </a:prstGeom>
        </p:spPr>
      </p:pic>
      <p:sp>
        <p:nvSpPr>
          <p:cNvPr id="9" name="Rectangle 8">
            <a:extLst>
              <a:ext uri="{FF2B5EF4-FFF2-40B4-BE49-F238E27FC236}">
                <a16:creationId xmlns:a16="http://schemas.microsoft.com/office/drawing/2014/main" id="{05BD27FF-80F3-4134-2752-65ED16617C21}"/>
              </a:ext>
            </a:extLst>
          </p:cNvPr>
          <p:cNvSpPr/>
          <p:nvPr/>
        </p:nvSpPr>
        <p:spPr>
          <a:xfrm>
            <a:off x="4795283" y="8616902"/>
            <a:ext cx="3742661" cy="1877433"/>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lv-LV" sz="8000" b="0" i="0" u="none" strike="noStrike" cap="none" spc="0" normalizeH="0" baseline="0" dirty="0">
                <a:ln>
                  <a:noFill/>
                </a:ln>
                <a:solidFill>
                  <a:srgbClr val="C00000"/>
                </a:solidFill>
                <a:effectLst/>
                <a:uFillTx/>
                <a:latin typeface="+mn-lt"/>
                <a:ea typeface="+mn-ea"/>
                <a:cs typeface="+mn-cs"/>
                <a:sym typeface="Helvetica"/>
              </a:rPr>
              <a:t>30% </a:t>
            </a:r>
          </a:p>
          <a:p>
            <a:pPr marL="0" marR="0" indent="0" algn="ctr" defTabSz="914400" rtl="0" fontAlgn="auto" latinLnBrk="0" hangingPunct="0">
              <a:lnSpc>
                <a:spcPct val="100000"/>
              </a:lnSpc>
              <a:spcBef>
                <a:spcPts val="0"/>
              </a:spcBef>
              <a:spcAft>
                <a:spcPts val="0"/>
              </a:spcAft>
              <a:buClrTx/>
              <a:buSzTx/>
              <a:buFontTx/>
              <a:buNone/>
              <a:tabLst/>
            </a:pPr>
            <a:r>
              <a:rPr kumimoji="0" lang="lv-LV" sz="1800" b="0" i="0" u="none" strike="noStrike" cap="none" spc="0" normalizeH="0" baseline="0" dirty="0">
                <a:ln>
                  <a:noFill/>
                </a:ln>
                <a:solidFill>
                  <a:srgbClr val="C00000"/>
                </a:solidFill>
                <a:effectLst/>
                <a:uFillTx/>
                <a:latin typeface="+mn-lt"/>
                <a:ea typeface="+mn-ea"/>
                <a:cs typeface="+mn-cs"/>
                <a:sym typeface="Helvetica"/>
              </a:rPr>
              <a:t>no kopējām attiecināmajām izmaksām</a:t>
            </a:r>
          </a:p>
        </p:txBody>
      </p:sp>
      <p:sp>
        <p:nvSpPr>
          <p:cNvPr id="10" name="Rectangle 9">
            <a:extLst>
              <a:ext uri="{FF2B5EF4-FFF2-40B4-BE49-F238E27FC236}">
                <a16:creationId xmlns:a16="http://schemas.microsoft.com/office/drawing/2014/main" id="{068856D9-E3AA-B42F-C76E-FD45BEAEAAA9}"/>
              </a:ext>
            </a:extLst>
          </p:cNvPr>
          <p:cNvSpPr/>
          <p:nvPr/>
        </p:nvSpPr>
        <p:spPr>
          <a:xfrm>
            <a:off x="10514676" y="8609321"/>
            <a:ext cx="3742661" cy="1877433"/>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8" tIns="45718" rIns="45718" bIns="45718"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lv-LV" sz="8000" b="0" i="0" u="none" strike="noStrike" cap="none" spc="0" normalizeH="0" baseline="0" dirty="0">
                <a:ln>
                  <a:noFill/>
                </a:ln>
                <a:solidFill>
                  <a:srgbClr val="C00000"/>
                </a:solidFill>
                <a:effectLst/>
                <a:uFillTx/>
                <a:latin typeface="+mn-lt"/>
                <a:ea typeface="+mn-ea"/>
                <a:cs typeface="+mn-cs"/>
                <a:sym typeface="Helvetica"/>
              </a:rPr>
              <a:t>30% </a:t>
            </a:r>
          </a:p>
          <a:p>
            <a:pPr marL="0" marR="0" indent="0" algn="ctr" defTabSz="914400" rtl="0" fontAlgn="auto" latinLnBrk="0" hangingPunct="0">
              <a:lnSpc>
                <a:spcPct val="100000"/>
              </a:lnSpc>
              <a:spcBef>
                <a:spcPts val="0"/>
              </a:spcBef>
              <a:spcAft>
                <a:spcPts val="0"/>
              </a:spcAft>
              <a:buClrTx/>
              <a:buSzTx/>
              <a:buFontTx/>
              <a:buNone/>
              <a:tabLst/>
            </a:pPr>
            <a:r>
              <a:rPr kumimoji="0" lang="lv-LV" sz="1800" b="0" i="0" u="none" strike="noStrike" cap="none" spc="0" normalizeH="0" baseline="0" dirty="0">
                <a:ln>
                  <a:noFill/>
                </a:ln>
                <a:solidFill>
                  <a:srgbClr val="C00000"/>
                </a:solidFill>
                <a:effectLst/>
                <a:uFillTx/>
                <a:latin typeface="+mn-lt"/>
                <a:ea typeface="+mn-ea"/>
                <a:cs typeface="+mn-cs"/>
                <a:sym typeface="Helvetica"/>
              </a:rPr>
              <a:t>no kopējām attiecināmajām izmaksām Latvijā</a:t>
            </a:r>
          </a:p>
        </p:txBody>
      </p:sp>
    </p:spTree>
    <p:extLst>
      <p:ext uri="{BB962C8B-B14F-4D97-AF65-F5344CB8AC3E}">
        <p14:creationId xmlns:p14="http://schemas.microsoft.com/office/powerpoint/2010/main" val="354766556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F2C49-EBF1-2F53-83B5-D7338304E415}"/>
              </a:ext>
            </a:extLst>
          </p:cNvPr>
          <p:cNvSpPr>
            <a:spLocks noGrp="1"/>
          </p:cNvSpPr>
          <p:nvPr>
            <p:ph type="title"/>
          </p:nvPr>
        </p:nvSpPr>
        <p:spPr>
          <a:xfrm>
            <a:off x="989436" y="707551"/>
            <a:ext cx="13954970" cy="1610365"/>
          </a:xfrm>
        </p:spPr>
        <p:txBody>
          <a:bodyPr>
            <a:normAutofit/>
          </a:bodyPr>
          <a:lstStyle/>
          <a:p>
            <a:r>
              <a:rPr lang="lv-LV" sz="8800" dirty="0">
                <a:solidFill>
                  <a:srgbClr val="A7A7A7"/>
                </a:solidFill>
              </a:rPr>
              <a:t>Dižpasākumi</a:t>
            </a:r>
          </a:p>
        </p:txBody>
      </p:sp>
      <p:sp>
        <p:nvSpPr>
          <p:cNvPr id="3" name="Text Placeholder 2">
            <a:extLst>
              <a:ext uri="{FF2B5EF4-FFF2-40B4-BE49-F238E27FC236}">
                <a16:creationId xmlns:a16="http://schemas.microsoft.com/office/drawing/2014/main" id="{D8D18F8E-005F-2CA5-453E-D8DF9E8E0BB4}"/>
              </a:ext>
            </a:extLst>
          </p:cNvPr>
          <p:cNvSpPr>
            <a:spLocks noGrp="1"/>
          </p:cNvSpPr>
          <p:nvPr>
            <p:ph type="body" sz="half" idx="1"/>
          </p:nvPr>
        </p:nvSpPr>
        <p:spPr>
          <a:xfrm>
            <a:off x="989436" y="2709950"/>
            <a:ext cx="12044920" cy="8262850"/>
          </a:xfrm>
        </p:spPr>
        <p:txBody>
          <a:bodyPr>
            <a:normAutofit lnSpcReduction="10000"/>
          </a:bodyPr>
          <a:lstStyle/>
          <a:p>
            <a:pPr marL="457200" indent="-457200">
              <a:buFont typeface="Arial" panose="020B0604020202020204" pitchFamily="34" charset="0"/>
              <a:buChar char="•"/>
            </a:pPr>
            <a:r>
              <a:rPr lang="lv-LV" sz="4000" dirty="0">
                <a:solidFill>
                  <a:srgbClr val="A7A7A7"/>
                </a:solidFill>
              </a:rPr>
              <a:t>noris ne biežāk kā reizi četros gados VAI pēdējo reizi ir noticis pirms īsāka laika perioda, bet projektā plānotie ieņēmumi un izdevumi </a:t>
            </a:r>
            <a:r>
              <a:rPr lang="lv-LV" sz="4000" u="sng" dirty="0">
                <a:solidFill>
                  <a:srgbClr val="A7A7A7"/>
                </a:solidFill>
              </a:rPr>
              <a:t>vismaz trīs reizes</a:t>
            </a:r>
            <a:r>
              <a:rPr lang="lv-LV" sz="4000" dirty="0">
                <a:solidFill>
                  <a:srgbClr val="A7A7A7"/>
                </a:solidFill>
              </a:rPr>
              <a:t> pārsniedz iepriekšējā dižpasākuma projekta ieņēmumu un izdevumu apjomu</a:t>
            </a:r>
          </a:p>
          <a:p>
            <a:endParaRPr lang="lv-LV" sz="4000" dirty="0">
              <a:solidFill>
                <a:srgbClr val="A7A7A7"/>
              </a:solidFill>
            </a:endParaRPr>
          </a:p>
          <a:p>
            <a:pPr marL="457200" indent="-457200">
              <a:buFont typeface="Arial" panose="020B0604020202020204" pitchFamily="34" charset="0"/>
              <a:buChar char="•"/>
            </a:pPr>
            <a:r>
              <a:rPr lang="lv-LV" sz="4000" dirty="0">
                <a:solidFill>
                  <a:srgbClr val="A7A7A7"/>
                </a:solidFill>
              </a:rPr>
              <a:t>norise ilgst vismaz vienu dienu</a:t>
            </a:r>
          </a:p>
          <a:p>
            <a:endParaRPr lang="lv-LV" sz="4000" dirty="0">
              <a:solidFill>
                <a:srgbClr val="A7A7A7"/>
              </a:solidFill>
            </a:endParaRPr>
          </a:p>
          <a:p>
            <a:pPr marL="457200" indent="-457200">
              <a:buFont typeface="Arial" panose="020B0604020202020204" pitchFamily="34" charset="0"/>
              <a:buChar char="•"/>
            </a:pPr>
            <a:r>
              <a:rPr lang="lv-LV" sz="4000" dirty="0">
                <a:solidFill>
                  <a:srgbClr val="A7A7A7"/>
                </a:solidFill>
              </a:rPr>
              <a:t>paredzētais </a:t>
            </a:r>
            <a:r>
              <a:rPr lang="lv-LV" sz="4000" u="sng" dirty="0">
                <a:solidFill>
                  <a:srgbClr val="A7A7A7"/>
                </a:solidFill>
              </a:rPr>
              <a:t>ārvalstu viesu skaists ir vismaz 5000</a:t>
            </a:r>
            <a:r>
              <a:rPr lang="lv-LV" sz="4000" dirty="0">
                <a:solidFill>
                  <a:srgbClr val="A7A7A7"/>
                </a:solidFill>
              </a:rPr>
              <a:t>, kas Latvijas tūristu mītnēs pavada </a:t>
            </a:r>
            <a:r>
              <a:rPr lang="lv-LV" sz="4000" u="sng" dirty="0">
                <a:solidFill>
                  <a:srgbClr val="A7A7A7"/>
                </a:solidFill>
              </a:rPr>
              <a:t>vismaz divas naktis</a:t>
            </a:r>
          </a:p>
          <a:p>
            <a:endParaRPr lang="lv-LV" sz="4000" u="sng" dirty="0">
              <a:solidFill>
                <a:srgbClr val="A7A7A7"/>
              </a:solidFill>
            </a:endParaRPr>
          </a:p>
          <a:p>
            <a:pPr marL="457200" indent="-457200">
              <a:buFont typeface="Arial" panose="020B0604020202020204" pitchFamily="34" charset="0"/>
              <a:buChar char="•"/>
            </a:pPr>
            <a:r>
              <a:rPr lang="lv-LV" sz="4000" dirty="0">
                <a:solidFill>
                  <a:srgbClr val="A7A7A7"/>
                </a:solidFill>
              </a:rPr>
              <a:t>īstenotājs vai sadarbības partneris ir starptautiska pasaules vai Eiropas Savienības mēroga organizācija vai tam ir pieredze starptautisku pasākumu organizēšanā</a:t>
            </a:r>
          </a:p>
          <a:p>
            <a:pPr marL="457200" indent="-457200">
              <a:buFont typeface="Arial" panose="020B0604020202020204" pitchFamily="34" charset="0"/>
              <a:buChar char="•"/>
            </a:pPr>
            <a:endParaRPr lang="lv-LV" dirty="0">
              <a:solidFill>
                <a:srgbClr val="A7A7A7"/>
              </a:solidFill>
            </a:endParaRPr>
          </a:p>
          <a:p>
            <a:pPr marL="457200" indent="-457200">
              <a:buFont typeface="Arial" panose="020B0604020202020204" pitchFamily="34" charset="0"/>
              <a:buChar char="•"/>
            </a:pPr>
            <a:endParaRPr lang="lv-LV" dirty="0">
              <a:solidFill>
                <a:srgbClr val="A7A7A7"/>
              </a:solidFill>
            </a:endParaRPr>
          </a:p>
          <a:p>
            <a:pPr marL="457200" indent="-457200">
              <a:buFont typeface="Arial" panose="020B0604020202020204" pitchFamily="34" charset="0"/>
              <a:buChar char="•"/>
            </a:pPr>
            <a:endParaRPr lang="lv-LV" dirty="0">
              <a:solidFill>
                <a:srgbClr val="A7A7A7"/>
              </a:solidFill>
            </a:endParaRPr>
          </a:p>
        </p:txBody>
      </p:sp>
      <p:pic>
        <p:nvPicPr>
          <p:cNvPr id="4" name="object 5" descr="object 5">
            <a:extLst>
              <a:ext uri="{FF2B5EF4-FFF2-40B4-BE49-F238E27FC236}">
                <a16:creationId xmlns:a16="http://schemas.microsoft.com/office/drawing/2014/main" id="{C45EEE0D-0AF2-E864-699B-71C7903832F6}"/>
              </a:ext>
            </a:extLst>
          </p:cNvPr>
          <p:cNvPicPr>
            <a:picLocks noChangeAspect="1"/>
          </p:cNvPicPr>
          <p:nvPr/>
        </p:nvPicPr>
        <p:blipFill>
          <a:blip r:embed="rId3"/>
          <a:stretch>
            <a:fillRect/>
          </a:stretch>
        </p:blipFill>
        <p:spPr>
          <a:xfrm>
            <a:off x="13235486" y="310243"/>
            <a:ext cx="6598462" cy="10285206"/>
          </a:xfrm>
          <a:prstGeom prst="rect">
            <a:avLst/>
          </a:prstGeom>
          <a:ln w="12700">
            <a:miter lim="400000"/>
          </a:ln>
        </p:spPr>
      </p:pic>
    </p:spTree>
    <p:extLst>
      <p:ext uri="{BB962C8B-B14F-4D97-AF65-F5344CB8AC3E}">
        <p14:creationId xmlns:p14="http://schemas.microsoft.com/office/powerpoint/2010/main" val="20401808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23640-0F11-D6EE-E452-83A0F1BDA587}"/>
              </a:ext>
            </a:extLst>
          </p:cNvPr>
          <p:cNvSpPr>
            <a:spLocks noGrp="1"/>
          </p:cNvSpPr>
          <p:nvPr>
            <p:ph type="title"/>
          </p:nvPr>
        </p:nvSpPr>
        <p:spPr>
          <a:xfrm>
            <a:off x="669471" y="575129"/>
            <a:ext cx="12981215" cy="3180441"/>
          </a:xfrm>
        </p:spPr>
        <p:txBody>
          <a:bodyPr>
            <a:noAutofit/>
          </a:bodyPr>
          <a:lstStyle/>
          <a:p>
            <a:r>
              <a:rPr lang="lv-LV" sz="8800" dirty="0">
                <a:solidFill>
                  <a:srgbClr val="A7A7A7"/>
                </a:solidFill>
              </a:rPr>
              <a:t>Dižpasākuma projekta īstenotājs var saņemt atbalstu</a:t>
            </a:r>
          </a:p>
        </p:txBody>
      </p:sp>
      <p:sp>
        <p:nvSpPr>
          <p:cNvPr id="3" name="Text Placeholder 2">
            <a:extLst>
              <a:ext uri="{FF2B5EF4-FFF2-40B4-BE49-F238E27FC236}">
                <a16:creationId xmlns:a16="http://schemas.microsoft.com/office/drawing/2014/main" id="{37B23649-795F-F053-1B4E-F2E9E3A0DE22}"/>
              </a:ext>
            </a:extLst>
          </p:cNvPr>
          <p:cNvSpPr>
            <a:spLocks noGrp="1"/>
          </p:cNvSpPr>
          <p:nvPr>
            <p:ph type="body" sz="half" idx="1"/>
          </p:nvPr>
        </p:nvSpPr>
        <p:spPr>
          <a:xfrm>
            <a:off x="989436" y="5471667"/>
            <a:ext cx="9869064" cy="5256204"/>
          </a:xfrm>
        </p:spPr>
        <p:txBody>
          <a:bodyPr>
            <a:normAutofit/>
          </a:bodyPr>
          <a:lstStyle/>
          <a:p>
            <a:pPr marL="571500" indent="-571500">
              <a:buFont typeface="Arial" panose="020B0604020202020204" pitchFamily="34" charset="0"/>
              <a:buChar char="•"/>
            </a:pPr>
            <a:r>
              <a:rPr lang="lv-LV" sz="4400" dirty="0">
                <a:solidFill>
                  <a:srgbClr val="A7A7A7"/>
                </a:solidFill>
              </a:rPr>
              <a:t>kas nekvalificējas kā komercdarbības atbalsts</a:t>
            </a:r>
          </a:p>
          <a:p>
            <a:endParaRPr lang="lv-LV" sz="4400" dirty="0">
              <a:solidFill>
                <a:srgbClr val="A7A7A7"/>
              </a:solidFill>
            </a:endParaRPr>
          </a:p>
          <a:p>
            <a:pPr marL="571500" indent="-571500">
              <a:buFont typeface="Arial" panose="020B0604020202020204" pitchFamily="34" charset="0"/>
              <a:buChar char="•"/>
            </a:pPr>
            <a:r>
              <a:rPr lang="pt-BR" sz="4400" dirty="0">
                <a:solidFill>
                  <a:srgbClr val="A7A7A7"/>
                </a:solidFill>
              </a:rPr>
              <a:t>saskaņā ar </a:t>
            </a:r>
            <a:r>
              <a:rPr lang="lv-LV" sz="4400" i="1" dirty="0">
                <a:solidFill>
                  <a:srgbClr val="A7A7A7"/>
                </a:solidFill>
              </a:rPr>
              <a:t>d</a:t>
            </a:r>
            <a:r>
              <a:rPr lang="pt-BR" sz="4400" i="1" dirty="0">
                <a:solidFill>
                  <a:srgbClr val="A7A7A7"/>
                </a:solidFill>
              </a:rPr>
              <a:t>e minimis </a:t>
            </a:r>
            <a:r>
              <a:rPr lang="pt-BR" sz="4400" dirty="0">
                <a:solidFill>
                  <a:srgbClr val="A7A7A7"/>
                </a:solidFill>
              </a:rPr>
              <a:t>vispārējo Komisijas regulu Nr. 2023/2831</a:t>
            </a:r>
            <a:r>
              <a:rPr lang="lv-LV" sz="4400" dirty="0">
                <a:solidFill>
                  <a:srgbClr val="A7A7A7"/>
                </a:solidFill>
              </a:rPr>
              <a:t> kā komercdarbības atbalstu</a:t>
            </a:r>
          </a:p>
        </p:txBody>
      </p:sp>
      <p:pic>
        <p:nvPicPr>
          <p:cNvPr id="4" name="object 5" descr="object 5">
            <a:extLst>
              <a:ext uri="{FF2B5EF4-FFF2-40B4-BE49-F238E27FC236}">
                <a16:creationId xmlns:a16="http://schemas.microsoft.com/office/drawing/2014/main" id="{1F7D5E91-0D77-9E0C-FF16-62304211D015}"/>
              </a:ext>
            </a:extLst>
          </p:cNvPr>
          <p:cNvPicPr>
            <a:picLocks noChangeAspect="1"/>
          </p:cNvPicPr>
          <p:nvPr/>
        </p:nvPicPr>
        <p:blipFill>
          <a:blip r:embed="rId2"/>
          <a:stretch>
            <a:fillRect/>
          </a:stretch>
        </p:blipFill>
        <p:spPr>
          <a:xfrm>
            <a:off x="13300621" y="424542"/>
            <a:ext cx="6610089" cy="10303329"/>
          </a:xfrm>
          <a:prstGeom prst="rect">
            <a:avLst/>
          </a:prstGeom>
          <a:ln w="12700">
            <a:miter lim="400000"/>
          </a:ln>
        </p:spPr>
      </p:pic>
    </p:spTree>
    <p:extLst>
      <p:ext uri="{BB962C8B-B14F-4D97-AF65-F5344CB8AC3E}">
        <p14:creationId xmlns:p14="http://schemas.microsoft.com/office/powerpoint/2010/main" val="16995478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91A93F-A370-E52F-10AD-B71A2085A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3D616B-BF27-1E9F-CFCA-B81718145358}"/>
              </a:ext>
            </a:extLst>
          </p:cNvPr>
          <p:cNvSpPr>
            <a:spLocks noGrp="1"/>
          </p:cNvSpPr>
          <p:nvPr>
            <p:ph type="title"/>
          </p:nvPr>
        </p:nvSpPr>
        <p:spPr>
          <a:xfrm>
            <a:off x="2925707" y="329999"/>
            <a:ext cx="15691901" cy="1610365"/>
          </a:xfrm>
        </p:spPr>
        <p:txBody>
          <a:bodyPr>
            <a:normAutofit fontScale="90000"/>
          </a:bodyPr>
          <a:lstStyle/>
          <a:p>
            <a:r>
              <a:rPr lang="lv-LV" sz="8800" dirty="0">
                <a:solidFill>
                  <a:srgbClr val="A7A7A7"/>
                </a:solidFill>
              </a:rPr>
              <a:t>Dižpasākumi, kuriem piešķir atbalstu</a:t>
            </a:r>
            <a:br>
              <a:rPr lang="lv-LV" sz="8800" dirty="0">
                <a:solidFill>
                  <a:srgbClr val="A7A7A7"/>
                </a:solidFill>
              </a:rPr>
            </a:br>
            <a:r>
              <a:rPr lang="lv-LV" sz="4000" dirty="0">
                <a:solidFill>
                  <a:srgbClr val="A7A7A7"/>
                </a:solidFill>
              </a:rPr>
              <a:t>1. Atbalsta piešķiršana nekvalificējas kā komercdarbības atbalsts, ja: </a:t>
            </a:r>
            <a:br>
              <a:rPr lang="lv-LV" sz="8800" dirty="0">
                <a:solidFill>
                  <a:srgbClr val="A7A7A7"/>
                </a:solidFill>
              </a:rPr>
            </a:br>
            <a:endParaRPr lang="lv-LV" sz="8800" dirty="0">
              <a:solidFill>
                <a:srgbClr val="A7A7A7"/>
              </a:solidFill>
            </a:endParaRPr>
          </a:p>
        </p:txBody>
      </p:sp>
      <p:sp>
        <p:nvSpPr>
          <p:cNvPr id="3" name="Text Placeholder 2">
            <a:extLst>
              <a:ext uri="{FF2B5EF4-FFF2-40B4-BE49-F238E27FC236}">
                <a16:creationId xmlns:a16="http://schemas.microsoft.com/office/drawing/2014/main" id="{55E75D11-CD28-CD46-4547-85A3B69A91BE}"/>
              </a:ext>
            </a:extLst>
          </p:cNvPr>
          <p:cNvSpPr>
            <a:spLocks noGrp="1"/>
          </p:cNvSpPr>
          <p:nvPr>
            <p:ph type="body" sz="half" idx="1"/>
          </p:nvPr>
        </p:nvSpPr>
        <p:spPr>
          <a:xfrm>
            <a:off x="537372" y="3088785"/>
            <a:ext cx="8745285" cy="7459983"/>
          </a:xfrm>
        </p:spPr>
        <p:txBody>
          <a:bodyPr>
            <a:normAutofit/>
          </a:bodyPr>
          <a:lstStyle/>
          <a:p>
            <a:pPr marL="457200" indent="-457200">
              <a:buFont typeface="Arial" panose="020B0604020202020204" pitchFamily="34" charset="0"/>
              <a:buChar char="•"/>
            </a:pPr>
            <a:r>
              <a:rPr lang="lv-LV" dirty="0">
                <a:solidFill>
                  <a:srgbClr val="A7A7A7"/>
                </a:solidFill>
              </a:rPr>
              <a:t>projekta īstenotājam, kas veic </a:t>
            </a:r>
            <a:r>
              <a:rPr lang="lv-LV" b="1" dirty="0">
                <a:solidFill>
                  <a:srgbClr val="A7A7A7"/>
                </a:solidFill>
              </a:rPr>
              <a:t>darbības kultūras nozarē</a:t>
            </a:r>
            <a:r>
              <a:rPr lang="lv-LV" dirty="0">
                <a:solidFill>
                  <a:srgbClr val="A7A7A7"/>
                </a:solidFill>
              </a:rPr>
              <a:t>, </a:t>
            </a:r>
            <a:r>
              <a:rPr lang="lv-LV" b="1" dirty="0">
                <a:solidFill>
                  <a:srgbClr val="A7A7A7"/>
                </a:solidFill>
              </a:rPr>
              <a:t>ieņēmumi no plānotā dižpasākuma projekta nepārsniedz 50 % </a:t>
            </a:r>
            <a:r>
              <a:rPr lang="lv-LV" dirty="0">
                <a:solidFill>
                  <a:srgbClr val="A7A7A7"/>
                </a:solidFill>
              </a:rPr>
              <a:t>no kopējiem plānotā dižpasākuma projekta izdevumiem </a:t>
            </a:r>
          </a:p>
          <a:p>
            <a:endParaRPr lang="lv-LV" dirty="0">
              <a:solidFill>
                <a:srgbClr val="A7A7A7"/>
              </a:solidFill>
            </a:endParaRPr>
          </a:p>
          <a:p>
            <a:pPr marL="457200" indent="-457200">
              <a:buFont typeface="Arial" panose="020B0604020202020204" pitchFamily="34" charset="0"/>
              <a:buChar char="•"/>
            </a:pPr>
            <a:r>
              <a:rPr lang="lv-LV" dirty="0">
                <a:solidFill>
                  <a:srgbClr val="A7A7A7"/>
                </a:solidFill>
              </a:rPr>
              <a:t>īstenotājs organizē </a:t>
            </a:r>
            <a:r>
              <a:rPr lang="lv-LV" dirty="0" err="1">
                <a:solidFill>
                  <a:srgbClr val="A7A7A7"/>
                </a:solidFill>
              </a:rPr>
              <a:t>dižpasākumu</a:t>
            </a:r>
            <a:r>
              <a:rPr lang="lv-LV" dirty="0">
                <a:solidFill>
                  <a:srgbClr val="A7A7A7"/>
                </a:solidFill>
              </a:rPr>
              <a:t> </a:t>
            </a:r>
            <a:r>
              <a:rPr lang="lv-LV" b="1" dirty="0">
                <a:solidFill>
                  <a:srgbClr val="A7A7A7"/>
                </a:solidFill>
              </a:rPr>
              <a:t>sporta nozarē, kas ir saistīts ar amatieru sportu vai ar iedzīvotāju aktīva un veselīga dzīvesveida veicināšanu, vai jauniešu sportu</a:t>
            </a:r>
            <a:r>
              <a:rPr lang="lv-LV" dirty="0">
                <a:solidFill>
                  <a:srgbClr val="A7A7A7"/>
                </a:solidFill>
              </a:rPr>
              <a:t>, bet attiecībā uz publisko līdzekļu piešķiršanu tā organizēšana neatbilst Komercdarbības atbalsta kontroles likuma 5. pantā noteiktajām komercdarbības atbalstu raksturojošajām pazīmēm</a:t>
            </a:r>
          </a:p>
          <a:p>
            <a:endParaRPr lang="lv-LV" sz="4000" dirty="0">
              <a:solidFill>
                <a:srgbClr val="A7A7A7"/>
              </a:solidFill>
            </a:endParaRPr>
          </a:p>
          <a:p>
            <a:endParaRPr lang="lv-LV" dirty="0">
              <a:solidFill>
                <a:srgbClr val="A7A7A7"/>
              </a:solidFill>
            </a:endParaRPr>
          </a:p>
          <a:p>
            <a:pPr marL="457200" indent="-457200">
              <a:buFont typeface="Arial" panose="020B0604020202020204" pitchFamily="34" charset="0"/>
              <a:buChar char="•"/>
            </a:pPr>
            <a:endParaRPr lang="lv-LV" dirty="0">
              <a:solidFill>
                <a:srgbClr val="A7A7A7"/>
              </a:solidFill>
            </a:endParaRPr>
          </a:p>
          <a:p>
            <a:pPr marL="457200" indent="-457200">
              <a:buFont typeface="Arial" panose="020B0604020202020204" pitchFamily="34" charset="0"/>
              <a:buChar char="•"/>
            </a:pPr>
            <a:endParaRPr lang="lv-LV" dirty="0">
              <a:solidFill>
                <a:srgbClr val="A7A7A7"/>
              </a:solidFill>
            </a:endParaRPr>
          </a:p>
        </p:txBody>
      </p:sp>
      <p:sp>
        <p:nvSpPr>
          <p:cNvPr id="5" name="Text Placeholder 2">
            <a:extLst>
              <a:ext uri="{FF2B5EF4-FFF2-40B4-BE49-F238E27FC236}">
                <a16:creationId xmlns:a16="http://schemas.microsoft.com/office/drawing/2014/main" id="{11F4F088-E912-22B9-AC75-1F6953F805C4}"/>
              </a:ext>
            </a:extLst>
          </p:cNvPr>
          <p:cNvSpPr txBox="1">
            <a:spLocks/>
          </p:cNvSpPr>
          <p:nvPr/>
        </p:nvSpPr>
        <p:spPr>
          <a:xfrm>
            <a:off x="10301606" y="3088784"/>
            <a:ext cx="8745285" cy="7459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rmAutofit/>
          </a:bodyPr>
          <a:lst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9pPr>
          </a:lstStyle>
          <a:p>
            <a:pPr marL="457200" indent="-457200" hangingPunct="1">
              <a:buFont typeface="Arial" panose="020B0604020202020204" pitchFamily="34" charset="0"/>
              <a:buChar char="•"/>
            </a:pPr>
            <a:r>
              <a:rPr lang="lv-LV" dirty="0">
                <a:solidFill>
                  <a:srgbClr val="A7A7A7"/>
                </a:solidFill>
              </a:rPr>
              <a:t>sporta sacensību rīkošanai vai pasaules/Eiropas čempionātu organizēšanai (izņemot </a:t>
            </a:r>
            <a:r>
              <a:rPr lang="lv-LV" dirty="0" err="1">
                <a:solidFill>
                  <a:srgbClr val="A7A7A7"/>
                </a:solidFill>
              </a:rPr>
              <a:t>komercsacensības</a:t>
            </a:r>
            <a:r>
              <a:rPr lang="lv-LV" dirty="0">
                <a:solidFill>
                  <a:srgbClr val="A7A7A7"/>
                </a:solidFill>
              </a:rPr>
              <a:t>, kas rīkotas ar mērķi sportistiem vai sporta klubiem gūt ienākumus) un </a:t>
            </a:r>
            <a:r>
              <a:rPr lang="lv-LV" b="1" dirty="0">
                <a:solidFill>
                  <a:srgbClr val="A7A7A7"/>
                </a:solidFill>
              </a:rPr>
              <a:t>konkrēto sporta sacensību rīkošanas tiesības attiecīgajiem subjektiem konkursa kārtībā IR piešķīrusi neatkarīga trešā puse, kā rezultātā citas valstis/organizētāji, kuri nav ieguvuši šādas tiesības, nevar organizēt šīs sporta sacensības</a:t>
            </a:r>
          </a:p>
          <a:p>
            <a:pPr marL="457200" indent="-457200" hangingPunct="1">
              <a:buFont typeface="Arial" panose="020B0604020202020204" pitchFamily="34" charset="0"/>
              <a:buChar char="•"/>
            </a:pPr>
            <a:endParaRPr lang="lv-LV" dirty="0">
              <a:solidFill>
                <a:srgbClr val="A7A7A7"/>
              </a:solidFill>
            </a:endParaRPr>
          </a:p>
          <a:p>
            <a:pPr marL="457200" indent="-457200" hangingPunct="1">
              <a:buFont typeface="Arial" panose="020B0604020202020204" pitchFamily="34" charset="0"/>
              <a:buChar char="•"/>
            </a:pPr>
            <a:r>
              <a:rPr lang="lv-LV" dirty="0">
                <a:solidFill>
                  <a:srgbClr val="A7A7A7"/>
                </a:solidFill>
              </a:rPr>
              <a:t>sporta sacensību rīkošanai vai pasaules/Eiropas čempionātu organizēšanai (izņemot </a:t>
            </a:r>
            <a:r>
              <a:rPr lang="lv-LV" dirty="0" err="1">
                <a:solidFill>
                  <a:srgbClr val="A7A7A7"/>
                </a:solidFill>
              </a:rPr>
              <a:t>komercsacensības</a:t>
            </a:r>
            <a:r>
              <a:rPr lang="lv-LV" dirty="0">
                <a:solidFill>
                  <a:srgbClr val="A7A7A7"/>
                </a:solidFill>
              </a:rPr>
              <a:t>, kas rīkotas ar mērķi sportistiem vai sporta klubiem gūt ienākumus) un konkrēto sporta sacensību rīkošanas tiesības attiecīgajiem subjektiem konkursa kārtībā </a:t>
            </a:r>
            <a:r>
              <a:rPr lang="lv-LV" b="1" dirty="0">
                <a:solidFill>
                  <a:srgbClr val="A7A7A7"/>
                </a:solidFill>
              </a:rPr>
              <a:t>NAV piešķīrusi neatkarīga trešā puse, gadījumā, ja tiek pamatots, ka pārsvarā sporta pasākumu apmeklēs/tajā piedalīsies vietējie iedzīvotāji</a:t>
            </a:r>
          </a:p>
          <a:p>
            <a:pPr marL="457200" indent="-457200" hangingPunct="1">
              <a:buFont typeface="Arial" panose="020B0604020202020204" pitchFamily="34" charset="0"/>
              <a:buChar char="•"/>
            </a:pPr>
            <a:endParaRPr lang="lv-LV" dirty="0">
              <a:solidFill>
                <a:srgbClr val="A7A7A7"/>
              </a:solidFill>
            </a:endParaRPr>
          </a:p>
        </p:txBody>
      </p:sp>
    </p:spTree>
    <p:extLst>
      <p:ext uri="{BB962C8B-B14F-4D97-AF65-F5344CB8AC3E}">
        <p14:creationId xmlns:p14="http://schemas.microsoft.com/office/powerpoint/2010/main" val="171744387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EBD35-DB0A-4015-CDEF-1E45AB9EE9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9D212-CA38-D323-A52B-800D8689DB5B}"/>
              </a:ext>
            </a:extLst>
          </p:cNvPr>
          <p:cNvSpPr>
            <a:spLocks noGrp="1"/>
          </p:cNvSpPr>
          <p:nvPr>
            <p:ph type="title"/>
          </p:nvPr>
        </p:nvSpPr>
        <p:spPr>
          <a:xfrm>
            <a:off x="1995055" y="629257"/>
            <a:ext cx="16639179" cy="1610365"/>
          </a:xfrm>
        </p:spPr>
        <p:txBody>
          <a:bodyPr>
            <a:normAutofit fontScale="90000"/>
          </a:bodyPr>
          <a:lstStyle/>
          <a:p>
            <a:r>
              <a:rPr lang="lv-LV" sz="8800" dirty="0">
                <a:solidFill>
                  <a:srgbClr val="A7A7A7"/>
                </a:solidFill>
              </a:rPr>
              <a:t>Dižpasākumi, kuriem piešķir atbalstu</a:t>
            </a:r>
            <a:br>
              <a:rPr lang="lv-LV" sz="8800" dirty="0">
                <a:solidFill>
                  <a:srgbClr val="A7A7A7"/>
                </a:solidFill>
              </a:rPr>
            </a:br>
            <a:r>
              <a:rPr lang="lv-LV" sz="4000" dirty="0">
                <a:solidFill>
                  <a:srgbClr val="A7A7A7"/>
                </a:solidFill>
              </a:rPr>
              <a:t>2. kvalificējas kā komercdarbības atbalsts  saskaņā ar Komisijas regulu Nr. 2023/2831</a:t>
            </a:r>
            <a:br>
              <a:rPr lang="lv-LV" sz="4000" dirty="0">
                <a:solidFill>
                  <a:srgbClr val="A7A7A7"/>
                </a:solidFill>
              </a:rPr>
            </a:br>
            <a:r>
              <a:rPr lang="lv-LV" sz="4000" dirty="0">
                <a:solidFill>
                  <a:srgbClr val="A7A7A7"/>
                </a:solidFill>
              </a:rPr>
              <a:t> </a:t>
            </a:r>
          </a:p>
        </p:txBody>
      </p:sp>
      <p:sp>
        <p:nvSpPr>
          <p:cNvPr id="5" name="Text Placeholder 2">
            <a:extLst>
              <a:ext uri="{FF2B5EF4-FFF2-40B4-BE49-F238E27FC236}">
                <a16:creationId xmlns:a16="http://schemas.microsoft.com/office/drawing/2014/main" id="{6C9CBF10-BB9A-6F70-A715-2D78019C8E39}"/>
              </a:ext>
            </a:extLst>
          </p:cNvPr>
          <p:cNvSpPr txBox="1">
            <a:spLocks/>
          </p:cNvSpPr>
          <p:nvPr/>
        </p:nvSpPr>
        <p:spPr>
          <a:xfrm>
            <a:off x="2115880" y="3024989"/>
            <a:ext cx="16867216" cy="74599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fontScale="92500" lnSpcReduction="20000"/>
          </a:bodyPr>
          <a:lstStyle>
            <a:lvl1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1pPr>
            <a:lvl2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2pPr>
            <a:lvl3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3pPr>
            <a:lvl4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4pPr>
            <a:lvl5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5pPr>
            <a:lvl6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6pPr>
            <a:lvl7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7pPr>
            <a:lvl8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8pPr>
            <a:lvl9pPr marL="0" marR="0" indent="0" algn="l" defTabSz="914400" rtl="0" latinLnBrk="0">
              <a:lnSpc>
                <a:spcPct val="100000"/>
              </a:lnSpc>
              <a:spcBef>
                <a:spcPts val="0"/>
              </a:spcBef>
              <a:spcAft>
                <a:spcPts val="0"/>
              </a:spcAft>
              <a:buClrTx/>
              <a:buSzTx/>
              <a:buFontTx/>
              <a:buNone/>
              <a:tabLst/>
              <a:defRPr sz="2800" b="0" i="0" u="none" strike="noStrike" cap="none" spc="0" baseline="0">
                <a:ln>
                  <a:noFill/>
                </a:ln>
                <a:solidFill>
                  <a:srgbClr val="FFFFFF"/>
                </a:solidFill>
                <a:uFillTx/>
                <a:latin typeface="+mj-lt"/>
                <a:ea typeface="+mj-ea"/>
                <a:cs typeface="+mj-cs"/>
                <a:sym typeface="Armin Grotesk Regular"/>
              </a:defRPr>
            </a:lvl9pPr>
          </a:lstStyle>
          <a:p>
            <a:pPr hangingPunct="1"/>
            <a:endParaRPr lang="lv-LV" dirty="0">
              <a:solidFill>
                <a:srgbClr val="A7A7A7"/>
              </a:solidFill>
            </a:endParaRPr>
          </a:p>
          <a:p>
            <a:pPr marL="457200" indent="-457200" hangingPunct="1">
              <a:buFont typeface="Arial" panose="020B0604020202020204" pitchFamily="34" charset="0"/>
              <a:buChar char="•"/>
            </a:pPr>
            <a:r>
              <a:rPr lang="lv-LV" sz="4000" dirty="0">
                <a:solidFill>
                  <a:srgbClr val="A7A7A7"/>
                </a:solidFill>
              </a:rPr>
              <a:t>Projekta pieteikumā norāda </a:t>
            </a:r>
            <a:r>
              <a:rPr lang="lv-LV" sz="4000" i="1" dirty="0" err="1">
                <a:solidFill>
                  <a:srgbClr val="A7A7A7"/>
                </a:solidFill>
              </a:rPr>
              <a:t>de</a:t>
            </a:r>
            <a:r>
              <a:rPr lang="lv-LV" sz="4000" i="1" dirty="0">
                <a:solidFill>
                  <a:srgbClr val="A7A7A7"/>
                </a:solidFill>
              </a:rPr>
              <a:t> </a:t>
            </a:r>
            <a:r>
              <a:rPr lang="lv-LV" sz="4000" i="1" dirty="0" err="1">
                <a:solidFill>
                  <a:srgbClr val="A7A7A7"/>
                </a:solidFill>
              </a:rPr>
              <a:t>minimis</a:t>
            </a:r>
            <a:r>
              <a:rPr lang="lv-LV" sz="4000" i="1" dirty="0">
                <a:solidFill>
                  <a:srgbClr val="A7A7A7"/>
                </a:solidFill>
              </a:rPr>
              <a:t> </a:t>
            </a:r>
            <a:r>
              <a:rPr lang="lv-LV" sz="4000" dirty="0">
                <a:solidFill>
                  <a:srgbClr val="A7A7A7"/>
                </a:solidFill>
              </a:rPr>
              <a:t>atbalsta uzskaites sistēmā izveidotās un apstiprinātās projekta īstenotāja veidlapas identifikācijas numurs</a:t>
            </a:r>
          </a:p>
          <a:p>
            <a:pPr marL="457200" indent="-457200" hangingPunct="1">
              <a:buFont typeface="Arial" panose="020B0604020202020204" pitchFamily="34" charset="0"/>
              <a:buChar char="•"/>
            </a:pPr>
            <a:endParaRPr lang="lv-LV" sz="4000" dirty="0">
              <a:solidFill>
                <a:srgbClr val="A7A7A7"/>
              </a:solidFill>
            </a:endParaRPr>
          </a:p>
          <a:p>
            <a:pPr marL="457200" indent="-457200" hangingPunct="1">
              <a:buFont typeface="Arial" panose="020B0604020202020204" pitchFamily="34" charset="0"/>
              <a:buChar char="•"/>
            </a:pPr>
            <a:r>
              <a:rPr lang="lv-LV" sz="4000" dirty="0">
                <a:solidFill>
                  <a:srgbClr val="A7A7A7"/>
                </a:solidFill>
              </a:rPr>
              <a:t>dižpasākuma projekta īstenotājam plānotais </a:t>
            </a:r>
            <a:r>
              <a:rPr lang="lv-LV" sz="4000" i="1" dirty="0" err="1">
                <a:solidFill>
                  <a:srgbClr val="A7A7A7"/>
                </a:solidFill>
              </a:rPr>
              <a:t>de</a:t>
            </a:r>
            <a:r>
              <a:rPr lang="lv-LV" sz="4000" i="1" dirty="0">
                <a:solidFill>
                  <a:srgbClr val="A7A7A7"/>
                </a:solidFill>
              </a:rPr>
              <a:t> </a:t>
            </a:r>
            <a:r>
              <a:rPr lang="lv-LV" sz="4000" i="1" dirty="0" err="1">
                <a:solidFill>
                  <a:srgbClr val="A7A7A7"/>
                </a:solidFill>
              </a:rPr>
              <a:t>minimis</a:t>
            </a:r>
            <a:r>
              <a:rPr lang="lv-LV" sz="4000" i="1" dirty="0">
                <a:solidFill>
                  <a:srgbClr val="A7A7A7"/>
                </a:solidFill>
              </a:rPr>
              <a:t> </a:t>
            </a:r>
            <a:r>
              <a:rPr lang="lv-LV" sz="4000" dirty="0">
                <a:solidFill>
                  <a:srgbClr val="A7A7A7"/>
                </a:solidFill>
              </a:rPr>
              <a:t>atbalsts kopā ar iepriekšējos trijos gados no atbalsta piešķiršanas dienas piešķirto </a:t>
            </a:r>
            <a:r>
              <a:rPr lang="lv-LV" sz="4000" i="1" dirty="0" err="1">
                <a:solidFill>
                  <a:srgbClr val="A7A7A7"/>
                </a:solidFill>
              </a:rPr>
              <a:t>de</a:t>
            </a:r>
            <a:r>
              <a:rPr lang="lv-LV" sz="4000" i="1" dirty="0">
                <a:solidFill>
                  <a:srgbClr val="A7A7A7"/>
                </a:solidFill>
              </a:rPr>
              <a:t> </a:t>
            </a:r>
            <a:r>
              <a:rPr lang="lv-LV" sz="4000" i="1" dirty="0" err="1">
                <a:solidFill>
                  <a:srgbClr val="A7A7A7"/>
                </a:solidFill>
              </a:rPr>
              <a:t>minimis</a:t>
            </a:r>
            <a:r>
              <a:rPr lang="lv-LV" sz="4000" i="1" dirty="0">
                <a:solidFill>
                  <a:srgbClr val="A7A7A7"/>
                </a:solidFill>
              </a:rPr>
              <a:t> </a:t>
            </a:r>
            <a:r>
              <a:rPr lang="lv-LV" sz="4000" dirty="0">
                <a:solidFill>
                  <a:srgbClr val="A7A7A7"/>
                </a:solidFill>
              </a:rPr>
              <a:t>atbalstu nepārsniedz </a:t>
            </a:r>
            <a:r>
              <a:rPr lang="lv-LV" sz="4000" b="1" dirty="0">
                <a:solidFill>
                  <a:srgbClr val="A7A7A7"/>
                </a:solidFill>
              </a:rPr>
              <a:t>EUR 300 000 </a:t>
            </a:r>
          </a:p>
          <a:p>
            <a:pPr marL="457200" indent="-457200" hangingPunct="1">
              <a:buFont typeface="Arial" panose="020B0604020202020204" pitchFamily="34" charset="0"/>
              <a:buChar char="•"/>
            </a:pPr>
            <a:endParaRPr lang="lv-LV" sz="4000" b="1" dirty="0">
              <a:solidFill>
                <a:srgbClr val="A7A7A7"/>
              </a:solidFill>
            </a:endParaRPr>
          </a:p>
          <a:p>
            <a:pPr marL="457200" indent="-457200" hangingPunct="1">
              <a:buFont typeface="Arial" panose="020B0604020202020204" pitchFamily="34" charset="0"/>
              <a:buChar char="•"/>
            </a:pPr>
            <a:r>
              <a:rPr lang="lv-LV" sz="4000" i="1" dirty="0" err="1">
                <a:solidFill>
                  <a:srgbClr val="A7A7A7"/>
                </a:solidFill>
              </a:rPr>
              <a:t>de</a:t>
            </a:r>
            <a:r>
              <a:rPr lang="lv-LV" sz="4000" i="1" dirty="0">
                <a:solidFill>
                  <a:srgbClr val="A7A7A7"/>
                </a:solidFill>
              </a:rPr>
              <a:t> </a:t>
            </a:r>
            <a:r>
              <a:rPr lang="lv-LV" sz="4000" i="1" dirty="0" err="1">
                <a:solidFill>
                  <a:srgbClr val="A7A7A7"/>
                </a:solidFill>
              </a:rPr>
              <a:t>minimis</a:t>
            </a:r>
            <a:r>
              <a:rPr lang="lv-LV" sz="4000" i="1" dirty="0">
                <a:solidFill>
                  <a:srgbClr val="A7A7A7"/>
                </a:solidFill>
              </a:rPr>
              <a:t> </a:t>
            </a:r>
            <a:r>
              <a:rPr lang="lv-LV" sz="4000" dirty="0">
                <a:solidFill>
                  <a:srgbClr val="A7A7A7"/>
                </a:solidFill>
              </a:rPr>
              <a:t>atbalstu ar citu </a:t>
            </a:r>
            <a:r>
              <a:rPr lang="lv-LV" sz="4000" i="1" dirty="0" err="1">
                <a:solidFill>
                  <a:srgbClr val="A7A7A7"/>
                </a:solidFill>
              </a:rPr>
              <a:t>de</a:t>
            </a:r>
            <a:r>
              <a:rPr lang="lv-LV" sz="4000" i="1" dirty="0">
                <a:solidFill>
                  <a:srgbClr val="A7A7A7"/>
                </a:solidFill>
              </a:rPr>
              <a:t> </a:t>
            </a:r>
            <a:r>
              <a:rPr lang="lv-LV" sz="4000" i="1" dirty="0" err="1">
                <a:solidFill>
                  <a:srgbClr val="A7A7A7"/>
                </a:solidFill>
              </a:rPr>
              <a:t>minimis</a:t>
            </a:r>
            <a:r>
              <a:rPr lang="lv-LV" sz="4000" i="1" dirty="0">
                <a:solidFill>
                  <a:srgbClr val="A7A7A7"/>
                </a:solidFill>
              </a:rPr>
              <a:t> </a:t>
            </a:r>
            <a:r>
              <a:rPr lang="lv-LV" sz="4000" dirty="0">
                <a:solidFill>
                  <a:srgbClr val="A7A7A7"/>
                </a:solidFill>
              </a:rPr>
              <a:t>atbalstu par vienām un tām pašām izmaksām var apvienot, ja pēc atbalstu apvienošanas atbalsta vienībai vai izmaksu pozīcijai attiecīgā maksimālā atbalsta intensitāte nepārsniedz 100 %</a:t>
            </a:r>
          </a:p>
          <a:p>
            <a:pPr hangingPunct="1"/>
            <a:endParaRPr lang="lv-LV" sz="4000" dirty="0">
              <a:solidFill>
                <a:srgbClr val="A7A7A7"/>
              </a:solidFill>
            </a:endParaRPr>
          </a:p>
          <a:p>
            <a:pPr marL="457200" indent="-457200" hangingPunct="1">
              <a:buFont typeface="Arial" panose="020B0604020202020204" pitchFamily="34" charset="0"/>
              <a:buChar char="•"/>
            </a:pPr>
            <a:r>
              <a:rPr lang="lv-LV" sz="4000" i="1" dirty="0" err="1">
                <a:solidFill>
                  <a:srgbClr val="A7A7A7"/>
                </a:solidFill>
              </a:rPr>
              <a:t>de</a:t>
            </a:r>
            <a:r>
              <a:rPr lang="lv-LV" sz="4000" i="1" dirty="0">
                <a:solidFill>
                  <a:srgbClr val="A7A7A7"/>
                </a:solidFill>
              </a:rPr>
              <a:t> </a:t>
            </a:r>
            <a:r>
              <a:rPr lang="lv-LV" sz="4000" i="1" dirty="0" err="1">
                <a:solidFill>
                  <a:srgbClr val="A7A7A7"/>
                </a:solidFill>
              </a:rPr>
              <a:t>minimis</a:t>
            </a:r>
            <a:r>
              <a:rPr lang="lv-LV" sz="4000" i="1" dirty="0">
                <a:solidFill>
                  <a:srgbClr val="A7A7A7"/>
                </a:solidFill>
              </a:rPr>
              <a:t> </a:t>
            </a:r>
            <a:r>
              <a:rPr lang="lv-LV" sz="4000" dirty="0">
                <a:solidFill>
                  <a:srgbClr val="A7A7A7"/>
                </a:solidFill>
              </a:rPr>
              <a:t>atbalstu var </a:t>
            </a:r>
            <a:r>
              <a:rPr lang="lv-LV" sz="4000" dirty="0" err="1">
                <a:solidFill>
                  <a:srgbClr val="A7A7A7"/>
                </a:solidFill>
              </a:rPr>
              <a:t>kumulēt</a:t>
            </a:r>
            <a:r>
              <a:rPr lang="lv-LV" sz="4000" dirty="0">
                <a:solidFill>
                  <a:srgbClr val="A7A7A7"/>
                </a:solidFill>
              </a:rPr>
              <a:t> arī ar citu komercdarbības atbalstu par vienām un tām pašām izmaksām, ja netiek pārsniegta attiecīgā maksimālā atbalsta intensitāte vai atbalsta summa, kāda noteikta komercdarbības atbalsta programmā</a:t>
            </a:r>
          </a:p>
        </p:txBody>
      </p:sp>
    </p:spTree>
    <p:extLst>
      <p:ext uri="{BB962C8B-B14F-4D97-AF65-F5344CB8AC3E}">
        <p14:creationId xmlns:p14="http://schemas.microsoft.com/office/powerpoint/2010/main" val="4684573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A1BA2-D5FF-7D7C-07B0-BC809D906B82}"/>
              </a:ext>
            </a:extLst>
          </p:cNvPr>
          <p:cNvSpPr>
            <a:spLocks noGrp="1"/>
          </p:cNvSpPr>
          <p:nvPr>
            <p:ph type="title"/>
          </p:nvPr>
        </p:nvSpPr>
        <p:spPr>
          <a:xfrm>
            <a:off x="563229" y="557922"/>
            <a:ext cx="19319923" cy="1331975"/>
          </a:xfrm>
        </p:spPr>
        <p:txBody>
          <a:bodyPr>
            <a:noAutofit/>
          </a:bodyPr>
          <a:lstStyle/>
          <a:p>
            <a:r>
              <a:rPr lang="lv-LV" sz="8800" noProof="0" dirty="0">
                <a:solidFill>
                  <a:srgbClr val="A7A7A7"/>
                </a:solidFill>
              </a:rPr>
              <a:t>Attiecināmās izmaksas - dižpasākumi</a:t>
            </a:r>
          </a:p>
        </p:txBody>
      </p:sp>
      <p:pic>
        <p:nvPicPr>
          <p:cNvPr id="5" name="object 5" descr="object 5">
            <a:extLst>
              <a:ext uri="{FF2B5EF4-FFF2-40B4-BE49-F238E27FC236}">
                <a16:creationId xmlns:a16="http://schemas.microsoft.com/office/drawing/2014/main" id="{B6A8DCAA-CFF9-565C-4E0C-DE16F5F0C660}"/>
              </a:ext>
            </a:extLst>
          </p:cNvPr>
          <p:cNvPicPr>
            <a:picLocks noChangeAspect="1"/>
          </p:cNvPicPr>
          <p:nvPr/>
        </p:nvPicPr>
        <p:blipFill>
          <a:blip r:embed="rId3"/>
          <a:stretch>
            <a:fillRect/>
          </a:stretch>
        </p:blipFill>
        <p:spPr>
          <a:xfrm>
            <a:off x="14075229" y="1889897"/>
            <a:ext cx="5807923" cy="9052971"/>
          </a:xfrm>
          <a:prstGeom prst="rect">
            <a:avLst/>
          </a:prstGeom>
          <a:ln w="12700">
            <a:miter lim="400000"/>
          </a:ln>
        </p:spPr>
      </p:pic>
      <p:sp>
        <p:nvSpPr>
          <p:cNvPr id="10" name="TextBox 9">
            <a:extLst>
              <a:ext uri="{FF2B5EF4-FFF2-40B4-BE49-F238E27FC236}">
                <a16:creationId xmlns:a16="http://schemas.microsoft.com/office/drawing/2014/main" id="{B817E46F-24D6-F80F-0982-B5243FE1F97A}"/>
              </a:ext>
            </a:extLst>
          </p:cNvPr>
          <p:cNvSpPr txBox="1"/>
          <p:nvPr/>
        </p:nvSpPr>
        <p:spPr>
          <a:xfrm>
            <a:off x="563228" y="1765659"/>
            <a:ext cx="13103785" cy="89794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 transporta pakalpojumi un degvielas izmaksas Latvijā</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2. ar projekta īstenošanu saistīto būvniecības pakalpojumu izmaksas</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3. komunālo pakalpojumu izmaksas</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4. tādu preču, pakalpojumu un materiālu iegādes izmaksas, kuri nepieciešami projekta īstenošanas procesā</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5. skaņas apstrādes, vizuālo, muzikālo un citu ar pasākuma organizēšanu tieši saistīto māksliniecisko un tehnoloģisko pakalpojumu izmaksas</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6. projekta organizēšanai nepieciešamā kustamā un nekustamā īpašuma nomas vai īres izmaksas</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7. licences iegādes izmaksas pasākuma organizēšanai Latvijā un dalības maksa starptautiskā organizācijā, kas nepieciešama starptautiska statusa vai reitinga piešķiršanai plānotajam pasākumam</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8. mārketinga materiālu - bukletu, </a:t>
            </a:r>
            <a:r>
              <a:rPr lang="lv-LV" sz="2600" kern="100" dirty="0" err="1">
                <a:solidFill>
                  <a:schemeClr val="tx1">
                    <a:lumMod val="50000"/>
                    <a:lumOff val="50000"/>
                  </a:schemeClr>
                </a:solidFill>
                <a:effectLst/>
                <a:latin typeface="+mj-lt"/>
                <a:ea typeface="Aptos" panose="020B0004020202020204" pitchFamily="34" charset="0"/>
                <a:cs typeface="Times New Roman" panose="02020603050405020304" pitchFamily="18" charset="0"/>
              </a:rPr>
              <a:t>baneru</a:t>
            </a: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 vai videoklipu izstrādes un izgatavošanas izmaksas, satura izstrādes izmaksas, ārvalstu tirgiem paredzētās informācijas pielāgošanas izmaksas</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9. ar pasākuma popularizēšanu digitālajā vidē saistītās izmaksas, tai skaitā pasākuma tiešraides nodrošināšanas izmaksas</a:t>
            </a:r>
          </a:p>
          <a:p>
            <a:pPr>
              <a:lnSpc>
                <a:spcPct val="107000"/>
              </a:lnSpc>
              <a:spcAft>
                <a:spcPts val="800"/>
              </a:spcAft>
              <a:buNone/>
            </a:pPr>
            <a:r>
              <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10. tehniskā aprīkojuma izmaksas</a:t>
            </a:r>
          </a:p>
          <a:p>
            <a:pPr>
              <a:buNone/>
            </a:pPr>
            <a:r>
              <a:rPr lang="lv-LV" sz="2600" dirty="0">
                <a:solidFill>
                  <a:schemeClr val="tx1">
                    <a:lumMod val="50000"/>
                    <a:lumOff val="50000"/>
                  </a:schemeClr>
                </a:solidFill>
                <a:effectLst/>
                <a:latin typeface="+mj-lt"/>
                <a:ea typeface="Aptos" panose="020B0004020202020204" pitchFamily="34" charset="0"/>
                <a:cs typeface="Times New Roman" panose="02020603050405020304" pitchFamily="18" charset="0"/>
              </a:rPr>
              <a:t>11. starptautiska sporta pasākuma nodrošināšanai nepieciešamo sporta federācijas apstiprinātu sporta tiesnešu honorāru izmaksas</a:t>
            </a:r>
            <a:endParaRPr lang="lv-LV" sz="2600" kern="100" dirty="0">
              <a:solidFill>
                <a:schemeClr val="tx1">
                  <a:lumMod val="50000"/>
                  <a:lumOff val="50000"/>
                </a:schemeClr>
              </a:solidFill>
              <a:effectLst/>
              <a:latin typeface="+mj-l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6106556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min Grotesk Regular"/>
        <a:ea typeface="Armin Grotesk Regular"/>
        <a:cs typeface="Armin Grotesk Regular"/>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min Grotesk Regular"/>
        <a:ea typeface="Armin Grotesk Regular"/>
        <a:cs typeface="Armin Grotesk Regular"/>
      </a:majorFont>
      <a:minorFont>
        <a:latin typeface="Armin Grotesk Regular"/>
        <a:ea typeface="Armin Grotesk Regular"/>
        <a:cs typeface="Armin Grotesk Regular"/>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min Grotesk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rmin Grotesk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Armin Grotesk Regular"/>
        <a:ea typeface="Armin Grotesk Regular"/>
        <a:cs typeface="Armin Grotesk Regular"/>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4875</TotalTime>
  <Words>2823</Words>
  <Application>Microsoft Office PowerPoint</Application>
  <PresentationFormat>Custom</PresentationFormat>
  <Paragraphs>210</Paragraphs>
  <Slides>39</Slides>
  <Notes>22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39</vt:i4>
      </vt:variant>
    </vt:vector>
  </HeadingPairs>
  <TitlesOfParts>
    <vt:vector size="45" baseType="lpstr">
      <vt:lpstr>Aptos</vt:lpstr>
      <vt:lpstr>Arial</vt:lpstr>
      <vt:lpstr>Armin Grotesk Regular</vt:lpstr>
      <vt:lpstr>Armin Grotesk SemiBold</vt:lpstr>
      <vt:lpstr>Office Theme</vt:lpstr>
      <vt:lpstr>1_Office Theme</vt:lpstr>
      <vt:lpstr>Atbalsts lielu, nozīmīgu publisko pasākumu organizēšanai un ārvalstu filmu uzņemšanai Latvijā  2.kārta (2025-2027) </vt:lpstr>
      <vt:lpstr>Atklāta konkursa projektu iesniegumu atlases 2.kārta</vt:lpstr>
      <vt:lpstr>Būtiskākie grozījumi MKN Nr.99</vt:lpstr>
      <vt:lpstr>Atbalsta intensitāte</vt:lpstr>
      <vt:lpstr>Dižpasākumi</vt:lpstr>
      <vt:lpstr>Dižpasākuma projekta īstenotājs var saņemt atbalstu</vt:lpstr>
      <vt:lpstr>Dižpasākumi, kuriem piešķir atbalstu 1. Atbalsta piešķiršana nekvalificējas kā komercdarbības atbalsts, ja:  </vt:lpstr>
      <vt:lpstr>Dižpasākumi, kuriem piešķir atbalstu 2. kvalificējas kā komercdarbības atbalsts  saskaņā ar Komisijas regulu Nr. 2023/2831  </vt:lpstr>
      <vt:lpstr>Attiecināmās izmaksas - dižpasākumi</vt:lpstr>
      <vt:lpstr>PowerPoint Presentation</vt:lpstr>
      <vt:lpstr>Ārvalstu filmas</vt:lpstr>
      <vt:lpstr>Ārvalstu filmas projekta īstenotājs var saņemt atbalstu</vt:lpstr>
      <vt:lpstr>Ārvalstu filmas – nevar pretendēt, ja: </vt:lpstr>
      <vt:lpstr>Attiecināmās izmaksas - filmas</vt:lpstr>
      <vt:lpstr>Ārvalstu filmas – izmaksu kumulācija</vt:lpstr>
      <vt:lpstr>Ārvalstu filmas – de minimis atbalsts</vt:lpstr>
      <vt:lpstr>Pieteikumu atlase un līgumu slēgšana</vt:lpstr>
      <vt:lpstr>Lēmumu veidi</vt:lpstr>
      <vt:lpstr>Pieteikumu iesniegšana un izvērtēšana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Pieteikums dižpasākumiem</vt:lpstr>
      <vt:lpstr>Pieteikums dižpasākumiem</vt:lpstr>
      <vt:lpstr>Pieteikums dižpasākumiem</vt:lpstr>
      <vt:lpstr> </vt:lpstr>
      <vt:lpstr>Uz atbalstu var pretendēt, ja pretendents:</vt:lpstr>
      <vt:lpstr> </vt:lpstr>
      <vt:lpstr>Kvalitātes vērtēšanas kritēriji - dižpasākumiem </vt:lpstr>
      <vt:lpstr>Kvalitātes vērtēšanas kritēriji - filmām </vt:lpstr>
      <vt:lpstr>Maksājumu pieprasījums  Avansa maksājumi </vt:lpstr>
      <vt:lpstr>Līdzfinansējuma izmaksa FILMAS</vt:lpstr>
      <vt:lpstr>Līdzfinansējuma izmaksa DIŽPASĀKUMI</vt:lpstr>
      <vt:lpstr>Noderīgi</vt:lpstr>
      <vt:lpstr>Paldies par uzmanību!   Par atbalstu: jautajumi@liaa.gov.lv  Tehniskie jautājumi: helpdesk@business.gov.lv    Vērtēšana:  Atbalsta piešķiršanas departaments (par katru izskatīšanā esošo pieteikumu atbildīgais LIAA darbinieks sazināsies individuāli vērtēšanas procesā)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LIAA atbalsts</dc:title>
  <dc:creator>Ieva Šenne</dc:creator>
  <cp:lastModifiedBy>Lita Gavare</cp:lastModifiedBy>
  <cp:revision>86</cp:revision>
  <cp:lastPrinted>2025-02-28T09:57:36Z</cp:lastPrinted>
  <dcterms:modified xsi:type="dcterms:W3CDTF">2025-06-19T06:55:17Z</dcterms:modified>
</cp:coreProperties>
</file>