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1pPr>
    <a:lvl2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2pPr>
    <a:lvl3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3pPr>
    <a:lvl4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4pPr>
    <a:lvl5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5pPr>
    <a:lvl6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6pPr>
    <a:lvl7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7pPr>
    <a:lvl8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8pPr>
    <a:lvl9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noFill/>
              <a:miter lim="400000"/>
            </a:ln>
          </a:insideV>
        </a:tcBdr>
        <a:fill>
          <a:solidFill>
            <a:srgbClr val="F4E8E8"/>
          </a:solidFill>
        </a:fill>
      </a:tcStyle>
    </a:wholeTbl>
    <a:band2H>
      <a:tcTxStyle/>
      <a:tcStyle>
        <a:tcBdr/>
        <a:fill>
          <a:solidFill>
            <a:srgbClr val="1D3947"/>
          </a:solidFill>
        </a:fill>
      </a:tcStyle>
    </a:band2H>
    <a:firstCol>
      <a:tcTxStyle b="on" i="off">
        <a:font>
          <a:latin typeface="Armin Grotesk SemiBold"/>
          <a:ea typeface="Armin Grotesk SemiBold"/>
          <a:cs typeface="Armin Grotesk SemiBold"/>
        </a:font>
        <a:srgbClr val="000000"/>
      </a:tcTxStyle>
      <a:tcStyle>
        <a:tcBdr>
          <a:left>
            <a:ln w="12700" cap="flat">
              <a:solidFill>
                <a:schemeClr val="accent2"/>
              </a:solidFill>
              <a:prstDash val="solid"/>
              <a:round/>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F4E8E8"/>
          </a:solidFill>
        </a:fill>
      </a:tcStyle>
    </a:firstCol>
    <a:lastRow>
      <a:tcTxStyle b="on" i="off">
        <a:font>
          <a:latin typeface="Armin Grotesk SemiBold"/>
          <a:ea typeface="Armin Grotesk SemiBold"/>
          <a:cs typeface="Armin Grotesk SemiBold"/>
        </a:font>
        <a:srgbClr val="000000"/>
      </a:tcTxStyle>
      <a:tcStyle>
        <a:tcBdr>
          <a:left>
            <a:ln w="12700" cap="flat">
              <a:noFill/>
              <a:miter lim="400000"/>
            </a:ln>
          </a:left>
          <a:right>
            <a:ln w="12700" cap="flat">
              <a:noFill/>
              <a:miter lim="400000"/>
            </a:ln>
          </a:right>
          <a:top>
            <a:ln w="508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solidFill>
            <a:srgbClr val="1D3947"/>
          </a:solidFill>
        </a:fill>
      </a:tcStyle>
    </a:lastRow>
    <a:firstRow>
      <a:tcTxStyle b="on" i="off">
        <a:font>
          <a:latin typeface="Armin Grotesk SemiBold"/>
          <a:ea typeface="Armin Grotesk SemiBold"/>
          <a:cs typeface="Armin Grotesk SemiBold"/>
        </a:font>
        <a:srgbClr val="1D3947"/>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solidFill>
            <a:schemeClr val="accent2"/>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1"/>
          </a:solidFill>
        </a:fill>
      </a:tcStyle>
    </a:firstCol>
    <a:la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381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1"/>
          </a:solidFill>
        </a:fill>
      </a:tcStyle>
    </a:lastRow>
    <a:fir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381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3"/>
          </a:solidFill>
        </a:fill>
      </a:tcStyle>
    </a:firstCol>
    <a:la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381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3"/>
          </a:solidFill>
        </a:fill>
      </a:tcStyle>
    </a:lastRow>
    <a:fir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381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6"/>
          </a:solidFill>
        </a:fill>
      </a:tcStyle>
    </a:firstCol>
    <a:la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381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6"/>
          </a:solidFill>
        </a:fill>
      </a:tcStyle>
    </a:lastRow>
    <a:fir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381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1D3947"/>
          </a:solidFill>
        </a:fill>
      </a:tcStyle>
    </a:band2H>
    <a:firstCol>
      <a:tcTxStyle b="on" i="off">
        <a:font>
          <a:latin typeface="Armin Grotesk SemiBold"/>
          <a:ea typeface="Armin Grotesk SemiBold"/>
          <a:cs typeface="Armin Grotesk SemiBold"/>
        </a:font>
        <a:srgbClr val="1D39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min Grotesk SemiBold"/>
          <a:ea typeface="Armin Grotesk SemiBold"/>
          <a:cs typeface="Armin Grotesk Semi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1D3947"/>
          </a:solidFill>
        </a:fill>
      </a:tcStyle>
    </a:lastRow>
    <a:firstRow>
      <a:tcTxStyle b="on" i="off">
        <a:font>
          <a:latin typeface="Armin Grotesk SemiBold"/>
          <a:ea typeface="Armin Grotesk SemiBold"/>
          <a:cs typeface="Armin Grotesk SemiBold"/>
        </a:font>
        <a:srgbClr val="1D3947"/>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000000"/>
          </a:solidFill>
        </a:fill>
      </a:tcStyle>
    </a:firstCol>
    <a:la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38100" cap="flat">
              <a:solidFill>
                <a:srgbClr val="1D3947"/>
              </a:solidFill>
              <a:prstDash val="solid"/>
              <a:round/>
            </a:ln>
          </a:top>
          <a:bottom>
            <a:ln w="127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000000"/>
          </a:solidFill>
        </a:fill>
      </a:tcStyle>
    </a:lastRow>
    <a:firstRow>
      <a:tcTxStyle b="on" i="off">
        <a:font>
          <a:latin typeface="Armin Grotesk SemiBold"/>
          <a:ea typeface="Armin Grotesk SemiBold"/>
          <a:cs typeface="Armin Grotesk SemiBold"/>
        </a:font>
        <a:srgbClr val="1D3947"/>
      </a:tcTxStyle>
      <a:tcStyle>
        <a:tcBdr>
          <a:left>
            <a:ln w="12700" cap="flat">
              <a:solidFill>
                <a:srgbClr val="1D3947"/>
              </a:solidFill>
              <a:prstDash val="solid"/>
              <a:round/>
            </a:ln>
          </a:left>
          <a:right>
            <a:ln w="12700" cap="flat">
              <a:solidFill>
                <a:srgbClr val="1D3947"/>
              </a:solidFill>
              <a:prstDash val="solid"/>
              <a:round/>
            </a:ln>
          </a:right>
          <a:top>
            <a:ln w="12700" cap="flat">
              <a:solidFill>
                <a:srgbClr val="1D3947"/>
              </a:solidFill>
              <a:prstDash val="solid"/>
              <a:round/>
            </a:ln>
          </a:top>
          <a:bottom>
            <a:ln w="38100" cap="flat">
              <a:solidFill>
                <a:srgbClr val="1D3947"/>
              </a:solidFill>
              <a:prstDash val="solid"/>
              <a:round/>
            </a:ln>
          </a:bottom>
          <a:insideH>
            <a:ln w="12700" cap="flat">
              <a:solidFill>
                <a:srgbClr val="1D3947"/>
              </a:solidFill>
              <a:prstDash val="solid"/>
              <a:round/>
            </a:ln>
          </a:insideH>
          <a:insideV>
            <a:ln w="12700" cap="flat">
              <a:solidFill>
                <a:srgbClr val="1D3947"/>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3" d="100"/>
          <a:sy n="33"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109609" latinLnBrk="0">
      <a:defRPr sz="1400">
        <a:latin typeface="+mj-lt"/>
        <a:ea typeface="+mj-ea"/>
        <a:cs typeface="+mj-cs"/>
        <a:sym typeface="Armin Grotesk Regular"/>
      </a:defRPr>
    </a:lvl1pPr>
    <a:lvl2pPr indent="228600" defTabSz="1109609" latinLnBrk="0">
      <a:defRPr sz="1400">
        <a:latin typeface="+mj-lt"/>
        <a:ea typeface="+mj-ea"/>
        <a:cs typeface="+mj-cs"/>
        <a:sym typeface="Armin Grotesk Regular"/>
      </a:defRPr>
    </a:lvl2pPr>
    <a:lvl3pPr indent="457200" defTabSz="1109609" latinLnBrk="0">
      <a:defRPr sz="1400">
        <a:latin typeface="+mj-lt"/>
        <a:ea typeface="+mj-ea"/>
        <a:cs typeface="+mj-cs"/>
        <a:sym typeface="Armin Grotesk Regular"/>
      </a:defRPr>
    </a:lvl3pPr>
    <a:lvl4pPr indent="685800" defTabSz="1109609" latinLnBrk="0">
      <a:defRPr sz="1400">
        <a:latin typeface="+mj-lt"/>
        <a:ea typeface="+mj-ea"/>
        <a:cs typeface="+mj-cs"/>
        <a:sym typeface="Armin Grotesk Regular"/>
      </a:defRPr>
    </a:lvl4pPr>
    <a:lvl5pPr indent="914400" defTabSz="1109609" latinLnBrk="0">
      <a:defRPr sz="1400">
        <a:latin typeface="+mj-lt"/>
        <a:ea typeface="+mj-ea"/>
        <a:cs typeface="+mj-cs"/>
        <a:sym typeface="Armin Grotesk Regular"/>
      </a:defRPr>
    </a:lvl5pPr>
    <a:lvl6pPr indent="1143000" defTabSz="1109609" latinLnBrk="0">
      <a:defRPr sz="1400">
        <a:latin typeface="+mj-lt"/>
        <a:ea typeface="+mj-ea"/>
        <a:cs typeface="+mj-cs"/>
        <a:sym typeface="Armin Grotesk Regular"/>
      </a:defRPr>
    </a:lvl6pPr>
    <a:lvl7pPr indent="1371600" defTabSz="1109609" latinLnBrk="0">
      <a:defRPr sz="1400">
        <a:latin typeface="+mj-lt"/>
        <a:ea typeface="+mj-ea"/>
        <a:cs typeface="+mj-cs"/>
        <a:sym typeface="Armin Grotesk Regular"/>
      </a:defRPr>
    </a:lvl7pPr>
    <a:lvl8pPr indent="1600200" defTabSz="1109609" latinLnBrk="0">
      <a:defRPr sz="1400">
        <a:latin typeface="+mj-lt"/>
        <a:ea typeface="+mj-ea"/>
        <a:cs typeface="+mj-cs"/>
        <a:sym typeface="Armin Grotesk Regular"/>
      </a:defRPr>
    </a:lvl8pPr>
    <a:lvl9pPr indent="1828800" defTabSz="1109609" latinLnBrk="0">
      <a:defRPr sz="1400">
        <a:latin typeface="+mj-lt"/>
        <a:ea typeface="+mj-ea"/>
        <a:cs typeface="+mj-cs"/>
        <a:sym typeface="Armin Grotesk Regular"/>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copy">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0 copy 1">
    <p:spTree>
      <p:nvGrpSpPr>
        <p:cNvPr id="1" name=""/>
        <p:cNvGrpSpPr/>
        <p:nvPr/>
      </p:nvGrpSpPr>
      <p:grpSpPr>
        <a:xfrm>
          <a:off x="0" y="0"/>
          <a:ext cx="0" cy="0"/>
          <a:chOff x="0" y="0"/>
          <a:chExt cx="0" cy="0"/>
        </a:xfrm>
      </p:grpSpPr>
      <p:pic>
        <p:nvPicPr>
          <p:cNvPr id="26" name="shutterstock_12951298.jpg" descr="shutterstock_12951298.jpg"/>
          <p:cNvPicPr>
            <a:picLocks noChangeAspect="1"/>
          </p:cNvPicPr>
          <p:nvPr/>
        </p:nvPicPr>
        <p:blipFill>
          <a:blip r:embed="rId2"/>
          <a:srcRect b="1"/>
          <a:stretch>
            <a:fillRect/>
          </a:stretch>
        </p:blipFill>
        <p:spPr>
          <a:xfrm>
            <a:off x="15817639" y="4996277"/>
            <a:ext cx="7058405" cy="70580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6" y="0"/>
                  <a:pt x="5272" y="1055"/>
                  <a:pt x="3163" y="3163"/>
                </a:cubicBezTo>
                <a:cubicBezTo>
                  <a:pt x="1054" y="5272"/>
                  <a:pt x="0" y="8036"/>
                  <a:pt x="0" y="10800"/>
                </a:cubicBezTo>
                <a:cubicBezTo>
                  <a:pt x="0" y="13564"/>
                  <a:pt x="1054" y="16328"/>
                  <a:pt x="3163" y="18437"/>
                </a:cubicBezTo>
                <a:cubicBezTo>
                  <a:pt x="5272" y="20546"/>
                  <a:pt x="8035" y="21600"/>
                  <a:pt x="10799" y="21600"/>
                </a:cubicBezTo>
                <a:cubicBezTo>
                  <a:pt x="13563" y="21600"/>
                  <a:pt x="16328" y="20546"/>
                  <a:pt x="18437" y="18437"/>
                </a:cubicBezTo>
                <a:cubicBezTo>
                  <a:pt x="20546" y="16328"/>
                  <a:pt x="21600" y="13564"/>
                  <a:pt x="21600" y="10800"/>
                </a:cubicBezTo>
                <a:cubicBezTo>
                  <a:pt x="21600" y="8036"/>
                  <a:pt x="20546" y="5272"/>
                  <a:pt x="18437" y="3163"/>
                </a:cubicBezTo>
                <a:cubicBezTo>
                  <a:pt x="16328" y="1055"/>
                  <a:pt x="13563" y="0"/>
                  <a:pt x="10799" y="0"/>
                </a:cubicBezTo>
                <a:close/>
              </a:path>
            </a:pathLst>
          </a:custGeom>
          <a:ln w="12700">
            <a:miter lim="400000"/>
          </a:ln>
        </p:spPr>
      </p:pic>
      <p:pic>
        <p:nvPicPr>
          <p:cNvPr id="27" name="A black and grey logoDescription automatically generated" descr="A black and grey logoDescription automatically generated"/>
          <p:cNvPicPr>
            <a:picLocks noChangeAspect="1"/>
          </p:cNvPicPr>
          <p:nvPr/>
        </p:nvPicPr>
        <p:blipFill>
          <a:blip r:embed="rId3"/>
          <a:stretch>
            <a:fillRect/>
          </a:stretch>
        </p:blipFill>
        <p:spPr>
          <a:xfrm>
            <a:off x="536575" y="12398375"/>
            <a:ext cx="921059" cy="996950"/>
          </a:xfrm>
          <a:prstGeom prst="rect">
            <a:avLst/>
          </a:prstGeom>
          <a:ln w="12700">
            <a:miter lim="400000"/>
          </a:ln>
        </p:spPr>
      </p:pic>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D3947"/>
        </a:solidFill>
        <a:effectLst/>
      </p:bgPr>
    </p:bg>
    <p:spTree>
      <p:nvGrpSpPr>
        <p:cNvPr id="1" name=""/>
        <p:cNvGrpSpPr/>
        <p:nvPr/>
      </p:nvGrpSpPr>
      <p:grpSpPr>
        <a:xfrm>
          <a:off x="0" y="0"/>
          <a:ext cx="0" cy="0"/>
          <a:chOff x="0" y="0"/>
          <a:chExt cx="0" cy="0"/>
        </a:xfrm>
      </p:grpSpPr>
      <p:pic>
        <p:nvPicPr>
          <p:cNvPr id="2" name="A black and grey logoDescription automatically generated" descr="A black and grey logoDescription automatically generated"/>
          <p:cNvPicPr>
            <a:picLocks noChangeAspect="1"/>
          </p:cNvPicPr>
          <p:nvPr/>
        </p:nvPicPr>
        <p:blipFill>
          <a:blip r:embed="rId5"/>
          <a:stretch>
            <a:fillRect/>
          </a:stretch>
        </p:blipFill>
        <p:spPr>
          <a:xfrm>
            <a:off x="180975" y="12398375"/>
            <a:ext cx="921059" cy="996950"/>
          </a:xfrm>
          <a:prstGeom prst="rect">
            <a:avLst/>
          </a:prstGeom>
          <a:ln w="12700">
            <a:miter lim="400000"/>
          </a:ln>
        </p:spPr>
      </p:pic>
      <p:sp>
        <p:nvSpPr>
          <p:cNvPr id="3" name="Title Text"/>
          <p:cNvSpPr txBox="1">
            <a:spLocks noGrp="1"/>
          </p:cNvSpPr>
          <p:nvPr>
            <p:ph type="title"/>
          </p:nvPr>
        </p:nvSpPr>
        <p:spPr>
          <a:xfrm>
            <a:off x="3653366" y="2743200"/>
            <a:ext cx="19507201" cy="213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020400" y="13014325"/>
            <a:ext cx="261875" cy="304800"/>
          </a:xfrm>
          <a:prstGeom prst="rect">
            <a:avLst/>
          </a:prstGeom>
          <a:ln w="12700">
            <a:miter lim="400000"/>
          </a:ln>
        </p:spPr>
        <p:txBody>
          <a:bodyPr wrap="none" lIns="0" tIns="0" rIns="0" bIns="0" anchor="ctr">
            <a:spAutoFit/>
          </a:bodyPr>
          <a:lstStyle>
            <a:lvl1pPr algn="r" defTabSz="1828800">
              <a:defRPr>
                <a:solidFill>
                  <a:srgbClr val="A6A6A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1pPr>
      <a:lvl2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2pPr>
      <a:lvl3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3pPr>
      <a:lvl4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4pPr>
      <a:lvl5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5pPr>
      <a:lvl6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6pPr>
      <a:lvl7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7pPr>
      <a:lvl8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8pPr>
      <a:lvl9pPr marL="0" marR="0" indent="0" algn="l" defTabSz="1828800" rtl="0" latinLnBrk="0">
        <a:lnSpc>
          <a:spcPct val="100000"/>
        </a:lnSpc>
        <a:spcBef>
          <a:spcPts val="0"/>
        </a:spcBef>
        <a:spcAft>
          <a:spcPts val="0"/>
        </a:spcAft>
        <a:buClrTx/>
        <a:buSzTx/>
        <a:buFontTx/>
        <a:buNone/>
        <a:tabLst/>
        <a:defRPr sz="9600" b="0" i="0" u="none" strike="noStrike" cap="none" spc="0" baseline="0">
          <a:solidFill>
            <a:srgbClr val="FFFFFF"/>
          </a:solidFill>
          <a:uFillTx/>
          <a:latin typeface="+mj-lt"/>
          <a:ea typeface="+mj-ea"/>
          <a:cs typeface="+mj-cs"/>
          <a:sym typeface="Armin Grotesk Regular"/>
        </a:defRPr>
      </a:lvl9pPr>
    </p:titleStyle>
    <p:bodyStyle>
      <a:lvl1pPr marL="457200" marR="0" indent="-457200" algn="l" defTabSz="1828800" rtl="0" latinLnBrk="0">
        <a:lnSpc>
          <a:spcPct val="110000"/>
        </a:lnSpc>
        <a:spcBef>
          <a:spcPts val="2000"/>
        </a:spcBef>
        <a:spcAft>
          <a:spcPts val="0"/>
        </a:spcAft>
        <a:buClrTx/>
        <a:buSzPct val="100000"/>
        <a:buFont typeface="Armin Grotesk Regular"/>
        <a:buChar char="•"/>
        <a:tabLst/>
        <a:defRPr sz="4000" b="0" i="0" u="none" strike="noStrike" cap="none" spc="0" baseline="0">
          <a:solidFill>
            <a:srgbClr val="FFFFFF"/>
          </a:solidFill>
          <a:uFillTx/>
          <a:latin typeface="+mj-lt"/>
          <a:ea typeface="+mj-ea"/>
          <a:cs typeface="+mj-cs"/>
          <a:sym typeface="Armin Grotesk Regular"/>
        </a:defRPr>
      </a:lvl1pPr>
      <a:lvl2pPr marL="1180394" marR="0" indent="-723193" algn="l" defTabSz="1828800" rtl="0" latinLnBrk="0">
        <a:lnSpc>
          <a:spcPct val="110000"/>
        </a:lnSpc>
        <a:spcBef>
          <a:spcPts val="2000"/>
        </a:spcBef>
        <a:spcAft>
          <a:spcPts val="0"/>
        </a:spcAft>
        <a:buClrTx/>
        <a:buSzPct val="100000"/>
        <a:buFont typeface="Armin Grotesk Regular"/>
        <a:buChar char="•"/>
        <a:tabLst/>
        <a:defRPr sz="4000" b="0" i="0" u="none" strike="noStrike" cap="none" spc="0" baseline="0">
          <a:solidFill>
            <a:srgbClr val="FFFFFF"/>
          </a:solidFill>
          <a:uFillTx/>
          <a:latin typeface="+mj-lt"/>
          <a:ea typeface="+mj-ea"/>
          <a:cs typeface="+mj-cs"/>
          <a:sym typeface="Armin Grotesk Regular"/>
        </a:defRPr>
      </a:lvl2pPr>
      <a:lvl3pPr marL="1637594" marR="0" indent="-723194" algn="l" defTabSz="1828800" rtl="0" latinLnBrk="0">
        <a:lnSpc>
          <a:spcPct val="110000"/>
        </a:lnSpc>
        <a:spcBef>
          <a:spcPts val="2000"/>
        </a:spcBef>
        <a:spcAft>
          <a:spcPts val="0"/>
        </a:spcAft>
        <a:buClrTx/>
        <a:buSzPct val="100000"/>
        <a:buFont typeface="Armin Grotesk Regular"/>
        <a:buChar char="•"/>
        <a:tabLst/>
        <a:defRPr sz="4000" b="0" i="0" u="none" strike="noStrike" cap="none" spc="0" baseline="0">
          <a:solidFill>
            <a:srgbClr val="FFFFFF"/>
          </a:solidFill>
          <a:uFillTx/>
          <a:latin typeface="+mj-lt"/>
          <a:ea typeface="+mj-ea"/>
          <a:cs typeface="+mj-cs"/>
          <a:sym typeface="Armin Grotesk Regular"/>
        </a:defRPr>
      </a:lvl3pPr>
      <a:lvl4pPr marL="2094794" marR="0" indent="-723194" algn="l" defTabSz="1828800" rtl="0" latinLnBrk="0">
        <a:lnSpc>
          <a:spcPct val="110000"/>
        </a:lnSpc>
        <a:spcBef>
          <a:spcPts val="2000"/>
        </a:spcBef>
        <a:spcAft>
          <a:spcPts val="0"/>
        </a:spcAft>
        <a:buClrTx/>
        <a:buSzPct val="100000"/>
        <a:buFont typeface="Armin Grotesk Regular"/>
        <a:buChar char="•"/>
        <a:tabLst/>
        <a:defRPr sz="4000" b="0" i="0" u="none" strike="noStrike" cap="none" spc="0" baseline="0">
          <a:solidFill>
            <a:srgbClr val="FFFFFF"/>
          </a:solidFill>
          <a:uFillTx/>
          <a:latin typeface="+mj-lt"/>
          <a:ea typeface="+mj-ea"/>
          <a:cs typeface="+mj-cs"/>
          <a:sym typeface="Armin Grotesk Regular"/>
        </a:defRPr>
      </a:lvl4pPr>
      <a:lvl5pPr marL="2551994" marR="0" indent="-723194" algn="l" defTabSz="1828800" rtl="0" latinLnBrk="0">
        <a:lnSpc>
          <a:spcPct val="110000"/>
        </a:lnSpc>
        <a:spcBef>
          <a:spcPts val="2000"/>
        </a:spcBef>
        <a:spcAft>
          <a:spcPts val="0"/>
        </a:spcAft>
        <a:buClrTx/>
        <a:buSzPct val="100000"/>
        <a:buFont typeface="Armin Grotesk Regular"/>
        <a:buChar char="•"/>
        <a:tabLst/>
        <a:defRPr sz="4000" b="0" i="0" u="none" strike="noStrike" cap="none" spc="0" baseline="0">
          <a:solidFill>
            <a:srgbClr val="FFFFFF"/>
          </a:solidFill>
          <a:uFillTx/>
          <a:latin typeface="+mj-lt"/>
          <a:ea typeface="+mj-ea"/>
          <a:cs typeface="+mj-cs"/>
          <a:sym typeface="Armin Grotesk Regular"/>
        </a:defRPr>
      </a:lvl5pPr>
      <a:lvl6pPr marL="0" marR="0" indent="0" algn="l" defTabSz="1828800" rtl="0" latinLnBrk="0">
        <a:lnSpc>
          <a:spcPct val="110000"/>
        </a:lnSpc>
        <a:spcBef>
          <a:spcPts val="2000"/>
        </a:spcBef>
        <a:spcAft>
          <a:spcPts val="0"/>
        </a:spcAft>
        <a:buClrTx/>
        <a:buSzTx/>
        <a:buFont typeface="Armin Grotesk Regular"/>
        <a:buNone/>
        <a:tabLst/>
        <a:defRPr sz="4000" b="0" i="0" u="none" strike="noStrike" cap="none" spc="0" baseline="0">
          <a:solidFill>
            <a:srgbClr val="FFFFFF"/>
          </a:solidFill>
          <a:uFillTx/>
          <a:latin typeface="+mj-lt"/>
          <a:ea typeface="+mj-ea"/>
          <a:cs typeface="+mj-cs"/>
          <a:sym typeface="Armin Grotesk Regular"/>
        </a:defRPr>
      </a:lvl6pPr>
      <a:lvl7pPr marL="0" marR="0" indent="0" algn="l" defTabSz="1828800" rtl="0" latinLnBrk="0">
        <a:lnSpc>
          <a:spcPct val="110000"/>
        </a:lnSpc>
        <a:spcBef>
          <a:spcPts val="2000"/>
        </a:spcBef>
        <a:spcAft>
          <a:spcPts val="0"/>
        </a:spcAft>
        <a:buClrTx/>
        <a:buSzTx/>
        <a:buFont typeface="Armin Grotesk Regular"/>
        <a:buNone/>
        <a:tabLst/>
        <a:defRPr sz="4000" b="0" i="0" u="none" strike="noStrike" cap="none" spc="0" baseline="0">
          <a:solidFill>
            <a:srgbClr val="FFFFFF"/>
          </a:solidFill>
          <a:uFillTx/>
          <a:latin typeface="+mj-lt"/>
          <a:ea typeface="+mj-ea"/>
          <a:cs typeface="+mj-cs"/>
          <a:sym typeface="Armin Grotesk Regular"/>
        </a:defRPr>
      </a:lvl7pPr>
      <a:lvl8pPr marL="0" marR="0" indent="0" algn="l" defTabSz="1828800" rtl="0" latinLnBrk="0">
        <a:lnSpc>
          <a:spcPct val="110000"/>
        </a:lnSpc>
        <a:spcBef>
          <a:spcPts val="2000"/>
        </a:spcBef>
        <a:spcAft>
          <a:spcPts val="0"/>
        </a:spcAft>
        <a:buClrTx/>
        <a:buSzTx/>
        <a:buFont typeface="Armin Grotesk Regular"/>
        <a:buNone/>
        <a:tabLst/>
        <a:defRPr sz="4000" b="0" i="0" u="none" strike="noStrike" cap="none" spc="0" baseline="0">
          <a:solidFill>
            <a:srgbClr val="FFFFFF"/>
          </a:solidFill>
          <a:uFillTx/>
          <a:latin typeface="+mj-lt"/>
          <a:ea typeface="+mj-ea"/>
          <a:cs typeface="+mj-cs"/>
          <a:sym typeface="Armin Grotesk Regular"/>
        </a:defRPr>
      </a:lvl8pPr>
      <a:lvl9pPr marL="0" marR="0" indent="0" algn="l" defTabSz="1828800" rtl="0" latinLnBrk="0">
        <a:lnSpc>
          <a:spcPct val="110000"/>
        </a:lnSpc>
        <a:spcBef>
          <a:spcPts val="2000"/>
        </a:spcBef>
        <a:spcAft>
          <a:spcPts val="0"/>
        </a:spcAft>
        <a:buClrTx/>
        <a:buSzTx/>
        <a:buFont typeface="Armin Grotesk Regular"/>
        <a:buNone/>
        <a:tabLst/>
        <a:defRPr sz="4000" b="0" i="0" u="none" strike="noStrike" cap="none" spc="0" baseline="0">
          <a:solidFill>
            <a:srgbClr val="FFFFFF"/>
          </a:solidFill>
          <a:uFillTx/>
          <a:latin typeface="+mj-lt"/>
          <a:ea typeface="+mj-ea"/>
          <a:cs typeface="+mj-cs"/>
          <a:sym typeface="Armin Grotesk Regular"/>
        </a:defRPr>
      </a:lvl9pPr>
    </p:bodyStyle>
    <p:otherStyle>
      <a:lvl1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1pPr>
      <a:lvl2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2pPr>
      <a:lvl3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3pPr>
      <a:lvl4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4pPr>
      <a:lvl5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5pPr>
      <a:lvl6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6pPr>
      <a:lvl7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7pPr>
      <a:lvl8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8pPr>
      <a:lvl9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min Grotesk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zm.gov.lv/lv/2019-gada-zinatnisko-instituciju-starptautiskais-novertejums" TargetMode="External"/><Relationship Id="rId2" Type="http://schemas.openxmlformats.org/officeDocument/2006/relationships/hyperlink" Target="https://sciencelatvia.gov.lv/#/pub/scientific_institution/list" TargetMode="External"/><Relationship Id="rId1" Type="http://schemas.openxmlformats.org/officeDocument/2006/relationships/slideLayout" Target="../slideLayouts/slideLayout1.xml"/><Relationship Id="rId4" Type="http://schemas.openxmlformats.org/officeDocument/2006/relationships/hyperlink" Target="https://www.izm.gov.lv/lv/2013-gada-zinatnisko-instituciju-starptautiskais-novertejum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rpv.gov.lv/lv/patentpilnvarnieku-saraksts"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ai.latak.gov.lv/index.php?option=com_institucijas&amp;view=institucijas&amp;type=S1&amp;Itemid=112&amp;lang=lv" TargetMode="External"/><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hyperlink" Target="https://ai.latak.gov.lv/index.php?option=com_institucijas&amp;view=institucijas&amp;type=K&amp;Itemid=126&amp;lang=lv" TargetMode="External"/><Relationship Id="rId4" Type="http://schemas.openxmlformats.org/officeDocument/2006/relationships/hyperlink" Target="https://ai.latak.gov.lv/index.php?option=com_institucijas&amp;view=institucijas&amp;type=T&amp;Itemid=110&amp;lang=l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business.gov.lv/atbalsta-programmas/inovaciju-vauceru-atbalsts#pieteikuma-vertesana" TargetMode="External"/><Relationship Id="rId5" Type="http://schemas.openxmlformats.org/officeDocument/2006/relationships/hyperlink" Target="http://www.business.gov.lv/"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Jaunuzņēmumu atbalsts"/>
          <p:cNvSpPr txBox="1"/>
          <p:nvPr/>
        </p:nvSpPr>
        <p:spPr>
          <a:xfrm>
            <a:off x="2101255" y="2309275"/>
            <a:ext cx="18099959" cy="7043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ct val="80000"/>
              </a:lnSpc>
              <a:defRPr sz="11000">
                <a:solidFill>
                  <a:srgbClr val="A7A7A7"/>
                </a:solidFill>
                <a:latin typeface="Armin Grotesk UltraBold"/>
                <a:ea typeface="Armin Grotesk UltraBold"/>
                <a:cs typeface="Armin Grotesk UltraBold"/>
                <a:sym typeface="Armin Grotesk UltraBold"/>
              </a:defRPr>
            </a:pPr>
            <a:r>
              <a:t>Seminārs</a:t>
            </a:r>
          </a:p>
          <a:p>
            <a:pPr>
              <a:lnSpc>
                <a:spcPct val="80000"/>
              </a:lnSpc>
              <a:defRPr sz="11000">
                <a:solidFill>
                  <a:srgbClr val="A7A7A7"/>
                </a:solidFill>
                <a:latin typeface="Armin Grotesk UltraBold"/>
                <a:ea typeface="Armin Grotesk UltraBold"/>
                <a:cs typeface="Armin Grotesk UltraBold"/>
                <a:sym typeface="Armin Grotesk UltraBold"/>
              </a:defRPr>
            </a:pPr>
            <a:r>
              <a:t>pakalpojuma sniedzējiem</a:t>
            </a:r>
          </a:p>
          <a:p>
            <a:pPr>
              <a:lnSpc>
                <a:spcPct val="80000"/>
              </a:lnSpc>
              <a:defRPr sz="11000">
                <a:solidFill>
                  <a:srgbClr val="A7A7A7"/>
                </a:solidFill>
                <a:latin typeface="Armin Grotesk UltraBold"/>
                <a:ea typeface="Armin Grotesk UltraBold"/>
                <a:cs typeface="Armin Grotesk UltraBold"/>
                <a:sym typeface="Armin Grotesk UltraBold"/>
              </a:defRPr>
            </a:pPr>
            <a:r>
              <a:t>par inovāciju vaučeru atbalstu</a:t>
            </a:r>
          </a:p>
        </p:txBody>
      </p:sp>
      <p:grpSp>
        <p:nvGrpSpPr>
          <p:cNvPr id="41" name="Group"/>
          <p:cNvGrpSpPr/>
          <p:nvPr/>
        </p:nvGrpSpPr>
        <p:grpSpPr>
          <a:xfrm>
            <a:off x="13839031" y="10683422"/>
            <a:ext cx="9723128" cy="1921544"/>
            <a:chOff x="0" y="0"/>
            <a:chExt cx="9723127" cy="1921543"/>
          </a:xfrm>
        </p:grpSpPr>
        <p:pic>
          <p:nvPicPr>
            <p:cNvPr id="38" name="LIAA logo balts RGB_Lat pilnais.png" descr="LIAA logo balts RGB_Lat pilnais.png"/>
            <p:cNvPicPr>
              <a:picLocks noChangeAspect="1"/>
            </p:cNvPicPr>
            <p:nvPr/>
          </p:nvPicPr>
          <p:blipFill>
            <a:blip r:embed="rId2"/>
            <a:stretch>
              <a:fillRect/>
            </a:stretch>
          </p:blipFill>
          <p:spPr>
            <a:xfrm>
              <a:off x="4502672" y="37592"/>
              <a:ext cx="5220456" cy="1846360"/>
            </a:xfrm>
            <a:prstGeom prst="rect">
              <a:avLst/>
            </a:prstGeom>
            <a:ln w="12700" cap="flat">
              <a:noFill/>
              <a:miter lim="400000"/>
            </a:ln>
            <a:effectLst/>
          </p:spPr>
        </p:pic>
        <p:sp>
          <p:nvSpPr>
            <p:cNvPr id="39" name="Line"/>
            <p:cNvSpPr/>
            <p:nvPr/>
          </p:nvSpPr>
          <p:spPr>
            <a:xfrm flipV="1">
              <a:off x="4187032" y="0"/>
              <a:ext cx="1" cy="1921544"/>
            </a:xfrm>
            <a:prstGeom prst="line">
              <a:avLst/>
            </a:prstGeom>
            <a:noFill/>
            <a:ln w="38100" cap="rnd">
              <a:solidFill>
                <a:srgbClr val="FFFFFF"/>
              </a:solidFill>
              <a:custDash>
                <a:ds d="100000" sp="200000"/>
              </a:custDash>
              <a:round/>
            </a:ln>
            <a:effectLst/>
          </p:spPr>
          <p:txBody>
            <a:bodyPr wrap="square" lIns="45718" tIns="45718" rIns="45718" bIns="45718" numCol="1" anchor="t">
              <a:noAutofit/>
            </a:bodyPr>
            <a:lstStyle/>
            <a:p>
              <a:endParaRPr/>
            </a:p>
          </p:txBody>
        </p:sp>
        <p:pic>
          <p:nvPicPr>
            <p:cNvPr id="40" name="Picture 2" descr="Picture 2"/>
            <p:cNvPicPr>
              <a:picLocks noChangeAspect="1"/>
            </p:cNvPicPr>
            <p:nvPr/>
          </p:nvPicPr>
          <p:blipFill>
            <a:blip r:embed="rId3"/>
            <a:stretch>
              <a:fillRect/>
            </a:stretch>
          </p:blipFill>
          <p:spPr>
            <a:xfrm>
              <a:off x="0" y="226909"/>
              <a:ext cx="3394259" cy="1467725"/>
            </a:xfrm>
            <a:prstGeom prst="rect">
              <a:avLst/>
            </a:pr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shutterstock_534796828.jpg" descr="shutterstock_534796828.jpg"/>
          <p:cNvPicPr>
            <a:picLocks noChangeAspect="1"/>
          </p:cNvPicPr>
          <p:nvPr/>
        </p:nvPicPr>
        <p:blipFill>
          <a:blip r:embed="rId2"/>
          <a:srcRect l="19561" t="6592" r="28338" b="2541"/>
          <a:stretch>
            <a:fillRect/>
          </a:stretch>
        </p:blipFill>
        <p:spPr>
          <a:xfrm rot="2794519">
            <a:off x="13821444" y="-258691"/>
            <a:ext cx="14509415" cy="14233377"/>
          </a:xfrm>
          <a:custGeom>
            <a:avLst/>
            <a:gdLst/>
            <a:ahLst/>
            <a:cxnLst>
              <a:cxn ang="0">
                <a:pos x="wd2" y="hd2"/>
              </a:cxn>
              <a:cxn ang="5400000">
                <a:pos x="wd2" y="hd2"/>
              </a:cxn>
              <a:cxn ang="10800000">
                <a:pos x="wd2" y="hd2"/>
              </a:cxn>
              <a:cxn ang="16200000">
                <a:pos x="wd2" y="hd2"/>
              </a:cxn>
            </a:cxnLst>
            <a:rect l="0" t="0" r="r" b="b"/>
            <a:pathLst>
              <a:path w="21600" h="21600" extrusionOk="0">
                <a:moveTo>
                  <a:pt x="0" y="7292"/>
                </a:moveTo>
                <a:lnTo>
                  <a:pt x="14830" y="21600"/>
                </a:lnTo>
                <a:lnTo>
                  <a:pt x="21600" y="14308"/>
                </a:lnTo>
                <a:lnTo>
                  <a:pt x="6770" y="0"/>
                </a:lnTo>
                <a:lnTo>
                  <a:pt x="0" y="7292"/>
                </a:lnTo>
                <a:close/>
              </a:path>
            </a:pathLst>
          </a:custGeom>
          <a:ln w="12700">
            <a:miter lim="400000"/>
          </a:ln>
        </p:spPr>
      </p:pic>
      <p:sp>
        <p:nvSpPr>
          <p:cNvPr id="103"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04" name="Atbalsta saņēmējs"/>
          <p:cNvSpPr txBox="1">
            <a:spLocks noGrp="1"/>
          </p:cNvSpPr>
          <p:nvPr>
            <p:ph type="title" idx="4294967295"/>
          </p:nvPr>
        </p:nvSpPr>
        <p:spPr>
          <a:xfrm>
            <a:off x="915737" y="898722"/>
            <a:ext cx="15508539" cy="2155628"/>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Inovāciju  vaučeru veidi</a:t>
            </a:r>
          </a:p>
        </p:txBody>
      </p:sp>
      <p:sp>
        <p:nvSpPr>
          <p:cNvPr id="105"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11894" y="2711450"/>
            <a:ext cx="15719426" cy="12306007"/>
          </a:xfrm>
          <a:prstGeom prst="rect">
            <a:avLst/>
          </a:prstGeom>
        </p:spPr>
        <p:txBody>
          <a:bodyPr>
            <a:normAutofit/>
          </a:bodyPr>
          <a:lstStyle/>
          <a:p>
            <a:pPr marL="0" indent="0">
              <a:lnSpc>
                <a:spcPct val="80000"/>
              </a:lnSpc>
              <a:spcBef>
                <a:spcPts val="0"/>
              </a:spcBef>
              <a:buSzTx/>
              <a:buFontTx/>
              <a:buNone/>
              <a:defRPr sz="3000">
                <a:solidFill>
                  <a:srgbClr val="A7A7A7"/>
                </a:solidFill>
                <a:latin typeface="Armin Grotesk UltraBold"/>
                <a:ea typeface="Armin Grotesk UltraBold"/>
                <a:cs typeface="Armin Grotesk UltraBold"/>
                <a:sym typeface="Armin Grotesk UltraBold"/>
              </a:defRPr>
            </a:pPr>
            <a:r>
              <a:rPr dirty="0" err="1"/>
              <a:t>iepazīšanās</a:t>
            </a:r>
            <a:r>
              <a:rPr dirty="0"/>
              <a:t> (summa </a:t>
            </a:r>
            <a:r>
              <a:rPr dirty="0" err="1"/>
              <a:t>līdz</a:t>
            </a:r>
            <a:r>
              <a:rPr dirty="0"/>
              <a:t> 5000 </a:t>
            </a:r>
            <a:r>
              <a:rPr i="1" dirty="0"/>
              <a:t>euro</a:t>
            </a:r>
            <a:r>
              <a:rPr dirty="0"/>
              <a:t>, </a:t>
            </a:r>
            <a:r>
              <a:rPr dirty="0" err="1"/>
              <a:t>komersantam</a:t>
            </a:r>
            <a:r>
              <a:rPr dirty="0"/>
              <a:t> </a:t>
            </a:r>
            <a:r>
              <a:rPr dirty="0" err="1"/>
              <a:t>atbalsta</a:t>
            </a:r>
            <a:r>
              <a:rPr dirty="0"/>
              <a:t> </a:t>
            </a:r>
            <a:r>
              <a:rPr dirty="0" err="1"/>
              <a:t>intensitāte</a:t>
            </a:r>
            <a:r>
              <a:rPr dirty="0"/>
              <a:t> 100 %) </a:t>
            </a:r>
            <a:r>
              <a:rPr dirty="0" err="1"/>
              <a:t>šād</a:t>
            </a:r>
            <a:r>
              <a:rPr lang="lv-LV" dirty="0"/>
              <a:t>ā</a:t>
            </a:r>
            <a:r>
              <a:rPr dirty="0"/>
              <a:t>m </a:t>
            </a:r>
            <a:r>
              <a:rPr dirty="0" err="1"/>
              <a:t>darbībām</a:t>
            </a:r>
            <a:r>
              <a:rPr dirty="0"/>
              <a:t>:</a:t>
            </a:r>
          </a:p>
          <a:p>
            <a:pPr marL="999594" lvl="1" indent="-542394" defTabSz="914400">
              <a:lnSpc>
                <a:spcPct val="100000"/>
              </a:lnSpc>
              <a:spcBef>
                <a:spcPts val="0"/>
              </a:spcBef>
              <a:buClr>
                <a:srgbClr val="942235"/>
              </a:buClr>
              <a:buFontTx/>
              <a:defRPr sz="2800"/>
            </a:pPr>
            <a:r>
              <a:rPr dirty="0" err="1"/>
              <a:t>tehniski</a:t>
            </a:r>
            <a:r>
              <a:rPr dirty="0"/>
              <a:t> </a:t>
            </a:r>
            <a:r>
              <a:rPr dirty="0" err="1"/>
              <a:t>ekonomiskā</a:t>
            </a:r>
            <a:r>
              <a:rPr dirty="0"/>
              <a:t> </a:t>
            </a:r>
            <a:r>
              <a:rPr dirty="0" err="1"/>
              <a:t>priekšizpēte</a:t>
            </a:r>
            <a:endParaRPr dirty="0"/>
          </a:p>
          <a:p>
            <a:pPr marL="999594" lvl="1" indent="-542394" defTabSz="914400">
              <a:lnSpc>
                <a:spcPct val="100000"/>
              </a:lnSpc>
              <a:spcBef>
                <a:spcPts val="0"/>
              </a:spcBef>
              <a:buClr>
                <a:srgbClr val="942235"/>
              </a:buClr>
              <a:buFontTx/>
              <a:defRPr sz="2800"/>
            </a:pPr>
            <a:r>
              <a:rPr dirty="0" err="1"/>
              <a:t>rūpnieciskie</a:t>
            </a:r>
            <a:r>
              <a:rPr dirty="0"/>
              <a:t> </a:t>
            </a:r>
            <a:r>
              <a:rPr dirty="0" err="1"/>
              <a:t>pētījumi</a:t>
            </a:r>
            <a:endParaRPr dirty="0"/>
          </a:p>
          <a:p>
            <a:pPr marL="999594" lvl="1" indent="-542394" defTabSz="914400">
              <a:lnSpc>
                <a:spcPct val="100000"/>
              </a:lnSpc>
              <a:spcBef>
                <a:spcPts val="0"/>
              </a:spcBef>
              <a:buClr>
                <a:srgbClr val="942235"/>
              </a:buClr>
              <a:buFontTx/>
              <a:defRPr sz="2800"/>
            </a:pPr>
            <a:r>
              <a:rPr dirty="0" err="1"/>
              <a:t>eksperimentāla</a:t>
            </a:r>
            <a:r>
              <a:rPr dirty="0"/>
              <a:t> </a:t>
            </a:r>
            <a:r>
              <a:rPr dirty="0" err="1"/>
              <a:t>izstrāde</a:t>
            </a:r>
            <a:endParaRPr dirty="0"/>
          </a:p>
          <a:p>
            <a:pPr marL="999594" lvl="1" indent="-542394" defTabSz="914400">
              <a:lnSpc>
                <a:spcPct val="100000"/>
              </a:lnSpc>
              <a:spcBef>
                <a:spcPts val="0"/>
              </a:spcBef>
              <a:buClr>
                <a:srgbClr val="942235"/>
              </a:buClr>
              <a:buFontTx/>
              <a:defRPr sz="2800"/>
            </a:pPr>
            <a:r>
              <a:rPr dirty="0" err="1"/>
              <a:t>produkta</a:t>
            </a:r>
            <a:r>
              <a:rPr dirty="0"/>
              <a:t> </a:t>
            </a:r>
            <a:r>
              <a:rPr dirty="0" err="1"/>
              <a:t>rūpnieciskā</a:t>
            </a:r>
            <a:r>
              <a:rPr dirty="0"/>
              <a:t> </a:t>
            </a:r>
            <a:r>
              <a:rPr dirty="0" err="1"/>
              <a:t>dizaina</a:t>
            </a:r>
            <a:r>
              <a:rPr dirty="0"/>
              <a:t> </a:t>
            </a:r>
            <a:r>
              <a:rPr dirty="0" err="1"/>
              <a:t>izstrāde</a:t>
            </a:r>
            <a:endParaRPr dirty="0"/>
          </a:p>
          <a:p>
            <a:pPr marL="999594" lvl="1" indent="-542394" defTabSz="914400">
              <a:lnSpc>
                <a:spcPct val="100000"/>
              </a:lnSpc>
              <a:spcBef>
                <a:spcPts val="0"/>
              </a:spcBef>
              <a:buClr>
                <a:srgbClr val="942235"/>
              </a:buClr>
              <a:buFontTx/>
              <a:defRPr sz="2800">
                <a:latin typeface="Armin Grotesk SemiBold"/>
                <a:ea typeface="Armin Grotesk SemiBold"/>
                <a:cs typeface="Armin Grotesk SemiBold"/>
                <a:sym typeface="Armin Grotesk SemiBold"/>
              </a:defRPr>
            </a:pPr>
            <a:endParaRPr dirty="0"/>
          </a:p>
          <a:p>
            <a:pPr marL="0" indent="0">
              <a:lnSpc>
                <a:spcPct val="80000"/>
              </a:lnSpc>
              <a:spcBef>
                <a:spcPts val="0"/>
              </a:spcBef>
              <a:buSzTx/>
              <a:buFontTx/>
              <a:buNone/>
              <a:defRPr sz="3000">
                <a:solidFill>
                  <a:srgbClr val="A7A7A7"/>
                </a:solidFill>
                <a:latin typeface="Armin Grotesk UltraBold"/>
                <a:ea typeface="Armin Grotesk UltraBold"/>
                <a:cs typeface="Armin Grotesk UltraBold"/>
                <a:sym typeface="Armin Grotesk UltraBold"/>
              </a:defRPr>
            </a:pPr>
            <a:r>
              <a:rPr dirty="0" err="1"/>
              <a:t>klasiskais</a:t>
            </a:r>
            <a:r>
              <a:rPr dirty="0"/>
              <a:t> (summa </a:t>
            </a:r>
            <a:r>
              <a:rPr dirty="0" err="1"/>
              <a:t>līdz</a:t>
            </a:r>
            <a:r>
              <a:rPr dirty="0"/>
              <a:t> 25000 </a:t>
            </a:r>
            <a:r>
              <a:rPr i="1" dirty="0"/>
              <a:t>euro</a:t>
            </a:r>
            <a:r>
              <a:rPr dirty="0"/>
              <a:t>, </a:t>
            </a:r>
            <a:r>
              <a:rPr dirty="0" err="1"/>
              <a:t>komersantam</a:t>
            </a:r>
            <a:r>
              <a:rPr dirty="0"/>
              <a:t> </a:t>
            </a:r>
            <a:r>
              <a:rPr dirty="0" err="1"/>
              <a:t>atbalsta</a:t>
            </a:r>
            <a:r>
              <a:rPr dirty="0"/>
              <a:t> </a:t>
            </a:r>
            <a:r>
              <a:rPr dirty="0" err="1"/>
              <a:t>intensitāte</a:t>
            </a:r>
            <a:r>
              <a:rPr dirty="0"/>
              <a:t> 85 %) </a:t>
            </a:r>
            <a:r>
              <a:rPr dirty="0" err="1"/>
              <a:t>šād</a:t>
            </a:r>
            <a:r>
              <a:rPr lang="lv-LV" dirty="0"/>
              <a:t>ā</a:t>
            </a:r>
            <a:r>
              <a:rPr dirty="0"/>
              <a:t>m </a:t>
            </a:r>
            <a:r>
              <a:rPr dirty="0" err="1"/>
              <a:t>darbībām</a:t>
            </a:r>
            <a:r>
              <a:rPr dirty="0"/>
              <a:t>:</a:t>
            </a:r>
          </a:p>
          <a:p>
            <a:pPr marL="1085850" algn="just" defTabSz="914400">
              <a:lnSpc>
                <a:spcPct val="100000"/>
              </a:lnSpc>
              <a:spcBef>
                <a:spcPts val="0"/>
              </a:spcBef>
              <a:buClr>
                <a:srgbClr val="942235"/>
              </a:buClr>
              <a:buFontTx/>
              <a:defRPr sz="2800"/>
            </a:pPr>
            <a:r>
              <a:rPr dirty="0" err="1"/>
              <a:t>tehniski</a:t>
            </a:r>
            <a:r>
              <a:rPr dirty="0"/>
              <a:t> </a:t>
            </a:r>
            <a:r>
              <a:rPr dirty="0" err="1"/>
              <a:t>ekonomiskā</a:t>
            </a:r>
            <a:r>
              <a:rPr dirty="0"/>
              <a:t> </a:t>
            </a:r>
            <a:r>
              <a:rPr dirty="0" err="1"/>
              <a:t>priekšizpēte</a:t>
            </a:r>
            <a:endParaRPr dirty="0"/>
          </a:p>
          <a:p>
            <a:pPr marL="1085850" algn="just" defTabSz="914400">
              <a:lnSpc>
                <a:spcPct val="100000"/>
              </a:lnSpc>
              <a:spcBef>
                <a:spcPts val="0"/>
              </a:spcBef>
              <a:buClr>
                <a:srgbClr val="942235"/>
              </a:buClr>
              <a:buFontTx/>
              <a:defRPr sz="2800"/>
            </a:pPr>
            <a:r>
              <a:rPr dirty="0" err="1"/>
              <a:t>rūpnieciskie</a:t>
            </a:r>
            <a:r>
              <a:rPr dirty="0"/>
              <a:t> </a:t>
            </a:r>
            <a:r>
              <a:rPr dirty="0" err="1"/>
              <a:t>pētījumi</a:t>
            </a:r>
            <a:endParaRPr dirty="0"/>
          </a:p>
          <a:p>
            <a:pPr marL="1085850" algn="just" defTabSz="914400">
              <a:lnSpc>
                <a:spcPct val="100000"/>
              </a:lnSpc>
              <a:spcBef>
                <a:spcPts val="0"/>
              </a:spcBef>
              <a:buClr>
                <a:srgbClr val="942235"/>
              </a:buClr>
              <a:buFontTx/>
              <a:defRPr sz="2800"/>
            </a:pPr>
            <a:r>
              <a:rPr dirty="0" err="1"/>
              <a:t>eksperimentālā</a:t>
            </a:r>
            <a:r>
              <a:rPr dirty="0"/>
              <a:t> </a:t>
            </a:r>
            <a:r>
              <a:rPr dirty="0" err="1"/>
              <a:t>izstrāde</a:t>
            </a:r>
            <a:endParaRPr dirty="0"/>
          </a:p>
          <a:p>
            <a:pPr marL="1085850" algn="just" defTabSz="914400">
              <a:lnSpc>
                <a:spcPct val="100000"/>
              </a:lnSpc>
              <a:spcBef>
                <a:spcPts val="0"/>
              </a:spcBef>
              <a:buClr>
                <a:srgbClr val="942235"/>
              </a:buClr>
              <a:buFontTx/>
              <a:defRPr sz="2800"/>
            </a:pPr>
            <a:r>
              <a:rPr dirty="0" err="1"/>
              <a:t>produkta</a:t>
            </a:r>
            <a:r>
              <a:rPr dirty="0"/>
              <a:t> </a:t>
            </a:r>
            <a:r>
              <a:rPr dirty="0" err="1"/>
              <a:t>rūpnieciskā</a:t>
            </a:r>
            <a:r>
              <a:rPr dirty="0"/>
              <a:t> </a:t>
            </a:r>
            <a:r>
              <a:rPr dirty="0" err="1"/>
              <a:t>dizaina</a:t>
            </a:r>
            <a:r>
              <a:rPr dirty="0"/>
              <a:t> </a:t>
            </a:r>
            <a:r>
              <a:rPr dirty="0" err="1"/>
              <a:t>izstrāde</a:t>
            </a:r>
            <a:endParaRPr dirty="0"/>
          </a:p>
          <a:p>
            <a:pPr marL="1085850" algn="just" defTabSz="914400">
              <a:lnSpc>
                <a:spcPct val="100000"/>
              </a:lnSpc>
              <a:spcBef>
                <a:spcPts val="0"/>
              </a:spcBef>
              <a:buClr>
                <a:srgbClr val="942235"/>
              </a:buClr>
              <a:buFontTx/>
              <a:defRPr sz="2800"/>
            </a:pPr>
            <a:r>
              <a:rPr dirty="0" err="1"/>
              <a:t>rūpnieciskā</a:t>
            </a:r>
            <a:r>
              <a:rPr dirty="0"/>
              <a:t> </a:t>
            </a:r>
            <a:r>
              <a:rPr dirty="0" err="1"/>
              <a:t>īpašuma</a:t>
            </a:r>
            <a:r>
              <a:rPr dirty="0"/>
              <a:t> </a:t>
            </a:r>
            <a:r>
              <a:rPr dirty="0" err="1"/>
              <a:t>tiesību</a:t>
            </a:r>
            <a:r>
              <a:rPr dirty="0"/>
              <a:t> </a:t>
            </a:r>
            <a:r>
              <a:rPr dirty="0" err="1"/>
              <a:t>nostiprināšana</a:t>
            </a:r>
            <a:endParaRPr dirty="0"/>
          </a:p>
          <a:p>
            <a:pPr marL="1085850" algn="just" defTabSz="914400">
              <a:lnSpc>
                <a:spcPct val="100000"/>
              </a:lnSpc>
              <a:spcBef>
                <a:spcPts val="0"/>
              </a:spcBef>
              <a:buClr>
                <a:srgbClr val="942235"/>
              </a:buClr>
              <a:buFontTx/>
              <a:defRPr sz="2800"/>
            </a:pPr>
            <a:r>
              <a:rPr dirty="0" err="1"/>
              <a:t>jauna</a:t>
            </a:r>
            <a:r>
              <a:rPr dirty="0"/>
              <a:t> </a:t>
            </a:r>
            <a:r>
              <a:rPr dirty="0" err="1"/>
              <a:t>produkta</a:t>
            </a:r>
            <a:r>
              <a:rPr dirty="0"/>
              <a:t> </a:t>
            </a:r>
            <a:r>
              <a:rPr dirty="0" err="1"/>
              <a:t>vai</a:t>
            </a:r>
            <a:r>
              <a:rPr dirty="0"/>
              <a:t> tehnoloģijas </a:t>
            </a:r>
            <a:r>
              <a:rPr dirty="0" err="1"/>
              <a:t>sertificēšanas</a:t>
            </a:r>
            <a:r>
              <a:rPr dirty="0"/>
              <a:t> un </a:t>
            </a:r>
            <a:r>
              <a:rPr dirty="0" err="1"/>
              <a:t>testēšanas</a:t>
            </a:r>
            <a:r>
              <a:rPr dirty="0"/>
              <a:t> </a:t>
            </a:r>
            <a:r>
              <a:rPr dirty="0" err="1"/>
              <a:t>pakalpojumi</a:t>
            </a:r>
            <a:endParaRPr dirty="0"/>
          </a:p>
          <a:p>
            <a:pPr lvl="3">
              <a:lnSpc>
                <a:spcPct val="100000"/>
              </a:lnSpc>
              <a:spcBef>
                <a:spcPts val="0"/>
              </a:spcBef>
              <a:defRPr sz="2800" b="1">
                <a:solidFill>
                  <a:srgbClr val="A7A7A7"/>
                </a:solidFill>
                <a:latin typeface="Armin Grotesk UltraBold"/>
                <a:ea typeface="Armin Grotesk UltraBold"/>
                <a:cs typeface="Armin Grotesk UltraBold"/>
                <a:sym typeface="Armin Grotesk UltraBold"/>
              </a:defRPr>
            </a:pPr>
            <a:endParaRPr dirty="0"/>
          </a:p>
          <a:p>
            <a:pPr marL="0" indent="0">
              <a:lnSpc>
                <a:spcPct val="80000"/>
              </a:lnSpc>
              <a:spcBef>
                <a:spcPts val="0"/>
              </a:spcBef>
              <a:buSzTx/>
              <a:buFontTx/>
              <a:buNone/>
              <a:defRPr sz="3000">
                <a:solidFill>
                  <a:srgbClr val="A7A7A7"/>
                </a:solidFill>
                <a:latin typeface="Armin Grotesk UltraBold"/>
                <a:ea typeface="Armin Grotesk UltraBold"/>
                <a:cs typeface="Armin Grotesk UltraBold"/>
                <a:sym typeface="Armin Grotesk UltraBold"/>
              </a:defRPr>
            </a:pPr>
            <a:r>
              <a:rPr dirty="0" err="1"/>
              <a:t>dizaina</a:t>
            </a:r>
            <a:r>
              <a:rPr dirty="0"/>
              <a:t> vaučers (summa </a:t>
            </a:r>
            <a:r>
              <a:rPr dirty="0" err="1"/>
              <a:t>līdz</a:t>
            </a:r>
            <a:r>
              <a:rPr dirty="0"/>
              <a:t> 5000 </a:t>
            </a:r>
            <a:r>
              <a:rPr i="1" dirty="0"/>
              <a:t>euro</a:t>
            </a:r>
            <a:r>
              <a:rPr dirty="0"/>
              <a:t>, </a:t>
            </a:r>
            <a:r>
              <a:rPr dirty="0" err="1"/>
              <a:t>komersantam</a:t>
            </a:r>
            <a:r>
              <a:rPr dirty="0"/>
              <a:t> </a:t>
            </a:r>
            <a:r>
              <a:rPr dirty="0" err="1"/>
              <a:t>atbalsta</a:t>
            </a:r>
            <a:r>
              <a:rPr dirty="0"/>
              <a:t> </a:t>
            </a:r>
            <a:r>
              <a:rPr dirty="0" err="1"/>
              <a:t>intensitāte</a:t>
            </a:r>
            <a:r>
              <a:rPr dirty="0"/>
              <a:t> 85 %) </a:t>
            </a:r>
            <a:r>
              <a:rPr dirty="0" err="1"/>
              <a:t>šād</a:t>
            </a:r>
            <a:r>
              <a:rPr lang="lv-LV" dirty="0"/>
              <a:t>ā</a:t>
            </a:r>
            <a:r>
              <a:rPr dirty="0"/>
              <a:t>m </a:t>
            </a:r>
            <a:r>
              <a:rPr dirty="0" err="1"/>
              <a:t>darbībām</a:t>
            </a:r>
            <a:r>
              <a:rPr dirty="0"/>
              <a:t>:</a:t>
            </a:r>
          </a:p>
          <a:p>
            <a:pPr marL="1085850" defTabSz="914400">
              <a:lnSpc>
                <a:spcPct val="100000"/>
              </a:lnSpc>
              <a:spcBef>
                <a:spcPts val="0"/>
              </a:spcBef>
              <a:buClr>
                <a:srgbClr val="942235"/>
              </a:buClr>
              <a:buFontTx/>
              <a:defRPr sz="2800"/>
            </a:pPr>
            <a:r>
              <a:rPr dirty="0" err="1"/>
              <a:t>dizainera</a:t>
            </a:r>
            <a:r>
              <a:rPr dirty="0"/>
              <a:t> </a:t>
            </a:r>
            <a:r>
              <a:rPr dirty="0" err="1"/>
              <a:t>pakalpojums</a:t>
            </a:r>
            <a:r>
              <a:rPr dirty="0"/>
              <a:t> </a:t>
            </a:r>
            <a:r>
              <a:rPr dirty="0" err="1"/>
              <a:t>jauna</a:t>
            </a:r>
            <a:r>
              <a:rPr dirty="0"/>
              <a:t> </a:t>
            </a:r>
            <a:r>
              <a:rPr dirty="0" err="1"/>
              <a:t>produkta</a:t>
            </a:r>
            <a:r>
              <a:rPr dirty="0"/>
              <a:t> </a:t>
            </a:r>
            <a:r>
              <a:rPr dirty="0" err="1"/>
              <a:t>inovāciju</a:t>
            </a:r>
            <a:r>
              <a:rPr dirty="0"/>
              <a:t> </a:t>
            </a:r>
            <a:r>
              <a:rPr dirty="0" err="1"/>
              <a:t>ieviešanai</a:t>
            </a:r>
            <a:r>
              <a:rPr dirty="0"/>
              <a:t> </a:t>
            </a:r>
            <a:r>
              <a:rPr dirty="0" err="1"/>
              <a:t>uzņēmumā</a:t>
            </a:r>
            <a:endParaRPr dirty="0"/>
          </a:p>
          <a:p>
            <a:pPr marL="1085850" defTabSz="914400">
              <a:lnSpc>
                <a:spcPct val="100000"/>
              </a:lnSpc>
              <a:spcBef>
                <a:spcPts val="0"/>
              </a:spcBef>
              <a:buClr>
                <a:srgbClr val="942235"/>
              </a:buClr>
              <a:buFontTx/>
              <a:defRPr sz="2800"/>
            </a:pPr>
            <a:r>
              <a:rPr dirty="0" err="1"/>
              <a:t>dizainera</a:t>
            </a:r>
            <a:r>
              <a:rPr dirty="0"/>
              <a:t> </a:t>
            </a:r>
            <a:r>
              <a:rPr dirty="0" err="1"/>
              <a:t>pakalpojums</a:t>
            </a:r>
            <a:r>
              <a:rPr dirty="0"/>
              <a:t> </a:t>
            </a:r>
            <a:r>
              <a:rPr dirty="0" err="1"/>
              <a:t>jauna</a:t>
            </a:r>
            <a:r>
              <a:rPr dirty="0"/>
              <a:t> </a:t>
            </a:r>
            <a:r>
              <a:rPr dirty="0" err="1"/>
              <a:t>procesa</a:t>
            </a:r>
            <a:r>
              <a:rPr dirty="0"/>
              <a:t> </a:t>
            </a:r>
            <a:r>
              <a:rPr dirty="0" err="1"/>
              <a:t>inovāciju</a:t>
            </a:r>
            <a:r>
              <a:rPr dirty="0"/>
              <a:t> </a:t>
            </a:r>
            <a:r>
              <a:rPr dirty="0" err="1"/>
              <a:t>ieviešanai</a:t>
            </a:r>
            <a:r>
              <a:rPr dirty="0"/>
              <a:t> </a:t>
            </a:r>
            <a:r>
              <a:rPr dirty="0" err="1"/>
              <a:t>uzņēmumā</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Kvalifikācijas pazīmes…"/>
          <p:cNvSpPr txBox="1">
            <a:spLocks noGrp="1"/>
          </p:cNvSpPr>
          <p:nvPr>
            <p:ph type="title" idx="4294967295"/>
          </p:nvPr>
        </p:nvSpPr>
        <p:spPr>
          <a:xfrm>
            <a:off x="936990" y="905763"/>
            <a:ext cx="15290704" cy="2005713"/>
          </a:xfrm>
          <a:prstGeom prst="rect">
            <a:avLst/>
          </a:prstGeom>
        </p:spPr>
        <p:txBody>
          <a:bodyPr>
            <a:normAutofit/>
          </a:bodyPr>
          <a:lstStyle/>
          <a:p>
            <a:pPr defTabSz="1109609">
              <a:lnSpc>
                <a:spcPct val="80000"/>
              </a:lnSpc>
              <a:defRPr sz="8800">
                <a:solidFill>
                  <a:srgbClr val="A7A7A7"/>
                </a:solidFill>
                <a:latin typeface="Armin Grotesk UltraBold"/>
                <a:ea typeface="Armin Grotesk UltraBold"/>
                <a:cs typeface="Armin Grotesk UltraBold"/>
                <a:sym typeface="Armin Grotesk UltraBold"/>
              </a:defRPr>
            </a:pPr>
            <a:r>
              <a:t>Pakalpojuma sniedzēji</a:t>
            </a:r>
          </a:p>
        </p:txBody>
      </p:sp>
      <p:graphicFrame>
        <p:nvGraphicFramePr>
          <p:cNvPr id="108" name="Table 2"/>
          <p:cNvGraphicFramePr/>
          <p:nvPr/>
        </p:nvGraphicFramePr>
        <p:xfrm>
          <a:off x="957959" y="2740025"/>
          <a:ext cx="21238905" cy="8365136"/>
        </p:xfrm>
        <a:graphic>
          <a:graphicData uri="http://schemas.openxmlformats.org/drawingml/2006/table">
            <a:tbl>
              <a:tblPr>
                <a:tableStyleId>{4C3C2611-4C71-4FC5-86AE-919BDF0F9419}</a:tableStyleId>
              </a:tblPr>
              <a:tblGrid>
                <a:gridCol w="12167780">
                  <a:extLst>
                    <a:ext uri="{9D8B030D-6E8A-4147-A177-3AD203B41FA5}">
                      <a16:colId xmlns:a16="http://schemas.microsoft.com/office/drawing/2014/main" val="20000"/>
                    </a:ext>
                  </a:extLst>
                </a:gridCol>
                <a:gridCol w="9071125">
                  <a:extLst>
                    <a:ext uri="{9D8B030D-6E8A-4147-A177-3AD203B41FA5}">
                      <a16:colId xmlns:a16="http://schemas.microsoft.com/office/drawing/2014/main" val="20001"/>
                    </a:ext>
                  </a:extLst>
                </a:gridCol>
              </a:tblGrid>
              <a:tr h="772621">
                <a:tc>
                  <a:txBody>
                    <a:bodyPr/>
                    <a:lstStyle/>
                    <a:p>
                      <a:pPr algn="l">
                        <a:defRPr sz="1800"/>
                      </a:pPr>
                      <a:r>
                        <a:rPr sz="3400">
                          <a:solidFill>
                            <a:srgbClr val="A7A7A7"/>
                          </a:solidFill>
                          <a:latin typeface="Armin Grotesk UltraBold"/>
                          <a:ea typeface="Armin Grotesk UltraBold"/>
                          <a:cs typeface="Armin Grotesk UltraBold"/>
                          <a:sym typeface="Armin Grotesk UltraBold"/>
                        </a:rPr>
                        <a:t>Atbalstāmā darbība</a:t>
                      </a:r>
                    </a:p>
                  </a:txBody>
                  <a:tcPr marL="45720" marR="45720" anchor="ctr" horzOverflow="overflow">
                    <a:lnL w="0">
                      <a:miter lim="400000"/>
                    </a:lnL>
                    <a:lnT w="0">
                      <a:miter lim="400000"/>
                    </a:lnT>
                    <a:solidFill>
                      <a:srgbClr val="1D3947"/>
                    </a:solidFill>
                  </a:tcPr>
                </a:tc>
                <a:tc>
                  <a:txBody>
                    <a:bodyPr/>
                    <a:lstStyle/>
                    <a:p>
                      <a:pPr algn="l">
                        <a:defRPr sz="1800"/>
                      </a:pPr>
                      <a:r>
                        <a:rPr sz="3400">
                          <a:solidFill>
                            <a:srgbClr val="A7A7A7"/>
                          </a:solidFill>
                          <a:latin typeface="Armin Grotesk UltraBold"/>
                          <a:ea typeface="Armin Grotesk UltraBold"/>
                          <a:cs typeface="Armin Grotesk UltraBold"/>
                          <a:sym typeface="Armin Grotesk UltraBold"/>
                        </a:rPr>
                        <a:t>Pakalpojuma sniedzējs</a:t>
                      </a:r>
                    </a:p>
                  </a:txBody>
                  <a:tcPr marL="45720" marR="45720" anchor="ctr" horzOverflow="overflow">
                    <a:lnR w="0">
                      <a:miter lim="400000"/>
                    </a:lnR>
                    <a:lnT w="0">
                      <a:miter lim="400000"/>
                    </a:lnT>
                    <a:solidFill>
                      <a:srgbClr val="1D3947"/>
                    </a:solidFill>
                  </a:tcPr>
                </a:tc>
                <a:extLst>
                  <a:ext uri="{0D108BD9-81ED-4DB2-BD59-A6C34878D82A}">
                    <a16:rowId xmlns:a16="http://schemas.microsoft.com/office/drawing/2014/main" val="10000"/>
                  </a:ext>
                </a:extLst>
              </a:tr>
              <a:tr h="1107264">
                <a:tc>
                  <a:txBody>
                    <a:bodyPr/>
                    <a:lstStyle/>
                    <a:p>
                      <a:pPr algn="l">
                        <a:defRPr sz="1800"/>
                      </a:pPr>
                      <a:r>
                        <a:rPr sz="2800">
                          <a:solidFill>
                            <a:srgbClr val="FFFFFF"/>
                          </a:solidFill>
                        </a:rPr>
                        <a:t>Tehniski ekonomiskā priekšizpēte</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Pētniecības organizācija</a:t>
                      </a:r>
                    </a:p>
                    <a:p>
                      <a:pPr marL="527050" indent="-400050" algn="l">
                        <a:buClr>
                          <a:srgbClr val="942235"/>
                        </a:buClr>
                        <a:buSzPct val="200000"/>
                        <a:buFont typeface="Armin Grotesk Regular"/>
                        <a:buChar char="‣"/>
                        <a:defRPr sz="2800">
                          <a:solidFill>
                            <a:srgbClr val="FFFFFF"/>
                          </a:solidFill>
                        </a:defRPr>
                      </a:pPr>
                      <a:r>
                        <a:t>Komersants</a:t>
                      </a:r>
                    </a:p>
                  </a:txBody>
                  <a:tcPr marL="45720" marR="45720" anchor="ctr" horzOverflow="overflow">
                    <a:lnR w="0">
                      <a:miter lim="400000"/>
                    </a:lnR>
                    <a:solidFill>
                      <a:srgbClr val="1D3947"/>
                    </a:solidFill>
                  </a:tcPr>
                </a:tc>
                <a:extLst>
                  <a:ext uri="{0D108BD9-81ED-4DB2-BD59-A6C34878D82A}">
                    <a16:rowId xmlns:a16="http://schemas.microsoft.com/office/drawing/2014/main" val="10001"/>
                  </a:ext>
                </a:extLst>
              </a:tr>
              <a:tr h="1107264">
                <a:tc>
                  <a:txBody>
                    <a:bodyPr/>
                    <a:lstStyle/>
                    <a:p>
                      <a:pPr algn="l">
                        <a:defRPr sz="1800"/>
                      </a:pPr>
                      <a:r>
                        <a:rPr sz="2800">
                          <a:solidFill>
                            <a:srgbClr val="FFFFFF"/>
                          </a:solidFill>
                        </a:rPr>
                        <a:t>Rūpnieciskie pētījumi </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Pētniecības organizācija</a:t>
                      </a:r>
                    </a:p>
                  </a:txBody>
                  <a:tcPr marL="45720" marR="45720" anchor="ctr" horzOverflow="overflow">
                    <a:lnR w="0">
                      <a:miter lim="400000"/>
                    </a:lnR>
                    <a:solidFill>
                      <a:srgbClr val="1D3947"/>
                    </a:solidFill>
                  </a:tcPr>
                </a:tc>
                <a:extLst>
                  <a:ext uri="{0D108BD9-81ED-4DB2-BD59-A6C34878D82A}">
                    <a16:rowId xmlns:a16="http://schemas.microsoft.com/office/drawing/2014/main" val="10002"/>
                  </a:ext>
                </a:extLst>
              </a:tr>
              <a:tr h="1107264">
                <a:tc>
                  <a:txBody>
                    <a:bodyPr/>
                    <a:lstStyle/>
                    <a:p>
                      <a:pPr algn="l">
                        <a:defRPr sz="1800"/>
                      </a:pPr>
                      <a:r>
                        <a:rPr sz="2800">
                          <a:solidFill>
                            <a:srgbClr val="FFFFFF"/>
                          </a:solidFill>
                        </a:rPr>
                        <a:t>Eksperimentālā izstrāde </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Pētniecības organizācija</a:t>
                      </a:r>
                    </a:p>
                  </a:txBody>
                  <a:tcPr marL="45720" marR="45720" anchor="ctr" horzOverflow="overflow">
                    <a:lnR w="0">
                      <a:miter lim="400000"/>
                    </a:lnR>
                    <a:solidFill>
                      <a:srgbClr val="1D3947"/>
                    </a:solidFill>
                  </a:tcPr>
                </a:tc>
                <a:extLst>
                  <a:ext uri="{0D108BD9-81ED-4DB2-BD59-A6C34878D82A}">
                    <a16:rowId xmlns:a16="http://schemas.microsoft.com/office/drawing/2014/main" val="10003"/>
                  </a:ext>
                </a:extLst>
              </a:tr>
              <a:tr h="1107264">
                <a:tc>
                  <a:txBody>
                    <a:bodyPr/>
                    <a:lstStyle/>
                    <a:p>
                      <a:pPr algn="l">
                        <a:defRPr sz="1800"/>
                      </a:pPr>
                      <a:r>
                        <a:rPr sz="2800">
                          <a:solidFill>
                            <a:srgbClr val="FFFFFF"/>
                          </a:solidFill>
                        </a:rPr>
                        <a:t>Produkta rūpnieciskā dizaina izstrāde</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Pētniecības organizācija</a:t>
                      </a:r>
                    </a:p>
                    <a:p>
                      <a:pPr marL="527050" indent="-400050" algn="l">
                        <a:buClr>
                          <a:srgbClr val="942235"/>
                        </a:buClr>
                        <a:buSzPct val="200000"/>
                        <a:buFont typeface="Armin Grotesk Regular"/>
                        <a:buChar char="‣"/>
                        <a:defRPr sz="2800">
                          <a:solidFill>
                            <a:srgbClr val="FFFFFF"/>
                          </a:solidFill>
                        </a:defRPr>
                      </a:pPr>
                      <a:r>
                        <a:t>Komersants</a:t>
                      </a:r>
                    </a:p>
                  </a:txBody>
                  <a:tcPr marL="45720" marR="45720" anchor="ctr" horzOverflow="overflow">
                    <a:lnR w="0">
                      <a:miter lim="400000"/>
                    </a:lnR>
                    <a:solidFill>
                      <a:srgbClr val="1D3947"/>
                    </a:solidFill>
                  </a:tcPr>
                </a:tc>
                <a:extLst>
                  <a:ext uri="{0D108BD9-81ED-4DB2-BD59-A6C34878D82A}">
                    <a16:rowId xmlns:a16="http://schemas.microsoft.com/office/drawing/2014/main" val="10004"/>
                  </a:ext>
                </a:extLst>
              </a:tr>
              <a:tr h="1107264">
                <a:tc>
                  <a:txBody>
                    <a:bodyPr/>
                    <a:lstStyle/>
                    <a:p>
                      <a:pPr algn="l">
                        <a:defRPr sz="1800"/>
                      </a:pPr>
                      <a:r>
                        <a:rPr sz="2800">
                          <a:solidFill>
                            <a:srgbClr val="FFFFFF"/>
                          </a:solidFill>
                        </a:rPr>
                        <a:t>Rūpnieciskā īpašuma tiesību nostiprināšana</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Reģistrētas institūcijas</a:t>
                      </a:r>
                    </a:p>
                    <a:p>
                      <a:pPr marL="527050" indent="-400050" algn="l">
                        <a:buClr>
                          <a:srgbClr val="942235"/>
                        </a:buClr>
                        <a:buSzPct val="200000"/>
                        <a:buFont typeface="Armin Grotesk Regular"/>
                        <a:buChar char="‣"/>
                        <a:defRPr sz="2800">
                          <a:solidFill>
                            <a:srgbClr val="FFFFFF"/>
                          </a:solidFill>
                        </a:defRPr>
                      </a:pPr>
                      <a:r>
                        <a:t>Patentpilnvarnieki</a:t>
                      </a:r>
                    </a:p>
                  </a:txBody>
                  <a:tcPr marL="45720" marR="45720" anchor="ctr" horzOverflow="overflow">
                    <a:lnR w="0">
                      <a:miter lim="400000"/>
                    </a:lnR>
                    <a:solidFill>
                      <a:srgbClr val="1D3947"/>
                    </a:solidFill>
                  </a:tcPr>
                </a:tc>
                <a:extLst>
                  <a:ext uri="{0D108BD9-81ED-4DB2-BD59-A6C34878D82A}">
                    <a16:rowId xmlns:a16="http://schemas.microsoft.com/office/drawing/2014/main" val="10005"/>
                  </a:ext>
                </a:extLst>
              </a:tr>
              <a:tr h="1476201">
                <a:tc>
                  <a:txBody>
                    <a:bodyPr/>
                    <a:lstStyle/>
                    <a:p>
                      <a:pPr algn="l">
                        <a:defRPr sz="1800"/>
                      </a:pPr>
                      <a:r>
                        <a:rPr sz="2800">
                          <a:solidFill>
                            <a:srgbClr val="FFFFFF"/>
                          </a:solidFill>
                        </a:rPr>
                        <a:t>Jauna produkta vai tehnoloģijas sertificēšanas un testēšanas pakalpojumi</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Produktu sertificēšanas institūcijas</a:t>
                      </a:r>
                    </a:p>
                    <a:p>
                      <a:pPr marL="527050" indent="-400050" algn="l">
                        <a:buClr>
                          <a:srgbClr val="942235"/>
                        </a:buClr>
                        <a:buSzPct val="200000"/>
                        <a:buFont typeface="Armin Grotesk Regular"/>
                        <a:buChar char="‣"/>
                        <a:defRPr sz="2800">
                          <a:solidFill>
                            <a:srgbClr val="FFFFFF"/>
                          </a:solidFill>
                        </a:defRPr>
                      </a:pPr>
                      <a:r>
                        <a:t>Testēšanas un kalibrēšanas laboratorijas</a:t>
                      </a:r>
                    </a:p>
                  </a:txBody>
                  <a:tcPr marL="45720" marR="45720" anchor="ctr" horzOverflow="overflow">
                    <a:lnR w="0">
                      <a:miter lim="400000"/>
                    </a:lnR>
                    <a:solidFill>
                      <a:srgbClr val="1D3947"/>
                    </a:solidFill>
                  </a:tcPr>
                </a:tc>
                <a:extLst>
                  <a:ext uri="{0D108BD9-81ED-4DB2-BD59-A6C34878D82A}">
                    <a16:rowId xmlns:a16="http://schemas.microsoft.com/office/drawing/2014/main" val="10006"/>
                  </a:ext>
                </a:extLst>
              </a:tr>
              <a:tr h="579994">
                <a:tc>
                  <a:txBody>
                    <a:bodyPr/>
                    <a:lstStyle/>
                    <a:p>
                      <a:pPr algn="l">
                        <a:defRPr sz="1800"/>
                      </a:pPr>
                      <a:r>
                        <a:rPr sz="2800">
                          <a:solidFill>
                            <a:srgbClr val="FFFFFF"/>
                          </a:solidFill>
                        </a:rPr>
                        <a:t>Dizainera pakalpojums </a:t>
                      </a:r>
                    </a:p>
                  </a:txBody>
                  <a:tcPr marL="45720" marR="45720" anchor="ctr" horzOverflow="overflow">
                    <a:lnL w="0">
                      <a:miter lim="400000"/>
                    </a:lnL>
                    <a:solidFill>
                      <a:srgbClr val="1D3947"/>
                    </a:solidFill>
                  </a:tcPr>
                </a:tc>
                <a:tc>
                  <a:txBody>
                    <a:bodyPr/>
                    <a:lstStyle/>
                    <a:p>
                      <a:pPr marL="527050" indent="-400050" algn="l">
                        <a:buClr>
                          <a:srgbClr val="942235"/>
                        </a:buClr>
                        <a:buSzPct val="200000"/>
                        <a:buFont typeface="Armin Grotesk Regular"/>
                        <a:buChar char="‣"/>
                        <a:defRPr sz="2800">
                          <a:solidFill>
                            <a:srgbClr val="FFFFFF"/>
                          </a:solidFill>
                        </a:defRPr>
                      </a:pPr>
                      <a:r>
                        <a:t>Komersants</a:t>
                      </a:r>
                    </a:p>
                  </a:txBody>
                  <a:tcPr marL="45720" marR="45720" anchor="ctr" horzOverflow="overflow">
                    <a:lnR w="0">
                      <a:miter lim="400000"/>
                    </a:lnR>
                    <a:solidFill>
                      <a:srgbClr val="1D3947"/>
                    </a:solidFill>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Kvalifikācijas pazīmes…"/>
          <p:cNvSpPr txBox="1">
            <a:spLocks noGrp="1"/>
          </p:cNvSpPr>
          <p:nvPr>
            <p:ph type="title" idx="4294967295"/>
          </p:nvPr>
        </p:nvSpPr>
        <p:spPr>
          <a:xfrm>
            <a:off x="924289" y="905763"/>
            <a:ext cx="15172961" cy="1550548"/>
          </a:xfrm>
          <a:prstGeom prst="rect">
            <a:avLst/>
          </a:prstGeom>
        </p:spPr>
        <p:txBody>
          <a:bodyPr>
            <a:normAutofit/>
          </a:bodyPr>
          <a:lstStyle/>
          <a:p>
            <a:pPr defTabSz="1109609">
              <a:lnSpc>
                <a:spcPct val="80000"/>
              </a:lnSpc>
              <a:defRPr sz="8800">
                <a:solidFill>
                  <a:srgbClr val="A7A7A7"/>
                </a:solidFill>
                <a:latin typeface="Armin Grotesk UltraBold"/>
                <a:ea typeface="Armin Grotesk UltraBold"/>
                <a:cs typeface="Armin Grotesk UltraBold"/>
                <a:sym typeface="Armin Grotesk UltraBold"/>
              </a:defRPr>
            </a:pPr>
            <a:r>
              <a:rPr lang="lv-LV" dirty="0"/>
              <a:t>Pakalpojuma sniedzēji:</a:t>
            </a:r>
          </a:p>
        </p:txBody>
      </p:sp>
      <p:sp>
        <p:nvSpPr>
          <p:cNvPr id="111" name="Rectangle 7"/>
          <p:cNvSpPr txBox="1"/>
          <p:nvPr/>
        </p:nvSpPr>
        <p:spPr>
          <a:xfrm>
            <a:off x="924289" y="2773810"/>
            <a:ext cx="16225577" cy="4537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lvl="8" defTabSz="1828800">
              <a:defRPr sz="3000">
                <a:solidFill>
                  <a:srgbClr val="A7A7A7"/>
                </a:solidFill>
                <a:latin typeface="Armin Grotesk UltraBold"/>
                <a:ea typeface="Armin Grotesk UltraBold"/>
                <a:cs typeface="Armin Grotesk UltraBold"/>
                <a:sym typeface="Armin Grotesk UltraBold"/>
              </a:defRPr>
            </a:pPr>
            <a:r>
              <a:rPr lang="lv-LV" dirty="0"/>
              <a:t>Pētniecības organizācija:</a:t>
            </a:r>
          </a:p>
          <a:p>
            <a:pPr marL="457200" lvl="8" indent="-457200">
              <a:lnSpc>
                <a:spcPct val="80000"/>
              </a:lnSpc>
              <a:buClr>
                <a:srgbClr val="942235"/>
              </a:buClr>
              <a:buSzPct val="100000"/>
              <a:buFont typeface="Armin Grotesk Regular"/>
              <a:buChar char="•"/>
              <a:defRPr sz="2800">
                <a:solidFill>
                  <a:srgbClr val="FFFFFF"/>
                </a:solidFill>
              </a:defRPr>
            </a:pPr>
            <a:r>
              <a:rPr lang="lv-LV" dirty="0"/>
              <a:t>ir Izglītības un zinātnes ministrijas </a:t>
            </a:r>
            <a:r>
              <a:rPr lang="lv-LV" u="sng" dirty="0">
                <a:solidFill>
                  <a:srgbClr val="0000FF"/>
                </a:solidFill>
                <a:uFill>
                  <a:solidFill>
                    <a:srgbClr val="0000FF"/>
                  </a:solidFill>
                </a:uFill>
                <a:hlinkClick r:id="rId2"/>
              </a:rPr>
              <a:t>Zinātnisko institūciju reģistrā </a:t>
            </a:r>
            <a:r>
              <a:rPr lang="lv-LV" dirty="0"/>
              <a:t>iekļauta augstskola, kas ir atvasināta publiska persona, šīs augstskolas aģentūra vai augstskolas struktūrvienība vai arī zinātniskais institūts, kas ir atvasināta publiska persona. </a:t>
            </a:r>
            <a:endParaRPr lang="lv-LV" u="sng" dirty="0">
              <a:solidFill>
                <a:srgbClr val="0070C0"/>
              </a:solidFill>
            </a:endParaRPr>
          </a:p>
          <a:p>
            <a:pPr marL="457200" lvl="8" indent="-457200">
              <a:lnSpc>
                <a:spcPct val="80000"/>
              </a:lnSpc>
              <a:buClr>
                <a:srgbClr val="942235"/>
              </a:buClr>
              <a:buSzPct val="100000"/>
              <a:buFont typeface="Armin Grotesk Regular"/>
              <a:buChar char="•"/>
              <a:defRPr sz="2800" u="sng">
                <a:solidFill>
                  <a:srgbClr val="0070C0"/>
                </a:solidFill>
              </a:defRPr>
            </a:pPr>
            <a:endParaRPr lang="lv-LV" u="sng" dirty="0">
              <a:solidFill>
                <a:srgbClr val="0070C0"/>
              </a:solidFill>
            </a:endParaRPr>
          </a:p>
          <a:p>
            <a:pPr marL="457200" lvl="8" indent="-457200">
              <a:lnSpc>
                <a:spcPct val="80000"/>
              </a:lnSpc>
              <a:buClr>
                <a:srgbClr val="942235"/>
              </a:buClr>
              <a:buSzPct val="100000"/>
              <a:buFont typeface="Armin Grotesk Regular"/>
              <a:buChar char="•"/>
              <a:defRPr sz="2800">
                <a:solidFill>
                  <a:srgbClr val="FFFFFF"/>
                </a:solidFill>
              </a:defRPr>
            </a:pPr>
            <a:r>
              <a:rPr lang="lv-LV" dirty="0"/>
              <a:t>ir reģistrēta citas Eiropas Savienības dalībvalsts, Eiropas Ekonomikas zonas (EEZ) valsts vai Šveices Konfederācijas pētniecības organizāciju reģistrā</a:t>
            </a:r>
            <a:endParaRPr lang="lv-LV" dirty="0">
              <a:solidFill>
                <a:srgbClr val="A7A7A7"/>
              </a:solidFill>
            </a:endParaRPr>
          </a:p>
          <a:p>
            <a:pPr marL="457200" lvl="8" indent="-457200">
              <a:lnSpc>
                <a:spcPct val="80000"/>
              </a:lnSpc>
              <a:buClr>
                <a:srgbClr val="942235"/>
              </a:buClr>
              <a:buSzPct val="100000"/>
              <a:buFont typeface="Armin Grotesk Regular"/>
              <a:buChar char="•"/>
              <a:defRPr sz="2800">
                <a:solidFill>
                  <a:srgbClr val="A7A7A7"/>
                </a:solidFill>
              </a:defRPr>
            </a:pPr>
            <a:endParaRPr lang="lv-LV" dirty="0">
              <a:solidFill>
                <a:srgbClr val="A7A7A7"/>
              </a:solidFill>
            </a:endParaRPr>
          </a:p>
          <a:p>
            <a:pPr marL="457200" lvl="8" indent="-457200">
              <a:lnSpc>
                <a:spcPct val="80000"/>
              </a:lnSpc>
              <a:buClr>
                <a:srgbClr val="942235"/>
              </a:buClr>
              <a:buSzPct val="100000"/>
              <a:buFont typeface="Armin Grotesk Regular"/>
              <a:buChar char="•"/>
              <a:defRPr sz="2800">
                <a:solidFill>
                  <a:srgbClr val="FFFFFF"/>
                </a:solidFill>
              </a:defRPr>
            </a:pPr>
            <a:r>
              <a:rPr lang="lv-LV" dirty="0"/>
              <a:t>ir reģistrēta Izglītības un zinātnes ministrijas Zinātnisko institūciju reģistrā, un tai saskaņā ar pēdējo Izglītības un zinātnes ministrijas veikto Latvijas zinātnes </a:t>
            </a:r>
            <a:r>
              <a:rPr lang="lv-LV" u="sng" dirty="0">
                <a:solidFill>
                  <a:srgbClr val="0000FF"/>
                </a:solidFill>
                <a:uFill>
                  <a:solidFill>
                    <a:srgbClr val="0000FF"/>
                  </a:solidFill>
                </a:uFill>
                <a:hlinkClick r:id="rId3"/>
              </a:rPr>
              <a:t>starptautisko novērtējumu</a:t>
            </a:r>
            <a:r>
              <a:rPr lang="lv-LV" dirty="0"/>
              <a:t> ir piešķirts vērtējums 3, 4 vai 5 </a:t>
            </a:r>
          </a:p>
          <a:p>
            <a:pPr marL="457200" lvl="8" indent="-457200">
              <a:buClr>
                <a:srgbClr val="942235"/>
              </a:buClr>
              <a:buSzPct val="100000"/>
              <a:buFont typeface="Armin Grotesk Regular"/>
              <a:buChar char="•"/>
              <a:defRPr sz="2800">
                <a:solidFill>
                  <a:srgbClr val="A7A7A7"/>
                </a:solidFill>
                <a:latin typeface="Armin Grotesk UltraBold"/>
                <a:ea typeface="Armin Grotesk UltraBold"/>
                <a:cs typeface="Armin Grotesk UltraBold"/>
                <a:sym typeface="Armin Grotesk UltraBold"/>
              </a:defRPr>
            </a:pPr>
            <a:endParaRPr lang="lv-LV" dirty="0"/>
          </a:p>
          <a:p>
            <a:pPr lvl="8">
              <a:defRPr sz="2800">
                <a:solidFill>
                  <a:srgbClr val="A7A7A7"/>
                </a:solidFill>
                <a:latin typeface="Armin Grotesk UltraBold"/>
                <a:ea typeface="Armin Grotesk UltraBold"/>
                <a:cs typeface="Armin Grotesk UltraBold"/>
                <a:sym typeface="Armin Grotesk UltraBold"/>
              </a:defRPr>
            </a:pPr>
            <a:r>
              <a:rPr lang="lv-LV" u="sng" dirty="0">
                <a:solidFill>
                  <a:schemeClr val="tx2"/>
                </a:solidFill>
                <a:uFill>
                  <a:solidFill>
                    <a:schemeClr val="tx2"/>
                  </a:solidFill>
                </a:uFill>
              </a:rPr>
              <a:t>Pret pakalpojuma sniedzēju nav noteiktas starptautiskās vai nacionālās sankcijas</a:t>
            </a:r>
            <a:endParaRPr lang="lv-LV" u="sng" dirty="0">
              <a:solidFill>
                <a:schemeClr val="tx2"/>
              </a:solidFill>
              <a:uFill>
                <a:solidFill>
                  <a:schemeClr val="tx2"/>
                </a:solidFill>
              </a:uFill>
              <a:hlinkClick r:id="rId4">
                <a:extLst>
                  <a:ext uri="{A12FA001-AC4F-418D-AE19-62706E023703}">
                    <ahyp:hlinkClr xmlns:ahyp="http://schemas.microsoft.com/office/drawing/2018/hyperlinkcolor" val="tx"/>
                  </a:ext>
                </a:extLst>
              </a:hlinkClick>
            </a:endParaRPr>
          </a:p>
        </p:txBody>
      </p:sp>
      <p:sp>
        <p:nvSpPr>
          <p:cNvPr id="112" name="Pieteikšanās"/>
          <p:cNvSpPr txBox="1"/>
          <p:nvPr/>
        </p:nvSpPr>
        <p:spPr>
          <a:xfrm>
            <a:off x="17789525" y="791691"/>
            <a:ext cx="6171664" cy="4142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spAutoFit/>
          </a:bodyPr>
          <a:lstStyle/>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rPr lang="lv-LV" dirty="0"/>
              <a:t>tehniski ekonomiskā </a:t>
            </a:r>
            <a:r>
              <a:rPr lang="lv-LV" dirty="0" err="1"/>
              <a:t>priekšizpēte</a:t>
            </a:r>
            <a:r>
              <a:rPr lang="lv-LV" dirty="0"/>
              <a:t>;</a:t>
            </a: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lang="lv-LV" dirty="0"/>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rPr lang="lv-LV" dirty="0"/>
              <a:t>rūpnieciskie pētījumi, eksperimentālā izstāde,</a:t>
            </a: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lang="lv-LV" dirty="0"/>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rPr lang="lv-LV" dirty="0"/>
              <a:t>produkta rūpnieciskā dizaina izstrāde</a:t>
            </a:r>
          </a:p>
        </p:txBody>
      </p:sp>
      <p:sp>
        <p:nvSpPr>
          <p:cNvPr id="113" name="Rectangle 7"/>
          <p:cNvSpPr txBox="1"/>
          <p:nvPr/>
        </p:nvSpPr>
        <p:spPr>
          <a:xfrm>
            <a:off x="3118635" y="9158250"/>
            <a:ext cx="10916694" cy="315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lvl="8" defTabSz="1828800">
              <a:defRPr sz="3000">
                <a:solidFill>
                  <a:srgbClr val="A7A7A7"/>
                </a:solidFill>
                <a:latin typeface="Armin Grotesk UltraBold"/>
                <a:ea typeface="Armin Grotesk UltraBold"/>
                <a:cs typeface="Armin Grotesk UltraBold"/>
                <a:sym typeface="Armin Grotesk UltraBold"/>
              </a:defRPr>
            </a:pPr>
            <a:r>
              <a:rPr lang="lv-LV" dirty="0"/>
              <a:t>Pētniecības organizācijas ar ko komersanti sadarbojušies:</a:t>
            </a:r>
          </a:p>
          <a:p>
            <a:pPr marL="457200" lvl="8" indent="-457200">
              <a:buClr>
                <a:srgbClr val="942235"/>
              </a:buClr>
              <a:buSzPct val="100000"/>
              <a:buFont typeface="Armin Grotesk Regular"/>
              <a:buChar char="•"/>
              <a:defRPr sz="2800">
                <a:solidFill>
                  <a:srgbClr val="FFFFFF"/>
                </a:solidFill>
              </a:defRPr>
            </a:pPr>
            <a:r>
              <a:rPr lang="lv-LV" dirty="0"/>
              <a:t>Rīgas Tehniskā universitāte</a:t>
            </a:r>
          </a:p>
          <a:p>
            <a:pPr marL="457200" lvl="8" indent="-457200">
              <a:buClr>
                <a:srgbClr val="942235"/>
              </a:buClr>
              <a:buSzPct val="100000"/>
              <a:buFont typeface="Armin Grotesk Regular"/>
              <a:buChar char="•"/>
              <a:defRPr sz="2800">
                <a:solidFill>
                  <a:srgbClr val="FFFFFF"/>
                </a:solidFill>
              </a:defRPr>
            </a:pPr>
            <a:r>
              <a:rPr lang="lv-LV" dirty="0"/>
              <a:t>Latvijas </a:t>
            </a:r>
            <a:r>
              <a:rPr lang="lv-LV" dirty="0" err="1"/>
              <a:t>Biozinātņu</a:t>
            </a:r>
            <a:r>
              <a:rPr lang="lv-LV" dirty="0"/>
              <a:t> un tehnoloģiju universitāte </a:t>
            </a:r>
          </a:p>
          <a:p>
            <a:pPr marL="457200" lvl="8" indent="-457200">
              <a:buClr>
                <a:srgbClr val="942235"/>
              </a:buClr>
              <a:buSzPct val="100000"/>
              <a:buFont typeface="Armin Grotesk Regular"/>
              <a:buChar char="•"/>
              <a:defRPr sz="2800">
                <a:solidFill>
                  <a:srgbClr val="FFFFFF"/>
                </a:solidFill>
              </a:defRPr>
            </a:pPr>
            <a:r>
              <a:rPr lang="lv-LV" dirty="0"/>
              <a:t>Latvijas Universitāte</a:t>
            </a:r>
          </a:p>
          <a:p>
            <a:pPr marL="457200" lvl="8" indent="-457200">
              <a:buClr>
                <a:srgbClr val="942235"/>
              </a:buClr>
              <a:buSzPct val="100000"/>
              <a:buFont typeface="Armin Grotesk Regular"/>
              <a:buChar char="•"/>
              <a:defRPr sz="2800">
                <a:solidFill>
                  <a:srgbClr val="FFFFFF"/>
                </a:solidFill>
              </a:defRPr>
            </a:pPr>
            <a:r>
              <a:rPr lang="lv-LV" dirty="0"/>
              <a:t>Elektronikas un datorzinātņu institūts </a:t>
            </a:r>
          </a:p>
          <a:p>
            <a:pPr marL="457200" lvl="8" indent="-457200">
              <a:buClr>
                <a:srgbClr val="942235"/>
              </a:buClr>
              <a:buSzPct val="100000"/>
              <a:buFont typeface="Armin Grotesk Regular"/>
              <a:buChar char="•"/>
              <a:defRPr sz="2800">
                <a:solidFill>
                  <a:srgbClr val="FFFFFF"/>
                </a:solidFill>
              </a:defRPr>
            </a:pPr>
            <a:r>
              <a:rPr lang="lv-LV"/>
              <a:t>Latvijas </a:t>
            </a:r>
            <a:r>
              <a:rPr lang="lv-LV" dirty="0"/>
              <a:t>Valsts koksnes ķīmijas institūts </a:t>
            </a:r>
          </a:p>
          <a:p>
            <a:pPr marL="457200" lvl="8" indent="-457200">
              <a:buClr>
                <a:srgbClr val="942235"/>
              </a:buClr>
              <a:buSzPct val="100000"/>
              <a:buFont typeface="Armin Grotesk Regular"/>
              <a:buChar char="•"/>
              <a:defRPr sz="2800">
                <a:solidFill>
                  <a:srgbClr val="FFFFFF"/>
                </a:solidFill>
              </a:defRPr>
            </a:pPr>
            <a:r>
              <a:rPr lang="lv-LV" dirty="0"/>
              <a:t>Vidzemes Augstskola</a:t>
            </a:r>
          </a:p>
        </p:txBody>
      </p:sp>
      <p:sp>
        <p:nvSpPr>
          <p:cNvPr id="114" name="Rectangle 7"/>
          <p:cNvSpPr txBox="1"/>
          <p:nvPr/>
        </p:nvSpPr>
        <p:spPr>
          <a:xfrm>
            <a:off x="14971690" y="9183650"/>
            <a:ext cx="10623855" cy="3128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lvl="8">
              <a:defRPr sz="2800">
                <a:solidFill>
                  <a:srgbClr val="A7A7A7"/>
                </a:solidFill>
                <a:latin typeface="Armin Grotesk UltraBold"/>
                <a:ea typeface="Armin Grotesk UltraBold"/>
                <a:cs typeface="Armin Grotesk UltraBold"/>
                <a:sym typeface="Armin Grotesk UltraBold"/>
              </a:defRPr>
            </a:pPr>
            <a:endParaRPr lang="lv-LV" dirty="0"/>
          </a:p>
          <a:p>
            <a:pPr marL="457200" lvl="8" indent="-457200">
              <a:buClr>
                <a:srgbClr val="942235"/>
              </a:buClr>
              <a:buSzPct val="100000"/>
              <a:buFont typeface="Armin Grotesk Regular"/>
              <a:buChar char="•"/>
              <a:defRPr sz="2800">
                <a:solidFill>
                  <a:srgbClr val="FFFFFF"/>
                </a:solidFill>
              </a:defRPr>
            </a:pPr>
            <a:r>
              <a:rPr lang="lv-LV" dirty="0"/>
              <a:t>Dārzkopības institūts </a:t>
            </a:r>
          </a:p>
          <a:p>
            <a:pPr marL="457200" lvl="8" indent="-457200">
              <a:buClr>
                <a:srgbClr val="942235"/>
              </a:buClr>
              <a:buSzPct val="100000"/>
              <a:buFont typeface="Armin Grotesk Regular"/>
              <a:buChar char="•"/>
              <a:defRPr sz="2800">
                <a:solidFill>
                  <a:srgbClr val="FFFFFF"/>
                </a:solidFill>
              </a:defRPr>
            </a:pPr>
            <a:r>
              <a:rPr lang="lv-LV" dirty="0"/>
              <a:t>Latvijas Valsts mežzinātnes institūts Silava</a:t>
            </a:r>
          </a:p>
          <a:p>
            <a:pPr marL="457200" lvl="8" indent="-457200">
              <a:buClr>
                <a:srgbClr val="942235"/>
              </a:buClr>
              <a:buSzPct val="100000"/>
              <a:buFont typeface="Armin Grotesk Regular"/>
              <a:buChar char="•"/>
              <a:defRPr sz="2800">
                <a:solidFill>
                  <a:srgbClr val="FFFFFF"/>
                </a:solidFill>
              </a:defRPr>
            </a:pPr>
            <a:r>
              <a:rPr lang="lv-LV" dirty="0"/>
              <a:t>Transporta un sakaru institūts</a:t>
            </a:r>
          </a:p>
          <a:p>
            <a:pPr marL="457200" lvl="8" indent="-457200">
              <a:buClr>
                <a:srgbClr val="942235"/>
              </a:buClr>
              <a:buSzPct val="100000"/>
              <a:buFont typeface="Armin Grotesk Regular"/>
              <a:buChar char="•"/>
              <a:defRPr sz="2800">
                <a:solidFill>
                  <a:srgbClr val="FFFFFF"/>
                </a:solidFill>
              </a:defRPr>
            </a:pPr>
            <a:r>
              <a:rPr lang="lv-LV" dirty="0"/>
              <a:t>Rīgas Stradiņa universitāte</a:t>
            </a:r>
          </a:p>
          <a:p>
            <a:pPr marL="457200" lvl="8" indent="-457200">
              <a:buClr>
                <a:srgbClr val="942235"/>
              </a:buClr>
              <a:buSzPct val="100000"/>
              <a:buFont typeface="Armin Grotesk Regular"/>
              <a:buChar char="•"/>
              <a:defRPr sz="2800">
                <a:solidFill>
                  <a:srgbClr val="FFFFFF"/>
                </a:solidFill>
              </a:defRPr>
            </a:pPr>
            <a:r>
              <a:rPr lang="lv-LV" dirty="0"/>
              <a:t>Latvijas Organiskās sintēzes institūts</a:t>
            </a:r>
          </a:p>
          <a:p>
            <a:pPr marL="457200" lvl="8" indent="-457200">
              <a:buClr>
                <a:srgbClr val="942235"/>
              </a:buClr>
              <a:buSzPct val="100000"/>
              <a:buFont typeface="Armin Grotesk Regular"/>
              <a:buChar char="•"/>
              <a:defRPr sz="2800">
                <a:solidFill>
                  <a:srgbClr val="FFFFFF"/>
                </a:solidFill>
              </a:defRPr>
            </a:pPr>
            <a:r>
              <a:rPr lang="lv-LV" dirty="0"/>
              <a:t>Daugavpils Universitāte u.c.</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shutterstock_534796828.jpg" descr="shutterstock_534796828.jpg"/>
          <p:cNvPicPr>
            <a:picLocks noChangeAspect="1"/>
          </p:cNvPicPr>
          <p:nvPr/>
        </p:nvPicPr>
        <p:blipFill>
          <a:blip r:embed="rId2"/>
          <a:srcRect l="44774" r="33700"/>
          <a:stretch>
            <a:fillRect/>
          </a:stretch>
        </p:blipFill>
        <p:spPr>
          <a:xfrm>
            <a:off x="17786995" y="0"/>
            <a:ext cx="6615803" cy="13716004"/>
          </a:xfrm>
          <a:prstGeom prst="rect">
            <a:avLst/>
          </a:prstGeom>
          <a:ln w="12700">
            <a:miter lim="400000"/>
          </a:ln>
        </p:spPr>
      </p:pic>
      <p:sp>
        <p:nvSpPr>
          <p:cNvPr id="117"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18" name="Rectangle 7"/>
          <p:cNvSpPr txBox="1"/>
          <p:nvPr/>
        </p:nvSpPr>
        <p:spPr>
          <a:xfrm>
            <a:off x="873489" y="2767312"/>
            <a:ext cx="12914662" cy="2697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lvl="8">
              <a:defRPr sz="2800">
                <a:solidFill>
                  <a:srgbClr val="A7A7A7"/>
                </a:solidFill>
                <a:latin typeface="Armin Grotesk UltraBold"/>
                <a:ea typeface="Armin Grotesk UltraBold"/>
                <a:cs typeface="Armin Grotesk UltraBold"/>
                <a:sym typeface="Armin Grotesk UltraBold"/>
              </a:defRPr>
            </a:pPr>
            <a:r>
              <a:rPr dirty="0" err="1"/>
              <a:t>Eiropas</a:t>
            </a:r>
            <a:r>
              <a:rPr dirty="0"/>
              <a:t> </a:t>
            </a:r>
            <a:r>
              <a:rPr dirty="0" err="1"/>
              <a:t>Savienības</a:t>
            </a:r>
            <a:r>
              <a:rPr dirty="0"/>
              <a:t> </a:t>
            </a:r>
            <a:r>
              <a:rPr dirty="0" err="1"/>
              <a:t>dalībvalstī</a:t>
            </a:r>
            <a:r>
              <a:rPr dirty="0"/>
              <a:t>, </a:t>
            </a:r>
            <a:r>
              <a:rPr dirty="0" err="1"/>
              <a:t>Eiropas</a:t>
            </a:r>
            <a:r>
              <a:rPr dirty="0"/>
              <a:t> </a:t>
            </a:r>
            <a:r>
              <a:rPr dirty="0" err="1"/>
              <a:t>Ekonomikas</a:t>
            </a:r>
            <a:r>
              <a:rPr dirty="0"/>
              <a:t> zonas (EEZ) </a:t>
            </a:r>
            <a:r>
              <a:rPr dirty="0" err="1"/>
              <a:t>valstī</a:t>
            </a:r>
            <a:r>
              <a:rPr dirty="0"/>
              <a:t> </a:t>
            </a:r>
            <a:r>
              <a:rPr dirty="0" err="1"/>
              <a:t>vai</a:t>
            </a:r>
            <a:r>
              <a:rPr dirty="0"/>
              <a:t> </a:t>
            </a:r>
            <a:r>
              <a:rPr dirty="0" err="1"/>
              <a:t>Šveices</a:t>
            </a:r>
            <a:r>
              <a:rPr dirty="0"/>
              <a:t> </a:t>
            </a:r>
            <a:r>
              <a:rPr dirty="0" err="1"/>
              <a:t>Konfederācijā</a:t>
            </a:r>
            <a:r>
              <a:rPr dirty="0"/>
              <a:t>:</a:t>
            </a:r>
          </a:p>
          <a:p>
            <a:pPr marL="457200" lvl="8" indent="-457200">
              <a:buClr>
                <a:srgbClr val="942235"/>
              </a:buClr>
              <a:buSzPct val="100000"/>
              <a:buFont typeface="Armin Grotesk Regular"/>
              <a:buChar char="•"/>
              <a:defRPr sz="2800">
                <a:solidFill>
                  <a:srgbClr val="FFFFFF"/>
                </a:solidFill>
              </a:defRPr>
            </a:pPr>
            <a:r>
              <a:rPr dirty="0" err="1"/>
              <a:t>reģistrētas</a:t>
            </a:r>
            <a:r>
              <a:rPr dirty="0"/>
              <a:t> </a:t>
            </a:r>
            <a:r>
              <a:rPr dirty="0" err="1"/>
              <a:t>institūcijas</a:t>
            </a:r>
            <a:r>
              <a:rPr dirty="0"/>
              <a:t>, kuru </a:t>
            </a:r>
            <a:r>
              <a:rPr dirty="0" err="1"/>
              <a:t>kompetencē</a:t>
            </a:r>
            <a:r>
              <a:rPr dirty="0"/>
              <a:t> </a:t>
            </a:r>
            <a:r>
              <a:rPr dirty="0" err="1"/>
              <a:t>ietilpst</a:t>
            </a:r>
            <a:r>
              <a:rPr dirty="0"/>
              <a:t> </a:t>
            </a:r>
            <a:r>
              <a:rPr dirty="0" err="1"/>
              <a:t>rūpnieciskā</a:t>
            </a:r>
            <a:r>
              <a:rPr dirty="0"/>
              <a:t> </a:t>
            </a:r>
            <a:r>
              <a:rPr dirty="0" err="1"/>
              <a:t>īpašuma</a:t>
            </a:r>
            <a:r>
              <a:rPr dirty="0"/>
              <a:t> </a:t>
            </a:r>
            <a:r>
              <a:rPr dirty="0" err="1"/>
              <a:t>tiesību</a:t>
            </a:r>
            <a:r>
              <a:rPr dirty="0"/>
              <a:t> </a:t>
            </a:r>
            <a:r>
              <a:rPr dirty="0" err="1"/>
              <a:t>objektu</a:t>
            </a:r>
            <a:r>
              <a:rPr dirty="0"/>
              <a:t> </a:t>
            </a:r>
            <a:r>
              <a:rPr dirty="0" err="1"/>
              <a:t>reģistrācija</a:t>
            </a:r>
            <a:endParaRPr dirty="0">
              <a:solidFill>
                <a:srgbClr val="A7A7A7"/>
              </a:solidFill>
            </a:endParaRPr>
          </a:p>
          <a:p>
            <a:pPr marL="457200" lvl="8" indent="-457200">
              <a:buClr>
                <a:srgbClr val="942235"/>
              </a:buClr>
              <a:buSzPct val="100000"/>
              <a:buFont typeface="Armin Grotesk Regular"/>
              <a:buChar char="•"/>
              <a:defRPr sz="2800">
                <a:solidFill>
                  <a:srgbClr val="A7A7A7"/>
                </a:solidFill>
              </a:defRPr>
            </a:pPr>
            <a:endParaRPr dirty="0">
              <a:solidFill>
                <a:srgbClr val="A7A7A7"/>
              </a:solidFill>
            </a:endParaRPr>
          </a:p>
          <a:p>
            <a:pPr marL="457200" lvl="8" indent="-457200">
              <a:buClr>
                <a:srgbClr val="942235"/>
              </a:buClr>
              <a:buSzPct val="100000"/>
              <a:buFont typeface="Armin Grotesk Regular"/>
              <a:buChar char="•"/>
              <a:defRPr sz="2800">
                <a:solidFill>
                  <a:srgbClr val="FFFFFF"/>
                </a:solidFill>
              </a:defRPr>
            </a:pPr>
            <a:r>
              <a:rPr dirty="0" err="1"/>
              <a:t>nacionālā</a:t>
            </a:r>
            <a:r>
              <a:rPr dirty="0"/>
              <a:t> </a:t>
            </a:r>
            <a:r>
              <a:rPr dirty="0" err="1"/>
              <a:t>līmenī</a:t>
            </a:r>
            <a:r>
              <a:rPr dirty="0"/>
              <a:t> </a:t>
            </a:r>
            <a:r>
              <a:rPr dirty="0" err="1"/>
              <a:t>atzīti</a:t>
            </a:r>
            <a:r>
              <a:rPr dirty="0"/>
              <a:t> </a:t>
            </a:r>
            <a:r>
              <a:rPr u="sng" dirty="0" err="1">
                <a:solidFill>
                  <a:srgbClr val="0000FF"/>
                </a:solidFill>
                <a:uFill>
                  <a:solidFill>
                    <a:srgbClr val="0000FF"/>
                  </a:solidFill>
                </a:uFill>
                <a:hlinkClick r:id="rId3">
                  <a:extLst>
                    <a:ext uri="{A12FA001-AC4F-418D-AE19-62706E023703}">
                      <ahyp:hlinkClr xmlns:ahyp="http://schemas.microsoft.com/office/drawing/2018/hyperlinkcolor" val="tx"/>
                    </a:ext>
                  </a:extLst>
                </a:hlinkClick>
              </a:rPr>
              <a:t>patentpilnvarnieki</a:t>
            </a:r>
            <a:endParaRPr u="sng" dirty="0">
              <a:solidFill>
                <a:srgbClr val="0000FF"/>
              </a:solidFill>
              <a:uFill>
                <a:solidFill>
                  <a:srgbClr val="0000FF"/>
                </a:solidFill>
              </a:uFill>
              <a:hlinkClick r:id="rId3">
                <a:extLst>
                  <a:ext uri="{A12FA001-AC4F-418D-AE19-62706E023703}">
                    <ahyp:hlinkClr xmlns:ahyp="http://schemas.microsoft.com/office/drawing/2018/hyperlinkcolor" val="tx"/>
                  </a:ext>
                </a:extLst>
              </a:hlinkClick>
            </a:endParaRPr>
          </a:p>
        </p:txBody>
      </p:sp>
      <p:sp>
        <p:nvSpPr>
          <p:cNvPr id="119" name="Pieteikšanās"/>
          <p:cNvSpPr txBox="1"/>
          <p:nvPr/>
        </p:nvSpPr>
        <p:spPr>
          <a:xfrm>
            <a:off x="17786995" y="892613"/>
            <a:ext cx="3379830" cy="2448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defRPr sz="3200">
                <a:solidFill>
                  <a:srgbClr val="FFFFFF"/>
                </a:solidFill>
                <a:latin typeface="Armin Grotesk SemiBold"/>
                <a:ea typeface="Armin Grotesk SemiBold"/>
                <a:cs typeface="Armin Grotesk SemiBold"/>
                <a:sym typeface="Armin Grotesk SemiBold"/>
              </a:defRPr>
            </a:lvl1pPr>
          </a:lstStyle>
          <a:p>
            <a:r>
              <a:t>Produkta rūpnieciskā īpašuma tiesību nostiprināšana</a:t>
            </a:r>
          </a:p>
        </p:txBody>
      </p:sp>
      <p:sp>
        <p:nvSpPr>
          <p:cNvPr id="120" name="Kvalifikācijas pazīmes…"/>
          <p:cNvSpPr txBox="1">
            <a:spLocks noGrp="1"/>
          </p:cNvSpPr>
          <p:nvPr>
            <p:ph type="title" idx="4294967295"/>
          </p:nvPr>
        </p:nvSpPr>
        <p:spPr>
          <a:xfrm>
            <a:off x="924291" y="918463"/>
            <a:ext cx="14315032" cy="3393188"/>
          </a:xfrm>
          <a:prstGeom prst="rect">
            <a:avLst/>
          </a:prstGeom>
        </p:spPr>
        <p:txBody>
          <a:bodyPr>
            <a:normAutofit/>
          </a:bodyPr>
          <a:lstStyle/>
          <a:p>
            <a:pPr defTabSz="1109609">
              <a:lnSpc>
                <a:spcPct val="80000"/>
              </a:lnSpc>
              <a:defRPr sz="8800">
                <a:solidFill>
                  <a:srgbClr val="A7A7A7"/>
                </a:solidFill>
                <a:latin typeface="Armin Grotesk UltraBold"/>
                <a:ea typeface="Armin Grotesk UltraBold"/>
                <a:cs typeface="Armin Grotesk UltraBold"/>
                <a:sym typeface="Armin Grotesk UltraBold"/>
              </a:defRPr>
            </a:pPr>
            <a:r>
              <a:t>Pakalpojuma sniedzēji:</a:t>
            </a:r>
          </a:p>
        </p:txBody>
      </p:sp>
      <p:sp>
        <p:nvSpPr>
          <p:cNvPr id="121" name="Arrow"/>
          <p:cNvSpPr/>
          <p:nvPr/>
        </p:nvSpPr>
        <p:spPr>
          <a:xfrm>
            <a:off x="16207421" y="199980"/>
            <a:ext cx="992476" cy="865677"/>
          </a:xfrm>
          <a:prstGeom prst="rightArrow">
            <a:avLst>
              <a:gd name="adj1" fmla="val 32000"/>
              <a:gd name="adj2" fmla="val 64000"/>
            </a:avLst>
          </a:prstGeom>
          <a:solidFill>
            <a:srgbClr val="942235"/>
          </a:solidFill>
          <a:ln w="12700">
            <a:miter lim="400000"/>
          </a:ln>
          <a:effectLst>
            <a:outerShdw blurRad="38100" dist="25400" dir="5400000" rotWithShape="0">
              <a:srgbClr val="000000">
                <a:alpha val="35000"/>
              </a:srgbClr>
            </a:outerShdw>
          </a:effectLst>
        </p:spPr>
        <p:txBody>
          <a:bodyPr lIns="55450" tIns="55450" rIns="55450" bIns="55450" anchor="ctr"/>
          <a:lstStyle/>
          <a:p>
            <a:pPr>
              <a:defRPr>
                <a:solidFill>
                  <a:srgbClr val="942235"/>
                </a:solidFill>
              </a:defRPr>
            </a:pPr>
            <a:endParaRPr/>
          </a:p>
        </p:txBody>
      </p:sp>
      <p:sp>
        <p:nvSpPr>
          <p:cNvPr id="122" name="TextBox 4"/>
          <p:cNvSpPr txBox="1"/>
          <p:nvPr/>
        </p:nvSpPr>
        <p:spPr>
          <a:xfrm>
            <a:off x="924289" y="7099858"/>
            <a:ext cx="13353686" cy="2026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a:solidFill>
                  <a:srgbClr val="A7A7A7"/>
                </a:solidFill>
                <a:latin typeface="Armin Grotesk UltraBold"/>
                <a:ea typeface="Armin Grotesk UltraBold"/>
                <a:cs typeface="Armin Grotesk UltraBold"/>
                <a:sym typeface="Armin Grotesk UltraBold"/>
              </a:defRPr>
            </a:pPr>
            <a:r>
              <a:t>Pakalpojuma sniedzēju institūcijas ar ko komersanti sadarbojušies : </a:t>
            </a:r>
          </a:p>
          <a:p>
            <a:pPr marL="457200" indent="-457200">
              <a:buClr>
                <a:srgbClr val="942235"/>
              </a:buClr>
              <a:buSzPct val="100000"/>
              <a:buFont typeface="Armin Grotesk Regular"/>
              <a:buChar char="•"/>
              <a:defRPr sz="2800">
                <a:solidFill>
                  <a:srgbClr val="FFFFFF"/>
                </a:solidFill>
              </a:defRPr>
            </a:pPr>
            <a:r>
              <a:t>AAA LAW LATVIA (iepriekš -Pētersona Patents - AAA Law)</a:t>
            </a:r>
          </a:p>
          <a:p>
            <a:pPr marL="457200" indent="-457200">
              <a:buClr>
                <a:srgbClr val="942235"/>
              </a:buClr>
              <a:buSzPct val="100000"/>
              <a:buFont typeface="Armin Grotesk Regular"/>
              <a:buChar char="•"/>
              <a:defRPr sz="2800">
                <a:solidFill>
                  <a:srgbClr val="FFFFFF"/>
                </a:solidFill>
              </a:defRPr>
            </a:pPr>
            <a:r>
              <a:t>Aģentūra TRIA ROBIT</a:t>
            </a:r>
          </a:p>
          <a:p>
            <a:pPr marL="457200" indent="-457200">
              <a:buClr>
                <a:srgbClr val="942235"/>
              </a:buClr>
              <a:buSzPct val="100000"/>
              <a:buFont typeface="Armin Grotesk Regular"/>
              <a:buChar char="•"/>
              <a:defRPr sz="2800">
                <a:solidFill>
                  <a:srgbClr val="FFFFFF"/>
                </a:solidFill>
              </a:defRPr>
            </a:pPr>
            <a:r>
              <a:t>FORAL Intelektuālā īpašuma aģentūra u.c.</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534796828.jpg" descr="shutterstock_534796828.jpg"/>
          <p:cNvPicPr>
            <a:picLocks noChangeAspect="1"/>
          </p:cNvPicPr>
          <p:nvPr/>
        </p:nvPicPr>
        <p:blipFill>
          <a:blip r:embed="rId2"/>
          <a:srcRect l="44774" r="33700"/>
          <a:stretch>
            <a:fillRect/>
          </a:stretch>
        </p:blipFill>
        <p:spPr>
          <a:xfrm>
            <a:off x="17786995" y="0"/>
            <a:ext cx="6615803" cy="13716004"/>
          </a:xfrm>
          <a:prstGeom prst="rect">
            <a:avLst/>
          </a:prstGeom>
          <a:ln w="12700">
            <a:miter lim="400000"/>
          </a:ln>
        </p:spPr>
      </p:pic>
      <p:sp>
        <p:nvSpPr>
          <p:cNvPr id="125"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26" name="Rectangle 7"/>
          <p:cNvSpPr txBox="1"/>
          <p:nvPr/>
        </p:nvSpPr>
        <p:spPr>
          <a:xfrm>
            <a:off x="1588061" y="4107027"/>
            <a:ext cx="14373165" cy="2543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lvl="8">
              <a:defRPr sz="3400">
                <a:solidFill>
                  <a:srgbClr val="A7A7A7"/>
                </a:solidFill>
                <a:latin typeface="Armin Grotesk UltraBold"/>
                <a:ea typeface="Armin Grotesk UltraBold"/>
                <a:cs typeface="Armin Grotesk UltraBold"/>
                <a:sym typeface="Armin Grotesk UltraBold"/>
              </a:defRPr>
            </a:pPr>
            <a:r>
              <a:rPr dirty="0" err="1"/>
              <a:t>Eiropas</a:t>
            </a:r>
            <a:r>
              <a:rPr dirty="0"/>
              <a:t> </a:t>
            </a:r>
            <a:r>
              <a:rPr dirty="0" err="1"/>
              <a:t>Savienības</a:t>
            </a:r>
            <a:r>
              <a:rPr dirty="0"/>
              <a:t> </a:t>
            </a:r>
            <a:r>
              <a:rPr dirty="0" err="1"/>
              <a:t>dalībvalstī</a:t>
            </a:r>
            <a:r>
              <a:rPr dirty="0"/>
              <a:t>, </a:t>
            </a:r>
            <a:r>
              <a:rPr dirty="0" err="1"/>
              <a:t>Eiropas</a:t>
            </a:r>
            <a:r>
              <a:rPr dirty="0"/>
              <a:t> </a:t>
            </a:r>
            <a:r>
              <a:rPr dirty="0" err="1"/>
              <a:t>Ekonomikas</a:t>
            </a:r>
            <a:r>
              <a:rPr dirty="0"/>
              <a:t> zonas (EEZ) </a:t>
            </a:r>
            <a:r>
              <a:rPr dirty="0" err="1"/>
              <a:t>valstī</a:t>
            </a:r>
            <a:r>
              <a:rPr dirty="0"/>
              <a:t> </a:t>
            </a:r>
            <a:r>
              <a:rPr dirty="0" err="1"/>
              <a:t>vai</a:t>
            </a:r>
            <a:r>
              <a:rPr dirty="0"/>
              <a:t> </a:t>
            </a:r>
            <a:r>
              <a:rPr dirty="0" err="1"/>
              <a:t>Šveices</a:t>
            </a:r>
            <a:r>
              <a:rPr dirty="0"/>
              <a:t> </a:t>
            </a:r>
            <a:r>
              <a:rPr dirty="0" err="1"/>
              <a:t>Konfederācijā</a:t>
            </a:r>
            <a:r>
              <a:rPr dirty="0"/>
              <a:t> </a:t>
            </a:r>
            <a:r>
              <a:rPr dirty="0" err="1"/>
              <a:t>reģistrētas</a:t>
            </a:r>
            <a:r>
              <a:rPr dirty="0"/>
              <a:t> </a:t>
            </a:r>
            <a:r>
              <a:rPr dirty="0" err="1"/>
              <a:t>nacionālo</a:t>
            </a:r>
            <a:r>
              <a:rPr dirty="0"/>
              <a:t> </a:t>
            </a:r>
            <a:r>
              <a:rPr dirty="0" err="1"/>
              <a:t>akreditācijas</a:t>
            </a:r>
            <a:r>
              <a:rPr dirty="0"/>
              <a:t> </a:t>
            </a:r>
            <a:r>
              <a:rPr dirty="0" err="1"/>
              <a:t>biroju</a:t>
            </a:r>
            <a:r>
              <a:rPr dirty="0"/>
              <a:t> </a:t>
            </a:r>
            <a:r>
              <a:rPr dirty="0" err="1"/>
              <a:t>akreditētās</a:t>
            </a:r>
            <a:r>
              <a:rPr dirty="0"/>
              <a:t>:</a:t>
            </a:r>
          </a:p>
          <a:p>
            <a:pPr marL="457200" lvl="8" indent="-457200">
              <a:buClr>
                <a:srgbClr val="942235"/>
              </a:buClr>
              <a:buSzPct val="100000"/>
              <a:buFont typeface="Armin Grotesk Regular"/>
              <a:buChar char="•"/>
              <a:defRPr sz="3000">
                <a:solidFill>
                  <a:srgbClr val="FFFFFF"/>
                </a:solidFill>
              </a:defRPr>
            </a:pPr>
            <a:r>
              <a:rPr dirty="0" err="1"/>
              <a:t>produktu</a:t>
            </a:r>
            <a:r>
              <a:rPr dirty="0"/>
              <a:t> </a:t>
            </a:r>
            <a:r>
              <a:rPr u="sng" dirty="0" err="1">
                <a:solidFill>
                  <a:srgbClr val="0000FF"/>
                </a:solidFill>
                <a:uFill>
                  <a:solidFill>
                    <a:srgbClr val="0000FF"/>
                  </a:solidFill>
                </a:uFill>
                <a:hlinkClick r:id="rId3">
                  <a:extLst>
                    <a:ext uri="{A12FA001-AC4F-418D-AE19-62706E023703}">
                      <ahyp:hlinkClr xmlns:ahyp="http://schemas.microsoft.com/office/drawing/2018/hyperlinkcolor" val="tx"/>
                    </a:ext>
                  </a:extLst>
                </a:hlinkClick>
              </a:rPr>
              <a:t>sertificēšanas</a:t>
            </a:r>
            <a:r>
              <a:rPr u="sng" dirty="0">
                <a:solidFill>
                  <a:srgbClr val="FF00FF"/>
                </a:solidFill>
                <a:uFill>
                  <a:solidFill>
                    <a:srgbClr val="0000FF"/>
                  </a:solidFill>
                </a:uFill>
                <a:hlinkClick r:id="rId3">
                  <a:extLst>
                    <a:ext uri="{A12FA001-AC4F-418D-AE19-62706E023703}">
                      <ahyp:hlinkClr xmlns:ahyp="http://schemas.microsoft.com/office/drawing/2018/hyperlinkcolor" val="tx"/>
                    </a:ext>
                  </a:extLst>
                </a:hlinkClick>
              </a:rPr>
              <a:t> </a:t>
            </a:r>
            <a:r>
              <a:rPr u="sng" dirty="0" err="1">
                <a:solidFill>
                  <a:srgbClr val="0000FF"/>
                </a:solidFill>
                <a:uFill>
                  <a:solidFill>
                    <a:srgbClr val="0000FF"/>
                  </a:solidFill>
                </a:uFill>
                <a:hlinkClick r:id="rId3">
                  <a:extLst>
                    <a:ext uri="{A12FA001-AC4F-418D-AE19-62706E023703}">
                      <ahyp:hlinkClr xmlns:ahyp="http://schemas.microsoft.com/office/drawing/2018/hyperlinkcolor" val="tx"/>
                    </a:ext>
                  </a:extLst>
                </a:hlinkClick>
              </a:rPr>
              <a:t>institūcijas</a:t>
            </a:r>
            <a:endParaRPr u="sng" dirty="0">
              <a:solidFill>
                <a:srgbClr val="0000FF"/>
              </a:solidFill>
              <a:uFill>
                <a:solidFill>
                  <a:srgbClr val="0000FF"/>
                </a:solidFill>
              </a:uFill>
              <a:hlinkClick r:id="rId3">
                <a:extLst>
                  <a:ext uri="{A12FA001-AC4F-418D-AE19-62706E023703}">
                    <ahyp:hlinkClr xmlns:ahyp="http://schemas.microsoft.com/office/drawing/2018/hyperlinkcolor" val="tx"/>
                  </a:ext>
                </a:extLst>
              </a:hlinkClick>
            </a:endParaRPr>
          </a:p>
          <a:p>
            <a:pPr marL="457200" lvl="8" indent="-457200">
              <a:buClr>
                <a:srgbClr val="942235"/>
              </a:buClr>
              <a:buSzPct val="100000"/>
              <a:buFont typeface="Armin Grotesk Regular"/>
              <a:buChar char="•"/>
              <a:defRPr sz="3000">
                <a:solidFill>
                  <a:srgbClr val="FFFFFF"/>
                </a:solidFill>
              </a:defRPr>
            </a:pPr>
            <a:endParaRPr u="sng" dirty="0">
              <a:solidFill>
                <a:srgbClr val="FF00FF"/>
              </a:solidFill>
              <a:uFill>
                <a:solidFill>
                  <a:srgbClr val="0000FF"/>
                </a:solidFill>
              </a:uFill>
              <a:hlinkClick r:id="rId3">
                <a:extLst>
                  <a:ext uri="{A12FA001-AC4F-418D-AE19-62706E023703}">
                    <ahyp:hlinkClr xmlns:ahyp="http://schemas.microsoft.com/office/drawing/2018/hyperlinkcolor" val="tx"/>
                  </a:ext>
                </a:extLst>
              </a:hlinkClick>
            </a:endParaRPr>
          </a:p>
          <a:p>
            <a:pPr marL="457200" lvl="8" indent="-457200">
              <a:buClr>
                <a:srgbClr val="942235"/>
              </a:buClr>
              <a:buSzPct val="100000"/>
              <a:buFont typeface="Armin Grotesk Regular"/>
              <a:buChar char="•"/>
              <a:defRPr sz="3000">
                <a:solidFill>
                  <a:srgbClr val="FFFFFF"/>
                </a:solidFill>
              </a:defRPr>
            </a:pPr>
            <a:r>
              <a:rPr dirty="0"/>
              <a:t> </a:t>
            </a:r>
            <a:r>
              <a:rPr u="sng" dirty="0" err="1">
                <a:solidFill>
                  <a:srgbClr val="0000FF"/>
                </a:solidFill>
                <a:uFill>
                  <a:solidFill>
                    <a:srgbClr val="0000FF"/>
                  </a:solidFill>
                </a:uFill>
                <a:hlinkClick r:id="rId4">
                  <a:extLst>
                    <a:ext uri="{A12FA001-AC4F-418D-AE19-62706E023703}">
                      <ahyp:hlinkClr xmlns:ahyp="http://schemas.microsoft.com/office/drawing/2018/hyperlinkcolor" val="tx"/>
                    </a:ext>
                  </a:extLst>
                </a:hlinkClick>
              </a:rPr>
              <a:t>testēšanas</a:t>
            </a:r>
            <a:r>
              <a:rPr dirty="0"/>
              <a:t> un  </a:t>
            </a:r>
            <a:r>
              <a:rPr u="sng" dirty="0" err="1">
                <a:solidFill>
                  <a:srgbClr val="0000FF"/>
                </a:solidFill>
                <a:uFill>
                  <a:solidFill>
                    <a:srgbClr val="0000FF"/>
                  </a:solidFill>
                </a:uFill>
                <a:hlinkClick r:id="rId5">
                  <a:extLst>
                    <a:ext uri="{A12FA001-AC4F-418D-AE19-62706E023703}">
                      <ahyp:hlinkClr xmlns:ahyp="http://schemas.microsoft.com/office/drawing/2018/hyperlinkcolor" val="tx"/>
                    </a:ext>
                  </a:extLst>
                </a:hlinkClick>
              </a:rPr>
              <a:t>kalibrēšanas</a:t>
            </a:r>
            <a:r>
              <a:rPr dirty="0"/>
              <a:t> </a:t>
            </a:r>
            <a:r>
              <a:rPr dirty="0" err="1"/>
              <a:t>laboratorijas</a:t>
            </a:r>
            <a:endParaRPr dirty="0"/>
          </a:p>
        </p:txBody>
      </p:sp>
      <p:sp>
        <p:nvSpPr>
          <p:cNvPr id="127" name="Pieteikšanās"/>
          <p:cNvSpPr txBox="1"/>
          <p:nvPr/>
        </p:nvSpPr>
        <p:spPr>
          <a:xfrm>
            <a:off x="17780846" y="900628"/>
            <a:ext cx="3379828" cy="1864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defRPr sz="3200">
                <a:solidFill>
                  <a:srgbClr val="FFFFFF"/>
                </a:solidFill>
                <a:latin typeface="Armin Grotesk SemiBold"/>
                <a:ea typeface="Armin Grotesk SemiBold"/>
                <a:cs typeface="Armin Grotesk SemiBold"/>
                <a:sym typeface="Armin Grotesk SemiBold"/>
              </a:defRPr>
            </a:lvl1pPr>
          </a:lstStyle>
          <a:p>
            <a:r>
              <a:t>Sertificēšanas un testēšanas pakalpojumi</a:t>
            </a:r>
          </a:p>
        </p:txBody>
      </p:sp>
      <p:sp>
        <p:nvSpPr>
          <p:cNvPr id="128" name="Kvalifikācijas pazīmes…"/>
          <p:cNvSpPr txBox="1">
            <a:spLocks noGrp="1"/>
          </p:cNvSpPr>
          <p:nvPr>
            <p:ph type="title" idx="4294967295"/>
          </p:nvPr>
        </p:nvSpPr>
        <p:spPr>
          <a:xfrm>
            <a:off x="1000490" y="994663"/>
            <a:ext cx="13658485" cy="2520064"/>
          </a:xfrm>
          <a:prstGeom prst="rect">
            <a:avLst/>
          </a:prstGeom>
        </p:spPr>
        <p:txBody>
          <a:bodyPr>
            <a:normAutofit/>
          </a:bodyPr>
          <a:lstStyle/>
          <a:p>
            <a:pPr defTabSz="1109609">
              <a:lnSpc>
                <a:spcPct val="80000"/>
              </a:lnSpc>
              <a:defRPr sz="8800">
                <a:solidFill>
                  <a:srgbClr val="A7A7A7"/>
                </a:solidFill>
                <a:latin typeface="Armin Grotesk UltraBold"/>
                <a:ea typeface="Armin Grotesk UltraBold"/>
                <a:cs typeface="Armin Grotesk UltraBold"/>
                <a:sym typeface="Armin Grotesk UltraBold"/>
              </a:defRPr>
            </a:pPr>
            <a:r>
              <a:t>Pakalpojuma sniedzēji:</a:t>
            </a:r>
          </a:p>
        </p:txBody>
      </p:sp>
      <p:sp>
        <p:nvSpPr>
          <p:cNvPr id="129" name="TextBox 4"/>
          <p:cNvSpPr txBox="1"/>
          <p:nvPr/>
        </p:nvSpPr>
        <p:spPr>
          <a:xfrm>
            <a:off x="1588061" y="9836401"/>
            <a:ext cx="12819179" cy="3418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400">
                <a:solidFill>
                  <a:srgbClr val="A7A7A7"/>
                </a:solidFill>
                <a:latin typeface="Armin Grotesk UltraBold"/>
                <a:ea typeface="Armin Grotesk UltraBold"/>
                <a:cs typeface="Armin Grotesk UltraBold"/>
                <a:sym typeface="Armin Grotesk UltraBold"/>
              </a:defRPr>
            </a:pPr>
            <a:r>
              <a:t>Testēšanas, kalibrēšanas laboratorijas ar ko komersanti sadarbojušies: </a:t>
            </a:r>
          </a:p>
          <a:p>
            <a:pPr marL="457200" indent="-457200">
              <a:buClr>
                <a:srgbClr val="942235"/>
              </a:buClr>
              <a:buSzPct val="100000"/>
              <a:buFont typeface="Armin Grotesk Regular"/>
              <a:buChar char="•"/>
              <a:defRPr sz="3000">
                <a:solidFill>
                  <a:srgbClr val="FFFFFF"/>
                </a:solidFill>
              </a:defRPr>
            </a:pPr>
            <a:r>
              <a:t>Latvijas Nacionālais metroloģijas centrs </a:t>
            </a:r>
          </a:p>
          <a:p>
            <a:pPr marL="457200" indent="-457200">
              <a:buClr>
                <a:srgbClr val="942235"/>
              </a:buClr>
              <a:buSzPct val="100000"/>
              <a:buFont typeface="Armin Grotesk Regular"/>
              <a:buChar char="•"/>
              <a:defRPr sz="3000">
                <a:solidFill>
                  <a:srgbClr val="FFFFFF"/>
                </a:solidFill>
              </a:defRPr>
            </a:pPr>
            <a:r>
              <a:t>Sertifikācijas un testēšanas centrs </a:t>
            </a:r>
          </a:p>
          <a:p>
            <a:pPr marL="457200" indent="-457200">
              <a:buClr>
                <a:srgbClr val="942235"/>
              </a:buClr>
              <a:buSzPct val="100000"/>
              <a:buFont typeface="Armin Grotesk Regular"/>
              <a:buChar char="•"/>
              <a:defRPr sz="3000">
                <a:solidFill>
                  <a:srgbClr val="FFFFFF"/>
                </a:solidFill>
              </a:defRPr>
            </a:pPr>
            <a:r>
              <a:t>Tehnisko ekspertu sabiedrība ar ierobežotu atbildību "TUV Nord Baltik" u.c.</a:t>
            </a:r>
          </a:p>
        </p:txBody>
      </p:sp>
      <p:sp>
        <p:nvSpPr>
          <p:cNvPr id="130" name="TextBox 4"/>
          <p:cNvSpPr txBox="1"/>
          <p:nvPr/>
        </p:nvSpPr>
        <p:spPr>
          <a:xfrm>
            <a:off x="1588061" y="7704418"/>
            <a:ext cx="13070914" cy="2783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400">
                <a:solidFill>
                  <a:srgbClr val="A7A7A7"/>
                </a:solidFill>
                <a:latin typeface="Armin Grotesk UltraBold"/>
                <a:ea typeface="Armin Grotesk UltraBold"/>
                <a:cs typeface="Armin Grotesk UltraBold"/>
                <a:sym typeface="Armin Grotesk UltraBold"/>
              </a:defRPr>
            </a:pPr>
            <a:r>
              <a:t>Sertificēšanas institūcijas ar ko komersanti sadarbojušies: </a:t>
            </a:r>
          </a:p>
          <a:p>
            <a:pPr marL="457200" indent="-457200">
              <a:buClr>
                <a:srgbClr val="942235"/>
              </a:buClr>
              <a:buSzPct val="100000"/>
              <a:buFont typeface="Armin Grotesk Regular"/>
              <a:buChar char="•"/>
              <a:defRPr sz="3000">
                <a:solidFill>
                  <a:srgbClr val="FFFFFF"/>
                </a:solidFill>
              </a:defRPr>
            </a:pPr>
            <a:r>
              <a:t>Inspecta Latvia</a:t>
            </a:r>
          </a:p>
          <a:p>
            <a:pPr marL="457200" indent="-457200">
              <a:buClr>
                <a:srgbClr val="942235"/>
              </a:buClr>
              <a:buSzPct val="100000"/>
              <a:buFont typeface="Armin Grotesk Regular"/>
              <a:buChar char="•"/>
              <a:defRPr sz="3000">
                <a:solidFill>
                  <a:srgbClr val="FFFFFF"/>
                </a:solidFill>
              </a:defRPr>
            </a:pPr>
            <a:r>
              <a:t>Sertifikācijas un testēšanas centrs </a:t>
            </a:r>
          </a:p>
          <a:p>
            <a:pPr marL="457200" indent="-457200">
              <a:buClr>
                <a:srgbClr val="942235"/>
              </a:buClr>
              <a:buSzPct val="100000"/>
              <a:buFont typeface="Armin Grotesk Regular"/>
              <a:buChar char="•"/>
              <a:defRPr sz="3000">
                <a:solidFill>
                  <a:srgbClr val="FFFFFF"/>
                </a:solidFill>
              </a:defRPr>
            </a:pPr>
            <a:r>
              <a:t>SGS LATVIJA LTD u.c.</a:t>
            </a:r>
          </a:p>
        </p:txBody>
      </p:sp>
      <p:sp>
        <p:nvSpPr>
          <p:cNvPr id="131" name="Arrow"/>
          <p:cNvSpPr/>
          <p:nvPr/>
        </p:nvSpPr>
        <p:spPr>
          <a:xfrm>
            <a:off x="16207421" y="199980"/>
            <a:ext cx="992476" cy="865677"/>
          </a:xfrm>
          <a:prstGeom prst="rightArrow">
            <a:avLst>
              <a:gd name="adj1" fmla="val 32000"/>
              <a:gd name="adj2" fmla="val 64000"/>
            </a:avLst>
          </a:prstGeom>
          <a:solidFill>
            <a:srgbClr val="942235"/>
          </a:solidFill>
          <a:ln w="12700">
            <a:miter lim="400000"/>
          </a:ln>
          <a:effectLst>
            <a:outerShdw blurRad="38100" dist="25400" dir="5400000" rotWithShape="0">
              <a:srgbClr val="000000">
                <a:alpha val="35000"/>
              </a:srgbClr>
            </a:outerShdw>
          </a:effectLst>
        </p:spPr>
        <p:txBody>
          <a:bodyPr lIns="55450" tIns="55450" rIns="55450" bIns="55450" anchor="ctr"/>
          <a:lstStyle/>
          <a:p>
            <a:pPr>
              <a:defRPr>
                <a:solidFill>
                  <a:srgbClr val="942235"/>
                </a:solidFill>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4"/>
          <p:cNvSpPr txBox="1"/>
          <p:nvPr/>
        </p:nvSpPr>
        <p:spPr>
          <a:xfrm>
            <a:off x="919209" y="2749551"/>
            <a:ext cx="16184126" cy="754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80000"/>
              </a:lnSpc>
              <a:defRPr sz="3000">
                <a:solidFill>
                  <a:srgbClr val="A7A7A7"/>
                </a:solidFill>
                <a:latin typeface="Armin Grotesk UltraBold"/>
                <a:ea typeface="Armin Grotesk UltraBold"/>
                <a:cs typeface="Armin Grotesk UltraBold"/>
                <a:sym typeface="Armin Grotesk UltraBold"/>
              </a:defRPr>
            </a:pPr>
            <a:r>
              <a:rPr lang="lv-LV" dirty="0"/>
              <a:t>Eiropas Savienības dalībvalstī, Eiropas Ekonomikas zonas (EEZ) valstī vai Šveices Konfederācijā reģistrēts komersants, kas atbilst LIAA noteiktajiem vērtēšanas kritērijiem: </a:t>
            </a:r>
          </a:p>
          <a:p>
            <a:pPr>
              <a:defRPr sz="2800">
                <a:solidFill>
                  <a:srgbClr val="A7A7A7"/>
                </a:solidFill>
                <a:latin typeface="Armin Grotesk UltraBold"/>
                <a:ea typeface="Armin Grotesk UltraBold"/>
                <a:cs typeface="Armin Grotesk UltraBold"/>
                <a:sym typeface="Armin Grotesk UltraBold"/>
              </a:defRPr>
            </a:pPr>
            <a:endParaRPr lang="lv-LV" dirty="0"/>
          </a:p>
          <a:p>
            <a:pPr marL="457200" indent="-457200">
              <a:buClr>
                <a:srgbClr val="942235"/>
              </a:buClr>
              <a:buSzPct val="100000"/>
              <a:buFont typeface="Armin Grotesk Regular"/>
              <a:buChar char="•"/>
              <a:defRPr sz="2800">
                <a:solidFill>
                  <a:srgbClr val="FFFFFF"/>
                </a:solidFill>
              </a:defRPr>
            </a:pPr>
            <a:r>
              <a:rPr lang="lv-LV" dirty="0"/>
              <a:t>kuram pēdējo 3 gadu laikā no cenu aptaujas veikšanas dienas ir pieredze vismaz 3 jauna produkta tehniski ekonomiskās </a:t>
            </a:r>
            <a:r>
              <a:rPr lang="lv-LV" dirty="0" err="1"/>
              <a:t>priekšizpētes</a:t>
            </a:r>
            <a:r>
              <a:rPr lang="lv-LV" dirty="0"/>
              <a:t>/produkta rūpnieciskā dizaina izstrādē/dizainera pakalpojuma izstrādē, kuru katra pakalpojuma līgumsumma bez pievienotās vērtības nodokļa (turpmāk - PVN) ir vismaz:</a:t>
            </a:r>
          </a:p>
          <a:p>
            <a:pPr marL="901700" indent="-457200">
              <a:buClr>
                <a:srgbClr val="942235"/>
              </a:buClr>
              <a:buSzPct val="100000"/>
              <a:buFont typeface="Armin Grotesk Regular"/>
              <a:buChar char="•"/>
              <a:defRPr sz="2800">
                <a:solidFill>
                  <a:srgbClr val="FFFFFF"/>
                </a:solidFill>
              </a:defRPr>
            </a:pPr>
            <a:r>
              <a:rPr lang="lv-LV" dirty="0"/>
              <a:t>3000 EUR, ja pieprasītais atbalsta apmērs šai darbībai nepārsniedz 5000 EUR;</a:t>
            </a:r>
          </a:p>
          <a:p>
            <a:pPr marL="901700" indent="-457200">
              <a:buClr>
                <a:srgbClr val="942235"/>
              </a:buClr>
              <a:buSzPct val="100000"/>
              <a:buFont typeface="Armin Grotesk Regular"/>
              <a:buChar char="•"/>
              <a:defRPr sz="2800">
                <a:solidFill>
                  <a:srgbClr val="FFFFFF"/>
                </a:solidFill>
              </a:defRPr>
            </a:pPr>
            <a:r>
              <a:rPr lang="lv-LV" dirty="0"/>
              <a:t>5000 EUR, ja pieprasītais atbalsta apmērs šai darbībai pārsniedz 5 000 EUR, bet nav lielāks kā 10 000 EUR;</a:t>
            </a:r>
          </a:p>
          <a:p>
            <a:pPr marL="901700" indent="-457200">
              <a:buClr>
                <a:srgbClr val="942235"/>
              </a:buClr>
              <a:buSzPct val="100000"/>
              <a:buFont typeface="Armin Grotesk Regular"/>
              <a:buChar char="•"/>
              <a:defRPr sz="2800">
                <a:solidFill>
                  <a:srgbClr val="FFFFFF"/>
                </a:solidFill>
              </a:defRPr>
            </a:pPr>
            <a:r>
              <a:rPr lang="lv-LV" dirty="0"/>
              <a:t>10 000 EUR, ja pieprasītais atbalsta apmērs šai darbībai pārsniedz 10 000 EUR, bet nav lielāks kā 15 000 EUR;</a:t>
            </a:r>
          </a:p>
          <a:p>
            <a:pPr marL="901700" indent="-457200">
              <a:buClr>
                <a:srgbClr val="942235"/>
              </a:buClr>
              <a:buSzPct val="100000"/>
              <a:buFont typeface="Armin Grotesk Regular"/>
              <a:buChar char="•"/>
              <a:defRPr sz="2800">
                <a:solidFill>
                  <a:srgbClr val="FFFFFF"/>
                </a:solidFill>
              </a:defRPr>
            </a:pPr>
            <a:r>
              <a:rPr lang="lv-LV" dirty="0"/>
              <a:t>15 000 EUR, ja pieprasītais atbalsta apmērs šai darbībai pārsniedz 15 000 EUR, bet nav lielāks kā 20 000 EUR;</a:t>
            </a:r>
          </a:p>
          <a:p>
            <a:pPr marL="901700" indent="-457200">
              <a:buClr>
                <a:srgbClr val="942235"/>
              </a:buClr>
              <a:buSzPct val="100000"/>
              <a:buFont typeface="Armin Grotesk Regular"/>
              <a:buChar char="•"/>
              <a:defRPr sz="2800">
                <a:solidFill>
                  <a:srgbClr val="FFFFFF"/>
                </a:solidFill>
              </a:defRPr>
            </a:pPr>
            <a:r>
              <a:rPr lang="lv-LV" dirty="0"/>
              <a:t>20 000 EUR, ja pieprasītais atbalsta apmērs šai darbībai pārsniedz 20 000 EUR.</a:t>
            </a:r>
          </a:p>
          <a:p>
            <a:pPr indent="444500">
              <a:defRPr sz="2800">
                <a:solidFill>
                  <a:srgbClr val="FFFFFF"/>
                </a:solidFill>
              </a:defRPr>
            </a:pPr>
            <a:endParaRPr lang="lv-LV" dirty="0"/>
          </a:p>
          <a:p>
            <a:pPr>
              <a:lnSpc>
                <a:spcPct val="80000"/>
              </a:lnSpc>
              <a:defRPr sz="3000">
                <a:solidFill>
                  <a:srgbClr val="A7A7A7"/>
                </a:solidFill>
                <a:latin typeface="Armin Grotesk UltraBold"/>
                <a:ea typeface="Armin Grotesk UltraBold"/>
                <a:cs typeface="Armin Grotesk UltraBold"/>
                <a:sym typeface="Armin Grotesk UltraBold"/>
              </a:defRPr>
            </a:pPr>
            <a:endParaRPr lang="lv-LV" dirty="0"/>
          </a:p>
          <a:p>
            <a:pPr>
              <a:lnSpc>
                <a:spcPct val="80000"/>
              </a:lnSpc>
              <a:defRPr sz="3000">
                <a:solidFill>
                  <a:srgbClr val="A7A7A7"/>
                </a:solidFill>
                <a:latin typeface="Armin Grotesk UltraBold"/>
                <a:ea typeface="Armin Grotesk UltraBold"/>
                <a:cs typeface="Armin Grotesk UltraBold"/>
                <a:sym typeface="Armin Grotesk UltraBold"/>
              </a:defRPr>
            </a:pPr>
            <a:r>
              <a:rPr lang="lv-LV" dirty="0"/>
              <a:t>Pieredze tiek apliecināta  ar pakalpojuma sniedzēja parakstītu apliecinājumu, vai pakalpojuma sniedzējs norada publiski pieejamo informāciju, kas apliecina atbilstību</a:t>
            </a:r>
          </a:p>
        </p:txBody>
      </p:sp>
      <p:sp>
        <p:nvSpPr>
          <p:cNvPr id="134" name="Pieteikšanās"/>
          <p:cNvSpPr txBox="1"/>
          <p:nvPr/>
        </p:nvSpPr>
        <p:spPr>
          <a:xfrm>
            <a:off x="17782548" y="876315"/>
            <a:ext cx="6105308" cy="420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spAutoFit/>
          </a:bodyPr>
          <a:lstStyle/>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tehniski ekonomiskā priekšizpēte;</a:t>
            </a: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produkta rūpnieciskā dizaina izstrāde;</a:t>
            </a: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dizainera pakalpojums</a:t>
            </a:r>
          </a:p>
        </p:txBody>
      </p:sp>
      <p:sp>
        <p:nvSpPr>
          <p:cNvPr id="135" name="Kvalifikācijas pazīmes…"/>
          <p:cNvSpPr txBox="1">
            <a:spLocks noGrp="1"/>
          </p:cNvSpPr>
          <p:nvPr>
            <p:ph type="title" idx="4294967295"/>
          </p:nvPr>
        </p:nvSpPr>
        <p:spPr>
          <a:xfrm>
            <a:off x="924289" y="918463"/>
            <a:ext cx="18886946" cy="2262888"/>
          </a:xfrm>
          <a:prstGeom prst="rect">
            <a:avLst/>
          </a:prstGeom>
        </p:spPr>
        <p:txBody>
          <a:bodyPr>
            <a:normAutofit/>
          </a:bodyPr>
          <a:lstStyle/>
          <a:p>
            <a:pPr defTabSz="1109609">
              <a:lnSpc>
                <a:spcPct val="80000"/>
              </a:lnSpc>
              <a:defRPr sz="8800">
                <a:solidFill>
                  <a:srgbClr val="A7A7A7"/>
                </a:solidFill>
                <a:latin typeface="Armin Grotesk UltraBold"/>
                <a:ea typeface="Armin Grotesk UltraBold"/>
                <a:cs typeface="Armin Grotesk UltraBold"/>
                <a:sym typeface="Armin Grotesk UltraBold"/>
              </a:defRPr>
            </a:pPr>
            <a:r>
              <a:t>Pakalpojuma  sniedzēji:</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shutterstock_534796828.jpg" descr="shutterstock_534796828.jpg"/>
          <p:cNvPicPr>
            <a:picLocks noChangeAspect="1"/>
          </p:cNvPicPr>
          <p:nvPr/>
        </p:nvPicPr>
        <p:blipFill>
          <a:blip r:embed="rId2"/>
          <a:srcRect l="58829" r="14040"/>
          <a:stretch>
            <a:fillRect/>
          </a:stretch>
        </p:blipFill>
        <p:spPr>
          <a:xfrm>
            <a:off x="17768198" y="-3"/>
            <a:ext cx="6615803" cy="13716004"/>
          </a:xfrm>
          <a:prstGeom prst="rect">
            <a:avLst/>
          </a:prstGeom>
          <a:ln w="12700">
            <a:miter lim="400000"/>
          </a:ln>
        </p:spPr>
      </p:pic>
      <p:sp>
        <p:nvSpPr>
          <p:cNvPr id="138"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39" name="Atbalsta saņēmējs"/>
          <p:cNvSpPr txBox="1">
            <a:spLocks noGrp="1"/>
          </p:cNvSpPr>
          <p:nvPr>
            <p:ph type="title" idx="4294967295"/>
          </p:nvPr>
        </p:nvSpPr>
        <p:spPr>
          <a:xfrm>
            <a:off x="941137" y="911422"/>
            <a:ext cx="20376428" cy="2155628"/>
          </a:xfrm>
          <a:prstGeom prst="rect">
            <a:avLst/>
          </a:prstGeom>
        </p:spPr>
        <p:txBody>
          <a:bodyPr>
            <a:normAutofit/>
          </a:bodyPr>
          <a:lstStyle>
            <a:lvl1pPr>
              <a:defRPr sz="8800" b="1">
                <a:solidFill>
                  <a:srgbClr val="A7A7A7"/>
                </a:solidFill>
                <a:latin typeface="Armin Grotesk UltraBold"/>
                <a:ea typeface="Armin Grotesk UltraBold"/>
                <a:cs typeface="Armin Grotesk UltraBold"/>
                <a:sym typeface="Armin Grotesk UltraBold"/>
              </a:defRPr>
            </a:lvl1pPr>
          </a:lstStyle>
          <a:p>
            <a:r>
              <a:t>Pakalpojuma līguma noslēgšana</a:t>
            </a:r>
          </a:p>
        </p:txBody>
      </p:sp>
      <p:sp>
        <p:nvSpPr>
          <p:cNvPr id="140"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26579" y="2787650"/>
            <a:ext cx="15223306" cy="9176106"/>
          </a:xfrm>
          <a:prstGeom prst="rect">
            <a:avLst/>
          </a:prstGeom>
        </p:spPr>
        <p:txBody>
          <a:bodyPr>
            <a:normAutofit/>
          </a:bodyPr>
          <a:lstStyle/>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Komersants ir tiesīgs nodot vaučeri projekta pieteikumā norādītajam  pakalpojuma sniedzējam vai citam līdzvērtīgam pakalpojuma sniedzējam</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Pakalpojuma līgumu slēdz starp komersantu un pakalpojuma sniedzēju, kam nodots vaučers</a:t>
            </a:r>
          </a:p>
          <a:p>
            <a:pPr marL="0" indent="0">
              <a:lnSpc>
                <a:spcPct val="100000"/>
              </a:lnSpc>
              <a:spcBef>
                <a:spcPts val="0"/>
              </a:spcBef>
              <a:buSzTx/>
              <a:buNone/>
              <a:defRPr sz="2800">
                <a:latin typeface="Armin Grotesk UltraBold"/>
                <a:ea typeface="Armin Grotesk UltraBold"/>
                <a:cs typeface="Armin Grotesk UltraBold"/>
                <a:sym typeface="Armin Grotesk UltraBold"/>
              </a:defRPr>
            </a:pPr>
            <a:endParaRP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Pakalpojuma līgumu var slēgt, ja starp pusēm nepastāv interešu konflikts</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marL="0" indent="0">
              <a:lnSpc>
                <a:spcPct val="100000"/>
              </a:lnSpc>
              <a:spcBef>
                <a:spcPts val="0"/>
              </a:spcBef>
              <a:buSzTx/>
              <a:buNone/>
              <a:defRPr sz="2800">
                <a:latin typeface="Armin Grotesk UltraBold"/>
                <a:ea typeface="Armin Grotesk UltraBold"/>
                <a:cs typeface="Armin Grotesk UltraBold"/>
                <a:sym typeface="Armin Grotesk UltraBold"/>
              </a:defRPr>
            </a:pPr>
            <a:r>
              <a:t>Interešu konflikts =  ja finansējuma saņēmējs, tā dalībnieks (akcionārs), biedrs, padomes vai valdes loceklis, jebkuras minētās personas radinieks līdz otrajai radniecības pakāpei, laulātais vai svainis līdz pirmajai svainības pakāpei vai finansējuma saņēmēja prokūrists vai komercpilnvarnieks ir pakalpojuma sniedzējs.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shutterstock_534796828.jpg" descr="shutterstock_534796828.jpg"/>
          <p:cNvPicPr>
            <a:picLocks noChangeAspect="1"/>
          </p:cNvPicPr>
          <p:nvPr/>
        </p:nvPicPr>
        <p:blipFill>
          <a:blip r:embed="rId2"/>
          <a:srcRect l="58829" r="14040"/>
          <a:stretch>
            <a:fillRect/>
          </a:stretch>
        </p:blipFill>
        <p:spPr>
          <a:xfrm>
            <a:off x="17768198" y="-3"/>
            <a:ext cx="6615802" cy="13716004"/>
          </a:xfrm>
          <a:prstGeom prst="rect">
            <a:avLst/>
          </a:prstGeom>
          <a:ln w="12700">
            <a:miter lim="400000"/>
          </a:ln>
        </p:spPr>
      </p:pic>
      <p:sp>
        <p:nvSpPr>
          <p:cNvPr id="143"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44" name="Atbalsta saņēmējs"/>
          <p:cNvSpPr txBox="1">
            <a:spLocks noGrp="1"/>
          </p:cNvSpPr>
          <p:nvPr>
            <p:ph type="title" idx="4294967295"/>
          </p:nvPr>
        </p:nvSpPr>
        <p:spPr>
          <a:xfrm>
            <a:off x="928437" y="898722"/>
            <a:ext cx="20376428" cy="2155628"/>
          </a:xfrm>
          <a:prstGeom prst="rect">
            <a:avLst/>
          </a:prstGeom>
        </p:spPr>
        <p:txBody>
          <a:bodyPr>
            <a:normAutofit/>
          </a:bodyPr>
          <a:lstStyle>
            <a:lvl1pPr>
              <a:defRPr sz="8800" b="1">
                <a:solidFill>
                  <a:srgbClr val="A7A7A7"/>
                </a:solidFill>
                <a:latin typeface="Armin Grotesk UltraBold"/>
                <a:ea typeface="Armin Grotesk UltraBold"/>
                <a:cs typeface="Armin Grotesk UltraBold"/>
                <a:sym typeface="Armin Grotesk UltraBold"/>
              </a:defRPr>
            </a:lvl1pPr>
          </a:lstStyle>
          <a:p>
            <a:r>
              <a:t>Pakalpojuma līguma noslēgšana</a:t>
            </a:r>
          </a:p>
        </p:txBody>
      </p:sp>
      <p:sp>
        <p:nvSpPr>
          <p:cNvPr id="145"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14582" y="2762250"/>
            <a:ext cx="16223186" cy="9176106"/>
          </a:xfrm>
          <a:prstGeom prst="rect">
            <a:avLst/>
          </a:prstGeom>
        </p:spPr>
        <p:txBody>
          <a:bodyPr>
            <a:normAutofit/>
          </a:bodyPr>
          <a:lstStyle/>
          <a:p>
            <a:pPr marL="0" indent="0">
              <a:lnSpc>
                <a:spcPct val="80000"/>
              </a:lnSpc>
              <a:spcBef>
                <a:spcPts val="0"/>
              </a:spcBef>
              <a:buSzTx/>
              <a:buNone/>
              <a:defRPr sz="3000">
                <a:solidFill>
                  <a:srgbClr val="A7A7A7"/>
                </a:solidFill>
                <a:latin typeface="Armin Grotesk UltraBold"/>
                <a:ea typeface="Armin Grotesk UltraBold"/>
                <a:cs typeface="Armin Grotesk UltraBold"/>
                <a:sym typeface="Armin Grotesk UltraBold"/>
              </a:defRPr>
            </a:pPr>
            <a:r>
              <a:t>Pakalpojuma līgums jānoslēdz divu mēnešu laikā no komersanta atbalsta līguma ar LIAA noslēgšanas dienas</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Pakalpojuma līgumā jāparedz veikt vaučerā norādītās atbalstāmās darbības </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Termiņš nepārsniedz vaučera derīguma termiņu (12 mēneši)</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Vaučerā paredzētā atlīdzība tiek izmaksāta pēc tam, kad komersants  pilnībā nomaksājis savu izmaksu daļu</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Var paredzēt starpposmu* ne biežāk kā reizi ceturksnī</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Vaučerā norādīto atbalstāmo darbību rezultāti (auditējamās vērtības) pieder komersantam</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r>
              <a:t>Vaučera izpildi pakalpojuma sniedzējs nevar nodot citām personām</a:t>
            </a:r>
          </a:p>
          <a:p>
            <a:pPr>
              <a:lnSpc>
                <a:spcPct val="100000"/>
              </a:lnSpc>
              <a:spcBef>
                <a:spcPts val="0"/>
              </a:spcBef>
              <a:buClr>
                <a:srgbClr val="942235"/>
              </a:buClr>
              <a:defRPr sz="2800">
                <a:latin typeface="Armin Grotesk UltraBold"/>
                <a:ea typeface="Armin Grotesk UltraBold"/>
                <a:cs typeface="Armin Grotesk UltraBold"/>
                <a:sym typeface="Armin Grotesk UltraBold"/>
              </a:defRPr>
            </a:pPr>
            <a:endParaRPr/>
          </a:p>
          <a:p>
            <a:pPr marL="0" indent="0">
              <a:lnSpc>
                <a:spcPct val="100000"/>
              </a:lnSpc>
              <a:spcBef>
                <a:spcPts val="0"/>
              </a:spcBef>
              <a:buSzTx/>
              <a:buNone/>
              <a:defRPr sz="2800">
                <a:latin typeface="Armin Grotesk UltraBold"/>
                <a:ea typeface="Armin Grotesk UltraBold"/>
                <a:cs typeface="Armin Grotesk UltraBold"/>
                <a:sym typeface="Armin Grotesk UltraBold"/>
              </a:defRPr>
            </a:pPr>
            <a:r>
              <a:t> LIAA nevar izmaksāt avansu</a:t>
            </a:r>
          </a:p>
          <a:p>
            <a:pPr marL="0" indent="0">
              <a:lnSpc>
                <a:spcPct val="100000"/>
              </a:lnSpc>
              <a:spcBef>
                <a:spcPts val="0"/>
              </a:spcBef>
              <a:buSzTx/>
              <a:buNone/>
              <a:defRPr sz="2800">
                <a:latin typeface="Armin Grotesk UltraBold"/>
                <a:ea typeface="Armin Grotesk UltraBold"/>
                <a:cs typeface="Armin Grotesk UltraBold"/>
                <a:sym typeface="Armin Grotesk UltraBold"/>
              </a:defRPr>
            </a:pPr>
            <a:endParaRPr/>
          </a:p>
          <a:p>
            <a:pPr marL="0" indent="0">
              <a:lnSpc>
                <a:spcPct val="100000"/>
              </a:lnSpc>
              <a:spcBef>
                <a:spcPts val="0"/>
              </a:spcBef>
              <a:buSzTx/>
              <a:buNone/>
              <a:defRPr sz="2800">
                <a:latin typeface="Armin Grotesk UltraBold"/>
                <a:ea typeface="Armin Grotesk UltraBold"/>
                <a:cs typeface="Armin Grotesk UltraBold"/>
                <a:sym typeface="Armin Grotesk UltraBold"/>
              </a:defRPr>
            </a:pPr>
            <a:r>
              <a:t>*Starpposma vai noslēguma maksājumu jāparedz par auditējamu vērtību. Auditējama vērtība ir fiziski izmērāms veiktās darbības rezultāts, kas pamatots ar dokumentiem (pieņemšanas - nodošanas akts un nodevums, atskaite par paveiktiem darbiem u.c.)</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shutterstock_534796828.jpg" descr="shutterstock_534796828.jpg"/>
          <p:cNvPicPr>
            <a:picLocks noChangeAspect="1"/>
          </p:cNvPicPr>
          <p:nvPr/>
        </p:nvPicPr>
        <p:blipFill>
          <a:blip r:embed="rId2"/>
          <a:srcRect l="47276" t="7036" r="19660" b="9333"/>
          <a:stretch>
            <a:fillRect/>
          </a:stretch>
        </p:blipFill>
        <p:spPr>
          <a:xfrm rot="20492842">
            <a:off x="15767575" y="-694439"/>
            <a:ext cx="10617154" cy="15104873"/>
          </a:xfrm>
          <a:custGeom>
            <a:avLst/>
            <a:gdLst/>
            <a:ahLst/>
            <a:cxnLst>
              <a:cxn ang="0">
                <a:pos x="wd2" y="hd2"/>
              </a:cxn>
              <a:cxn ang="5400000">
                <a:pos x="wd2" y="hd2"/>
              </a:cxn>
              <a:cxn ang="10800000">
                <a:pos x="wd2" y="hd2"/>
              </a:cxn>
              <a:cxn ang="16200000">
                <a:pos x="wd2" y="hd2"/>
              </a:cxn>
            </a:cxnLst>
            <a:rect l="0" t="0" r="r" b="b"/>
            <a:pathLst>
              <a:path w="21600" h="21600" extrusionOk="0">
                <a:moveTo>
                  <a:pt x="8832" y="0"/>
                </a:moveTo>
                <a:lnTo>
                  <a:pt x="0" y="18605"/>
                </a:lnTo>
                <a:lnTo>
                  <a:pt x="12768" y="21600"/>
                </a:lnTo>
                <a:lnTo>
                  <a:pt x="21600" y="2995"/>
                </a:lnTo>
                <a:lnTo>
                  <a:pt x="8832" y="0"/>
                </a:lnTo>
                <a:close/>
              </a:path>
            </a:pathLst>
          </a:custGeom>
          <a:ln w="12700">
            <a:miter lim="400000"/>
          </a:ln>
        </p:spPr>
      </p:pic>
      <p:sp>
        <p:nvSpPr>
          <p:cNvPr id="148"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149" name="Atbalsta saņēmējs"/>
          <p:cNvSpPr txBox="1">
            <a:spLocks noGrp="1"/>
          </p:cNvSpPr>
          <p:nvPr>
            <p:ph type="title" idx="4294967295"/>
          </p:nvPr>
        </p:nvSpPr>
        <p:spPr>
          <a:xfrm>
            <a:off x="941137" y="911422"/>
            <a:ext cx="16874971" cy="3099140"/>
          </a:xfrm>
          <a:prstGeom prst="rect">
            <a:avLst/>
          </a:prstGeom>
        </p:spPr>
        <p:txBody>
          <a:bodyPr>
            <a:normAutofit/>
          </a:bodyPr>
          <a:lstStyle>
            <a:lvl1pPr>
              <a:lnSpc>
                <a:spcPct val="80000"/>
              </a:lnSpc>
              <a:defRPr sz="7900" b="1">
                <a:solidFill>
                  <a:srgbClr val="A7A7A7"/>
                </a:solidFill>
                <a:latin typeface="Armin Grotesk UltraBold"/>
                <a:ea typeface="Armin Grotesk UltraBold"/>
                <a:cs typeface="Armin Grotesk UltraBold"/>
                <a:sym typeface="Armin Grotesk UltraBold"/>
              </a:defRPr>
            </a:lvl1pPr>
          </a:lstStyle>
          <a:p>
            <a:r>
              <a:t>Vaučera nosacījumu ievērošanas apliecinājums </a:t>
            </a:r>
          </a:p>
        </p:txBody>
      </p:sp>
      <p:sp>
        <p:nvSpPr>
          <p:cNvPr id="150"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09177" y="4163573"/>
            <a:ext cx="16237703" cy="9176107"/>
          </a:xfrm>
          <a:prstGeom prst="rect">
            <a:avLst/>
          </a:prstGeom>
        </p:spPr>
        <p:txBody>
          <a:bodyPr>
            <a:normAutofit/>
          </a:bodyPr>
          <a:lstStyle/>
          <a:p>
            <a:pPr>
              <a:lnSpc>
                <a:spcPct val="100000"/>
              </a:lnSpc>
              <a:spcBef>
                <a:spcPts val="0"/>
              </a:spcBef>
              <a:buClr>
                <a:srgbClr val="942235"/>
              </a:buClr>
              <a:defRPr sz="2800"/>
            </a:pPr>
            <a:r>
              <a:t>Apliecinājumu komersantam jāiesniedz LIAA viena mēneša laikā no pakalpojuma līguma noslēgšanas dienas </a:t>
            </a:r>
          </a:p>
          <a:p>
            <a:pPr>
              <a:lnSpc>
                <a:spcPct val="100000"/>
              </a:lnSpc>
              <a:spcBef>
                <a:spcPts val="0"/>
              </a:spcBef>
              <a:buClr>
                <a:srgbClr val="942235"/>
              </a:buClr>
              <a:defRPr sz="2800"/>
            </a:pPr>
            <a:r>
              <a:t>Vaučera nosacījumu ievērošanas apliecinājumu paraksta komersanta un pakalpojuma sniedzēja paraksttiesīgā persona </a:t>
            </a:r>
          </a:p>
          <a:p>
            <a:pPr>
              <a:lnSpc>
                <a:spcPct val="100000"/>
              </a:lnSpc>
              <a:spcBef>
                <a:spcPts val="0"/>
              </a:spcBef>
              <a:buClr>
                <a:srgbClr val="942235"/>
              </a:buClr>
              <a:defRPr sz="2800"/>
            </a:pPr>
            <a:r>
              <a:t>Apliecinājumā:</a:t>
            </a:r>
          </a:p>
          <a:p>
            <a:pPr marL="1637594" lvl="2" indent="-723194">
              <a:lnSpc>
                <a:spcPct val="100000"/>
              </a:lnSpc>
              <a:spcBef>
                <a:spcPts val="0"/>
              </a:spcBef>
              <a:buClr>
                <a:srgbClr val="942235"/>
              </a:buClr>
              <a:buFontTx/>
              <a:buAutoNum type="arabicPeriod"/>
              <a:defRPr sz="2800"/>
            </a:pPr>
            <a:r>
              <a:t>apliecina vaučera nosacījumu ievērošanu</a:t>
            </a:r>
          </a:p>
          <a:p>
            <a:pPr marL="1637594" lvl="2" indent="-723194">
              <a:lnSpc>
                <a:spcPct val="100000"/>
              </a:lnSpc>
              <a:spcBef>
                <a:spcPts val="0"/>
              </a:spcBef>
              <a:buClr>
                <a:srgbClr val="942235"/>
              </a:buClr>
              <a:buFontTx/>
              <a:buAutoNum type="arabicPeriod"/>
              <a:defRPr sz="2800"/>
            </a:pPr>
            <a:r>
              <a:t>apliecina interešu konflikta neesamību</a:t>
            </a:r>
          </a:p>
          <a:p>
            <a:pPr marL="1637594" lvl="2" indent="-723194">
              <a:lnSpc>
                <a:spcPct val="100000"/>
              </a:lnSpc>
              <a:spcBef>
                <a:spcPts val="0"/>
              </a:spcBef>
              <a:buClr>
                <a:srgbClr val="942235"/>
              </a:buClr>
              <a:buFontTx/>
              <a:buAutoNum type="arabicPeriod"/>
              <a:defRPr sz="2800"/>
            </a:pPr>
            <a:r>
              <a:t>norāda pakalpojuma noslēgšanas datumu (tam jābūt noslēgtam 2 mēnešu laikā no komersanta atbalsta līguma datuma)</a:t>
            </a:r>
          </a:p>
          <a:p>
            <a:pPr marL="1637594" lvl="2" indent="-723194">
              <a:lnSpc>
                <a:spcPct val="100000"/>
              </a:lnSpc>
              <a:spcBef>
                <a:spcPts val="0"/>
              </a:spcBef>
              <a:buClr>
                <a:srgbClr val="942235"/>
              </a:buClr>
              <a:buFontTx/>
              <a:buAutoNum type="arabicPeriod"/>
              <a:defRPr sz="2800"/>
            </a:pPr>
            <a:r>
              <a:t>norāda pakalpojuma sniedzēja e-pasta adresi</a:t>
            </a:r>
          </a:p>
          <a:p>
            <a:pPr marL="1637594" lvl="2" indent="-723194">
              <a:lnSpc>
                <a:spcPct val="100000"/>
              </a:lnSpc>
              <a:spcBef>
                <a:spcPts val="0"/>
              </a:spcBef>
              <a:buClr>
                <a:srgbClr val="942235"/>
              </a:buClr>
              <a:buFontTx/>
              <a:buAutoNum type="arabicPeriod"/>
              <a:defRPr sz="2800"/>
            </a:pPr>
            <a:r>
              <a:t>norāda pakalpojuma līguma beigu termiņu (kas nevar būt garāks kā 12 mēneši no pakalpojuma līguma noslēgšanas dienas)</a:t>
            </a:r>
          </a:p>
          <a:p>
            <a:pPr marL="1637594" lvl="2" indent="-723194">
              <a:lnSpc>
                <a:spcPct val="100000"/>
              </a:lnSpc>
              <a:spcBef>
                <a:spcPts val="0"/>
              </a:spcBef>
              <a:buClr>
                <a:srgbClr val="942235"/>
              </a:buClr>
              <a:defRPr sz="2800"/>
            </a:pPr>
            <a:endParaRPr/>
          </a:p>
          <a:p>
            <a:pPr>
              <a:lnSpc>
                <a:spcPct val="100000"/>
              </a:lnSpc>
              <a:spcBef>
                <a:spcPts val="0"/>
              </a:spcBef>
              <a:buClr>
                <a:srgbClr val="942235"/>
              </a:buClr>
              <a:defRPr sz="2800"/>
            </a:pPr>
            <a:r>
              <a:t>LIAA elektroniski nosūta komersantam un pakalpojuma sniedzējam paziņojumu par vaučera nosacījumu ievērošanas apliecinājuma apstiprināšanu, noraidīšanu vai papildu informācijas pieprasīšanu</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Atbalsta saņēmējs"/>
          <p:cNvSpPr txBox="1">
            <a:spLocks noGrp="1"/>
          </p:cNvSpPr>
          <p:nvPr>
            <p:ph type="title" idx="4294967295"/>
          </p:nvPr>
        </p:nvSpPr>
        <p:spPr>
          <a:xfrm>
            <a:off x="941137" y="911422"/>
            <a:ext cx="20376428" cy="2155628"/>
          </a:xfrm>
          <a:prstGeom prst="rect">
            <a:avLst/>
          </a:prstGeom>
        </p:spPr>
        <p:txBody>
          <a:bodyPr>
            <a:normAutofit/>
          </a:bodyPr>
          <a:lstStyle>
            <a:lvl1pPr>
              <a:defRPr sz="8800" b="1">
                <a:solidFill>
                  <a:srgbClr val="A7A7A7"/>
                </a:solidFill>
                <a:latin typeface="Armin Grotesk UltraBold"/>
                <a:ea typeface="Armin Grotesk UltraBold"/>
                <a:cs typeface="Armin Grotesk UltraBold"/>
                <a:sym typeface="Armin Grotesk UltraBold"/>
              </a:defRPr>
            </a:lvl1pPr>
          </a:lstStyle>
          <a:p>
            <a:r>
              <a:t>Vaučera apmaksas pieprasījums (VAP)</a:t>
            </a:r>
          </a:p>
        </p:txBody>
      </p:sp>
      <p:sp>
        <p:nvSpPr>
          <p:cNvPr id="153"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14582" y="2736850"/>
            <a:ext cx="16243147" cy="10634411"/>
          </a:xfrm>
          <a:prstGeom prst="rect">
            <a:avLst/>
          </a:prstGeom>
        </p:spPr>
        <p:txBody>
          <a:bodyPr>
            <a:normAutofit/>
          </a:bodyPr>
          <a:lstStyle/>
          <a:p>
            <a:pPr marL="457200" indent="-457200">
              <a:lnSpc>
                <a:spcPct val="90000"/>
              </a:lnSpc>
              <a:spcBef>
                <a:spcPts val="0"/>
              </a:spcBef>
              <a:buClr>
                <a:srgbClr val="942235"/>
              </a:buClr>
              <a:defRPr sz="2800">
                <a:latin typeface="Armin Grotesk UltraBold"/>
                <a:ea typeface="Armin Grotesk UltraBold"/>
                <a:cs typeface="Armin Grotesk UltraBold"/>
                <a:sym typeface="Armin Grotesk UltraBold"/>
              </a:defRPr>
            </a:pPr>
            <a:r>
              <a:rPr dirty="0" err="1"/>
              <a:t>Pakalpojuma</a:t>
            </a:r>
            <a:r>
              <a:rPr dirty="0"/>
              <a:t> </a:t>
            </a:r>
            <a:r>
              <a:rPr dirty="0" err="1"/>
              <a:t>sniedzējam</a:t>
            </a:r>
            <a:r>
              <a:rPr dirty="0"/>
              <a:t> </a:t>
            </a:r>
            <a:r>
              <a:rPr dirty="0" err="1"/>
              <a:t>līdz</a:t>
            </a:r>
            <a:r>
              <a:rPr dirty="0"/>
              <a:t> </a:t>
            </a:r>
            <a:r>
              <a:rPr dirty="0" err="1"/>
              <a:t>vaučera</a:t>
            </a:r>
            <a:r>
              <a:rPr dirty="0"/>
              <a:t> </a:t>
            </a:r>
            <a:r>
              <a:rPr dirty="0" err="1"/>
              <a:t>derīguma</a:t>
            </a:r>
            <a:r>
              <a:rPr dirty="0"/>
              <a:t> </a:t>
            </a:r>
            <a:r>
              <a:rPr dirty="0" err="1"/>
              <a:t>termiņa</a:t>
            </a:r>
            <a:r>
              <a:rPr dirty="0"/>
              <a:t> </a:t>
            </a:r>
            <a:r>
              <a:rPr dirty="0" err="1"/>
              <a:t>beigām</a:t>
            </a:r>
            <a:r>
              <a:rPr dirty="0"/>
              <a:t> </a:t>
            </a:r>
            <a:r>
              <a:rPr dirty="0" err="1"/>
              <a:t>jāsagatavo</a:t>
            </a:r>
            <a:r>
              <a:rPr dirty="0"/>
              <a:t> un </a:t>
            </a:r>
            <a:r>
              <a:rPr dirty="0" err="1"/>
              <a:t>jāiesniedz</a:t>
            </a:r>
            <a:r>
              <a:rPr dirty="0"/>
              <a:t> </a:t>
            </a:r>
            <a:r>
              <a:rPr dirty="0" err="1"/>
              <a:t>komersantam</a:t>
            </a:r>
            <a:r>
              <a:rPr dirty="0"/>
              <a:t>: </a:t>
            </a:r>
          </a:p>
          <a:p>
            <a:pPr lvl="2">
              <a:lnSpc>
                <a:spcPct val="90000"/>
              </a:lnSpc>
              <a:spcBef>
                <a:spcPts val="0"/>
              </a:spcBef>
              <a:buClr>
                <a:srgbClr val="942235"/>
              </a:buClr>
              <a:buFontTx/>
              <a:buAutoNum type="arabicPeriod"/>
              <a:defRPr sz="2800">
                <a:latin typeface="Armin Grotesk UltraBold"/>
                <a:ea typeface="Armin Grotesk UltraBold"/>
                <a:cs typeface="Armin Grotesk UltraBold"/>
                <a:sym typeface="Armin Grotesk UltraBold"/>
              </a:defRPr>
            </a:pPr>
            <a:r>
              <a:rPr dirty="0" err="1"/>
              <a:t>pavadvēstule</a:t>
            </a:r>
            <a:r>
              <a:rPr dirty="0"/>
              <a:t> </a:t>
            </a:r>
            <a:r>
              <a:rPr dirty="0" err="1"/>
              <a:t>ar</a:t>
            </a:r>
            <a:r>
              <a:rPr dirty="0"/>
              <a:t> </a:t>
            </a:r>
            <a:r>
              <a:rPr dirty="0" err="1"/>
              <a:t>norādītu</a:t>
            </a:r>
            <a:r>
              <a:rPr dirty="0"/>
              <a:t> </a:t>
            </a:r>
            <a:r>
              <a:rPr dirty="0" err="1"/>
              <a:t>bankas</a:t>
            </a:r>
            <a:r>
              <a:rPr dirty="0"/>
              <a:t> </a:t>
            </a:r>
            <a:r>
              <a:rPr dirty="0" err="1"/>
              <a:t>konta</a:t>
            </a:r>
            <a:r>
              <a:rPr dirty="0"/>
              <a:t> </a:t>
            </a:r>
            <a:r>
              <a:rPr dirty="0" err="1"/>
              <a:t>numuru</a:t>
            </a:r>
            <a:r>
              <a:rPr dirty="0"/>
              <a:t>, </a:t>
            </a:r>
            <a:r>
              <a:rPr dirty="0" err="1"/>
              <a:t>uz</a:t>
            </a:r>
            <a:r>
              <a:rPr dirty="0"/>
              <a:t> kuru LIAA </a:t>
            </a:r>
            <a:r>
              <a:rPr dirty="0" err="1"/>
              <a:t>jāveic</a:t>
            </a:r>
            <a:r>
              <a:rPr dirty="0"/>
              <a:t> VAP </a:t>
            </a:r>
            <a:r>
              <a:rPr dirty="0" err="1"/>
              <a:t>apmaksa</a:t>
            </a:r>
            <a:r>
              <a:rPr dirty="0"/>
              <a:t>, ja </a:t>
            </a:r>
            <a:r>
              <a:rPr dirty="0" err="1"/>
              <a:t>tas</a:t>
            </a:r>
            <a:r>
              <a:rPr dirty="0"/>
              <a:t> </a:t>
            </a:r>
            <a:r>
              <a:rPr dirty="0" err="1"/>
              <a:t>atšķiras</a:t>
            </a:r>
            <a:r>
              <a:rPr dirty="0"/>
              <a:t> no </a:t>
            </a:r>
            <a:r>
              <a:rPr dirty="0" err="1"/>
              <a:t>Atbalsta</a:t>
            </a:r>
            <a:r>
              <a:rPr dirty="0"/>
              <a:t> </a:t>
            </a:r>
            <a:r>
              <a:rPr dirty="0" err="1"/>
              <a:t>saņēmējam</a:t>
            </a:r>
            <a:r>
              <a:rPr dirty="0"/>
              <a:t> </a:t>
            </a:r>
            <a:r>
              <a:rPr dirty="0" err="1"/>
              <a:t>izsniegtajā</a:t>
            </a:r>
            <a:r>
              <a:rPr dirty="0"/>
              <a:t> </a:t>
            </a:r>
            <a:r>
              <a:rPr dirty="0" err="1"/>
              <a:t>rēķinā</a:t>
            </a:r>
            <a:r>
              <a:rPr dirty="0"/>
              <a:t> </a:t>
            </a:r>
            <a:r>
              <a:rPr dirty="0" err="1"/>
              <a:t>norādītā</a:t>
            </a:r>
            <a:r>
              <a:rPr dirty="0"/>
              <a:t> </a:t>
            </a:r>
            <a:r>
              <a:rPr dirty="0" err="1"/>
              <a:t>konta</a:t>
            </a:r>
            <a:r>
              <a:rPr dirty="0"/>
              <a:t> </a:t>
            </a:r>
            <a:r>
              <a:rPr dirty="0" err="1"/>
              <a:t>numura</a:t>
            </a:r>
            <a:r>
              <a:rPr dirty="0"/>
              <a:t>;</a:t>
            </a:r>
          </a:p>
          <a:p>
            <a:pPr lvl="2">
              <a:lnSpc>
                <a:spcPct val="90000"/>
              </a:lnSpc>
              <a:spcBef>
                <a:spcPts val="0"/>
              </a:spcBef>
              <a:buClr>
                <a:srgbClr val="942235"/>
              </a:buClr>
              <a:buFontTx/>
              <a:buAutoNum type="arabicPeriod"/>
              <a:defRPr sz="2800">
                <a:latin typeface="Armin Grotesk UltraBold"/>
                <a:ea typeface="Armin Grotesk UltraBold"/>
                <a:cs typeface="Armin Grotesk UltraBold"/>
                <a:sym typeface="Armin Grotesk UltraBold"/>
              </a:defRPr>
            </a:pPr>
            <a:r>
              <a:rPr dirty="0" err="1"/>
              <a:t>nodevums</a:t>
            </a:r>
            <a:r>
              <a:rPr dirty="0"/>
              <a:t> </a:t>
            </a:r>
            <a:r>
              <a:rPr dirty="0" err="1"/>
              <a:t>vai</a:t>
            </a:r>
            <a:r>
              <a:rPr dirty="0"/>
              <a:t> </a:t>
            </a:r>
            <a:r>
              <a:rPr dirty="0" err="1"/>
              <a:t>saturiskā</a:t>
            </a:r>
            <a:r>
              <a:rPr dirty="0"/>
              <a:t> </a:t>
            </a:r>
            <a:r>
              <a:rPr dirty="0" err="1"/>
              <a:t>atskaite</a:t>
            </a:r>
            <a:r>
              <a:rPr dirty="0"/>
              <a:t> par </a:t>
            </a:r>
            <a:r>
              <a:rPr dirty="0" err="1"/>
              <a:t>paveikto</a:t>
            </a:r>
            <a:r>
              <a:rPr dirty="0"/>
              <a:t> </a:t>
            </a:r>
            <a:r>
              <a:rPr dirty="0" err="1"/>
              <a:t>darbu</a:t>
            </a:r>
            <a:r>
              <a:rPr dirty="0"/>
              <a:t> un </a:t>
            </a:r>
            <a:r>
              <a:rPr dirty="0" err="1"/>
              <a:t>rezultātu</a:t>
            </a:r>
            <a:r>
              <a:rPr dirty="0"/>
              <a:t>;</a:t>
            </a:r>
          </a:p>
          <a:p>
            <a:pPr lvl="2">
              <a:lnSpc>
                <a:spcPct val="90000"/>
              </a:lnSpc>
              <a:spcBef>
                <a:spcPts val="0"/>
              </a:spcBef>
              <a:buClr>
                <a:srgbClr val="942235"/>
              </a:buClr>
              <a:buFontTx/>
              <a:buAutoNum type="arabicPeriod"/>
              <a:defRPr sz="2800">
                <a:latin typeface="Armin Grotesk UltraBold"/>
                <a:ea typeface="Armin Grotesk UltraBold"/>
                <a:cs typeface="Armin Grotesk UltraBold"/>
                <a:sym typeface="Armin Grotesk UltraBold"/>
              </a:defRPr>
            </a:pPr>
            <a:r>
              <a:rPr dirty="0" err="1"/>
              <a:t>pakalpojuma</a:t>
            </a:r>
            <a:r>
              <a:rPr dirty="0"/>
              <a:t> </a:t>
            </a:r>
            <a:r>
              <a:rPr dirty="0" err="1"/>
              <a:t>sniedzēja</a:t>
            </a:r>
            <a:r>
              <a:rPr dirty="0"/>
              <a:t> un </a:t>
            </a:r>
            <a:r>
              <a:rPr dirty="0" err="1"/>
              <a:t>komersanta</a:t>
            </a:r>
            <a:r>
              <a:rPr dirty="0"/>
              <a:t> </a:t>
            </a:r>
            <a:r>
              <a:rPr dirty="0" err="1"/>
              <a:t>abpusēji</a:t>
            </a:r>
            <a:r>
              <a:rPr dirty="0"/>
              <a:t> </a:t>
            </a:r>
            <a:r>
              <a:rPr dirty="0" err="1"/>
              <a:t>parakstīts</a:t>
            </a:r>
            <a:r>
              <a:rPr dirty="0"/>
              <a:t> </a:t>
            </a:r>
            <a:r>
              <a:rPr dirty="0" err="1"/>
              <a:t>pieņemšanas</a:t>
            </a:r>
            <a:r>
              <a:rPr dirty="0"/>
              <a:t> </a:t>
            </a:r>
            <a:r>
              <a:rPr dirty="0" err="1"/>
              <a:t>nodošanas</a:t>
            </a:r>
            <a:r>
              <a:rPr dirty="0"/>
              <a:t> </a:t>
            </a:r>
            <a:r>
              <a:rPr dirty="0" err="1"/>
              <a:t>akts</a:t>
            </a:r>
            <a:r>
              <a:rPr dirty="0"/>
              <a:t>;</a:t>
            </a:r>
          </a:p>
          <a:p>
            <a:pPr lvl="2">
              <a:lnSpc>
                <a:spcPct val="90000"/>
              </a:lnSpc>
              <a:spcBef>
                <a:spcPts val="0"/>
              </a:spcBef>
              <a:buClr>
                <a:srgbClr val="942235"/>
              </a:buClr>
              <a:buFontTx/>
              <a:buAutoNum type="arabicPeriod"/>
              <a:defRPr sz="2800">
                <a:latin typeface="Armin Grotesk UltraBold"/>
                <a:ea typeface="Armin Grotesk UltraBold"/>
                <a:cs typeface="Armin Grotesk UltraBold"/>
                <a:sym typeface="Armin Grotesk UltraBold"/>
              </a:defRPr>
            </a:pPr>
            <a:r>
              <a:rPr dirty="0" err="1"/>
              <a:t>rēķins</a:t>
            </a:r>
            <a:r>
              <a:rPr dirty="0"/>
              <a:t> par </a:t>
            </a:r>
            <a:r>
              <a:rPr dirty="0" err="1"/>
              <a:t>pakalpojuma</a:t>
            </a:r>
            <a:r>
              <a:rPr dirty="0"/>
              <a:t> </a:t>
            </a:r>
            <a:r>
              <a:rPr dirty="0" err="1"/>
              <a:t>līguma</a:t>
            </a:r>
            <a:r>
              <a:rPr dirty="0"/>
              <a:t> </a:t>
            </a:r>
            <a:r>
              <a:rPr dirty="0" err="1"/>
              <a:t>ietvaros</a:t>
            </a:r>
            <a:r>
              <a:rPr dirty="0"/>
              <a:t> </a:t>
            </a:r>
            <a:r>
              <a:rPr dirty="0" err="1"/>
              <a:t>paveikto</a:t>
            </a:r>
            <a:r>
              <a:rPr dirty="0"/>
              <a:t> </a:t>
            </a:r>
            <a:r>
              <a:rPr dirty="0" err="1"/>
              <a:t>darbu</a:t>
            </a:r>
            <a:r>
              <a:rPr dirty="0"/>
              <a:t>.</a:t>
            </a:r>
          </a:p>
          <a:p>
            <a:pPr marL="0" lvl="2" indent="914400">
              <a:lnSpc>
                <a:spcPct val="90000"/>
              </a:lnSpc>
              <a:spcBef>
                <a:spcPts val="0"/>
              </a:spcBef>
              <a:buSzTx/>
              <a:buNone/>
              <a:defRPr sz="2800">
                <a:latin typeface="Armin Grotesk UltraBold"/>
                <a:ea typeface="Armin Grotesk UltraBold"/>
                <a:cs typeface="Armin Grotesk UltraBold"/>
                <a:sym typeface="Armin Grotesk UltraBold"/>
              </a:defRPr>
            </a:pPr>
            <a:endParaRPr dirty="0"/>
          </a:p>
          <a:p>
            <a:pPr marL="0" lvl="2" indent="0">
              <a:lnSpc>
                <a:spcPct val="90000"/>
              </a:lnSpc>
              <a:spcBef>
                <a:spcPts val="0"/>
              </a:spcBef>
              <a:buSzTx/>
              <a:buNone/>
              <a:defRPr sz="2800">
                <a:latin typeface="Armin Grotesk UltraBold"/>
                <a:ea typeface="Armin Grotesk UltraBold"/>
                <a:cs typeface="Armin Grotesk UltraBold"/>
                <a:sym typeface="Armin Grotesk UltraBold"/>
              </a:defRPr>
            </a:pPr>
            <a:r>
              <a:rPr dirty="0" err="1"/>
              <a:t>Komersantam</a:t>
            </a:r>
            <a:r>
              <a:rPr dirty="0"/>
              <a:t>  </a:t>
            </a:r>
            <a:r>
              <a:rPr dirty="0" err="1"/>
              <a:t>ir</a:t>
            </a:r>
            <a:r>
              <a:rPr dirty="0"/>
              <a:t> </a:t>
            </a:r>
            <a:r>
              <a:rPr dirty="0" err="1"/>
              <a:t>pienākums</a:t>
            </a:r>
            <a:r>
              <a:rPr dirty="0"/>
              <a:t> ne </a:t>
            </a:r>
            <a:r>
              <a:rPr dirty="0" err="1"/>
              <a:t>vēlāk</a:t>
            </a:r>
            <a:r>
              <a:rPr dirty="0"/>
              <a:t> </a:t>
            </a:r>
            <a:r>
              <a:rPr dirty="0" err="1"/>
              <a:t>kā</a:t>
            </a:r>
            <a:r>
              <a:rPr dirty="0"/>
              <a:t> 10 </a:t>
            </a:r>
            <a:r>
              <a:rPr dirty="0" err="1"/>
              <a:t>darba</a:t>
            </a:r>
            <a:r>
              <a:rPr dirty="0"/>
              <a:t> </a:t>
            </a:r>
            <a:r>
              <a:rPr dirty="0" err="1"/>
              <a:t>dienu</a:t>
            </a:r>
            <a:r>
              <a:rPr dirty="0"/>
              <a:t> </a:t>
            </a:r>
            <a:r>
              <a:rPr dirty="0" err="1"/>
              <a:t>laikā</a:t>
            </a:r>
            <a:r>
              <a:rPr dirty="0"/>
              <a:t> </a:t>
            </a:r>
            <a:r>
              <a:rPr dirty="0" err="1"/>
              <a:t>pēc</a:t>
            </a:r>
            <a:r>
              <a:rPr dirty="0"/>
              <a:t> </a:t>
            </a:r>
            <a:r>
              <a:rPr dirty="0" err="1"/>
              <a:t>iepriekšminēto</a:t>
            </a:r>
            <a:r>
              <a:rPr dirty="0"/>
              <a:t> </a:t>
            </a:r>
            <a:r>
              <a:rPr dirty="0" err="1"/>
              <a:t>dokumentu</a:t>
            </a:r>
            <a:r>
              <a:rPr dirty="0"/>
              <a:t> </a:t>
            </a:r>
            <a:r>
              <a:rPr dirty="0" err="1"/>
              <a:t>saņemšanas</a:t>
            </a:r>
            <a:r>
              <a:rPr dirty="0"/>
              <a:t>, bet ne </a:t>
            </a:r>
            <a:r>
              <a:rPr dirty="0" err="1"/>
              <a:t>vēlāk</a:t>
            </a:r>
            <a:r>
              <a:rPr dirty="0"/>
              <a:t> </a:t>
            </a:r>
            <a:r>
              <a:rPr dirty="0" err="1"/>
              <a:t>kā</a:t>
            </a:r>
            <a:r>
              <a:rPr dirty="0"/>
              <a:t> 10 </a:t>
            </a:r>
            <a:r>
              <a:rPr dirty="0" err="1"/>
              <a:t>darba</a:t>
            </a:r>
            <a:r>
              <a:rPr dirty="0"/>
              <a:t> </a:t>
            </a:r>
            <a:r>
              <a:rPr dirty="0" err="1"/>
              <a:t>dienu</a:t>
            </a:r>
            <a:r>
              <a:rPr dirty="0"/>
              <a:t> </a:t>
            </a:r>
            <a:r>
              <a:rPr dirty="0" err="1"/>
              <a:t>laikā</a:t>
            </a:r>
            <a:r>
              <a:rPr dirty="0"/>
              <a:t> </a:t>
            </a:r>
            <a:r>
              <a:rPr dirty="0" err="1"/>
              <a:t>pēc</a:t>
            </a:r>
            <a:r>
              <a:rPr dirty="0"/>
              <a:t> </a:t>
            </a:r>
            <a:r>
              <a:rPr dirty="0" err="1"/>
              <a:t>vaučerā</a:t>
            </a:r>
            <a:r>
              <a:rPr dirty="0"/>
              <a:t> </a:t>
            </a:r>
            <a:r>
              <a:rPr dirty="0" err="1"/>
              <a:t>norādītā</a:t>
            </a:r>
            <a:r>
              <a:rPr dirty="0"/>
              <a:t> </a:t>
            </a:r>
            <a:r>
              <a:rPr dirty="0" err="1"/>
              <a:t>vaučera</a:t>
            </a:r>
            <a:r>
              <a:rPr dirty="0"/>
              <a:t> </a:t>
            </a:r>
            <a:r>
              <a:rPr dirty="0" err="1"/>
              <a:t>derīguma</a:t>
            </a:r>
            <a:r>
              <a:rPr dirty="0"/>
              <a:t> </a:t>
            </a:r>
            <a:r>
              <a:rPr dirty="0" err="1"/>
              <a:t>termiņa</a:t>
            </a:r>
            <a:r>
              <a:rPr dirty="0"/>
              <a:t> </a:t>
            </a:r>
            <a:r>
              <a:rPr dirty="0" err="1"/>
              <a:t>beigām</a:t>
            </a:r>
            <a:r>
              <a:rPr dirty="0"/>
              <a:t>, VAP </a:t>
            </a:r>
            <a:r>
              <a:rPr dirty="0" err="1"/>
              <a:t>iesniegt</a:t>
            </a:r>
            <a:r>
              <a:rPr dirty="0"/>
              <a:t> LIAA</a:t>
            </a:r>
          </a:p>
          <a:p>
            <a:pPr lvl="2">
              <a:lnSpc>
                <a:spcPct val="90000"/>
              </a:lnSpc>
              <a:spcBef>
                <a:spcPts val="0"/>
              </a:spcBef>
              <a:buClr>
                <a:srgbClr val="942235"/>
              </a:buClr>
              <a:buFontTx/>
              <a:buAutoNum type="arabicPeriod"/>
              <a:defRPr sz="2800">
                <a:latin typeface="Armin Grotesk UltraBold"/>
                <a:ea typeface="Armin Grotesk UltraBold"/>
                <a:cs typeface="Armin Grotesk UltraBold"/>
                <a:sym typeface="Armin Grotesk UltraBold"/>
              </a:defRPr>
            </a:pPr>
            <a:endParaRPr dirty="0"/>
          </a:p>
          <a:p>
            <a:pPr marL="0" lvl="2" indent="0">
              <a:lnSpc>
                <a:spcPct val="90000"/>
              </a:lnSpc>
              <a:spcBef>
                <a:spcPts val="0"/>
              </a:spcBef>
              <a:buSzTx/>
              <a:buNone/>
              <a:defRPr sz="2800">
                <a:latin typeface="Armin Grotesk UltraBold"/>
                <a:ea typeface="Armin Grotesk UltraBold"/>
                <a:cs typeface="Armin Grotesk UltraBold"/>
                <a:sym typeface="Armin Grotesk UltraBold"/>
              </a:defRPr>
            </a:pPr>
            <a:r>
              <a:rPr dirty="0" err="1"/>
              <a:t>Komersantam</a:t>
            </a:r>
            <a:r>
              <a:rPr dirty="0"/>
              <a:t> </a:t>
            </a:r>
            <a:r>
              <a:rPr dirty="0" err="1"/>
              <a:t>kopā</a:t>
            </a:r>
            <a:r>
              <a:rPr dirty="0"/>
              <a:t> </a:t>
            </a:r>
            <a:r>
              <a:rPr dirty="0" err="1"/>
              <a:t>ar</a:t>
            </a:r>
            <a:r>
              <a:rPr dirty="0"/>
              <a:t> VAP </a:t>
            </a:r>
            <a:r>
              <a:rPr dirty="0" err="1"/>
              <a:t>jāiesniedz</a:t>
            </a:r>
            <a:r>
              <a:rPr dirty="0"/>
              <a:t> </a:t>
            </a:r>
            <a:r>
              <a:rPr dirty="0" err="1"/>
              <a:t>savas</a:t>
            </a:r>
            <a:r>
              <a:rPr dirty="0"/>
              <a:t> </a:t>
            </a:r>
            <a:r>
              <a:rPr dirty="0" err="1"/>
              <a:t>daļas</a:t>
            </a:r>
            <a:r>
              <a:rPr dirty="0"/>
              <a:t> </a:t>
            </a:r>
            <a:r>
              <a:rPr dirty="0" err="1"/>
              <a:t>izmaksu</a:t>
            </a:r>
            <a:r>
              <a:rPr dirty="0"/>
              <a:t> </a:t>
            </a:r>
            <a:r>
              <a:rPr dirty="0" err="1"/>
              <a:t>apliecinošs</a:t>
            </a:r>
            <a:r>
              <a:rPr dirty="0"/>
              <a:t> </a:t>
            </a:r>
            <a:r>
              <a:rPr dirty="0" err="1"/>
              <a:t>dokuments</a:t>
            </a:r>
            <a:r>
              <a:rPr dirty="0"/>
              <a:t> (</a:t>
            </a:r>
            <a:r>
              <a:rPr dirty="0" err="1"/>
              <a:t>maksājuma</a:t>
            </a:r>
            <a:r>
              <a:rPr dirty="0"/>
              <a:t> </a:t>
            </a:r>
            <a:r>
              <a:rPr dirty="0" err="1"/>
              <a:t>uzdevums</a:t>
            </a:r>
            <a:r>
              <a:rPr dirty="0"/>
              <a:t>/</a:t>
            </a:r>
            <a:r>
              <a:rPr dirty="0" err="1"/>
              <a:t>bankas</a:t>
            </a:r>
            <a:r>
              <a:rPr dirty="0"/>
              <a:t> </a:t>
            </a:r>
            <a:r>
              <a:rPr dirty="0" err="1"/>
              <a:t>konta</a:t>
            </a:r>
            <a:r>
              <a:rPr dirty="0"/>
              <a:t> </a:t>
            </a:r>
            <a:r>
              <a:rPr dirty="0" err="1"/>
              <a:t>izdruka</a:t>
            </a:r>
            <a:r>
              <a:rPr dirty="0"/>
              <a:t>)</a:t>
            </a:r>
          </a:p>
          <a:p>
            <a:pPr marL="0" lvl="2" indent="914400">
              <a:lnSpc>
                <a:spcPct val="90000"/>
              </a:lnSpc>
              <a:spcBef>
                <a:spcPts val="0"/>
              </a:spcBef>
              <a:buSzTx/>
              <a:buNone/>
              <a:defRPr sz="2800">
                <a:latin typeface="Armin Grotesk UltraBold"/>
                <a:ea typeface="Armin Grotesk UltraBold"/>
                <a:cs typeface="Armin Grotesk UltraBold"/>
                <a:sym typeface="Armin Grotesk UltraBold"/>
              </a:defRPr>
            </a:pPr>
            <a:endParaRPr dirty="0"/>
          </a:p>
          <a:p>
            <a:pPr marL="0" lvl="2" indent="0">
              <a:lnSpc>
                <a:spcPct val="90000"/>
              </a:lnSpc>
              <a:spcBef>
                <a:spcPts val="0"/>
              </a:spcBef>
              <a:buSzTx/>
              <a:buNone/>
              <a:defRPr sz="2800">
                <a:latin typeface="Armin Grotesk UltraBold"/>
                <a:ea typeface="Armin Grotesk UltraBold"/>
                <a:cs typeface="Armin Grotesk UltraBold"/>
                <a:sym typeface="Armin Grotesk UltraBold"/>
              </a:defRPr>
            </a:pPr>
            <a:r>
              <a:rPr dirty="0"/>
              <a:t>LIAA 20 </a:t>
            </a:r>
            <a:r>
              <a:rPr dirty="0" err="1"/>
              <a:t>darba</a:t>
            </a:r>
            <a:r>
              <a:rPr dirty="0"/>
              <a:t> </a:t>
            </a:r>
            <a:r>
              <a:rPr dirty="0" err="1"/>
              <a:t>dienu</a:t>
            </a:r>
            <a:r>
              <a:rPr dirty="0"/>
              <a:t> </a:t>
            </a:r>
            <a:r>
              <a:rPr dirty="0" err="1"/>
              <a:t>laikā</a:t>
            </a:r>
            <a:r>
              <a:rPr dirty="0"/>
              <a:t> </a:t>
            </a:r>
            <a:r>
              <a:rPr dirty="0" err="1"/>
              <a:t>veic</a:t>
            </a:r>
            <a:r>
              <a:rPr dirty="0"/>
              <a:t> VAP </a:t>
            </a:r>
            <a:r>
              <a:rPr dirty="0" err="1"/>
              <a:t>dokumentu</a:t>
            </a:r>
            <a:r>
              <a:rPr dirty="0"/>
              <a:t> </a:t>
            </a:r>
            <a:r>
              <a:rPr dirty="0" err="1"/>
              <a:t>izvērtēšanu</a:t>
            </a:r>
            <a:r>
              <a:rPr dirty="0"/>
              <a:t> un </a:t>
            </a:r>
            <a:r>
              <a:rPr dirty="0" err="1"/>
              <a:t>elektroniski</a:t>
            </a:r>
            <a:r>
              <a:rPr dirty="0"/>
              <a:t> </a:t>
            </a:r>
            <a:r>
              <a:rPr dirty="0" err="1"/>
              <a:t>paziņo</a:t>
            </a:r>
            <a:r>
              <a:rPr dirty="0"/>
              <a:t> par VAP </a:t>
            </a:r>
            <a:r>
              <a:rPr dirty="0" err="1"/>
              <a:t>apstiprināšanu</a:t>
            </a:r>
            <a:r>
              <a:rPr dirty="0"/>
              <a:t>, </a:t>
            </a:r>
            <a:r>
              <a:rPr dirty="0" err="1"/>
              <a:t>neapstiprināšanu</a:t>
            </a:r>
            <a:r>
              <a:rPr dirty="0"/>
              <a:t> </a:t>
            </a:r>
            <a:r>
              <a:rPr dirty="0" err="1"/>
              <a:t>vai</a:t>
            </a:r>
            <a:r>
              <a:rPr dirty="0"/>
              <a:t> </a:t>
            </a:r>
            <a:r>
              <a:rPr dirty="0" err="1"/>
              <a:t>nepieciešamo</a:t>
            </a:r>
            <a:r>
              <a:rPr dirty="0"/>
              <a:t> </a:t>
            </a:r>
            <a:r>
              <a:rPr dirty="0" err="1"/>
              <a:t>papildu</a:t>
            </a:r>
            <a:r>
              <a:rPr dirty="0"/>
              <a:t> </a:t>
            </a:r>
            <a:r>
              <a:rPr dirty="0" err="1"/>
              <a:t>informāciju</a:t>
            </a:r>
            <a:endParaRPr dirty="0"/>
          </a:p>
          <a:p>
            <a:pPr marL="0" lvl="2" indent="914400">
              <a:lnSpc>
                <a:spcPct val="90000"/>
              </a:lnSpc>
              <a:spcBef>
                <a:spcPts val="0"/>
              </a:spcBef>
              <a:buSzTx/>
              <a:buNone/>
              <a:defRPr sz="2800">
                <a:latin typeface="Armin Grotesk UltraBold"/>
                <a:ea typeface="Armin Grotesk UltraBold"/>
                <a:cs typeface="Armin Grotesk UltraBold"/>
                <a:sym typeface="Armin Grotesk UltraBold"/>
              </a:defRPr>
            </a:pPr>
            <a:endParaRPr dirty="0"/>
          </a:p>
          <a:p>
            <a:pPr marL="0" lvl="2" indent="0">
              <a:lnSpc>
                <a:spcPct val="90000"/>
              </a:lnSpc>
              <a:spcBef>
                <a:spcPts val="0"/>
              </a:spcBef>
              <a:buSzTx/>
              <a:buNone/>
              <a:defRPr sz="2800">
                <a:latin typeface="Armin Grotesk UltraBold"/>
                <a:ea typeface="Armin Grotesk UltraBold"/>
                <a:cs typeface="Armin Grotesk UltraBold"/>
                <a:sym typeface="Armin Grotesk UltraBold"/>
              </a:defRPr>
            </a:pPr>
            <a:r>
              <a:rPr dirty="0"/>
              <a:t>LIAA </a:t>
            </a:r>
            <a:r>
              <a:rPr dirty="0" err="1"/>
              <a:t>veic</a:t>
            </a:r>
            <a:r>
              <a:rPr dirty="0"/>
              <a:t> VAP </a:t>
            </a:r>
            <a:r>
              <a:rPr dirty="0" err="1"/>
              <a:t>apmaksu</a:t>
            </a:r>
            <a:r>
              <a:rPr dirty="0"/>
              <a:t> </a:t>
            </a:r>
            <a:r>
              <a:rPr dirty="0" err="1"/>
              <a:t>pakalpojuma</a:t>
            </a:r>
            <a:r>
              <a:rPr dirty="0"/>
              <a:t> </a:t>
            </a:r>
            <a:r>
              <a:rPr dirty="0" err="1"/>
              <a:t>sniedzējam</a:t>
            </a:r>
            <a:r>
              <a:rPr dirty="0"/>
              <a:t> 5 (</a:t>
            </a:r>
            <a:r>
              <a:rPr dirty="0" err="1"/>
              <a:t>piecu</a:t>
            </a:r>
            <a:r>
              <a:rPr dirty="0"/>
              <a:t>) </a:t>
            </a:r>
            <a:r>
              <a:rPr dirty="0" err="1"/>
              <a:t>darba</a:t>
            </a:r>
            <a:r>
              <a:rPr dirty="0"/>
              <a:t> </a:t>
            </a:r>
            <a:r>
              <a:rPr dirty="0" err="1"/>
              <a:t>dienu</a:t>
            </a:r>
            <a:r>
              <a:rPr dirty="0"/>
              <a:t> </a:t>
            </a:r>
            <a:r>
              <a:rPr dirty="0" err="1"/>
              <a:t>laikā</a:t>
            </a:r>
            <a:r>
              <a:rPr dirty="0"/>
              <a:t> </a:t>
            </a:r>
            <a:r>
              <a:rPr dirty="0" err="1"/>
              <a:t>pēc</a:t>
            </a:r>
            <a:r>
              <a:rPr dirty="0"/>
              <a:t> VAP </a:t>
            </a:r>
            <a:r>
              <a:rPr dirty="0" err="1"/>
              <a:t>apstiprināšanas</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hutterstock_534796828.jpg" descr="shutterstock_534796828.jpg"/>
          <p:cNvPicPr>
            <a:picLocks noChangeAspect="1"/>
          </p:cNvPicPr>
          <p:nvPr/>
        </p:nvPicPr>
        <p:blipFill>
          <a:blip r:embed="rId2"/>
          <a:srcRect l="56358" t="10165" r="22026" b="10165"/>
          <a:stretch>
            <a:fillRect/>
          </a:stretch>
        </p:blipFill>
        <p:spPr>
          <a:xfrm>
            <a:off x="17768198" y="-3"/>
            <a:ext cx="6615803" cy="13716004"/>
          </a:xfrm>
          <a:prstGeom prst="rect">
            <a:avLst/>
          </a:prstGeom>
          <a:ln w="12700">
            <a:miter lim="400000"/>
          </a:ln>
        </p:spPr>
      </p:pic>
      <p:sp>
        <p:nvSpPr>
          <p:cNvPr id="44"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45" name="Jaunuzņēmumu atbalsts"/>
          <p:cNvSpPr txBox="1">
            <a:spLocks noGrp="1"/>
          </p:cNvSpPr>
          <p:nvPr>
            <p:ph type="title" idx="4294967295"/>
          </p:nvPr>
        </p:nvSpPr>
        <p:spPr>
          <a:xfrm>
            <a:off x="923923" y="874032"/>
            <a:ext cx="16466982" cy="2059934"/>
          </a:xfrm>
          <a:prstGeom prst="rect">
            <a:avLst/>
          </a:prstGeom>
        </p:spPr>
        <p:txBody>
          <a:bodyPr>
            <a:normAutofit/>
          </a:bodyPr>
          <a:lstStyle>
            <a:lvl1pPr defTabSz="1109609">
              <a:defRPr sz="8800">
                <a:solidFill>
                  <a:srgbClr val="A7A7A7"/>
                </a:solidFill>
                <a:latin typeface="Armin Grotesk UltraBold"/>
                <a:ea typeface="Armin Grotesk UltraBold"/>
                <a:cs typeface="Armin Grotesk UltraBold"/>
                <a:sym typeface="Armin Grotesk UltraBold"/>
              </a:defRPr>
            </a:lvl1pPr>
          </a:lstStyle>
          <a:p>
            <a:r>
              <a:t>Inovāciju vaučeri</a:t>
            </a:r>
          </a:p>
        </p:txBody>
      </p:sp>
      <p:sp>
        <p:nvSpPr>
          <p:cNvPr id="46" name="Atbalsta mērķis ir veicināt  jaunuzņēmumu veidošanos Latvijā, lai sekmētu pētniecību, kā arī inovatīvu ideju, produktu vai procesu izstrādi un komercializāciju.…"/>
          <p:cNvSpPr txBox="1"/>
          <p:nvPr/>
        </p:nvSpPr>
        <p:spPr>
          <a:xfrm>
            <a:off x="930274" y="2756165"/>
            <a:ext cx="16156811" cy="9812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317500" indent="-317500" algn="just">
              <a:lnSpc>
                <a:spcPct val="90000"/>
              </a:lnSpc>
              <a:buClr>
                <a:srgbClr val="942235"/>
              </a:buClr>
              <a:buSzPct val="100000"/>
              <a:buFont typeface="Armin Grotesk Regular"/>
              <a:buChar char="•"/>
              <a:defRPr sz="2800">
                <a:solidFill>
                  <a:srgbClr val="FFFFFF"/>
                </a:solidFill>
              </a:defRPr>
            </a:pPr>
            <a:r>
              <a:t>Atbalsta mērķis ir veicināt komersantiem jaunu produktu izstrādi veidojot saikni ar pētniecības organizācijām, kas sekmētu zināšanu tiešu pārnesi un kļūtu par katalizatoru ilgtermiņa padziļinātākas sadarbības veidošanai starp abām pusēm, tādējādi sniedzot ieguldījumu RIS3 mērķu sasniegšanā</a:t>
            </a: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r>
              <a:t>Inovāciju vaučeru atbalsts ir atbalsts komersantiem, kur potenciālajam pakalpojuma sniedzējam ir iespēja piedalīties komersanta veiktajā cenu aptaujā par jaunu produkta izstrādi</a:t>
            </a:r>
          </a:p>
          <a:p>
            <a:pPr algn="just">
              <a:lnSpc>
                <a:spcPct val="90000"/>
              </a:lnSpc>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r>
              <a:t>Ja komersants atzīst  potenciālā pakalpojuma sniedzēja piedāvājuma cenu par ekonomiskāki izdevīgāko, tad tas pakalpojuma sniedzējam nodod vaučeru un ar to slēdz  pakalpojuma līgumu</a:t>
            </a: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r>
              <a:t>Vaučers ir kā garantijas vēstule pakalpojuma sniedzējam par konkrētā produkta izstrādes daļas apmaksu</a:t>
            </a: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endParaRPr/>
          </a:p>
          <a:p>
            <a:pPr marL="317500" indent="-317500" algn="just">
              <a:lnSpc>
                <a:spcPct val="90000"/>
              </a:lnSpc>
              <a:buClr>
                <a:srgbClr val="942235"/>
              </a:buClr>
              <a:buSzPct val="100000"/>
              <a:buFont typeface="Armin Grotesk Regular"/>
              <a:buChar char="•"/>
              <a:defRPr sz="2800">
                <a:solidFill>
                  <a:srgbClr val="FFFFFF"/>
                </a:solidFill>
              </a:defRPr>
            </a:pPr>
            <a:r>
              <a:t>Pakalpojuma sniedzējs veic vaučerā paredzētos uzdevumus un saņem apmaksu</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hevron"/>
          <p:cNvSpPr/>
          <p:nvPr/>
        </p:nvSpPr>
        <p:spPr>
          <a:xfrm>
            <a:off x="915723"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56" name="Chevron"/>
          <p:cNvSpPr/>
          <p:nvPr/>
        </p:nvSpPr>
        <p:spPr>
          <a:xfrm>
            <a:off x="5461444"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57" name="Chevron"/>
          <p:cNvSpPr/>
          <p:nvPr/>
        </p:nvSpPr>
        <p:spPr>
          <a:xfrm>
            <a:off x="10007165"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58" name="Chevron"/>
          <p:cNvSpPr/>
          <p:nvPr/>
        </p:nvSpPr>
        <p:spPr>
          <a:xfrm>
            <a:off x="14552886"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59" name="Chevron"/>
          <p:cNvSpPr/>
          <p:nvPr/>
        </p:nvSpPr>
        <p:spPr>
          <a:xfrm>
            <a:off x="19098607"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60" name="AKD īstenošana un atbalsta saņemšana"/>
          <p:cNvSpPr txBox="1"/>
          <p:nvPr/>
        </p:nvSpPr>
        <p:spPr>
          <a:xfrm>
            <a:off x="977001" y="1003424"/>
            <a:ext cx="15011236" cy="3042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60000"/>
              </a:lnSpc>
              <a:defRPr sz="8800">
                <a:solidFill>
                  <a:srgbClr val="A7A7A7"/>
                </a:solidFill>
                <a:latin typeface="Armin Grotesk UltraBold"/>
                <a:ea typeface="Armin Grotesk UltraBold"/>
                <a:cs typeface="Armin Grotesk UltraBold"/>
                <a:sym typeface="Armin Grotesk UltraBold"/>
              </a:defRPr>
            </a:lvl1pPr>
          </a:lstStyle>
          <a:p>
            <a:r>
              <a:t>Vaučera atbalsta īstenošanas soļi</a:t>
            </a:r>
          </a:p>
        </p:txBody>
      </p:sp>
      <p:sp>
        <p:nvSpPr>
          <p:cNvPr id="161" name="Pieteikšanās"/>
          <p:cNvSpPr txBox="1"/>
          <p:nvPr/>
        </p:nvSpPr>
        <p:spPr>
          <a:xfrm>
            <a:off x="984063" y="4881395"/>
            <a:ext cx="3379828" cy="1861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defRPr sz="2400">
                <a:solidFill>
                  <a:srgbClr val="FFFFFF"/>
                </a:solidFill>
                <a:latin typeface="Armin Grotesk SemiBold"/>
                <a:ea typeface="Armin Grotesk SemiBold"/>
                <a:cs typeface="Armin Grotesk SemiBold"/>
                <a:sym typeface="Armin Grotesk SemiBold"/>
              </a:defRPr>
            </a:lvl1pPr>
          </a:lstStyle>
          <a:p>
            <a:r>
              <a:t>Komersants apzinās ārpakalpojuma vajadzību jauna produkta izstrādei</a:t>
            </a:r>
          </a:p>
        </p:txBody>
      </p:sp>
      <p:sp>
        <p:nvSpPr>
          <p:cNvPr id="162" name="LIAA izvērtē pieteikumu un Komisija pieņem lēmumu"/>
          <p:cNvSpPr txBox="1"/>
          <p:nvPr/>
        </p:nvSpPr>
        <p:spPr>
          <a:xfrm>
            <a:off x="5546306" y="4879974"/>
            <a:ext cx="3437860" cy="2001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Komersants veic cenu aptauju to nosūtot  vismaz 3 atbilstošiem pakalpojuma sniedzējiem</a:t>
            </a:r>
          </a:p>
        </p:txBody>
      </p:sp>
      <p:sp>
        <p:nvSpPr>
          <p:cNvPr id="163" name="LIAA un jaunuzņēmums noslēdz līgumu"/>
          <p:cNvSpPr txBox="1"/>
          <p:nvPr/>
        </p:nvSpPr>
        <p:spPr>
          <a:xfrm>
            <a:off x="10374747" y="5098197"/>
            <a:ext cx="3335155" cy="2001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Potenciālie pakalpojuma sniedzēji iesniedz komersantam savu cenu piedāvājumu </a:t>
            </a:r>
          </a:p>
        </p:txBody>
      </p:sp>
      <p:sp>
        <p:nvSpPr>
          <p:cNvPr id="164" name="Jaunuzņēmums īsteno pieteikumā plānotās darbības"/>
          <p:cNvSpPr txBox="1"/>
          <p:nvPr/>
        </p:nvSpPr>
        <p:spPr>
          <a:xfrm>
            <a:off x="15635954" y="4771039"/>
            <a:ext cx="3310140" cy="2359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No iesniegtajiem piedāvājumiem komersants izvēlas  ekonomiski izdevīgāko piedāvājumu</a:t>
            </a:r>
          </a:p>
        </p:txBody>
      </p:sp>
      <p:sp>
        <p:nvSpPr>
          <p:cNvPr id="165" name="Jaunuzņēmums iesniedz maksājuma pieprasījumu"/>
          <p:cNvSpPr txBox="1"/>
          <p:nvPr/>
        </p:nvSpPr>
        <p:spPr>
          <a:xfrm>
            <a:off x="19838038" y="4521123"/>
            <a:ext cx="3254903" cy="2718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p>
            <a:pPr defTabSz="2009394">
              <a:lnSpc>
                <a:spcPct val="80000"/>
              </a:lnSpc>
              <a:defRPr sz="2400">
                <a:solidFill>
                  <a:srgbClr val="FFFFFF"/>
                </a:solidFill>
                <a:latin typeface="Armin Grotesk SemiBold"/>
                <a:ea typeface="Armin Grotesk SemiBold"/>
                <a:cs typeface="Armin Grotesk SemiBold"/>
                <a:sym typeface="Armin Grotesk SemiBold"/>
              </a:defRPr>
            </a:pPr>
            <a:r>
              <a:t>Komersants iesniedz pieteikumu, tas tiek apstiprināts. </a:t>
            </a:r>
          </a:p>
          <a:p>
            <a:pPr defTabSz="2009394">
              <a:lnSpc>
                <a:spcPct val="80000"/>
              </a:lnSpc>
              <a:defRPr sz="2400">
                <a:solidFill>
                  <a:srgbClr val="FFFFFF"/>
                </a:solidFill>
                <a:latin typeface="Armin Grotesk SemiBold"/>
                <a:ea typeface="Armin Grotesk SemiBold"/>
                <a:cs typeface="Armin Grotesk SemiBold"/>
                <a:sym typeface="Armin Grotesk SemiBold"/>
              </a:defRPr>
            </a:pPr>
            <a:r>
              <a:t>Komersants noslēdz atbalsta līgumu ar LIAA un saņem vaučeru</a:t>
            </a:r>
          </a:p>
        </p:txBody>
      </p:sp>
      <p:sp>
        <p:nvSpPr>
          <p:cNvPr id="166" name="Pieteikšanās"/>
          <p:cNvSpPr txBox="1"/>
          <p:nvPr/>
        </p:nvSpPr>
        <p:spPr>
          <a:xfrm>
            <a:off x="17150001" y="913678"/>
            <a:ext cx="6539533" cy="2636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spAutoFit/>
          </a:bodyPr>
          <a:lstStyle/>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Iepazīšanās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Klasiskais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Dizaina vaučers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hevron"/>
          <p:cNvSpPr/>
          <p:nvPr/>
        </p:nvSpPr>
        <p:spPr>
          <a:xfrm>
            <a:off x="915723"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69" name="Chevron"/>
          <p:cNvSpPr/>
          <p:nvPr/>
        </p:nvSpPr>
        <p:spPr>
          <a:xfrm>
            <a:off x="5461444"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70" name="Chevron"/>
          <p:cNvSpPr/>
          <p:nvPr/>
        </p:nvSpPr>
        <p:spPr>
          <a:xfrm>
            <a:off x="10007165"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71" name="Chevron"/>
          <p:cNvSpPr/>
          <p:nvPr/>
        </p:nvSpPr>
        <p:spPr>
          <a:xfrm>
            <a:off x="14552886" y="4174419"/>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72" name="AKD īstenošana un atbalsta saņemšana"/>
          <p:cNvSpPr txBox="1"/>
          <p:nvPr/>
        </p:nvSpPr>
        <p:spPr>
          <a:xfrm>
            <a:off x="931287" y="900736"/>
            <a:ext cx="15469079" cy="2001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987552">
              <a:lnSpc>
                <a:spcPct val="80000"/>
              </a:lnSpc>
              <a:defRPr sz="7832">
                <a:solidFill>
                  <a:srgbClr val="A7A7A7"/>
                </a:solidFill>
                <a:latin typeface="Armin Grotesk UltraBold"/>
                <a:ea typeface="Armin Grotesk UltraBold"/>
                <a:cs typeface="Armin Grotesk UltraBold"/>
                <a:sym typeface="Armin Grotesk UltraBold"/>
              </a:defRPr>
            </a:lvl1pPr>
          </a:lstStyle>
          <a:p>
            <a:r>
              <a:t>Vaučera atbalsta īstenošanas soļi</a:t>
            </a:r>
          </a:p>
        </p:txBody>
      </p:sp>
      <p:sp>
        <p:nvSpPr>
          <p:cNvPr id="173" name="Pieteikšanās"/>
          <p:cNvSpPr txBox="1"/>
          <p:nvPr/>
        </p:nvSpPr>
        <p:spPr>
          <a:xfrm>
            <a:off x="944521" y="5109304"/>
            <a:ext cx="3379829" cy="164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Komersants nodod vaučeru izvēlētajam pakalpojuma sniedzējam</a:t>
            </a:r>
          </a:p>
        </p:txBody>
      </p:sp>
      <p:sp>
        <p:nvSpPr>
          <p:cNvPr id="174" name="LIAA izvērtē pieteikumu un Komisija pieņem lēmumu"/>
          <p:cNvSpPr txBox="1"/>
          <p:nvPr/>
        </p:nvSpPr>
        <p:spPr>
          <a:xfrm>
            <a:off x="5697795" y="4515263"/>
            <a:ext cx="2413950" cy="2359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Komersants ar pakalpojuma sniedzēju noslēdz pakalpojuma līgumu</a:t>
            </a:r>
          </a:p>
        </p:txBody>
      </p:sp>
      <p:sp>
        <p:nvSpPr>
          <p:cNvPr id="175" name="LIAA un jaunuzņēmums noslēdz līgumu"/>
          <p:cNvSpPr txBox="1"/>
          <p:nvPr/>
        </p:nvSpPr>
        <p:spPr>
          <a:xfrm>
            <a:off x="14552886" y="5109304"/>
            <a:ext cx="3335156" cy="164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rPr dirty="0" err="1"/>
              <a:t>Pakalpojuma</a:t>
            </a:r>
            <a:r>
              <a:rPr dirty="0"/>
              <a:t> </a:t>
            </a:r>
            <a:r>
              <a:rPr dirty="0" err="1"/>
              <a:t>sniedzējs</a:t>
            </a:r>
            <a:r>
              <a:rPr dirty="0"/>
              <a:t> </a:t>
            </a:r>
            <a:r>
              <a:rPr dirty="0" err="1"/>
              <a:t>veic</a:t>
            </a:r>
            <a:r>
              <a:rPr dirty="0"/>
              <a:t> </a:t>
            </a:r>
            <a:r>
              <a:rPr dirty="0" err="1"/>
              <a:t>pakalpojuma</a:t>
            </a:r>
            <a:r>
              <a:rPr dirty="0"/>
              <a:t> / </a:t>
            </a:r>
            <a:r>
              <a:rPr dirty="0" err="1"/>
              <a:t>vaučera</a:t>
            </a:r>
            <a:r>
              <a:rPr dirty="0"/>
              <a:t> </a:t>
            </a:r>
            <a:r>
              <a:rPr dirty="0" err="1"/>
              <a:t>izpildi</a:t>
            </a:r>
            <a:endParaRPr dirty="0"/>
          </a:p>
        </p:txBody>
      </p:sp>
      <p:sp>
        <p:nvSpPr>
          <p:cNvPr id="176" name="Jaunuzņēmums īsteno pieteikumā plānotās darbības"/>
          <p:cNvSpPr txBox="1"/>
          <p:nvPr/>
        </p:nvSpPr>
        <p:spPr>
          <a:xfrm>
            <a:off x="9677246" y="4391597"/>
            <a:ext cx="3310140" cy="3077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rPr dirty="0" err="1"/>
              <a:t>Komersants</a:t>
            </a:r>
            <a:r>
              <a:rPr dirty="0"/>
              <a:t> un </a:t>
            </a:r>
            <a:r>
              <a:rPr dirty="0" err="1"/>
              <a:t>pakalpojuma</a:t>
            </a:r>
            <a:r>
              <a:rPr dirty="0"/>
              <a:t> </a:t>
            </a:r>
            <a:r>
              <a:rPr dirty="0" err="1"/>
              <a:t>sniedzējs</a:t>
            </a:r>
            <a:r>
              <a:rPr dirty="0"/>
              <a:t>, </a:t>
            </a:r>
            <a:r>
              <a:rPr dirty="0" err="1"/>
              <a:t>paraksta</a:t>
            </a:r>
            <a:r>
              <a:rPr dirty="0"/>
              <a:t> </a:t>
            </a:r>
            <a:r>
              <a:rPr dirty="0" err="1"/>
              <a:t>vaučera</a:t>
            </a:r>
            <a:r>
              <a:rPr dirty="0"/>
              <a:t> </a:t>
            </a:r>
            <a:r>
              <a:rPr dirty="0" err="1"/>
              <a:t>nosacījumu</a:t>
            </a:r>
            <a:r>
              <a:rPr dirty="0"/>
              <a:t> </a:t>
            </a:r>
            <a:r>
              <a:rPr dirty="0" err="1"/>
              <a:t>ievērošanas</a:t>
            </a:r>
            <a:r>
              <a:rPr dirty="0"/>
              <a:t> </a:t>
            </a:r>
            <a:r>
              <a:rPr dirty="0" err="1"/>
              <a:t>apliecinājumu</a:t>
            </a:r>
            <a:r>
              <a:rPr dirty="0"/>
              <a:t>, </a:t>
            </a:r>
            <a:r>
              <a:rPr dirty="0" err="1"/>
              <a:t>komersants</a:t>
            </a:r>
            <a:r>
              <a:rPr dirty="0"/>
              <a:t> </a:t>
            </a:r>
            <a:r>
              <a:rPr dirty="0" err="1"/>
              <a:t>iesniedz</a:t>
            </a:r>
            <a:r>
              <a:rPr dirty="0"/>
              <a:t> to LIAA</a:t>
            </a:r>
          </a:p>
        </p:txBody>
      </p:sp>
      <p:sp>
        <p:nvSpPr>
          <p:cNvPr id="177" name="Jaunuzņēmumam izmaksas attiecināmas no vērtēšanas komisijas lēmuma dienas līdz apstiprinātajam termiņam…"/>
          <p:cNvSpPr txBox="1"/>
          <p:nvPr/>
        </p:nvSpPr>
        <p:spPr>
          <a:xfrm>
            <a:off x="2889930" y="8042073"/>
            <a:ext cx="5956693" cy="4304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2400">
                <a:solidFill>
                  <a:srgbClr val="FFFFFF"/>
                </a:solidFill>
              </a:defRPr>
            </a:pPr>
            <a:r>
              <a:rPr dirty="0" err="1"/>
              <a:t>Pakalpojuma</a:t>
            </a:r>
            <a:r>
              <a:rPr dirty="0"/>
              <a:t> </a:t>
            </a:r>
            <a:r>
              <a:rPr dirty="0" err="1"/>
              <a:t>līgums</a:t>
            </a:r>
            <a:r>
              <a:rPr dirty="0"/>
              <a:t> </a:t>
            </a:r>
            <a:r>
              <a:rPr dirty="0" err="1"/>
              <a:t>jānoslēdz</a:t>
            </a:r>
            <a:r>
              <a:rPr dirty="0"/>
              <a:t> 2 </a:t>
            </a:r>
            <a:r>
              <a:rPr dirty="0" err="1"/>
              <a:t>mēnešu</a:t>
            </a:r>
            <a:r>
              <a:rPr dirty="0"/>
              <a:t> </a:t>
            </a:r>
            <a:r>
              <a:rPr dirty="0" err="1"/>
              <a:t>laikā</a:t>
            </a:r>
            <a:r>
              <a:rPr dirty="0"/>
              <a:t> no </a:t>
            </a:r>
            <a:r>
              <a:rPr dirty="0" err="1"/>
              <a:t>komersanta</a:t>
            </a:r>
            <a:r>
              <a:rPr dirty="0"/>
              <a:t> </a:t>
            </a:r>
            <a:r>
              <a:rPr dirty="0" err="1"/>
              <a:t>līguma</a:t>
            </a:r>
            <a:r>
              <a:rPr dirty="0"/>
              <a:t> </a:t>
            </a:r>
            <a:r>
              <a:rPr dirty="0" err="1"/>
              <a:t>noslēgšanas</a:t>
            </a:r>
            <a:r>
              <a:rPr dirty="0"/>
              <a:t> </a:t>
            </a:r>
            <a:r>
              <a:rPr dirty="0" err="1"/>
              <a:t>ar</a:t>
            </a:r>
            <a:r>
              <a:rPr dirty="0"/>
              <a:t>  LIAA</a:t>
            </a:r>
          </a:p>
          <a:p>
            <a:pPr>
              <a:lnSpc>
                <a:spcPct val="80000"/>
              </a:lnSpc>
              <a:defRPr sz="2400">
                <a:solidFill>
                  <a:srgbClr val="FFFFFF"/>
                </a:solidFill>
              </a:defRPr>
            </a:pPr>
            <a:endParaRPr dirty="0"/>
          </a:p>
          <a:p>
            <a:pPr>
              <a:lnSpc>
                <a:spcPct val="80000"/>
              </a:lnSpc>
              <a:defRPr sz="2400">
                <a:solidFill>
                  <a:srgbClr val="FFFFFF"/>
                </a:solidFill>
              </a:defRPr>
            </a:pPr>
            <a:r>
              <a:rPr dirty="0" err="1"/>
              <a:t>Pakalpojuma</a:t>
            </a:r>
            <a:r>
              <a:rPr dirty="0"/>
              <a:t> </a:t>
            </a:r>
            <a:r>
              <a:rPr dirty="0" err="1"/>
              <a:t>līguma</a:t>
            </a:r>
            <a:r>
              <a:rPr dirty="0"/>
              <a:t> </a:t>
            </a:r>
            <a:r>
              <a:rPr dirty="0" err="1"/>
              <a:t>apmaksas</a:t>
            </a:r>
            <a:r>
              <a:rPr dirty="0"/>
              <a:t> </a:t>
            </a:r>
            <a:r>
              <a:rPr dirty="0" err="1"/>
              <a:t>kārtībā</a:t>
            </a:r>
            <a:r>
              <a:rPr dirty="0"/>
              <a:t> </a:t>
            </a:r>
            <a:r>
              <a:rPr dirty="0" err="1"/>
              <a:t>jāparedz</a:t>
            </a:r>
            <a:r>
              <a:rPr dirty="0"/>
              <a:t>, ka </a:t>
            </a:r>
            <a:r>
              <a:rPr dirty="0" err="1"/>
              <a:t>komersants</a:t>
            </a:r>
            <a:r>
              <a:rPr dirty="0"/>
              <a:t> </a:t>
            </a:r>
            <a:r>
              <a:rPr dirty="0" err="1"/>
              <a:t>vispirms</a:t>
            </a:r>
            <a:r>
              <a:rPr dirty="0"/>
              <a:t> </a:t>
            </a:r>
            <a:r>
              <a:rPr dirty="0" err="1"/>
              <a:t>sedz</a:t>
            </a:r>
            <a:r>
              <a:rPr dirty="0"/>
              <a:t> </a:t>
            </a:r>
            <a:r>
              <a:rPr dirty="0" err="1"/>
              <a:t>savu</a:t>
            </a:r>
            <a:r>
              <a:rPr dirty="0"/>
              <a:t> </a:t>
            </a:r>
            <a:r>
              <a:rPr dirty="0" err="1"/>
              <a:t>daļu</a:t>
            </a:r>
            <a:r>
              <a:rPr dirty="0"/>
              <a:t> un </a:t>
            </a:r>
            <a:r>
              <a:rPr dirty="0" err="1"/>
              <a:t>tikai</a:t>
            </a:r>
            <a:r>
              <a:rPr dirty="0"/>
              <a:t> </a:t>
            </a:r>
            <a:r>
              <a:rPr dirty="0" err="1"/>
              <a:t>pēc</a:t>
            </a:r>
            <a:r>
              <a:rPr dirty="0"/>
              <a:t> tam LIAA </a:t>
            </a:r>
            <a:r>
              <a:rPr dirty="0" err="1"/>
              <a:t>veic</a:t>
            </a:r>
            <a:r>
              <a:rPr dirty="0"/>
              <a:t> </a:t>
            </a:r>
            <a:r>
              <a:rPr dirty="0" err="1"/>
              <a:t>vaučera</a:t>
            </a:r>
            <a:r>
              <a:rPr dirty="0"/>
              <a:t> </a:t>
            </a:r>
            <a:r>
              <a:rPr dirty="0" err="1"/>
              <a:t>daļas</a:t>
            </a:r>
            <a:r>
              <a:rPr dirty="0"/>
              <a:t> </a:t>
            </a:r>
            <a:r>
              <a:rPr dirty="0" err="1"/>
              <a:t>apmaksu</a:t>
            </a:r>
            <a:endParaRPr dirty="0"/>
          </a:p>
          <a:p>
            <a:pPr>
              <a:lnSpc>
                <a:spcPct val="80000"/>
              </a:lnSpc>
              <a:defRPr sz="2400">
                <a:solidFill>
                  <a:srgbClr val="FFFFFF"/>
                </a:solidFill>
              </a:defRPr>
            </a:pPr>
            <a:endParaRPr dirty="0"/>
          </a:p>
          <a:p>
            <a:pPr>
              <a:lnSpc>
                <a:spcPct val="80000"/>
              </a:lnSpc>
              <a:defRPr sz="2400">
                <a:solidFill>
                  <a:srgbClr val="FFFFFF"/>
                </a:solidFill>
              </a:defRPr>
            </a:pPr>
            <a:r>
              <a:rPr dirty="0" err="1"/>
              <a:t>Pakalpojuma</a:t>
            </a:r>
            <a:r>
              <a:rPr dirty="0"/>
              <a:t> </a:t>
            </a:r>
            <a:r>
              <a:rPr dirty="0" err="1"/>
              <a:t>līguma</a:t>
            </a:r>
            <a:r>
              <a:rPr dirty="0"/>
              <a:t> </a:t>
            </a:r>
            <a:r>
              <a:rPr dirty="0" err="1"/>
              <a:t>ietvaros</a:t>
            </a:r>
            <a:r>
              <a:rPr dirty="0"/>
              <a:t> </a:t>
            </a:r>
            <a:r>
              <a:rPr dirty="0" err="1"/>
              <a:t>radies</a:t>
            </a:r>
            <a:r>
              <a:rPr dirty="0"/>
              <a:t> </a:t>
            </a:r>
            <a:r>
              <a:rPr dirty="0" err="1"/>
              <a:t>intelektuālais</a:t>
            </a:r>
            <a:r>
              <a:rPr dirty="0"/>
              <a:t> </a:t>
            </a:r>
            <a:r>
              <a:rPr dirty="0" err="1"/>
              <a:t>īpašums</a:t>
            </a:r>
            <a:r>
              <a:rPr dirty="0"/>
              <a:t> </a:t>
            </a:r>
            <a:r>
              <a:rPr dirty="0" err="1"/>
              <a:t>pieder</a:t>
            </a:r>
            <a:r>
              <a:rPr dirty="0"/>
              <a:t> </a:t>
            </a:r>
            <a:r>
              <a:rPr dirty="0" err="1"/>
              <a:t>komersantam</a:t>
            </a:r>
            <a:endParaRPr dirty="0"/>
          </a:p>
        </p:txBody>
      </p:sp>
      <p:sp>
        <p:nvSpPr>
          <p:cNvPr id="178" name="Jaunuzņēmumam izmaksas attiecināmas no vērtēšanas komisijas lēmuma dienas līdz apstiprinātajam termiņam…"/>
          <p:cNvSpPr txBox="1"/>
          <p:nvPr/>
        </p:nvSpPr>
        <p:spPr>
          <a:xfrm>
            <a:off x="9698024" y="8042073"/>
            <a:ext cx="4036541" cy="3225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1098512">
              <a:lnSpc>
                <a:spcPct val="80000"/>
              </a:lnSpc>
              <a:defRPr sz="2300">
                <a:solidFill>
                  <a:srgbClr val="FFFFFF"/>
                </a:solidFill>
              </a:defRPr>
            </a:lvl1pPr>
          </a:lstStyle>
          <a:p>
            <a:r>
              <a:rPr dirty="0" err="1"/>
              <a:t>Vaučera</a:t>
            </a:r>
            <a:r>
              <a:rPr dirty="0"/>
              <a:t> </a:t>
            </a:r>
            <a:r>
              <a:rPr dirty="0" err="1"/>
              <a:t>nosacījumu</a:t>
            </a:r>
            <a:r>
              <a:rPr dirty="0"/>
              <a:t> </a:t>
            </a:r>
            <a:r>
              <a:rPr dirty="0" err="1"/>
              <a:t>ievērošanas</a:t>
            </a:r>
            <a:r>
              <a:rPr dirty="0"/>
              <a:t> </a:t>
            </a:r>
            <a:r>
              <a:rPr dirty="0" err="1"/>
              <a:t>apliecinājumu</a:t>
            </a:r>
            <a:r>
              <a:rPr dirty="0"/>
              <a:t> </a:t>
            </a:r>
            <a:r>
              <a:rPr dirty="0" err="1"/>
              <a:t>jāiesniedz</a:t>
            </a:r>
            <a:r>
              <a:rPr dirty="0"/>
              <a:t> LIAA 1 </a:t>
            </a:r>
            <a:r>
              <a:rPr dirty="0" err="1"/>
              <a:t>mēneša</a:t>
            </a:r>
            <a:r>
              <a:rPr dirty="0"/>
              <a:t> </a:t>
            </a:r>
            <a:r>
              <a:rPr dirty="0" err="1"/>
              <a:t>laikā</a:t>
            </a:r>
            <a:r>
              <a:rPr dirty="0"/>
              <a:t> </a:t>
            </a:r>
            <a:r>
              <a:rPr dirty="0" err="1"/>
              <a:t>pēc</a:t>
            </a:r>
            <a:r>
              <a:rPr dirty="0"/>
              <a:t> </a:t>
            </a:r>
            <a:r>
              <a:rPr dirty="0" err="1"/>
              <a:t>pakalpojuma</a:t>
            </a:r>
            <a:r>
              <a:rPr dirty="0"/>
              <a:t> </a:t>
            </a:r>
            <a:r>
              <a:rPr dirty="0" err="1"/>
              <a:t>līguma</a:t>
            </a:r>
            <a:r>
              <a:rPr dirty="0"/>
              <a:t> </a:t>
            </a:r>
            <a:r>
              <a:rPr dirty="0" err="1"/>
              <a:t>noslēgšanas</a:t>
            </a:r>
            <a:endParaRPr dirty="0"/>
          </a:p>
        </p:txBody>
      </p:sp>
      <p:sp>
        <p:nvSpPr>
          <p:cNvPr id="179" name="Pieteikšanās"/>
          <p:cNvSpPr txBox="1"/>
          <p:nvPr/>
        </p:nvSpPr>
        <p:spPr>
          <a:xfrm>
            <a:off x="17148570" y="889487"/>
            <a:ext cx="5293688" cy="2636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spAutoFit/>
          </a:bodyPr>
          <a:lstStyle/>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Iepazīšanās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Klasiskais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Dizaina vaučers</a:t>
            </a:r>
          </a:p>
        </p:txBody>
      </p:sp>
      <p:sp>
        <p:nvSpPr>
          <p:cNvPr id="180" name="Line"/>
          <p:cNvSpPr/>
          <p:nvPr/>
        </p:nvSpPr>
        <p:spPr>
          <a:xfrm flipV="1">
            <a:off x="2271061" y="8042073"/>
            <a:ext cx="2" cy="5377687"/>
          </a:xfrm>
          <a:prstGeom prst="line">
            <a:avLst/>
          </a:prstGeom>
          <a:ln w="38100" cap="rnd">
            <a:solidFill>
              <a:srgbClr val="A7A7A7"/>
            </a:solidFill>
            <a:custDash>
              <a:ds d="100000" sp="200000"/>
            </a:custDash>
          </a:ln>
        </p:spPr>
        <p:txBody>
          <a:bodyPr lIns="45718" tIns="45718" rIns="45718" bIns="45718"/>
          <a:lstStyle/>
          <a:p>
            <a:endParaRPr/>
          </a:p>
        </p:txBody>
      </p:sp>
      <p:sp>
        <p:nvSpPr>
          <p:cNvPr id="181" name="Line"/>
          <p:cNvSpPr/>
          <p:nvPr/>
        </p:nvSpPr>
        <p:spPr>
          <a:xfrm flipV="1">
            <a:off x="9465491" y="8042073"/>
            <a:ext cx="2" cy="5377687"/>
          </a:xfrm>
          <a:prstGeom prst="line">
            <a:avLst/>
          </a:prstGeom>
          <a:ln w="38100" cap="rnd">
            <a:solidFill>
              <a:srgbClr val="A7A7A7"/>
            </a:solidFill>
            <a:custDash>
              <a:ds d="100000" sp="200000"/>
            </a:custDash>
          </a:ln>
        </p:spPr>
        <p:txBody>
          <a:bodyPr lIns="45718" tIns="45718" rIns="45718" bIns="45718"/>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AKD īstenošana un atbalsta saņemšana"/>
          <p:cNvSpPr txBox="1"/>
          <p:nvPr/>
        </p:nvSpPr>
        <p:spPr>
          <a:xfrm>
            <a:off x="931287" y="900736"/>
            <a:ext cx="15469079" cy="2001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987552">
              <a:lnSpc>
                <a:spcPct val="80000"/>
              </a:lnSpc>
              <a:defRPr sz="7832">
                <a:solidFill>
                  <a:srgbClr val="A7A7A7"/>
                </a:solidFill>
                <a:latin typeface="Armin Grotesk UltraBold"/>
                <a:ea typeface="Armin Grotesk UltraBold"/>
                <a:cs typeface="Armin Grotesk UltraBold"/>
                <a:sym typeface="Armin Grotesk UltraBold"/>
              </a:defRPr>
            </a:lvl1pPr>
          </a:lstStyle>
          <a:p>
            <a:r>
              <a:t>Vaučera atbalsta īstenošanas soļi</a:t>
            </a:r>
          </a:p>
        </p:txBody>
      </p:sp>
      <p:sp>
        <p:nvSpPr>
          <p:cNvPr id="184" name="Chevron"/>
          <p:cNvSpPr/>
          <p:nvPr/>
        </p:nvSpPr>
        <p:spPr>
          <a:xfrm>
            <a:off x="953915" y="4166101"/>
            <a:ext cx="3240003"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85" name="Chevron"/>
          <p:cNvSpPr/>
          <p:nvPr/>
        </p:nvSpPr>
        <p:spPr>
          <a:xfrm>
            <a:off x="4125057" y="4166101"/>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86" name="Chevron"/>
          <p:cNvSpPr/>
          <p:nvPr/>
        </p:nvSpPr>
        <p:spPr>
          <a:xfrm>
            <a:off x="7496381" y="4166101"/>
            <a:ext cx="3240003"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87" name="Chevron"/>
          <p:cNvSpPr/>
          <p:nvPr/>
        </p:nvSpPr>
        <p:spPr>
          <a:xfrm>
            <a:off x="11046683" y="4166101"/>
            <a:ext cx="3240000"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88" name="Chevron"/>
          <p:cNvSpPr/>
          <p:nvPr/>
        </p:nvSpPr>
        <p:spPr>
          <a:xfrm>
            <a:off x="14301424" y="4166101"/>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89" name="Pieteikšanās"/>
          <p:cNvSpPr txBox="1"/>
          <p:nvPr/>
        </p:nvSpPr>
        <p:spPr>
          <a:xfrm>
            <a:off x="830221" y="5144409"/>
            <a:ext cx="3379829" cy="1283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Pakalpojuma sniedzējs izraksta  rēķinu komersantam</a:t>
            </a:r>
          </a:p>
        </p:txBody>
      </p:sp>
      <p:sp>
        <p:nvSpPr>
          <p:cNvPr id="190" name="LIAA izvērtē pieteikumu un Komisija pieņem lēmumu"/>
          <p:cNvSpPr txBox="1"/>
          <p:nvPr/>
        </p:nvSpPr>
        <p:spPr>
          <a:xfrm>
            <a:off x="4571507" y="4785558"/>
            <a:ext cx="2413949" cy="2001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Pakalpojuma sniedzējs paraksta atskaiti / nodevumu</a:t>
            </a:r>
          </a:p>
        </p:txBody>
      </p:sp>
      <p:sp>
        <p:nvSpPr>
          <p:cNvPr id="191" name="Jaunuzņēmums iesniedz maksājuma pieprasījumu"/>
          <p:cNvSpPr txBox="1"/>
          <p:nvPr/>
        </p:nvSpPr>
        <p:spPr>
          <a:xfrm>
            <a:off x="11538298" y="4606132"/>
            <a:ext cx="3254903" cy="2359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Pakalpojuma sniedzējs pavadvēstulē norāda konta numuru uz kuru tas vēlas saņemta vaučera apmaksu</a:t>
            </a:r>
          </a:p>
        </p:txBody>
      </p:sp>
      <p:sp>
        <p:nvSpPr>
          <p:cNvPr id="192" name="Jaunuzņēmumam izmaksas attiecināmas no vērtēšanas komisijas lēmuma dienas līdz apstiprinātajam termiņam…"/>
          <p:cNvSpPr txBox="1"/>
          <p:nvPr/>
        </p:nvSpPr>
        <p:spPr>
          <a:xfrm>
            <a:off x="7745145" y="7855077"/>
            <a:ext cx="3070145" cy="254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100">
                <a:solidFill>
                  <a:srgbClr val="FFFFFF"/>
                </a:solidFill>
                <a:latin typeface="MontserratRoman-Regular"/>
                <a:ea typeface="MontserratRoman-Regular"/>
                <a:cs typeface="MontserratRoman-Regular"/>
                <a:sym typeface="MontserratRoman-Regular"/>
              </a:defRPr>
            </a:lvl1pPr>
          </a:lstStyle>
          <a:p>
            <a:r>
              <a:rPr dirty="0" err="1"/>
              <a:t>Darbiem</a:t>
            </a:r>
            <a:r>
              <a:rPr dirty="0"/>
              <a:t> </a:t>
            </a:r>
            <a:r>
              <a:rPr dirty="0" err="1"/>
              <a:t>jābūt</a:t>
            </a:r>
            <a:r>
              <a:rPr dirty="0"/>
              <a:t> </a:t>
            </a:r>
            <a:r>
              <a:rPr dirty="0" err="1"/>
              <a:t>izpildītiem</a:t>
            </a:r>
            <a:r>
              <a:rPr dirty="0"/>
              <a:t> un </a:t>
            </a:r>
            <a:r>
              <a:rPr dirty="0" err="1"/>
              <a:t>pieņemšanas</a:t>
            </a:r>
            <a:r>
              <a:rPr dirty="0"/>
              <a:t> </a:t>
            </a:r>
            <a:r>
              <a:rPr dirty="0" err="1"/>
              <a:t>nodošanas</a:t>
            </a:r>
            <a:r>
              <a:rPr dirty="0"/>
              <a:t> </a:t>
            </a:r>
            <a:r>
              <a:rPr dirty="0" err="1"/>
              <a:t>aktam</a:t>
            </a:r>
            <a:r>
              <a:rPr dirty="0"/>
              <a:t> </a:t>
            </a:r>
            <a:r>
              <a:rPr dirty="0" err="1"/>
              <a:t>parakstītam</a:t>
            </a:r>
            <a:r>
              <a:rPr dirty="0"/>
              <a:t> ne </a:t>
            </a:r>
            <a:r>
              <a:rPr dirty="0" err="1"/>
              <a:t>vēlāk</a:t>
            </a:r>
            <a:r>
              <a:rPr dirty="0"/>
              <a:t> </a:t>
            </a:r>
            <a:r>
              <a:rPr dirty="0" err="1"/>
              <a:t>kā</a:t>
            </a:r>
            <a:r>
              <a:rPr dirty="0"/>
              <a:t> 12 </a:t>
            </a:r>
            <a:r>
              <a:rPr dirty="0" err="1"/>
              <a:t>mēnešu</a:t>
            </a:r>
            <a:r>
              <a:rPr dirty="0"/>
              <a:t> </a:t>
            </a:r>
            <a:r>
              <a:rPr dirty="0" err="1"/>
              <a:t>laikā</a:t>
            </a:r>
            <a:r>
              <a:rPr dirty="0"/>
              <a:t> no </a:t>
            </a:r>
            <a:r>
              <a:rPr dirty="0" err="1"/>
              <a:t>pakalpojuma</a:t>
            </a:r>
            <a:r>
              <a:rPr dirty="0"/>
              <a:t> </a:t>
            </a:r>
            <a:r>
              <a:rPr dirty="0" err="1"/>
              <a:t>līguma</a:t>
            </a:r>
            <a:r>
              <a:rPr dirty="0"/>
              <a:t> </a:t>
            </a:r>
            <a:r>
              <a:rPr dirty="0" err="1"/>
              <a:t>noslēgšanas</a:t>
            </a:r>
            <a:endParaRPr dirty="0"/>
          </a:p>
        </p:txBody>
      </p:sp>
      <p:sp>
        <p:nvSpPr>
          <p:cNvPr id="193" name="Chevron"/>
          <p:cNvSpPr/>
          <p:nvPr/>
        </p:nvSpPr>
        <p:spPr>
          <a:xfrm>
            <a:off x="17341924" y="4166101"/>
            <a:ext cx="3240002" cy="3240002"/>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94" name="Jaunuzņēmums iesniedz maksājuma pieprasījumu"/>
          <p:cNvSpPr txBox="1"/>
          <p:nvPr/>
        </p:nvSpPr>
        <p:spPr>
          <a:xfrm>
            <a:off x="18325318" y="4785558"/>
            <a:ext cx="2877929" cy="2001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Komersants iesniedz business.gov.lv vaučera apmaksas pieprasījumu </a:t>
            </a:r>
          </a:p>
        </p:txBody>
      </p:sp>
      <p:sp>
        <p:nvSpPr>
          <p:cNvPr id="195" name="Jaunuzņēmumam izmaksas attiecināmas no vērtēšanas komisijas lēmuma dienas līdz apstiprinātajam termiņam…"/>
          <p:cNvSpPr txBox="1"/>
          <p:nvPr/>
        </p:nvSpPr>
        <p:spPr>
          <a:xfrm>
            <a:off x="14741140" y="7855077"/>
            <a:ext cx="3768835" cy="3507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2100" b="1">
                <a:solidFill>
                  <a:srgbClr val="FFFFFF"/>
                </a:solidFill>
                <a:latin typeface="MontserratRoman-Bold"/>
                <a:ea typeface="MontserratRoman-Bold"/>
                <a:cs typeface="MontserratRoman-Bold"/>
                <a:sym typeface="MontserratRoman-Bold"/>
              </a:defRPr>
            </a:pPr>
            <a:r>
              <a:rPr dirty="0" err="1"/>
              <a:t>Pakalpojuma</a:t>
            </a:r>
            <a:r>
              <a:rPr dirty="0"/>
              <a:t> </a:t>
            </a:r>
            <a:r>
              <a:rPr dirty="0" err="1"/>
              <a:t>sniedzēja</a:t>
            </a:r>
            <a:r>
              <a:rPr dirty="0"/>
              <a:t> </a:t>
            </a:r>
            <a:r>
              <a:rPr dirty="0" err="1"/>
              <a:t>sagatavotie</a:t>
            </a:r>
            <a:r>
              <a:rPr dirty="0"/>
              <a:t> </a:t>
            </a:r>
            <a:r>
              <a:rPr dirty="0" err="1"/>
              <a:t>dokumenti</a:t>
            </a:r>
            <a:r>
              <a:rPr dirty="0"/>
              <a:t>:</a:t>
            </a:r>
          </a:p>
          <a:p>
            <a:pPr marL="457200" indent="-457200">
              <a:buClr>
                <a:srgbClr val="942235"/>
              </a:buClr>
              <a:buSzPct val="100000"/>
              <a:buFont typeface="Armin Grotesk Regular"/>
              <a:buChar char="•"/>
              <a:defRPr sz="2100">
                <a:solidFill>
                  <a:srgbClr val="FFFFFF"/>
                </a:solidFill>
                <a:latin typeface="MontserratRoman-Regular"/>
                <a:ea typeface="MontserratRoman-Regular"/>
                <a:cs typeface="MontserratRoman-Regular"/>
                <a:sym typeface="MontserratRoman-Regular"/>
              </a:defRPr>
            </a:pPr>
            <a:r>
              <a:rPr dirty="0" err="1"/>
              <a:t>pavadvēstule</a:t>
            </a:r>
            <a:endParaRPr dirty="0"/>
          </a:p>
          <a:p>
            <a:pPr marL="457200" indent="-457200">
              <a:buClr>
                <a:srgbClr val="942235"/>
              </a:buClr>
              <a:buSzPct val="100000"/>
              <a:buFont typeface="Armin Grotesk Regular"/>
              <a:buChar char="•"/>
              <a:defRPr sz="2100">
                <a:solidFill>
                  <a:srgbClr val="FFFFFF"/>
                </a:solidFill>
                <a:latin typeface="MontserratRoman-Regular"/>
                <a:ea typeface="MontserratRoman-Regular"/>
                <a:cs typeface="MontserratRoman-Regular"/>
                <a:sym typeface="MontserratRoman-Regular"/>
              </a:defRPr>
            </a:pPr>
            <a:r>
              <a:rPr dirty="0" err="1"/>
              <a:t>atbalsta</a:t>
            </a:r>
            <a:r>
              <a:rPr dirty="0"/>
              <a:t> </a:t>
            </a:r>
            <a:r>
              <a:rPr dirty="0" err="1"/>
              <a:t>saņēmējam</a:t>
            </a:r>
            <a:r>
              <a:rPr dirty="0"/>
              <a:t> </a:t>
            </a:r>
            <a:r>
              <a:rPr dirty="0" err="1"/>
              <a:t>izrakstītais</a:t>
            </a:r>
            <a:r>
              <a:rPr dirty="0"/>
              <a:t> </a:t>
            </a:r>
            <a:r>
              <a:rPr dirty="0" err="1"/>
              <a:t>rēķins</a:t>
            </a:r>
            <a:endParaRPr dirty="0"/>
          </a:p>
          <a:p>
            <a:pPr marL="457200" indent="-457200">
              <a:buClr>
                <a:srgbClr val="942235"/>
              </a:buClr>
              <a:buSzPct val="100000"/>
              <a:buFont typeface="Armin Grotesk Regular"/>
              <a:buChar char="•"/>
              <a:defRPr sz="2100">
                <a:solidFill>
                  <a:srgbClr val="FFFFFF"/>
                </a:solidFill>
                <a:latin typeface="MontserratRoman-Regular"/>
                <a:ea typeface="MontserratRoman-Regular"/>
                <a:cs typeface="MontserratRoman-Regular"/>
                <a:sym typeface="MontserratRoman-Regular"/>
              </a:defRPr>
            </a:pPr>
            <a:r>
              <a:rPr dirty="0" err="1"/>
              <a:t>pieņemšanas-nodošanas</a:t>
            </a:r>
            <a:r>
              <a:rPr dirty="0"/>
              <a:t> </a:t>
            </a:r>
            <a:r>
              <a:rPr dirty="0" err="1"/>
              <a:t>akts</a:t>
            </a:r>
            <a:r>
              <a:rPr dirty="0"/>
              <a:t> </a:t>
            </a:r>
          </a:p>
          <a:p>
            <a:pPr marL="457200" indent="-457200">
              <a:buClr>
                <a:srgbClr val="942235"/>
              </a:buClr>
              <a:buSzPct val="100000"/>
              <a:buFont typeface="Armin Grotesk Regular"/>
              <a:buChar char="•"/>
              <a:defRPr sz="2100">
                <a:solidFill>
                  <a:srgbClr val="FFFFFF"/>
                </a:solidFill>
                <a:latin typeface="MontserratRoman-Regular"/>
                <a:ea typeface="MontserratRoman-Regular"/>
                <a:cs typeface="MontserratRoman-Regular"/>
                <a:sym typeface="MontserratRoman-Regular"/>
              </a:defRPr>
            </a:pPr>
            <a:r>
              <a:rPr dirty="0" err="1"/>
              <a:t>atskaite</a:t>
            </a:r>
            <a:endParaRPr dirty="0"/>
          </a:p>
        </p:txBody>
      </p:sp>
      <p:sp>
        <p:nvSpPr>
          <p:cNvPr id="196" name="Chevron"/>
          <p:cNvSpPr/>
          <p:nvPr/>
        </p:nvSpPr>
        <p:spPr>
          <a:xfrm>
            <a:off x="20507869" y="4166101"/>
            <a:ext cx="3240002" cy="3240001"/>
          </a:xfrm>
          <a:prstGeom prst="chevron">
            <a:avLst>
              <a:gd name="adj" fmla="val 53902"/>
            </a:avLst>
          </a:prstGeom>
          <a:solidFill>
            <a:srgbClr val="942235"/>
          </a:solidFill>
          <a:ln w="12700">
            <a:miter lim="400000"/>
          </a:ln>
        </p:spPr>
        <p:txBody>
          <a:bodyPr lIns="55450" tIns="55450" rIns="55450" bIns="55450" anchor="ctr"/>
          <a:lstStyle/>
          <a:p>
            <a:pPr algn="ctr" defTabSz="2009394">
              <a:defRPr sz="1800">
                <a:solidFill>
                  <a:srgbClr val="FFFFFF"/>
                </a:solidFill>
              </a:defRPr>
            </a:pPr>
            <a:endParaRPr/>
          </a:p>
        </p:txBody>
      </p:sp>
      <p:sp>
        <p:nvSpPr>
          <p:cNvPr id="197" name="Jaunuzņēmums iesniedz maksājuma pieprasījumu"/>
          <p:cNvSpPr txBox="1"/>
          <p:nvPr/>
        </p:nvSpPr>
        <p:spPr>
          <a:xfrm>
            <a:off x="21550969" y="4785558"/>
            <a:ext cx="2499818" cy="2001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p>
            <a:pPr defTabSz="2009394">
              <a:lnSpc>
                <a:spcPct val="80000"/>
              </a:lnSpc>
              <a:defRPr sz="2400">
                <a:solidFill>
                  <a:srgbClr val="FFFFFF"/>
                </a:solidFill>
                <a:latin typeface="Armin Grotesk SemiBold"/>
                <a:ea typeface="Armin Grotesk SemiBold"/>
                <a:cs typeface="Armin Grotesk SemiBold"/>
                <a:sym typeface="Armin Grotesk SemiBold"/>
              </a:defRPr>
            </a:pPr>
            <a:r>
              <a:t>LIAA izvērtē dokumentāciju un veic apmaksu pakalpojuma sniedzējam</a:t>
            </a:r>
          </a:p>
        </p:txBody>
      </p:sp>
      <p:sp>
        <p:nvSpPr>
          <p:cNvPr id="198" name="Pieteikšanās"/>
          <p:cNvSpPr txBox="1"/>
          <p:nvPr/>
        </p:nvSpPr>
        <p:spPr>
          <a:xfrm>
            <a:off x="17117438" y="909460"/>
            <a:ext cx="5293688" cy="2636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spAutoFit/>
          </a:bodyPr>
          <a:lstStyle/>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Iepazīšanās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Klasiskais vaučers</a:t>
            </a: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endParaRPr/>
          </a:p>
          <a:p>
            <a:pPr marL="457200" indent="-457200" defTabSz="2009394">
              <a:lnSpc>
                <a:spcPct val="80000"/>
              </a:lnSpc>
              <a:buClr>
                <a:srgbClr val="942235"/>
              </a:buClr>
              <a:buSzPct val="200000"/>
              <a:buFont typeface="Armin Grotesk Regular"/>
              <a:buChar char="‣"/>
              <a:defRPr sz="3200">
                <a:solidFill>
                  <a:srgbClr val="FFFFFF"/>
                </a:solidFill>
                <a:latin typeface="Armin Grotesk SemiBold"/>
                <a:ea typeface="Armin Grotesk SemiBold"/>
                <a:cs typeface="Armin Grotesk SemiBold"/>
                <a:sym typeface="Armin Grotesk SemiBold"/>
              </a:defRPr>
            </a:pPr>
            <a:r>
              <a:t>Dizaina vaučers</a:t>
            </a:r>
          </a:p>
        </p:txBody>
      </p:sp>
      <p:sp>
        <p:nvSpPr>
          <p:cNvPr id="199" name="Line"/>
          <p:cNvSpPr/>
          <p:nvPr/>
        </p:nvSpPr>
        <p:spPr>
          <a:xfrm flipV="1">
            <a:off x="4282861" y="7796836"/>
            <a:ext cx="2" cy="5280939"/>
          </a:xfrm>
          <a:prstGeom prst="line">
            <a:avLst/>
          </a:prstGeom>
          <a:ln w="38100" cap="rnd">
            <a:solidFill>
              <a:srgbClr val="FFFFFF"/>
            </a:solidFill>
            <a:custDash>
              <a:ds d="100000" sp="200000"/>
            </a:custDash>
          </a:ln>
        </p:spPr>
        <p:txBody>
          <a:bodyPr lIns="45718" tIns="45718" rIns="45718" bIns="45718"/>
          <a:lstStyle/>
          <a:p>
            <a:endParaRPr/>
          </a:p>
        </p:txBody>
      </p:sp>
      <p:sp>
        <p:nvSpPr>
          <p:cNvPr id="200" name="Line"/>
          <p:cNvSpPr/>
          <p:nvPr/>
        </p:nvSpPr>
        <p:spPr>
          <a:xfrm flipV="1">
            <a:off x="7402000" y="7796836"/>
            <a:ext cx="3" cy="5280939"/>
          </a:xfrm>
          <a:prstGeom prst="line">
            <a:avLst/>
          </a:prstGeom>
          <a:ln w="38100" cap="rnd">
            <a:solidFill>
              <a:srgbClr val="FFFFFF"/>
            </a:solidFill>
            <a:custDash>
              <a:ds d="100000" sp="200000"/>
            </a:custDash>
          </a:ln>
        </p:spPr>
        <p:txBody>
          <a:bodyPr lIns="45718" tIns="45718" rIns="45718" bIns="45718"/>
          <a:lstStyle/>
          <a:p>
            <a:endParaRPr/>
          </a:p>
        </p:txBody>
      </p:sp>
      <p:sp>
        <p:nvSpPr>
          <p:cNvPr id="201" name="Line"/>
          <p:cNvSpPr/>
          <p:nvPr/>
        </p:nvSpPr>
        <p:spPr>
          <a:xfrm flipV="1">
            <a:off x="11115444" y="7796836"/>
            <a:ext cx="2" cy="5280939"/>
          </a:xfrm>
          <a:prstGeom prst="line">
            <a:avLst/>
          </a:prstGeom>
          <a:ln w="38100" cap="rnd">
            <a:solidFill>
              <a:srgbClr val="FFFFFF"/>
            </a:solidFill>
            <a:custDash>
              <a:ds d="100000" sp="200000"/>
            </a:custDash>
          </a:ln>
        </p:spPr>
        <p:txBody>
          <a:bodyPr lIns="45718" tIns="45718" rIns="45718" bIns="45718"/>
          <a:lstStyle/>
          <a:p>
            <a:endParaRPr/>
          </a:p>
        </p:txBody>
      </p:sp>
      <p:sp>
        <p:nvSpPr>
          <p:cNvPr id="202" name="Line"/>
          <p:cNvSpPr/>
          <p:nvPr/>
        </p:nvSpPr>
        <p:spPr>
          <a:xfrm flipV="1">
            <a:off x="14455509" y="7796836"/>
            <a:ext cx="3" cy="5280939"/>
          </a:xfrm>
          <a:prstGeom prst="line">
            <a:avLst/>
          </a:prstGeom>
          <a:ln w="38100" cap="rnd">
            <a:solidFill>
              <a:srgbClr val="FFFFFF"/>
            </a:solidFill>
            <a:custDash>
              <a:ds d="100000" sp="200000"/>
            </a:custDash>
          </a:ln>
        </p:spPr>
        <p:txBody>
          <a:bodyPr lIns="45718" tIns="45718" rIns="45718" bIns="45718"/>
          <a:lstStyle/>
          <a:p>
            <a:endParaRPr/>
          </a:p>
        </p:txBody>
      </p:sp>
      <p:sp>
        <p:nvSpPr>
          <p:cNvPr id="203" name="Line"/>
          <p:cNvSpPr/>
          <p:nvPr/>
        </p:nvSpPr>
        <p:spPr>
          <a:xfrm flipV="1">
            <a:off x="18795604" y="7796836"/>
            <a:ext cx="2" cy="5280939"/>
          </a:xfrm>
          <a:prstGeom prst="line">
            <a:avLst/>
          </a:prstGeom>
          <a:ln w="38100" cap="rnd">
            <a:solidFill>
              <a:srgbClr val="FFFFFF"/>
            </a:solidFill>
            <a:custDash>
              <a:ds d="100000" sp="200000"/>
            </a:custDash>
          </a:ln>
        </p:spPr>
        <p:txBody>
          <a:bodyPr lIns="45718" tIns="45718" rIns="45718" bIns="45718"/>
          <a:lstStyle/>
          <a:p>
            <a:endParaRPr/>
          </a:p>
        </p:txBody>
      </p:sp>
      <p:sp>
        <p:nvSpPr>
          <p:cNvPr id="205" name="Pieteikšanās"/>
          <p:cNvSpPr txBox="1"/>
          <p:nvPr/>
        </p:nvSpPr>
        <p:spPr>
          <a:xfrm>
            <a:off x="7522846" y="4964984"/>
            <a:ext cx="3379830" cy="164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Pakalpojuma sniedzējs un komersants paraksta pieņemšanas nodošanas aktu</a:t>
            </a:r>
          </a:p>
        </p:txBody>
      </p:sp>
      <p:sp>
        <p:nvSpPr>
          <p:cNvPr id="206" name="Pieteikšanās"/>
          <p:cNvSpPr txBox="1"/>
          <p:nvPr/>
        </p:nvSpPr>
        <p:spPr>
          <a:xfrm>
            <a:off x="14778299" y="4247281"/>
            <a:ext cx="3070145" cy="3077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0469" tIns="100469" rIns="100469" bIns="100469" anchor="ctr">
            <a:spAutoFit/>
          </a:bodyPr>
          <a:lstStyle>
            <a:lvl1pPr defTabSz="2009394">
              <a:lnSpc>
                <a:spcPct val="80000"/>
              </a:lnSpc>
              <a:defRPr sz="2400">
                <a:solidFill>
                  <a:srgbClr val="FFFFFF"/>
                </a:solidFill>
                <a:latin typeface="Armin Grotesk SemiBold"/>
                <a:ea typeface="Armin Grotesk SemiBold"/>
                <a:cs typeface="Armin Grotesk SemiBold"/>
                <a:sym typeface="Armin Grotesk SemiBold"/>
              </a:defRPr>
            </a:lvl1pPr>
          </a:lstStyle>
          <a:p>
            <a:r>
              <a:t>Pakalpojuma sniedzējs sagatavoto vaučera apmaksas pieprasījuma dokumentu paku nodod komersantam</a:t>
            </a:r>
          </a:p>
        </p:txBody>
      </p:sp>
      <p:sp>
        <p:nvSpPr>
          <p:cNvPr id="207" name="Jaunuzņēmumam izmaksas attiecināmas no vērtēšanas komisijas lēmuma dienas līdz apstiprinātajam termiņam…"/>
          <p:cNvSpPr txBox="1"/>
          <p:nvPr/>
        </p:nvSpPr>
        <p:spPr>
          <a:xfrm>
            <a:off x="4554103" y="7855077"/>
            <a:ext cx="2901277" cy="381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2100">
                <a:solidFill>
                  <a:srgbClr val="FFFFFF"/>
                </a:solidFill>
                <a:latin typeface="MontserratRoman-Regular"/>
                <a:ea typeface="MontserratRoman-Regular"/>
                <a:cs typeface="MontserratRoman-Regular"/>
                <a:sym typeface="MontserratRoman-Regular"/>
              </a:defRPr>
            </a:pPr>
            <a:r>
              <a:rPr dirty="0" err="1"/>
              <a:t>Atskaitē</a:t>
            </a:r>
            <a:r>
              <a:rPr dirty="0"/>
              <a:t> </a:t>
            </a:r>
            <a:r>
              <a:rPr dirty="0" err="1"/>
              <a:t>jāiekļauj</a:t>
            </a:r>
            <a:r>
              <a:rPr dirty="0"/>
              <a:t> </a:t>
            </a:r>
            <a:r>
              <a:rPr dirty="0" err="1"/>
              <a:t>informācija</a:t>
            </a:r>
            <a:r>
              <a:rPr dirty="0"/>
              <a:t> par </a:t>
            </a:r>
            <a:r>
              <a:rPr dirty="0" err="1"/>
              <a:t>visiem</a:t>
            </a:r>
            <a:r>
              <a:rPr dirty="0"/>
              <a:t> </a:t>
            </a:r>
            <a:r>
              <a:rPr dirty="0" err="1"/>
              <a:t>vaučerā</a:t>
            </a:r>
            <a:r>
              <a:rPr dirty="0"/>
              <a:t> </a:t>
            </a:r>
            <a:r>
              <a:rPr dirty="0" err="1"/>
              <a:t>norādītajiem</a:t>
            </a:r>
            <a:r>
              <a:rPr dirty="0"/>
              <a:t> </a:t>
            </a:r>
            <a:r>
              <a:rPr dirty="0" err="1"/>
              <a:t>uzdevumiem</a:t>
            </a:r>
            <a:r>
              <a:rPr dirty="0"/>
              <a:t> un </a:t>
            </a:r>
            <a:r>
              <a:rPr dirty="0" err="1"/>
              <a:t>sasniegtajiem</a:t>
            </a:r>
            <a:r>
              <a:rPr dirty="0"/>
              <a:t> </a:t>
            </a:r>
            <a:r>
              <a:rPr dirty="0" err="1"/>
              <a:t>rezultātiem</a:t>
            </a:r>
            <a:r>
              <a:rPr dirty="0"/>
              <a:t> </a:t>
            </a:r>
            <a:r>
              <a:rPr dirty="0" err="1"/>
              <a:t>tos</a:t>
            </a:r>
            <a:r>
              <a:rPr dirty="0"/>
              <a:t> </a:t>
            </a:r>
            <a:r>
              <a:rPr dirty="0" err="1"/>
              <a:t>aprakstot</a:t>
            </a:r>
            <a:endParaRPr dirty="0"/>
          </a:p>
          <a:p>
            <a:pPr>
              <a:defRPr sz="2100">
                <a:solidFill>
                  <a:srgbClr val="FFFFFF"/>
                </a:solidFill>
                <a:latin typeface="MontserratRoman-Regular"/>
                <a:ea typeface="MontserratRoman-Regular"/>
                <a:cs typeface="MontserratRoman-Regular"/>
                <a:sym typeface="MontserratRoman-Regular"/>
              </a:defRPr>
            </a:pPr>
            <a:endParaRPr dirty="0"/>
          </a:p>
          <a:p>
            <a:pPr>
              <a:defRPr sz="2100">
                <a:solidFill>
                  <a:srgbClr val="FFFFFF"/>
                </a:solidFill>
                <a:latin typeface="MontserratRoman-Regular"/>
                <a:ea typeface="MontserratRoman-Regular"/>
                <a:cs typeface="MontserratRoman-Regular"/>
                <a:sym typeface="MontserratRoman-Regular"/>
              </a:defRPr>
            </a:pPr>
            <a:r>
              <a:rPr dirty="0"/>
              <a:t>LIAA </a:t>
            </a:r>
            <a:r>
              <a:rPr dirty="0" err="1"/>
              <a:t>jāgūst</a:t>
            </a:r>
            <a:r>
              <a:rPr dirty="0"/>
              <a:t> </a:t>
            </a:r>
            <a:r>
              <a:rPr dirty="0" err="1"/>
              <a:t>pārliecība</a:t>
            </a:r>
            <a:r>
              <a:rPr dirty="0"/>
              <a:t>, ka </a:t>
            </a:r>
            <a:r>
              <a:rPr dirty="0" err="1"/>
              <a:t>visi</a:t>
            </a:r>
            <a:r>
              <a:rPr dirty="0"/>
              <a:t> </a:t>
            </a:r>
            <a:r>
              <a:rPr dirty="0" err="1"/>
              <a:t>rezultāti</a:t>
            </a:r>
            <a:r>
              <a:rPr dirty="0"/>
              <a:t> </a:t>
            </a:r>
            <a:r>
              <a:rPr dirty="0" err="1"/>
              <a:t>ir</a:t>
            </a:r>
            <a:r>
              <a:rPr dirty="0"/>
              <a:t> </a:t>
            </a:r>
            <a:r>
              <a:rPr dirty="0" err="1"/>
              <a:t>sasniegti</a:t>
            </a:r>
            <a:endParaRPr dirty="0"/>
          </a:p>
        </p:txBody>
      </p:sp>
      <p:sp>
        <p:nvSpPr>
          <p:cNvPr id="6" name="Jaunuzņēmumam izmaksas attiecināmas no vērtēšanas komisijas lēmuma dienas līdz apstiprinātajam termiņam…">
            <a:extLst>
              <a:ext uri="{FF2B5EF4-FFF2-40B4-BE49-F238E27FC236}">
                <a16:creationId xmlns:a16="http://schemas.microsoft.com/office/drawing/2014/main" id="{657DF0AE-67EB-5F3E-9BFE-5F370C4A0EBA}"/>
              </a:ext>
            </a:extLst>
          </p:cNvPr>
          <p:cNvSpPr txBox="1"/>
          <p:nvPr/>
        </p:nvSpPr>
        <p:spPr>
          <a:xfrm>
            <a:off x="626737" y="7868091"/>
            <a:ext cx="3070145" cy="3877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100">
                <a:solidFill>
                  <a:srgbClr val="FFFFFF"/>
                </a:solidFill>
                <a:latin typeface="MontserratRoman-Regular"/>
                <a:ea typeface="MontserratRoman-Regular"/>
                <a:cs typeface="MontserratRoman-Regular"/>
                <a:sym typeface="MontserratRoman-Regular"/>
              </a:defRPr>
            </a:lvl1pPr>
          </a:lstStyle>
          <a:p>
            <a:r>
              <a:rPr lang="lv-LV" dirty="0"/>
              <a:t>Rēķinā jānorāda </a:t>
            </a:r>
            <a:r>
              <a:rPr lang="lv-LV" dirty="0" err="1"/>
              <a:t>vaučera</a:t>
            </a:r>
            <a:r>
              <a:rPr lang="lv-LV" dirty="0"/>
              <a:t> numurs,  komersanta daļa un </a:t>
            </a:r>
            <a:r>
              <a:rPr lang="lv-LV" dirty="0" err="1"/>
              <a:t>vaučera</a:t>
            </a:r>
            <a:r>
              <a:rPr lang="lv-LV" dirty="0"/>
              <a:t> izmaksu daļa</a:t>
            </a:r>
          </a:p>
          <a:p>
            <a:endParaRPr lang="lv-LV" dirty="0"/>
          </a:p>
          <a:p>
            <a:r>
              <a:rPr lang="lv-LV" dirty="0"/>
              <a:t>Komersants veic pilnu PVN daļas apmaksu, izņemot gadījumu, ja tas nav PVN maksātājs, tad PVN daļa tiek sadalīta proporcionāli komersanta daļai un LIAA daļai</a:t>
            </a:r>
          </a:p>
          <a:p>
            <a:endParaRPr lang="lv-LV"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Jaunuzņēmumu atbalsts"/>
          <p:cNvSpPr txBox="1">
            <a:spLocks noGrp="1"/>
          </p:cNvSpPr>
          <p:nvPr>
            <p:ph type="title" idx="4294967295"/>
          </p:nvPr>
        </p:nvSpPr>
        <p:spPr>
          <a:xfrm>
            <a:off x="936300" y="910990"/>
            <a:ext cx="20397384" cy="1730845"/>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Jautājumi un atbildes</a:t>
            </a:r>
          </a:p>
        </p:txBody>
      </p:sp>
      <p:sp>
        <p:nvSpPr>
          <p:cNvPr id="210" name="Atbalsta mērķis ir veicināt  jaunuzņēmumu veidošanos Latvijā, lai sekmētu pētniecību, kā arī inovatīvu ideju, produktu vai procesu izstrādi un komercializāciju.…"/>
          <p:cNvSpPr txBox="1"/>
          <p:nvPr/>
        </p:nvSpPr>
        <p:spPr>
          <a:xfrm>
            <a:off x="930224" y="8520755"/>
            <a:ext cx="22863907" cy="4317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defTabSz="914400">
              <a:lnSpc>
                <a:spcPct val="120000"/>
              </a:lnSpc>
              <a:defRPr sz="2800" b="1">
                <a:solidFill>
                  <a:srgbClr val="A7A7A7"/>
                </a:solidFill>
                <a:latin typeface="Armin Grotesk UltraBold"/>
                <a:ea typeface="Armin Grotesk UltraBold"/>
                <a:cs typeface="Armin Grotesk UltraBold"/>
                <a:sym typeface="Armin Grotesk UltraBold"/>
              </a:defRPr>
            </a:pPr>
            <a:r>
              <a:rPr dirty="0" err="1"/>
              <a:t>Jautājums</a:t>
            </a:r>
            <a:r>
              <a:rPr dirty="0"/>
              <a:t>: </a:t>
            </a:r>
            <a:r>
              <a:rPr dirty="0" err="1"/>
              <a:t>Kā</a:t>
            </a:r>
            <a:r>
              <a:rPr dirty="0"/>
              <a:t> </a:t>
            </a:r>
            <a:r>
              <a:rPr dirty="0" err="1"/>
              <a:t>rīkoties</a:t>
            </a:r>
            <a:r>
              <a:rPr dirty="0"/>
              <a:t>, ja </a:t>
            </a:r>
            <a:r>
              <a:rPr dirty="0" err="1"/>
              <a:t>pakalpojuma</a:t>
            </a:r>
            <a:r>
              <a:rPr dirty="0"/>
              <a:t> </a:t>
            </a:r>
            <a:r>
              <a:rPr dirty="0" err="1"/>
              <a:t>realizācijas</a:t>
            </a:r>
            <a:r>
              <a:rPr dirty="0"/>
              <a:t> </a:t>
            </a:r>
            <a:r>
              <a:rPr dirty="0" err="1"/>
              <a:t>gaitā</a:t>
            </a:r>
            <a:r>
              <a:rPr dirty="0"/>
              <a:t> </a:t>
            </a:r>
            <a:r>
              <a:rPr dirty="0" err="1"/>
              <a:t>nonāk</a:t>
            </a:r>
            <a:r>
              <a:rPr dirty="0"/>
              <a:t> pie </a:t>
            </a:r>
            <a:r>
              <a:rPr dirty="0" err="1"/>
              <a:t>secinājuma</a:t>
            </a:r>
            <a:r>
              <a:rPr dirty="0"/>
              <a:t>, ka </a:t>
            </a:r>
            <a:r>
              <a:rPr dirty="0" err="1"/>
              <a:t>jāmaina</a:t>
            </a:r>
            <a:r>
              <a:rPr dirty="0"/>
              <a:t> </a:t>
            </a:r>
            <a:r>
              <a:rPr dirty="0" err="1"/>
              <a:t>kāds</a:t>
            </a:r>
            <a:r>
              <a:rPr dirty="0"/>
              <a:t>  </a:t>
            </a:r>
            <a:r>
              <a:rPr dirty="0" err="1"/>
              <a:t>vaučerā</a:t>
            </a:r>
            <a:r>
              <a:rPr dirty="0"/>
              <a:t> </a:t>
            </a:r>
            <a:r>
              <a:rPr dirty="0" err="1"/>
              <a:t>noradītais</a:t>
            </a:r>
            <a:r>
              <a:rPr dirty="0"/>
              <a:t> </a:t>
            </a:r>
            <a:r>
              <a:rPr dirty="0" err="1"/>
              <a:t>uzdevums</a:t>
            </a:r>
            <a:r>
              <a:rPr dirty="0"/>
              <a:t>?</a:t>
            </a:r>
            <a:endParaRPr b="0" dirty="0"/>
          </a:p>
          <a:p>
            <a:pPr algn="just" defTabSz="914400">
              <a:lnSpc>
                <a:spcPct val="120000"/>
              </a:lnSpc>
              <a:defRPr sz="2800" b="1">
                <a:solidFill>
                  <a:srgbClr val="A7A7A7"/>
                </a:solidFill>
                <a:latin typeface="Armin Grotesk UltraBold"/>
                <a:ea typeface="Armin Grotesk UltraBold"/>
                <a:cs typeface="Armin Grotesk UltraBold"/>
                <a:sym typeface="Armin Grotesk UltraBold"/>
              </a:defRPr>
            </a:pPr>
            <a:r>
              <a:rPr dirty="0" err="1"/>
              <a:t>Atbilde</a:t>
            </a:r>
            <a:r>
              <a:rPr dirty="0"/>
              <a:t>: </a:t>
            </a:r>
            <a:r>
              <a:rPr b="0" dirty="0">
                <a:solidFill>
                  <a:srgbClr val="FFFFFF"/>
                </a:solidFill>
              </a:rPr>
              <a:t>Par to </a:t>
            </a:r>
            <a:r>
              <a:rPr b="0" dirty="0" err="1">
                <a:solidFill>
                  <a:srgbClr val="FFFFFF"/>
                </a:solidFill>
              </a:rPr>
              <a:t>jāinformē</a:t>
            </a:r>
            <a:r>
              <a:rPr b="0" dirty="0">
                <a:solidFill>
                  <a:srgbClr val="FFFFFF"/>
                </a:solidFill>
              </a:rPr>
              <a:t> LIAA </a:t>
            </a:r>
            <a:r>
              <a:rPr b="0" dirty="0" err="1">
                <a:solidFill>
                  <a:srgbClr val="FFFFFF"/>
                </a:solidFill>
              </a:rPr>
              <a:t>sniedzot</a:t>
            </a:r>
            <a:r>
              <a:rPr b="0" dirty="0">
                <a:solidFill>
                  <a:srgbClr val="FFFFFF"/>
                </a:solidFill>
              </a:rPr>
              <a:t> </a:t>
            </a:r>
            <a:r>
              <a:rPr b="0" dirty="0" err="1">
                <a:solidFill>
                  <a:srgbClr val="FFFFFF"/>
                </a:solidFill>
              </a:rPr>
              <a:t>pamatotu</a:t>
            </a:r>
            <a:r>
              <a:rPr b="0" dirty="0">
                <a:solidFill>
                  <a:srgbClr val="FFFFFF"/>
                </a:solidFill>
              </a:rPr>
              <a:t> </a:t>
            </a:r>
            <a:r>
              <a:rPr b="0" dirty="0" err="1">
                <a:solidFill>
                  <a:srgbClr val="FFFFFF"/>
                </a:solidFill>
              </a:rPr>
              <a:t>skaidrojumu</a:t>
            </a:r>
            <a:r>
              <a:rPr b="0" dirty="0">
                <a:solidFill>
                  <a:srgbClr val="FFFFFF"/>
                </a:solidFill>
              </a:rPr>
              <a:t> </a:t>
            </a:r>
            <a:r>
              <a:rPr b="0" dirty="0" err="1">
                <a:solidFill>
                  <a:srgbClr val="FFFFFF"/>
                </a:solidFill>
              </a:rPr>
              <a:t>grozījumu</a:t>
            </a:r>
            <a:r>
              <a:rPr b="0" dirty="0">
                <a:solidFill>
                  <a:srgbClr val="FFFFFF"/>
                </a:solidFill>
              </a:rPr>
              <a:t> </a:t>
            </a:r>
            <a:r>
              <a:rPr b="0" dirty="0" err="1">
                <a:solidFill>
                  <a:srgbClr val="FFFFFF"/>
                </a:solidFill>
              </a:rPr>
              <a:t>nepieciešamībai</a:t>
            </a:r>
            <a:r>
              <a:rPr b="0" dirty="0">
                <a:solidFill>
                  <a:srgbClr val="FFFFFF"/>
                </a:solidFill>
              </a:rPr>
              <a:t>. </a:t>
            </a:r>
          </a:p>
          <a:p>
            <a:pPr algn="just" defTabSz="914400">
              <a:lnSpc>
                <a:spcPct val="120000"/>
              </a:lnSpc>
              <a:defRPr sz="2800">
                <a:solidFill>
                  <a:srgbClr val="EDEDED"/>
                </a:solidFill>
                <a:latin typeface="Armin Grotesk UltraBold"/>
                <a:ea typeface="Armin Grotesk UltraBold"/>
                <a:cs typeface="Armin Grotesk UltraBold"/>
                <a:sym typeface="Armin Grotesk UltraBold"/>
              </a:defRPr>
            </a:pPr>
            <a:r>
              <a:rPr dirty="0" err="1">
                <a:solidFill>
                  <a:srgbClr val="FFFFFF"/>
                </a:solidFill>
              </a:rPr>
              <a:t>Izmaiņas</a:t>
            </a:r>
            <a:r>
              <a:rPr dirty="0">
                <a:solidFill>
                  <a:srgbClr val="FFFFFF"/>
                </a:solidFill>
              </a:rPr>
              <a:t> </a:t>
            </a:r>
            <a:r>
              <a:rPr dirty="0" err="1">
                <a:solidFill>
                  <a:srgbClr val="FFFFFF"/>
                </a:solidFill>
              </a:rPr>
              <a:t>vaučerā</a:t>
            </a:r>
            <a:r>
              <a:rPr dirty="0">
                <a:solidFill>
                  <a:srgbClr val="FFFFFF"/>
                </a:solidFill>
              </a:rPr>
              <a:t> </a:t>
            </a:r>
            <a:r>
              <a:rPr dirty="0" err="1">
                <a:solidFill>
                  <a:srgbClr val="FFFFFF"/>
                </a:solidFill>
              </a:rPr>
              <a:t>pieļaujamas</a:t>
            </a:r>
            <a:r>
              <a:rPr dirty="0">
                <a:solidFill>
                  <a:srgbClr val="FFFFFF"/>
                </a:solidFill>
              </a:rPr>
              <a:t> </a:t>
            </a:r>
            <a:r>
              <a:rPr dirty="0" err="1">
                <a:solidFill>
                  <a:srgbClr val="FFFFFF"/>
                </a:solidFill>
              </a:rPr>
              <a:t>ar</a:t>
            </a:r>
            <a:r>
              <a:rPr dirty="0">
                <a:solidFill>
                  <a:srgbClr val="FFFFFF"/>
                </a:solidFill>
              </a:rPr>
              <a:t> LIAA un </a:t>
            </a:r>
            <a:r>
              <a:rPr dirty="0" err="1">
                <a:solidFill>
                  <a:srgbClr val="FFFFFF"/>
                </a:solidFill>
              </a:rPr>
              <a:t>pakalpojuma</a:t>
            </a:r>
            <a:r>
              <a:rPr dirty="0">
                <a:solidFill>
                  <a:srgbClr val="FFFFFF"/>
                </a:solidFill>
              </a:rPr>
              <a:t> </a:t>
            </a:r>
            <a:r>
              <a:rPr dirty="0" err="1">
                <a:solidFill>
                  <a:srgbClr val="FFFFFF"/>
                </a:solidFill>
              </a:rPr>
              <a:t>sniedzēja</a:t>
            </a:r>
            <a:r>
              <a:rPr dirty="0">
                <a:solidFill>
                  <a:srgbClr val="FFFFFF"/>
                </a:solidFill>
              </a:rPr>
              <a:t> </a:t>
            </a:r>
            <a:r>
              <a:rPr dirty="0" err="1">
                <a:solidFill>
                  <a:srgbClr val="FFFFFF"/>
                </a:solidFill>
              </a:rPr>
              <a:t>piekrišanu</a:t>
            </a:r>
            <a:r>
              <a:rPr dirty="0">
                <a:solidFill>
                  <a:srgbClr val="FFFFFF"/>
                </a:solidFill>
              </a:rPr>
              <a:t>, ja </a:t>
            </a:r>
            <a:r>
              <a:rPr dirty="0" err="1">
                <a:solidFill>
                  <a:srgbClr val="FFFFFF"/>
                </a:solidFill>
              </a:rPr>
              <a:t>netiek</a:t>
            </a:r>
            <a:r>
              <a:rPr dirty="0">
                <a:solidFill>
                  <a:srgbClr val="FFFFFF"/>
                </a:solidFill>
              </a:rPr>
              <a:t> </a:t>
            </a:r>
            <a:r>
              <a:rPr dirty="0" err="1">
                <a:solidFill>
                  <a:srgbClr val="FFFFFF"/>
                </a:solidFill>
              </a:rPr>
              <a:t>būtiski</a:t>
            </a:r>
            <a:r>
              <a:rPr dirty="0">
                <a:solidFill>
                  <a:srgbClr val="FFFFFF"/>
                </a:solidFill>
              </a:rPr>
              <a:t> </a:t>
            </a:r>
            <a:r>
              <a:rPr dirty="0" err="1">
                <a:solidFill>
                  <a:srgbClr val="FFFFFF"/>
                </a:solidFill>
              </a:rPr>
              <a:t>mainīts</a:t>
            </a:r>
            <a:r>
              <a:rPr dirty="0">
                <a:solidFill>
                  <a:srgbClr val="FFFFFF"/>
                </a:solidFill>
              </a:rPr>
              <a:t> </a:t>
            </a:r>
            <a:r>
              <a:rPr dirty="0" err="1">
                <a:solidFill>
                  <a:srgbClr val="FFFFFF"/>
                </a:solidFill>
              </a:rPr>
              <a:t>vaučera</a:t>
            </a:r>
            <a:r>
              <a:rPr dirty="0">
                <a:solidFill>
                  <a:srgbClr val="FFFFFF"/>
                </a:solidFill>
              </a:rPr>
              <a:t> </a:t>
            </a:r>
            <a:r>
              <a:rPr dirty="0" err="1">
                <a:solidFill>
                  <a:srgbClr val="FFFFFF"/>
                </a:solidFill>
              </a:rPr>
              <a:t>mērķis</a:t>
            </a:r>
            <a:r>
              <a:rPr dirty="0">
                <a:solidFill>
                  <a:srgbClr val="FFFFFF"/>
                </a:solidFill>
              </a:rPr>
              <a:t>. </a:t>
            </a:r>
          </a:p>
          <a:p>
            <a:pPr algn="just" defTabSz="914400">
              <a:lnSpc>
                <a:spcPct val="120000"/>
              </a:lnSpc>
              <a:defRPr sz="2800">
                <a:solidFill>
                  <a:srgbClr val="EDEDED"/>
                </a:solidFill>
                <a:latin typeface="Armin Grotesk UltraBold"/>
                <a:ea typeface="Armin Grotesk UltraBold"/>
                <a:cs typeface="Armin Grotesk UltraBold"/>
                <a:sym typeface="Armin Grotesk UltraBold"/>
              </a:defRPr>
            </a:pPr>
            <a:endParaRPr dirty="0">
              <a:solidFill>
                <a:srgbClr val="A7A7A7"/>
              </a:solidFill>
            </a:endParaRPr>
          </a:p>
          <a:p>
            <a:pPr algn="just" defTabSz="914400">
              <a:lnSpc>
                <a:spcPct val="120000"/>
              </a:lnSpc>
              <a:defRPr sz="2800" b="1">
                <a:solidFill>
                  <a:srgbClr val="A7A7A7"/>
                </a:solidFill>
                <a:latin typeface="Armin Grotesk UltraBold"/>
                <a:ea typeface="Armin Grotesk UltraBold"/>
                <a:cs typeface="Armin Grotesk UltraBold"/>
                <a:sym typeface="Armin Grotesk UltraBold"/>
              </a:defRPr>
            </a:pPr>
            <a:r>
              <a:rPr dirty="0" err="1"/>
              <a:t>Jautājums</a:t>
            </a:r>
            <a:r>
              <a:rPr dirty="0"/>
              <a:t>: Vai </a:t>
            </a:r>
            <a:r>
              <a:rPr dirty="0" err="1"/>
              <a:t>laika</a:t>
            </a:r>
            <a:r>
              <a:rPr dirty="0"/>
              <a:t> </a:t>
            </a:r>
            <a:r>
              <a:rPr dirty="0" err="1"/>
              <a:t>trūkuma</a:t>
            </a:r>
            <a:r>
              <a:rPr dirty="0"/>
              <a:t> </a:t>
            </a:r>
            <a:r>
              <a:rPr dirty="0" err="1"/>
              <a:t>dēļ</a:t>
            </a:r>
            <a:r>
              <a:rPr dirty="0"/>
              <a:t> var </a:t>
            </a:r>
            <a:r>
              <a:rPr dirty="0" err="1"/>
              <a:t>pagarināt</a:t>
            </a:r>
            <a:r>
              <a:rPr dirty="0"/>
              <a:t> </a:t>
            </a:r>
            <a:r>
              <a:rPr dirty="0" err="1"/>
              <a:t>projekta</a:t>
            </a:r>
            <a:r>
              <a:rPr dirty="0"/>
              <a:t> </a:t>
            </a:r>
            <a:r>
              <a:rPr dirty="0" err="1"/>
              <a:t>īstenošanas</a:t>
            </a:r>
            <a:r>
              <a:rPr dirty="0"/>
              <a:t> </a:t>
            </a:r>
            <a:r>
              <a:rPr dirty="0" err="1"/>
              <a:t>termiņu</a:t>
            </a:r>
            <a:r>
              <a:rPr dirty="0"/>
              <a:t> (12 </a:t>
            </a:r>
            <a:r>
              <a:rPr dirty="0" err="1"/>
              <a:t>mēneši</a:t>
            </a:r>
            <a:r>
              <a:rPr dirty="0"/>
              <a:t>)?</a:t>
            </a:r>
            <a:endParaRPr b="0" dirty="0"/>
          </a:p>
          <a:p>
            <a:pPr algn="just" defTabSz="914400">
              <a:lnSpc>
                <a:spcPct val="120000"/>
              </a:lnSpc>
              <a:defRPr sz="2800" b="1">
                <a:solidFill>
                  <a:srgbClr val="A7A7A7"/>
                </a:solidFill>
                <a:latin typeface="Armin Grotesk UltraBold"/>
                <a:ea typeface="Armin Grotesk UltraBold"/>
                <a:cs typeface="Armin Grotesk UltraBold"/>
                <a:sym typeface="Armin Grotesk UltraBold"/>
              </a:defRPr>
            </a:pPr>
            <a:r>
              <a:rPr dirty="0" err="1"/>
              <a:t>Atbilde</a:t>
            </a:r>
            <a:r>
              <a:rPr dirty="0"/>
              <a:t>: </a:t>
            </a:r>
            <a:r>
              <a:rPr b="0" dirty="0" err="1">
                <a:solidFill>
                  <a:srgbClr val="FFFFFF"/>
                </a:solidFill>
              </a:rPr>
              <a:t>Nē</a:t>
            </a:r>
            <a:r>
              <a:rPr b="0" dirty="0">
                <a:solidFill>
                  <a:srgbClr val="FFFFFF"/>
                </a:solidFill>
              </a:rPr>
              <a:t>, </a:t>
            </a:r>
            <a:r>
              <a:rPr b="0" dirty="0" err="1">
                <a:solidFill>
                  <a:srgbClr val="FFFFFF"/>
                </a:solidFill>
              </a:rPr>
              <a:t>termiņš</a:t>
            </a:r>
            <a:r>
              <a:rPr b="0" dirty="0">
                <a:solidFill>
                  <a:srgbClr val="FFFFFF"/>
                </a:solidFill>
              </a:rPr>
              <a:t> 12 </a:t>
            </a:r>
            <a:r>
              <a:rPr b="0" dirty="0" err="1">
                <a:solidFill>
                  <a:srgbClr val="FFFFFF"/>
                </a:solidFill>
              </a:rPr>
              <a:t>mēneši</a:t>
            </a:r>
            <a:r>
              <a:rPr b="0" dirty="0">
                <a:solidFill>
                  <a:srgbClr val="FFFFFF"/>
                </a:solidFill>
              </a:rPr>
              <a:t> nav </a:t>
            </a:r>
            <a:r>
              <a:rPr b="0" dirty="0" err="1">
                <a:solidFill>
                  <a:srgbClr val="FFFFFF"/>
                </a:solidFill>
              </a:rPr>
              <a:t>pagarināms</a:t>
            </a:r>
            <a:r>
              <a:rPr b="0" dirty="0">
                <a:solidFill>
                  <a:srgbClr val="FFFFFF"/>
                </a:solidFill>
              </a:rPr>
              <a:t>, </a:t>
            </a:r>
            <a:r>
              <a:rPr b="0" dirty="0" err="1">
                <a:solidFill>
                  <a:srgbClr val="FFFFFF"/>
                </a:solidFill>
              </a:rPr>
              <a:t>izņēmums</a:t>
            </a:r>
            <a:r>
              <a:rPr b="0" dirty="0">
                <a:solidFill>
                  <a:srgbClr val="FFFFFF"/>
                </a:solidFill>
              </a:rPr>
              <a:t>, ja </a:t>
            </a:r>
            <a:r>
              <a:rPr b="0" dirty="0" err="1">
                <a:solidFill>
                  <a:srgbClr val="FFFFFF"/>
                </a:solidFill>
              </a:rPr>
              <a:t>iestājusies</a:t>
            </a:r>
            <a:r>
              <a:rPr b="0" dirty="0">
                <a:solidFill>
                  <a:srgbClr val="FFFFFF"/>
                </a:solidFill>
              </a:rPr>
              <a:t> </a:t>
            </a:r>
            <a:r>
              <a:rPr b="0" dirty="0" err="1">
                <a:solidFill>
                  <a:srgbClr val="FFFFFF"/>
                </a:solidFill>
              </a:rPr>
              <a:t>nepārvarama</a:t>
            </a:r>
            <a:r>
              <a:rPr b="0" dirty="0">
                <a:solidFill>
                  <a:srgbClr val="FFFFFF"/>
                </a:solidFill>
              </a:rPr>
              <a:t> </a:t>
            </a:r>
            <a:r>
              <a:rPr b="0" dirty="0" err="1">
                <a:solidFill>
                  <a:srgbClr val="FFFFFF"/>
                </a:solidFill>
              </a:rPr>
              <a:t>vara</a:t>
            </a:r>
            <a:r>
              <a:rPr b="0" dirty="0">
                <a:solidFill>
                  <a:srgbClr val="FFFFFF"/>
                </a:solidFill>
              </a:rPr>
              <a:t>.</a:t>
            </a:r>
          </a:p>
          <a:p>
            <a:pPr algn="just" defTabSz="914400">
              <a:lnSpc>
                <a:spcPct val="120000"/>
              </a:lnSpc>
              <a:defRPr sz="2800">
                <a:solidFill>
                  <a:srgbClr val="EDEDED"/>
                </a:solidFill>
                <a:latin typeface="Armin Grotesk UltraBold"/>
                <a:ea typeface="Armin Grotesk UltraBold"/>
                <a:cs typeface="Armin Grotesk UltraBold"/>
                <a:sym typeface="Armin Grotesk UltraBold"/>
              </a:defRPr>
            </a:pPr>
            <a:endParaRPr b="0" dirty="0"/>
          </a:p>
          <a:p>
            <a:pPr algn="just" defTabSz="914400">
              <a:lnSpc>
                <a:spcPct val="80000"/>
              </a:lnSpc>
              <a:defRPr sz="2800" b="1">
                <a:solidFill>
                  <a:srgbClr val="A7A7A7"/>
                </a:solidFill>
                <a:latin typeface="Armin Grotesk UltraBold"/>
                <a:ea typeface="Armin Grotesk UltraBold"/>
                <a:cs typeface="Armin Grotesk UltraBold"/>
                <a:sym typeface="Armin Grotesk UltraBold"/>
              </a:defRPr>
            </a:pPr>
            <a:endParaRPr b="0" dirty="0"/>
          </a:p>
          <a:p>
            <a:pPr algn="just" defTabSz="914400">
              <a:lnSpc>
                <a:spcPct val="80000"/>
              </a:lnSpc>
              <a:defRPr sz="2800">
                <a:solidFill>
                  <a:srgbClr val="A7A7A7"/>
                </a:solidFill>
                <a:latin typeface="Armin Grotesk UltraBold"/>
                <a:ea typeface="Armin Grotesk UltraBold"/>
                <a:cs typeface="Armin Grotesk UltraBold"/>
                <a:sym typeface="Armin Grotesk UltraBold"/>
              </a:defRPr>
            </a:pPr>
            <a:endParaRPr b="0" dirty="0"/>
          </a:p>
        </p:txBody>
      </p:sp>
      <p:sp>
        <p:nvSpPr>
          <p:cNvPr id="211" name="TextBox 3"/>
          <p:cNvSpPr txBox="1"/>
          <p:nvPr/>
        </p:nvSpPr>
        <p:spPr>
          <a:xfrm>
            <a:off x="922312" y="2737604"/>
            <a:ext cx="22386976" cy="143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0" tIns="55450" rIns="55450" bIns="55450">
            <a:spAutoFit/>
          </a:bodyPr>
          <a:lstStyle/>
          <a:p>
            <a:pPr algn="just" defTabSz="914400">
              <a:defRPr sz="3000" b="1">
                <a:solidFill>
                  <a:srgbClr val="A7A7A7"/>
                </a:solidFill>
                <a:latin typeface="Armin Grotesk UltraBold"/>
                <a:ea typeface="Armin Grotesk UltraBold"/>
                <a:cs typeface="Armin Grotesk UltraBold"/>
                <a:sym typeface="Armin Grotesk UltraBold"/>
              </a:defRPr>
            </a:pPr>
            <a:r>
              <a:rPr dirty="0" err="1"/>
              <a:t>Jautājums</a:t>
            </a:r>
            <a:r>
              <a:rPr dirty="0"/>
              <a:t>: </a:t>
            </a:r>
            <a:r>
              <a:rPr b="0" dirty="0" err="1"/>
              <a:t>Kā</a:t>
            </a:r>
            <a:r>
              <a:rPr b="0" dirty="0"/>
              <a:t> </a:t>
            </a:r>
            <a:r>
              <a:rPr b="0" dirty="0" err="1"/>
              <a:t>aprēķināt</a:t>
            </a:r>
            <a:r>
              <a:rPr b="0" dirty="0"/>
              <a:t> </a:t>
            </a:r>
            <a:r>
              <a:rPr b="0" dirty="0" err="1"/>
              <a:t>atbalsta</a:t>
            </a:r>
            <a:r>
              <a:rPr b="0" dirty="0"/>
              <a:t> un </a:t>
            </a:r>
            <a:r>
              <a:rPr b="0" dirty="0" err="1"/>
              <a:t>komersanta</a:t>
            </a:r>
            <a:r>
              <a:rPr b="0" dirty="0"/>
              <a:t> </a:t>
            </a:r>
            <a:r>
              <a:rPr b="0" dirty="0" err="1"/>
              <a:t>daļas</a:t>
            </a:r>
            <a:r>
              <a:rPr b="0" dirty="0"/>
              <a:t> </a:t>
            </a:r>
            <a:r>
              <a:rPr b="0" dirty="0" err="1"/>
              <a:t>summu</a:t>
            </a:r>
            <a:r>
              <a:rPr b="0" dirty="0"/>
              <a:t>?</a:t>
            </a:r>
          </a:p>
          <a:p>
            <a:pPr algn="just" defTabSz="914400">
              <a:defRPr sz="2800" b="1">
                <a:solidFill>
                  <a:srgbClr val="A7A7A7"/>
                </a:solidFill>
                <a:latin typeface="Armin Grotesk UltraBold"/>
                <a:ea typeface="Armin Grotesk UltraBold"/>
                <a:cs typeface="Armin Grotesk UltraBold"/>
                <a:sym typeface="Armin Grotesk UltraBold"/>
              </a:defRPr>
            </a:pPr>
            <a:r>
              <a:rPr dirty="0" err="1"/>
              <a:t>Atbilde</a:t>
            </a:r>
            <a:r>
              <a:rPr dirty="0"/>
              <a:t>: </a:t>
            </a:r>
            <a:r>
              <a:rPr b="0" dirty="0" err="1">
                <a:solidFill>
                  <a:srgbClr val="FFFFFF"/>
                </a:solidFill>
              </a:rPr>
              <a:t>Komersants</a:t>
            </a:r>
            <a:r>
              <a:rPr b="0" dirty="0">
                <a:solidFill>
                  <a:srgbClr val="FFFFFF"/>
                </a:solidFill>
              </a:rPr>
              <a:t> </a:t>
            </a:r>
            <a:r>
              <a:rPr b="0" dirty="0" err="1">
                <a:solidFill>
                  <a:srgbClr val="FFFFFF"/>
                </a:solidFill>
              </a:rPr>
              <a:t>veic</a:t>
            </a:r>
            <a:r>
              <a:rPr b="0" dirty="0">
                <a:solidFill>
                  <a:srgbClr val="FFFFFF"/>
                </a:solidFill>
              </a:rPr>
              <a:t> </a:t>
            </a:r>
            <a:r>
              <a:rPr b="0" dirty="0" err="1">
                <a:solidFill>
                  <a:srgbClr val="FFFFFF"/>
                </a:solidFill>
              </a:rPr>
              <a:t>pilnu</a:t>
            </a:r>
            <a:r>
              <a:rPr b="0" dirty="0">
                <a:solidFill>
                  <a:srgbClr val="FFFFFF"/>
                </a:solidFill>
              </a:rPr>
              <a:t> PVN </a:t>
            </a:r>
            <a:r>
              <a:rPr b="0" dirty="0" err="1">
                <a:solidFill>
                  <a:srgbClr val="FFFFFF"/>
                </a:solidFill>
              </a:rPr>
              <a:t>daļas</a:t>
            </a:r>
            <a:r>
              <a:rPr b="0" dirty="0">
                <a:solidFill>
                  <a:srgbClr val="FFFFFF"/>
                </a:solidFill>
              </a:rPr>
              <a:t> </a:t>
            </a:r>
            <a:r>
              <a:rPr b="0" dirty="0" err="1">
                <a:solidFill>
                  <a:srgbClr val="FFFFFF"/>
                </a:solidFill>
              </a:rPr>
              <a:t>apmaksu</a:t>
            </a:r>
            <a:r>
              <a:rPr b="0" dirty="0">
                <a:solidFill>
                  <a:srgbClr val="FFFFFF"/>
                </a:solidFill>
              </a:rPr>
              <a:t>, </a:t>
            </a:r>
            <a:r>
              <a:rPr b="0" dirty="0" err="1">
                <a:solidFill>
                  <a:srgbClr val="FFFFFF"/>
                </a:solidFill>
              </a:rPr>
              <a:t>izņemot</a:t>
            </a:r>
            <a:r>
              <a:rPr b="0" dirty="0">
                <a:solidFill>
                  <a:srgbClr val="FFFFFF"/>
                </a:solidFill>
              </a:rPr>
              <a:t> </a:t>
            </a:r>
            <a:r>
              <a:rPr b="0" dirty="0" err="1">
                <a:solidFill>
                  <a:srgbClr val="FFFFFF"/>
                </a:solidFill>
              </a:rPr>
              <a:t>gadījumu</a:t>
            </a:r>
            <a:r>
              <a:rPr b="0" dirty="0">
                <a:solidFill>
                  <a:srgbClr val="FFFFFF"/>
                </a:solidFill>
              </a:rPr>
              <a:t>, ja </a:t>
            </a:r>
            <a:r>
              <a:rPr b="0" dirty="0" err="1">
                <a:solidFill>
                  <a:srgbClr val="FFFFFF"/>
                </a:solidFill>
              </a:rPr>
              <a:t>komersants</a:t>
            </a:r>
            <a:r>
              <a:rPr b="0" dirty="0">
                <a:solidFill>
                  <a:srgbClr val="FFFFFF"/>
                </a:solidFill>
              </a:rPr>
              <a:t> nav PVN </a:t>
            </a:r>
            <a:r>
              <a:rPr b="0" dirty="0" err="1">
                <a:solidFill>
                  <a:srgbClr val="FFFFFF"/>
                </a:solidFill>
              </a:rPr>
              <a:t>maksātājs</a:t>
            </a:r>
            <a:r>
              <a:rPr b="0" dirty="0">
                <a:solidFill>
                  <a:srgbClr val="FFFFFF"/>
                </a:solidFill>
              </a:rPr>
              <a:t>, tad PVN </a:t>
            </a:r>
            <a:r>
              <a:rPr b="0" dirty="0" err="1">
                <a:solidFill>
                  <a:srgbClr val="FFFFFF"/>
                </a:solidFill>
              </a:rPr>
              <a:t>daļa</a:t>
            </a:r>
            <a:r>
              <a:rPr b="0" dirty="0">
                <a:solidFill>
                  <a:srgbClr val="FFFFFF"/>
                </a:solidFill>
              </a:rPr>
              <a:t> </a:t>
            </a:r>
            <a:r>
              <a:rPr b="0" dirty="0" err="1">
                <a:solidFill>
                  <a:srgbClr val="FFFFFF"/>
                </a:solidFill>
              </a:rPr>
              <a:t>tiek</a:t>
            </a:r>
            <a:r>
              <a:rPr b="0" dirty="0">
                <a:solidFill>
                  <a:srgbClr val="FFFFFF"/>
                </a:solidFill>
              </a:rPr>
              <a:t> </a:t>
            </a:r>
            <a:r>
              <a:rPr b="0" dirty="0" err="1">
                <a:solidFill>
                  <a:srgbClr val="FFFFFF"/>
                </a:solidFill>
              </a:rPr>
              <a:t>sadalīta</a:t>
            </a:r>
            <a:r>
              <a:rPr b="0" dirty="0">
                <a:solidFill>
                  <a:srgbClr val="FFFFFF"/>
                </a:solidFill>
              </a:rPr>
              <a:t> </a:t>
            </a:r>
            <a:r>
              <a:rPr b="0" dirty="0" err="1">
                <a:solidFill>
                  <a:srgbClr val="FFFFFF"/>
                </a:solidFill>
              </a:rPr>
              <a:t>proporcionāli</a:t>
            </a:r>
            <a:r>
              <a:rPr b="0" dirty="0">
                <a:solidFill>
                  <a:srgbClr val="FFFFFF"/>
                </a:solidFill>
              </a:rPr>
              <a:t> </a:t>
            </a:r>
            <a:r>
              <a:rPr b="0" dirty="0" err="1">
                <a:solidFill>
                  <a:srgbClr val="FFFFFF"/>
                </a:solidFill>
              </a:rPr>
              <a:t>komersanta</a:t>
            </a:r>
            <a:r>
              <a:rPr b="0" dirty="0">
                <a:solidFill>
                  <a:srgbClr val="FFFFFF"/>
                </a:solidFill>
              </a:rPr>
              <a:t> </a:t>
            </a:r>
            <a:r>
              <a:rPr b="0" dirty="0" err="1">
                <a:solidFill>
                  <a:srgbClr val="FFFFFF"/>
                </a:solidFill>
              </a:rPr>
              <a:t>daļai</a:t>
            </a:r>
            <a:r>
              <a:rPr b="0" dirty="0">
                <a:solidFill>
                  <a:srgbClr val="FFFFFF"/>
                </a:solidFill>
              </a:rPr>
              <a:t> un LIAA </a:t>
            </a:r>
            <a:r>
              <a:rPr b="0" dirty="0" err="1">
                <a:solidFill>
                  <a:srgbClr val="FFFFFF"/>
                </a:solidFill>
              </a:rPr>
              <a:t>daļai</a:t>
            </a:r>
            <a:r>
              <a:rPr b="0" dirty="0">
                <a:solidFill>
                  <a:srgbClr val="FFFFFF"/>
                </a:solidFill>
              </a:rPr>
              <a:t>:</a:t>
            </a:r>
          </a:p>
        </p:txBody>
      </p:sp>
      <p:sp>
        <p:nvSpPr>
          <p:cNvPr id="212" name="Line"/>
          <p:cNvSpPr/>
          <p:nvPr/>
        </p:nvSpPr>
        <p:spPr>
          <a:xfrm flipV="1">
            <a:off x="8969161" y="4768463"/>
            <a:ext cx="1" cy="3102457"/>
          </a:xfrm>
          <a:prstGeom prst="line">
            <a:avLst/>
          </a:prstGeom>
          <a:ln w="38100" cap="rnd">
            <a:solidFill>
              <a:srgbClr val="A7A7A7"/>
            </a:solidFill>
            <a:custDash>
              <a:ds d="100000" sp="200000"/>
            </a:custDash>
          </a:ln>
        </p:spPr>
        <p:txBody>
          <a:bodyPr lIns="45718" tIns="45718" rIns="45718" bIns="45718"/>
          <a:lstStyle/>
          <a:p>
            <a:endParaRPr/>
          </a:p>
        </p:txBody>
      </p:sp>
      <p:sp>
        <p:nvSpPr>
          <p:cNvPr id="213" name="Atbalsta mērķis ir veicināt  jaunuzņēmumu veidošanos Latvijā, lai sekmētu pētniecību, kā arī inovatīvu ideju, produktu vai procesu izstrādi un komercializāciju.…"/>
          <p:cNvSpPr txBox="1"/>
          <p:nvPr/>
        </p:nvSpPr>
        <p:spPr>
          <a:xfrm>
            <a:off x="968324" y="4741522"/>
            <a:ext cx="7692547" cy="3308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914400">
              <a:defRPr sz="2400">
                <a:solidFill>
                  <a:srgbClr val="A7A7A7"/>
                </a:solidFill>
                <a:latin typeface="Armin Grotesk UltraBold"/>
                <a:ea typeface="Armin Grotesk UltraBold"/>
                <a:cs typeface="Armin Grotesk UltraBold"/>
                <a:sym typeface="Armin Grotesk UltraBold"/>
              </a:defRPr>
            </a:pPr>
            <a:r>
              <a:rPr dirty="0"/>
              <a:t>1. </a:t>
            </a:r>
            <a:r>
              <a:rPr dirty="0" err="1"/>
              <a:t>Piemērs</a:t>
            </a:r>
            <a:r>
              <a:rPr dirty="0"/>
              <a:t>.</a:t>
            </a:r>
          </a:p>
          <a:p>
            <a:pPr defTabSz="914400">
              <a:defRPr sz="2400">
                <a:solidFill>
                  <a:srgbClr val="EDEDED"/>
                </a:solidFill>
              </a:defRPr>
            </a:pPr>
            <a:r>
              <a:rPr dirty="0" err="1">
                <a:solidFill>
                  <a:srgbClr val="FFFFFF"/>
                </a:solidFill>
                <a:latin typeface="Armin Grotesk UltraBold"/>
                <a:ea typeface="Armin Grotesk UltraBold"/>
                <a:cs typeface="Armin Grotesk UltraBold"/>
                <a:sym typeface="Armin Grotesk UltraBold"/>
              </a:rPr>
              <a:t>Komersants</a:t>
            </a:r>
            <a:r>
              <a:rPr dirty="0">
                <a:solidFill>
                  <a:srgbClr val="FFFFFF"/>
                </a:solidFill>
                <a:latin typeface="Armin Grotesk UltraBold"/>
                <a:ea typeface="Armin Grotesk UltraBold"/>
                <a:cs typeface="Armin Grotesk UltraBold"/>
                <a:sym typeface="Armin Grotesk UltraBold"/>
              </a:rPr>
              <a:t> </a:t>
            </a:r>
            <a:r>
              <a:rPr dirty="0" err="1">
                <a:solidFill>
                  <a:srgbClr val="FFFFFF"/>
                </a:solidFill>
                <a:latin typeface="Armin Grotesk UltraBold"/>
                <a:ea typeface="Armin Grotesk UltraBold"/>
                <a:cs typeface="Armin Grotesk UltraBold"/>
                <a:sym typeface="Armin Grotesk UltraBold"/>
              </a:rPr>
              <a:t>ir</a:t>
            </a:r>
            <a:r>
              <a:rPr dirty="0">
                <a:solidFill>
                  <a:srgbClr val="FFFFFF"/>
                </a:solidFill>
                <a:latin typeface="Armin Grotesk UltraBold"/>
                <a:ea typeface="Armin Grotesk UltraBold"/>
                <a:cs typeface="Armin Grotesk UltraBold"/>
                <a:sym typeface="Armin Grotesk UltraBold"/>
              </a:rPr>
              <a:t> PVN </a:t>
            </a:r>
            <a:r>
              <a:rPr dirty="0" err="1">
                <a:solidFill>
                  <a:srgbClr val="FFFFFF"/>
                </a:solidFill>
                <a:latin typeface="Armin Grotesk UltraBold"/>
                <a:ea typeface="Armin Grotesk UltraBold"/>
                <a:cs typeface="Armin Grotesk UltraBold"/>
                <a:sym typeface="Armin Grotesk UltraBold"/>
              </a:rPr>
              <a:t>maksātājs</a:t>
            </a:r>
            <a:r>
              <a:rPr dirty="0">
                <a:solidFill>
                  <a:srgbClr val="FFFFFF"/>
                </a:solidFill>
              </a:rPr>
              <a:t>.</a:t>
            </a:r>
          </a:p>
          <a:p>
            <a:pPr defTabSz="914400">
              <a:defRPr sz="2400">
                <a:solidFill>
                  <a:srgbClr val="EDEDED"/>
                </a:solidFill>
              </a:defRPr>
            </a:pPr>
            <a:r>
              <a:rPr dirty="0" err="1">
                <a:solidFill>
                  <a:srgbClr val="FFFFFF"/>
                </a:solidFill>
              </a:rPr>
              <a:t>Rēķina</a:t>
            </a:r>
            <a:r>
              <a:rPr dirty="0">
                <a:solidFill>
                  <a:srgbClr val="FFFFFF"/>
                </a:solidFill>
              </a:rPr>
              <a:t> summa 29 411,77 EUR, PVN 6176,47 EUR</a:t>
            </a:r>
          </a:p>
          <a:p>
            <a:pPr defTabSz="914400">
              <a:defRPr sz="2400">
                <a:solidFill>
                  <a:srgbClr val="EDEDED"/>
                </a:solidFill>
              </a:defRPr>
            </a:pPr>
            <a:r>
              <a:rPr dirty="0" err="1">
                <a:solidFill>
                  <a:srgbClr val="FFFFFF"/>
                </a:solidFill>
              </a:rPr>
              <a:t>Apmaksas</a:t>
            </a:r>
            <a:r>
              <a:rPr dirty="0">
                <a:solidFill>
                  <a:srgbClr val="FFFFFF"/>
                </a:solidFill>
              </a:rPr>
              <a:t> summa </a:t>
            </a:r>
            <a:r>
              <a:rPr dirty="0" err="1">
                <a:solidFill>
                  <a:srgbClr val="FFFFFF"/>
                </a:solidFill>
              </a:rPr>
              <a:t>komersantam</a:t>
            </a:r>
            <a:r>
              <a:rPr dirty="0">
                <a:solidFill>
                  <a:srgbClr val="FFFFFF"/>
                </a:solidFill>
              </a:rPr>
              <a:t>:</a:t>
            </a:r>
          </a:p>
          <a:p>
            <a:pPr defTabSz="914400">
              <a:defRPr sz="2400">
                <a:solidFill>
                  <a:srgbClr val="EDEDED"/>
                </a:solidFill>
              </a:defRPr>
            </a:pPr>
            <a:r>
              <a:rPr dirty="0">
                <a:solidFill>
                  <a:srgbClr val="FFFFFF"/>
                </a:solidFill>
              </a:rPr>
              <a:t>29 411,77 * 0,15 = 4411,77 + PVN 6176,47 = </a:t>
            </a:r>
            <a:r>
              <a:rPr dirty="0">
                <a:solidFill>
                  <a:srgbClr val="FFFFFF"/>
                </a:solidFill>
                <a:latin typeface="Armin Grotesk UltraBold"/>
                <a:ea typeface="Armin Grotesk UltraBold"/>
                <a:cs typeface="Armin Grotesk UltraBold"/>
                <a:sym typeface="Armin Grotesk UltraBold"/>
              </a:rPr>
              <a:t>10 588,24 EUR</a:t>
            </a:r>
            <a:endParaRPr dirty="0">
              <a:solidFill>
                <a:srgbClr val="FFFFFF"/>
              </a:solidFill>
            </a:endParaRPr>
          </a:p>
          <a:p>
            <a:pPr defTabSz="914400">
              <a:defRPr sz="2400">
                <a:solidFill>
                  <a:srgbClr val="EDEDED"/>
                </a:solidFill>
              </a:defRPr>
            </a:pPr>
            <a:r>
              <a:rPr dirty="0" err="1">
                <a:solidFill>
                  <a:srgbClr val="FFFFFF"/>
                </a:solidFill>
              </a:rPr>
              <a:t>Ar</a:t>
            </a:r>
            <a:r>
              <a:rPr dirty="0">
                <a:solidFill>
                  <a:srgbClr val="FFFFFF"/>
                </a:solidFill>
              </a:rPr>
              <a:t> LIAA </a:t>
            </a:r>
            <a:r>
              <a:rPr dirty="0" err="1">
                <a:solidFill>
                  <a:srgbClr val="FFFFFF"/>
                </a:solidFill>
              </a:rPr>
              <a:t>vaučeri</a:t>
            </a:r>
            <a:r>
              <a:rPr dirty="0">
                <a:solidFill>
                  <a:srgbClr val="FFFFFF"/>
                </a:solidFill>
              </a:rPr>
              <a:t> </a:t>
            </a:r>
            <a:r>
              <a:rPr dirty="0" err="1">
                <a:solidFill>
                  <a:srgbClr val="FFFFFF"/>
                </a:solidFill>
              </a:rPr>
              <a:t>segtā</a:t>
            </a:r>
            <a:r>
              <a:rPr dirty="0">
                <a:solidFill>
                  <a:srgbClr val="FFFFFF"/>
                </a:solidFill>
              </a:rPr>
              <a:t> summa:</a:t>
            </a:r>
          </a:p>
          <a:p>
            <a:pPr defTabSz="914400">
              <a:defRPr sz="2400">
                <a:solidFill>
                  <a:srgbClr val="EDEDED"/>
                </a:solidFill>
              </a:defRPr>
            </a:pPr>
            <a:r>
              <a:rPr dirty="0">
                <a:solidFill>
                  <a:srgbClr val="FFFFFF"/>
                </a:solidFill>
              </a:rPr>
              <a:t> 29 411,77 * 0,85 = </a:t>
            </a:r>
            <a:r>
              <a:rPr dirty="0">
                <a:solidFill>
                  <a:srgbClr val="FFFFFF"/>
                </a:solidFill>
                <a:latin typeface="Armin Grotesk UltraBold"/>
                <a:ea typeface="Armin Grotesk UltraBold"/>
                <a:cs typeface="Armin Grotesk UltraBold"/>
                <a:sym typeface="Armin Grotesk UltraBold"/>
              </a:rPr>
              <a:t>25 000,00 EUR</a:t>
            </a:r>
          </a:p>
        </p:txBody>
      </p:sp>
      <p:sp>
        <p:nvSpPr>
          <p:cNvPr id="214" name="Atbalsta mērķis ir veicināt  jaunuzņēmumu veidošanos Latvijā, lai sekmētu pētniecību, kā arī inovatīvu ideju, produktu vai procesu izstrādi un komercializāciju.…"/>
          <p:cNvSpPr txBox="1"/>
          <p:nvPr/>
        </p:nvSpPr>
        <p:spPr>
          <a:xfrm>
            <a:off x="9761608" y="4741522"/>
            <a:ext cx="8082269" cy="4549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914400">
              <a:buFont typeface="Armin Grotesk Regular"/>
              <a:defRPr sz="2400">
                <a:solidFill>
                  <a:srgbClr val="A7A7A7"/>
                </a:solidFill>
                <a:latin typeface="Armin Grotesk UltraBold"/>
                <a:ea typeface="Armin Grotesk UltraBold"/>
                <a:cs typeface="Armin Grotesk UltraBold"/>
                <a:sym typeface="Armin Grotesk UltraBold"/>
              </a:defRPr>
            </a:pPr>
            <a:r>
              <a:rPr dirty="0"/>
              <a:t>2. </a:t>
            </a:r>
            <a:r>
              <a:rPr dirty="0" err="1"/>
              <a:t>Piemērs</a:t>
            </a:r>
            <a:r>
              <a:rPr dirty="0"/>
              <a:t>.</a:t>
            </a:r>
          </a:p>
          <a:p>
            <a:pPr defTabSz="914400">
              <a:buFont typeface="Armin Grotesk Regular"/>
              <a:defRPr sz="2400">
                <a:solidFill>
                  <a:srgbClr val="EDEDED"/>
                </a:solidFill>
              </a:defRPr>
            </a:pPr>
            <a:r>
              <a:rPr dirty="0" err="1">
                <a:solidFill>
                  <a:srgbClr val="FFFFFF"/>
                </a:solidFill>
                <a:latin typeface="Armin Grotesk UltraBold"/>
                <a:ea typeface="Armin Grotesk UltraBold"/>
                <a:cs typeface="Armin Grotesk UltraBold"/>
                <a:sym typeface="Armin Grotesk UltraBold"/>
              </a:rPr>
              <a:t>Komersants</a:t>
            </a:r>
            <a:r>
              <a:rPr dirty="0">
                <a:solidFill>
                  <a:srgbClr val="FFFFFF"/>
                </a:solidFill>
                <a:latin typeface="Armin Grotesk UltraBold"/>
                <a:ea typeface="Armin Grotesk UltraBold"/>
                <a:cs typeface="Armin Grotesk UltraBold"/>
                <a:sym typeface="Armin Grotesk UltraBold"/>
              </a:rPr>
              <a:t> nav PVN </a:t>
            </a:r>
            <a:r>
              <a:rPr dirty="0" err="1">
                <a:solidFill>
                  <a:srgbClr val="FFFFFF"/>
                </a:solidFill>
                <a:latin typeface="Armin Grotesk UltraBold"/>
                <a:ea typeface="Armin Grotesk UltraBold"/>
                <a:cs typeface="Armin Grotesk UltraBold"/>
                <a:sym typeface="Armin Grotesk UltraBold"/>
              </a:rPr>
              <a:t>maksātājs</a:t>
            </a:r>
            <a:r>
              <a:rPr dirty="0">
                <a:solidFill>
                  <a:srgbClr val="FFFFFF"/>
                </a:solidFill>
              </a:rPr>
              <a:t>.</a:t>
            </a:r>
          </a:p>
          <a:p>
            <a:pPr defTabSz="914400">
              <a:buFont typeface="Armin Grotesk Regular"/>
              <a:defRPr sz="2400">
                <a:solidFill>
                  <a:srgbClr val="EDEDED"/>
                </a:solidFill>
              </a:defRPr>
            </a:pPr>
            <a:r>
              <a:rPr dirty="0" err="1">
                <a:solidFill>
                  <a:srgbClr val="FFFFFF"/>
                </a:solidFill>
              </a:rPr>
              <a:t>Rēķina</a:t>
            </a:r>
            <a:r>
              <a:rPr dirty="0">
                <a:solidFill>
                  <a:srgbClr val="FFFFFF"/>
                </a:solidFill>
              </a:rPr>
              <a:t> summa 24 307,</a:t>
            </a:r>
            <a:r>
              <a:rPr lang="lv-LV" dirty="0">
                <a:solidFill>
                  <a:srgbClr val="FFFFFF"/>
                </a:solidFill>
              </a:rPr>
              <a:t>25</a:t>
            </a:r>
            <a:r>
              <a:rPr dirty="0">
                <a:solidFill>
                  <a:srgbClr val="FFFFFF"/>
                </a:solidFill>
              </a:rPr>
              <a:t> EUR, PVN 5104,52 EUR</a:t>
            </a:r>
          </a:p>
          <a:p>
            <a:pPr defTabSz="914400">
              <a:buFont typeface="Armin Grotesk Regular"/>
              <a:defRPr sz="2400">
                <a:solidFill>
                  <a:srgbClr val="EDEDED"/>
                </a:solidFill>
              </a:defRPr>
            </a:pPr>
            <a:r>
              <a:rPr dirty="0" err="1">
                <a:solidFill>
                  <a:srgbClr val="FFFFFF"/>
                </a:solidFill>
              </a:rPr>
              <a:t>Apmaksas</a:t>
            </a:r>
            <a:r>
              <a:rPr dirty="0">
                <a:solidFill>
                  <a:srgbClr val="FFFFFF"/>
                </a:solidFill>
              </a:rPr>
              <a:t> summa </a:t>
            </a:r>
            <a:r>
              <a:rPr dirty="0" err="1">
                <a:solidFill>
                  <a:srgbClr val="FFFFFF"/>
                </a:solidFill>
              </a:rPr>
              <a:t>komersantam</a:t>
            </a:r>
            <a:r>
              <a:rPr dirty="0">
                <a:solidFill>
                  <a:srgbClr val="FFFFFF"/>
                </a:solidFill>
              </a:rPr>
              <a:t>:</a:t>
            </a:r>
          </a:p>
          <a:p>
            <a:pPr defTabSz="914400">
              <a:buFont typeface="Armin Grotesk Regular"/>
              <a:defRPr sz="2400">
                <a:solidFill>
                  <a:srgbClr val="EDEDED"/>
                </a:solidFill>
              </a:defRPr>
            </a:pPr>
            <a:r>
              <a:rPr dirty="0">
                <a:solidFill>
                  <a:srgbClr val="FFFFFF"/>
                </a:solidFill>
              </a:rPr>
              <a:t>29 411,77 * 0,15 = </a:t>
            </a:r>
            <a:r>
              <a:rPr dirty="0">
                <a:solidFill>
                  <a:srgbClr val="FFFFFF"/>
                </a:solidFill>
                <a:latin typeface="Armin Grotesk UltraBold"/>
                <a:ea typeface="Armin Grotesk UltraBold"/>
                <a:cs typeface="Armin Grotesk UltraBold"/>
                <a:sym typeface="Armin Grotesk UltraBold"/>
              </a:rPr>
              <a:t>4411,77EUR</a:t>
            </a:r>
            <a:endParaRPr dirty="0">
              <a:solidFill>
                <a:srgbClr val="FFFFFF"/>
              </a:solidFill>
            </a:endParaRPr>
          </a:p>
          <a:p>
            <a:pPr defTabSz="914400">
              <a:buFont typeface="Armin Grotesk Regular"/>
              <a:defRPr sz="2400">
                <a:solidFill>
                  <a:srgbClr val="EDEDED"/>
                </a:solidFill>
              </a:defRPr>
            </a:pPr>
            <a:r>
              <a:rPr dirty="0" err="1">
                <a:solidFill>
                  <a:srgbClr val="FFFFFF"/>
                </a:solidFill>
              </a:rPr>
              <a:t>Ar</a:t>
            </a:r>
            <a:r>
              <a:rPr dirty="0">
                <a:solidFill>
                  <a:srgbClr val="FFFFFF"/>
                </a:solidFill>
              </a:rPr>
              <a:t> LIAA </a:t>
            </a:r>
            <a:r>
              <a:rPr dirty="0" err="1">
                <a:solidFill>
                  <a:srgbClr val="FFFFFF"/>
                </a:solidFill>
              </a:rPr>
              <a:t>vaučeri</a:t>
            </a:r>
            <a:r>
              <a:rPr dirty="0">
                <a:solidFill>
                  <a:srgbClr val="FFFFFF"/>
                </a:solidFill>
              </a:rPr>
              <a:t> </a:t>
            </a:r>
            <a:r>
              <a:rPr dirty="0" err="1">
                <a:solidFill>
                  <a:srgbClr val="FFFFFF"/>
                </a:solidFill>
              </a:rPr>
              <a:t>segtā</a:t>
            </a:r>
            <a:r>
              <a:rPr dirty="0">
                <a:solidFill>
                  <a:srgbClr val="FFFFFF"/>
                </a:solidFill>
              </a:rPr>
              <a:t> summa:</a:t>
            </a:r>
          </a:p>
          <a:p>
            <a:pPr defTabSz="914400">
              <a:buFont typeface="Armin Grotesk Regular"/>
              <a:defRPr sz="2400">
                <a:solidFill>
                  <a:srgbClr val="EDEDED"/>
                </a:solidFill>
              </a:defRPr>
            </a:pPr>
            <a:r>
              <a:rPr dirty="0">
                <a:solidFill>
                  <a:srgbClr val="FFFFFF"/>
                </a:solidFill>
              </a:rPr>
              <a:t> 29 411,77 * 0,85 = </a:t>
            </a:r>
            <a:r>
              <a:rPr dirty="0">
                <a:solidFill>
                  <a:srgbClr val="FFFFFF"/>
                </a:solidFill>
                <a:latin typeface="Armin Grotesk UltraBold"/>
                <a:ea typeface="Armin Grotesk UltraBold"/>
                <a:cs typeface="Armin Grotesk UltraBold"/>
                <a:sym typeface="Armin Grotesk UltraBold"/>
              </a:rPr>
              <a:t>25 000,00 EUR</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LIAA logo balts RGB_Lat pilnais.png" descr="LIAA logo balts RGB_Lat pilnais.png"/>
          <p:cNvPicPr>
            <a:picLocks noChangeAspect="1"/>
          </p:cNvPicPr>
          <p:nvPr/>
        </p:nvPicPr>
        <p:blipFill>
          <a:blip r:embed="rId2"/>
          <a:stretch>
            <a:fillRect/>
          </a:stretch>
        </p:blipFill>
        <p:spPr>
          <a:xfrm>
            <a:off x="17396592" y="10670295"/>
            <a:ext cx="6782073" cy="2398670"/>
          </a:xfrm>
          <a:prstGeom prst="rect">
            <a:avLst/>
          </a:prstGeom>
          <a:ln w="12700">
            <a:miter lim="400000"/>
          </a:ln>
        </p:spPr>
      </p:pic>
      <p:pic>
        <p:nvPicPr>
          <p:cNvPr id="217" name="Picture 2" descr="Picture 2"/>
          <p:cNvPicPr>
            <a:picLocks noChangeAspect="1"/>
          </p:cNvPicPr>
          <p:nvPr/>
        </p:nvPicPr>
        <p:blipFill>
          <a:blip r:embed="rId3"/>
          <a:stretch>
            <a:fillRect/>
          </a:stretch>
        </p:blipFill>
        <p:spPr>
          <a:xfrm>
            <a:off x="12320896" y="11042808"/>
            <a:ext cx="3824212" cy="1653643"/>
          </a:xfrm>
          <a:prstGeom prst="rect">
            <a:avLst/>
          </a:prstGeom>
          <a:ln w="12700">
            <a:miter lim="400000"/>
          </a:ln>
        </p:spPr>
      </p:pic>
      <p:pic>
        <p:nvPicPr>
          <p:cNvPr id="218" name="Picture 3" descr="Picture 3"/>
          <p:cNvPicPr>
            <a:picLocks noChangeAspect="1"/>
          </p:cNvPicPr>
          <p:nvPr/>
        </p:nvPicPr>
        <p:blipFill>
          <a:blip r:embed="rId4"/>
          <a:stretch>
            <a:fillRect/>
          </a:stretch>
        </p:blipFill>
        <p:spPr>
          <a:xfrm>
            <a:off x="17105016" y="4034382"/>
            <a:ext cx="4171006" cy="4171007"/>
          </a:xfrm>
          <a:prstGeom prst="rect">
            <a:avLst/>
          </a:prstGeom>
          <a:ln w="12700">
            <a:miter lim="400000"/>
          </a:ln>
        </p:spPr>
      </p:pic>
      <p:sp>
        <p:nvSpPr>
          <p:cNvPr id="219" name="Paldies!"/>
          <p:cNvSpPr txBox="1"/>
          <p:nvPr/>
        </p:nvSpPr>
        <p:spPr>
          <a:xfrm>
            <a:off x="987702" y="1002975"/>
            <a:ext cx="10242823" cy="2055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80000"/>
              </a:lnSpc>
              <a:defRPr sz="8800">
                <a:solidFill>
                  <a:srgbClr val="A7A7A7"/>
                </a:solidFill>
                <a:latin typeface="Armin Grotesk UltraBold"/>
                <a:ea typeface="Armin Grotesk UltraBold"/>
                <a:cs typeface="Armin Grotesk UltraBold"/>
                <a:sym typeface="Armin Grotesk UltraBold"/>
              </a:defRPr>
            </a:lvl1pPr>
          </a:lstStyle>
          <a:p>
            <a:r>
              <a:t>Paldies!</a:t>
            </a:r>
          </a:p>
        </p:txBody>
      </p:sp>
      <p:sp>
        <p:nvSpPr>
          <p:cNvPr id="220" name="Vairāk info:…"/>
          <p:cNvSpPr txBox="1">
            <a:spLocks noGrp="1"/>
          </p:cNvSpPr>
          <p:nvPr>
            <p:ph type="body" sz="quarter" idx="4294967295"/>
          </p:nvPr>
        </p:nvSpPr>
        <p:spPr>
          <a:xfrm>
            <a:off x="1540167" y="4743536"/>
            <a:ext cx="12358121" cy="3455733"/>
          </a:xfrm>
          <a:prstGeom prst="rect">
            <a:avLst/>
          </a:prstGeom>
        </p:spPr>
        <p:txBody>
          <a:bodyPr>
            <a:normAutofit/>
          </a:bodyPr>
          <a:lstStyle/>
          <a:p>
            <a:pPr marL="0" indent="0" defTabSz="876590">
              <a:lnSpc>
                <a:spcPct val="80000"/>
              </a:lnSpc>
              <a:spcBef>
                <a:spcPts val="0"/>
              </a:spcBef>
              <a:buSzTx/>
              <a:buNone/>
              <a:defRPr sz="3400">
                <a:solidFill>
                  <a:srgbClr val="A7A7A7"/>
                </a:solidFill>
                <a:latin typeface="Armin Grotesk UltraBold"/>
                <a:ea typeface="Armin Grotesk UltraBold"/>
                <a:cs typeface="Armin Grotesk UltraBold"/>
                <a:sym typeface="Armin Grotesk UltraBold"/>
              </a:defRPr>
            </a:pPr>
            <a:r>
              <a:t>Vairāk info:</a:t>
            </a:r>
          </a:p>
          <a:p>
            <a:pPr marL="0" indent="0" defTabSz="876590">
              <a:lnSpc>
                <a:spcPct val="80000"/>
              </a:lnSpc>
              <a:spcBef>
                <a:spcPts val="0"/>
              </a:spcBef>
              <a:buSzTx/>
              <a:buNone/>
              <a:defRPr sz="3000">
                <a:solidFill>
                  <a:srgbClr val="A7A7A7"/>
                </a:solidFill>
                <a:latin typeface="Armin Grotesk SemiBold"/>
                <a:ea typeface="Armin Grotesk SemiBold"/>
                <a:cs typeface="Armin Grotesk SemiBold"/>
                <a:sym typeface="Armin Grotesk SemiBold"/>
              </a:defRPr>
            </a:pPr>
            <a:endParaRPr/>
          </a:p>
          <a:p>
            <a:pPr marL="571500" indent="-571500" defTabSz="876590">
              <a:lnSpc>
                <a:spcPct val="80000"/>
              </a:lnSpc>
              <a:spcBef>
                <a:spcPts val="0"/>
              </a:spcBef>
              <a:buClr>
                <a:srgbClr val="942235"/>
              </a:buClr>
              <a:buSzPct val="200000"/>
              <a:buChar char="‣"/>
              <a:defRPr sz="3000">
                <a:latin typeface="Armin Grotesk SemiBold"/>
                <a:ea typeface="Armin Grotesk SemiBold"/>
                <a:cs typeface="Armin Grotesk SemiBold"/>
                <a:sym typeface="Armin Grotesk SemiBold"/>
              </a:defRPr>
            </a:pPr>
            <a:r>
              <a:t>Valsts platformā biznesa attīstība </a:t>
            </a:r>
            <a:r>
              <a:rPr u="sng">
                <a:solidFill>
                  <a:srgbClr val="0000FF"/>
                </a:solidFill>
                <a:uFill>
                  <a:solidFill>
                    <a:srgbClr val="0000FF"/>
                  </a:solidFill>
                </a:uFill>
                <a:hlinkClick r:id="rId5"/>
              </a:rPr>
              <a:t>WWW.BUSINESS.GOV.LV</a:t>
            </a:r>
          </a:p>
          <a:p>
            <a:pPr marL="0" indent="0" defTabSz="876590">
              <a:lnSpc>
                <a:spcPct val="80000"/>
              </a:lnSpc>
              <a:spcBef>
                <a:spcPts val="0"/>
              </a:spcBef>
              <a:buSzTx/>
              <a:buNone/>
              <a:defRPr sz="3000">
                <a:solidFill>
                  <a:srgbClr val="00B0F0"/>
                </a:solidFill>
                <a:latin typeface="Armin Grotesk SemiBold"/>
                <a:ea typeface="Armin Grotesk SemiBold"/>
                <a:cs typeface="Armin Grotesk SemiBold"/>
                <a:sym typeface="Armin Grotesk SemiBold"/>
              </a:defRPr>
            </a:pPr>
            <a:endParaRPr u="sng">
              <a:solidFill>
                <a:srgbClr val="0000FF"/>
              </a:solidFill>
              <a:uFill>
                <a:solidFill>
                  <a:srgbClr val="0000FF"/>
                </a:solidFill>
              </a:uFill>
              <a:hlinkClick r:id="rId5"/>
            </a:endParaRPr>
          </a:p>
          <a:p>
            <a:pPr marL="571500" indent="-571500" defTabSz="876590">
              <a:lnSpc>
                <a:spcPct val="80000"/>
              </a:lnSpc>
              <a:spcBef>
                <a:spcPts val="0"/>
              </a:spcBef>
              <a:buClr>
                <a:srgbClr val="942235"/>
              </a:buClr>
              <a:buSzPct val="200000"/>
              <a:buChar char="‣"/>
              <a:defRPr sz="3000"/>
            </a:pPr>
            <a:r>
              <a:t>MK </a:t>
            </a:r>
            <a:r>
              <a:rPr>
                <a:latin typeface="Armin Grotesk SemiBold"/>
                <a:ea typeface="Armin Grotesk SemiBold"/>
                <a:cs typeface="Armin Grotesk SemiBold"/>
                <a:sym typeface="Armin Grotesk SemiBold"/>
              </a:rPr>
              <a:t>noteikumi </a:t>
            </a:r>
            <a:r>
              <a:rPr u="sng">
                <a:solidFill>
                  <a:srgbClr val="0000FF"/>
                </a:solidFill>
                <a:uFill>
                  <a:solidFill>
                    <a:srgbClr val="0000FF"/>
                  </a:solidFill>
                </a:uFill>
                <a:latin typeface="Armin Grotesk SemiBold"/>
                <a:ea typeface="Armin Grotesk SemiBold"/>
                <a:cs typeface="Armin Grotesk SemiBold"/>
                <a:sym typeface="Armin Grotesk SemiBold"/>
                <a:hlinkClick r:id="rId6"/>
              </a:rPr>
              <a:t>Nr. 644</a:t>
            </a:r>
          </a:p>
        </p:txBody>
      </p:sp>
      <p:sp>
        <p:nvSpPr>
          <p:cNvPr id="221" name="Line"/>
          <p:cNvSpPr/>
          <p:nvPr/>
        </p:nvSpPr>
        <p:spPr>
          <a:xfrm flipV="1">
            <a:off x="17091481" y="10995535"/>
            <a:ext cx="3" cy="2055693"/>
          </a:xfrm>
          <a:prstGeom prst="line">
            <a:avLst/>
          </a:prstGeom>
          <a:ln w="38100">
            <a:solidFill>
              <a:srgbClr val="942235"/>
            </a:solidFill>
          </a:ln>
        </p:spPr>
        <p:txBody>
          <a:bodyPr lIns="45718" tIns="45718" rIns="45718" bIns="45718"/>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Kvalifikācijas pazīmes…"/>
          <p:cNvSpPr txBox="1">
            <a:spLocks noGrp="1"/>
          </p:cNvSpPr>
          <p:nvPr>
            <p:ph type="title" idx="4294967295"/>
          </p:nvPr>
        </p:nvSpPr>
        <p:spPr>
          <a:xfrm>
            <a:off x="924291" y="914568"/>
            <a:ext cx="15307128" cy="4477292"/>
          </a:xfrm>
          <a:prstGeom prst="rect">
            <a:avLst/>
          </a:prstGeom>
        </p:spPr>
        <p:txBody>
          <a:bodyPr>
            <a:normAutofit/>
          </a:bodyPr>
          <a:lstStyle>
            <a:lvl1pPr defTabSz="1109609">
              <a:lnSpc>
                <a:spcPct val="70000"/>
              </a:lnSpc>
              <a:defRPr sz="8800">
                <a:solidFill>
                  <a:srgbClr val="A7A7A7"/>
                </a:solidFill>
                <a:latin typeface="Armin Grotesk UltraBold"/>
                <a:ea typeface="Armin Grotesk UltraBold"/>
                <a:cs typeface="Armin Grotesk UltraBold"/>
                <a:sym typeface="Armin Grotesk UltraBold"/>
              </a:defRPr>
            </a:lvl1pPr>
          </a:lstStyle>
          <a:p>
            <a:r>
              <a:t>Vaučeru komersantam izsniedz, ja tas izstrādā jaunu produktu vai tehnoloģiju</a:t>
            </a:r>
          </a:p>
        </p:txBody>
      </p:sp>
      <p:sp>
        <p:nvSpPr>
          <p:cNvPr id="49" name="Rectangle 7"/>
          <p:cNvSpPr txBox="1"/>
          <p:nvPr/>
        </p:nvSpPr>
        <p:spPr>
          <a:xfrm>
            <a:off x="919474" y="5227856"/>
            <a:ext cx="16208457" cy="612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defTabSz="1828800">
              <a:defRPr sz="3000">
                <a:solidFill>
                  <a:srgbClr val="A7A7A7"/>
                </a:solidFill>
                <a:latin typeface="Armin Grotesk UltraBold"/>
                <a:ea typeface="Armin Grotesk UltraBold"/>
                <a:cs typeface="Armin Grotesk UltraBold"/>
                <a:sym typeface="Armin Grotesk UltraBold"/>
              </a:defRPr>
            </a:pPr>
            <a:r>
              <a:t>Jauns produkts:</a:t>
            </a:r>
          </a:p>
          <a:p>
            <a:pPr marL="457200" lvl="8" indent="-457200">
              <a:buClr>
                <a:srgbClr val="942235"/>
              </a:buClr>
              <a:buSzPct val="100000"/>
              <a:buFont typeface="Armin Grotesk Regular"/>
              <a:buChar char="•"/>
              <a:defRPr sz="2800">
                <a:solidFill>
                  <a:srgbClr val="FFFFFF"/>
                </a:solidFill>
              </a:defRPr>
            </a:pPr>
            <a:r>
              <a:t>komersanta līmenī pilnīgi jaunas vai būtiski uzlabotas preces vai pakalpojumi, kurus komersants plāno ieviest tirgū. Būtiski uzlabojumi ir, piemēram, jaunu funkciju pievienošana, funkcionālo īpašību un lietojuma uzlabošana, tai skaitā kvalitātes paaugstināšana, finansiālā pieejamība, lietojamības un ērtuma uzlabošana, ekonomiskāka izmantošana, izturības palielināšana, produkta dzīves ilguma pagarināšana. Nav nepieciešami visu produkta funkciju vai darbības specifikāciju būtiski uzlabojumi. Būtisks uzlabojums var pastāvēt vienlaikus ar preces vai pakalpojuma citas īpašības pasliktinājumu vai pilnīgu izslēgšanu</a:t>
            </a:r>
            <a:endParaRPr>
              <a:solidFill>
                <a:srgbClr val="A7A7A7"/>
              </a:solidFill>
            </a:endParaRPr>
          </a:p>
          <a:p>
            <a:pPr marL="457200" lvl="8" indent="-457200">
              <a:buClr>
                <a:srgbClr val="C00000"/>
              </a:buClr>
              <a:buSzPct val="100000"/>
              <a:buFont typeface="Armin Grotesk Regular"/>
              <a:buChar char="•"/>
              <a:defRPr sz="2800">
                <a:solidFill>
                  <a:srgbClr val="A7A7A7"/>
                </a:solidFill>
                <a:latin typeface="Armin Grotesk SemiBold"/>
                <a:ea typeface="Armin Grotesk SemiBold"/>
                <a:cs typeface="Armin Grotesk SemiBold"/>
                <a:sym typeface="Armin Grotesk SemiBold"/>
              </a:defRPr>
            </a:pPr>
            <a:endParaRPr>
              <a:solidFill>
                <a:srgbClr val="A7A7A7"/>
              </a:solidFill>
            </a:endParaRPr>
          </a:p>
          <a:p>
            <a:pPr defTabSz="1828800">
              <a:defRPr sz="3000">
                <a:solidFill>
                  <a:srgbClr val="A7A7A7"/>
                </a:solidFill>
                <a:latin typeface="Armin Grotesk UltraBold"/>
                <a:ea typeface="Armin Grotesk UltraBold"/>
                <a:cs typeface="Armin Grotesk UltraBold"/>
                <a:sym typeface="Armin Grotesk UltraBold"/>
              </a:defRPr>
            </a:pPr>
            <a:r>
              <a:t>Jauna tehnoloģija:</a:t>
            </a:r>
          </a:p>
          <a:p>
            <a:pPr marL="571500" lvl="8" indent="-571500">
              <a:buClr>
                <a:srgbClr val="942235"/>
              </a:buClr>
              <a:buSzPct val="100000"/>
              <a:buFont typeface="Armin Grotesk Regular"/>
              <a:buChar char="•"/>
              <a:defRPr sz="2800">
                <a:solidFill>
                  <a:srgbClr val="FFFFFF"/>
                </a:solidFill>
              </a:defRPr>
            </a:pPr>
            <a:r>
              <a:t>izmaiņas tehnoloģijā, iekārtās un programmatūrā, kas uzlabo ražošanas vai pakalpojumu sniegšanas procesu vai metodes, kas ir jaunas vai uzlabotas komersanta līmenī</a:t>
            </a:r>
          </a:p>
        </p:txBody>
      </p:sp>
      <p:pic>
        <p:nvPicPr>
          <p:cNvPr id="50" name="shutterstock_534796828.jpg" descr="shutterstock_534796828.jpg"/>
          <p:cNvPicPr>
            <a:picLocks noChangeAspect="1"/>
          </p:cNvPicPr>
          <p:nvPr/>
        </p:nvPicPr>
        <p:blipFill>
          <a:blip r:embed="rId2"/>
          <a:srcRect l="36435" r="36435"/>
          <a:stretch>
            <a:fillRect/>
          </a:stretch>
        </p:blipFill>
        <p:spPr>
          <a:xfrm>
            <a:off x="17730098" y="0"/>
            <a:ext cx="6615803" cy="13716004"/>
          </a:xfrm>
          <a:prstGeom prst="rect">
            <a:avLst/>
          </a:prstGeom>
          <a:ln w="12700">
            <a:miter lim="400000"/>
          </a:ln>
        </p:spPr>
      </p:pic>
      <p:sp>
        <p:nvSpPr>
          <p:cNvPr id="51"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Kvalifikācijas pazīmes…"/>
          <p:cNvSpPr txBox="1">
            <a:spLocks noGrp="1"/>
          </p:cNvSpPr>
          <p:nvPr>
            <p:ph type="title" idx="4294967295"/>
          </p:nvPr>
        </p:nvSpPr>
        <p:spPr>
          <a:xfrm>
            <a:off x="928231" y="909863"/>
            <a:ext cx="21834628" cy="5057955"/>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Atbalstāmās darbības</a:t>
            </a:r>
          </a:p>
        </p:txBody>
      </p:sp>
      <p:sp>
        <p:nvSpPr>
          <p:cNvPr id="54" name="Shape"/>
          <p:cNvSpPr/>
          <p:nvPr/>
        </p:nvSpPr>
        <p:spPr>
          <a:xfrm rot="5400000">
            <a:off x="2895183" y="7820272"/>
            <a:ext cx="2004948" cy="33361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55" name="Tehniski ekonomiskā priekšizpēte"/>
          <p:cNvSpPr txBox="1"/>
          <p:nvPr/>
        </p:nvSpPr>
        <p:spPr>
          <a:xfrm>
            <a:off x="2739116" y="9028014"/>
            <a:ext cx="2406756" cy="1291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2870" tIns="102870" rIns="102870" bIns="102870">
            <a:spAutoFit/>
          </a:bodyPr>
          <a:lstStyle>
            <a:lvl1pPr defTabSz="1200150">
              <a:lnSpc>
                <a:spcPct val="80000"/>
              </a:lnSpc>
              <a:spcBef>
                <a:spcPts val="1100"/>
              </a:spcBef>
              <a:defRPr sz="2400">
                <a:solidFill>
                  <a:srgbClr val="FFFFFF"/>
                </a:solidFill>
              </a:defRPr>
            </a:lvl1pPr>
          </a:lstStyle>
          <a:p>
            <a:r>
              <a:t>Tehniski ekonomiskā priekšizpēte</a:t>
            </a:r>
          </a:p>
        </p:txBody>
      </p:sp>
      <p:sp>
        <p:nvSpPr>
          <p:cNvPr id="56" name="Shape"/>
          <p:cNvSpPr/>
          <p:nvPr/>
        </p:nvSpPr>
        <p:spPr>
          <a:xfrm rot="5400000">
            <a:off x="6582370" y="6907872"/>
            <a:ext cx="2004948" cy="3336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57" name="Rūpnieciskie pētījumi"/>
          <p:cNvSpPr txBox="1"/>
          <p:nvPr/>
        </p:nvSpPr>
        <p:spPr>
          <a:xfrm>
            <a:off x="6409944" y="8108594"/>
            <a:ext cx="2630871" cy="941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6679" tIns="106679" rIns="106679" bIns="106679">
            <a:spAutoFit/>
          </a:bodyPr>
          <a:lstStyle>
            <a:lvl1pPr defTabSz="1244600">
              <a:lnSpc>
                <a:spcPct val="80000"/>
              </a:lnSpc>
              <a:spcBef>
                <a:spcPts val="1100"/>
              </a:spcBef>
              <a:defRPr sz="2400">
                <a:solidFill>
                  <a:srgbClr val="FFFFFF"/>
                </a:solidFill>
              </a:defRPr>
            </a:lvl1pPr>
          </a:lstStyle>
          <a:p>
            <a:r>
              <a:t>Rūpnieciskie pētījumi</a:t>
            </a:r>
          </a:p>
        </p:txBody>
      </p:sp>
      <p:sp>
        <p:nvSpPr>
          <p:cNvPr id="58" name="Shape"/>
          <p:cNvSpPr/>
          <p:nvPr/>
        </p:nvSpPr>
        <p:spPr>
          <a:xfrm rot="5400000">
            <a:off x="10269556" y="5995475"/>
            <a:ext cx="2004948" cy="3336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59" name="Eksperimentālā izstrāde"/>
          <p:cNvSpPr txBox="1"/>
          <p:nvPr/>
        </p:nvSpPr>
        <p:spPr>
          <a:xfrm>
            <a:off x="18406146" y="9391638"/>
            <a:ext cx="2662203" cy="926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9060" tIns="99060" rIns="99060" bIns="99060">
            <a:spAutoFit/>
          </a:bodyPr>
          <a:lstStyle>
            <a:lvl1pPr defTabSz="1155700">
              <a:lnSpc>
                <a:spcPct val="80000"/>
              </a:lnSpc>
              <a:spcBef>
                <a:spcPts val="1000"/>
              </a:spcBef>
              <a:defRPr sz="2400">
                <a:solidFill>
                  <a:srgbClr val="FFFFFF"/>
                </a:solidFill>
              </a:defRPr>
            </a:lvl1pPr>
          </a:lstStyle>
          <a:p>
            <a:r>
              <a:t>Dizainera pakalpojums</a:t>
            </a:r>
          </a:p>
        </p:txBody>
      </p:sp>
      <p:sp>
        <p:nvSpPr>
          <p:cNvPr id="60" name="Shape"/>
          <p:cNvSpPr/>
          <p:nvPr/>
        </p:nvSpPr>
        <p:spPr>
          <a:xfrm rot="5400000">
            <a:off x="13956740" y="5083077"/>
            <a:ext cx="2004948" cy="33361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61" name="Produkta rūpnieciskā dizaina izstrāde"/>
          <p:cNvSpPr txBox="1"/>
          <p:nvPr/>
        </p:nvSpPr>
        <p:spPr>
          <a:xfrm>
            <a:off x="13795962" y="6291857"/>
            <a:ext cx="2656705" cy="129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6679" tIns="106679" rIns="106679" bIns="106679">
            <a:spAutoFit/>
          </a:bodyPr>
          <a:lstStyle>
            <a:lvl1pPr defTabSz="1244600">
              <a:lnSpc>
                <a:spcPct val="80000"/>
              </a:lnSpc>
              <a:spcBef>
                <a:spcPts val="1100"/>
              </a:spcBef>
              <a:defRPr sz="2400">
                <a:solidFill>
                  <a:srgbClr val="FFFFFF"/>
                </a:solidFill>
              </a:defRPr>
            </a:lvl1pPr>
          </a:lstStyle>
          <a:p>
            <a:r>
              <a:t>Produkta rūpnieciskā dizaina izstrāde</a:t>
            </a:r>
          </a:p>
        </p:txBody>
      </p:sp>
      <p:sp>
        <p:nvSpPr>
          <p:cNvPr id="62" name="Shape"/>
          <p:cNvSpPr/>
          <p:nvPr/>
        </p:nvSpPr>
        <p:spPr>
          <a:xfrm rot="5400000">
            <a:off x="17668270" y="3939971"/>
            <a:ext cx="2004947" cy="3336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63" name="Produkta rūpnieciskā īpašuma tiesību nostiprināšana"/>
          <p:cNvSpPr txBox="1"/>
          <p:nvPr/>
        </p:nvSpPr>
        <p:spPr>
          <a:xfrm>
            <a:off x="17496790" y="5118241"/>
            <a:ext cx="2754307" cy="1649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2870" tIns="102870" rIns="102870" bIns="102870">
            <a:spAutoFit/>
          </a:bodyPr>
          <a:lstStyle>
            <a:lvl1pPr defTabSz="1200150">
              <a:lnSpc>
                <a:spcPct val="80000"/>
              </a:lnSpc>
              <a:spcBef>
                <a:spcPts val="1100"/>
              </a:spcBef>
              <a:defRPr sz="2400">
                <a:solidFill>
                  <a:srgbClr val="FFFFFF"/>
                </a:solidFill>
              </a:defRPr>
            </a:lvl1pPr>
          </a:lstStyle>
          <a:p>
            <a:r>
              <a:t>Produkta rūpnieciskā īpašuma tiesību nostiprināšana</a:t>
            </a:r>
          </a:p>
        </p:txBody>
      </p:sp>
      <p:sp>
        <p:nvSpPr>
          <p:cNvPr id="64" name="Shape"/>
          <p:cNvSpPr/>
          <p:nvPr/>
        </p:nvSpPr>
        <p:spPr>
          <a:xfrm rot="5400000">
            <a:off x="21255282" y="3084815"/>
            <a:ext cx="2004947" cy="3336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65" name="Sertificēšana un testēšana"/>
          <p:cNvSpPr txBox="1"/>
          <p:nvPr/>
        </p:nvSpPr>
        <p:spPr>
          <a:xfrm>
            <a:off x="21092701" y="4323638"/>
            <a:ext cx="2406757" cy="941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6679" tIns="106679" rIns="106679" bIns="106679">
            <a:spAutoFit/>
          </a:bodyPr>
          <a:lstStyle>
            <a:lvl1pPr defTabSz="1244600">
              <a:lnSpc>
                <a:spcPct val="80000"/>
              </a:lnSpc>
              <a:spcBef>
                <a:spcPts val="1100"/>
              </a:spcBef>
              <a:defRPr sz="2400">
                <a:solidFill>
                  <a:srgbClr val="FFFFFF"/>
                </a:solidFill>
              </a:defRPr>
            </a:lvl1pPr>
          </a:lstStyle>
          <a:p>
            <a:r>
              <a:t>Sertificēšana un testēšana</a:t>
            </a:r>
          </a:p>
        </p:txBody>
      </p:sp>
      <p:pic>
        <p:nvPicPr>
          <p:cNvPr id="66" name="Graphic 11" descr="Graphic 11"/>
          <p:cNvPicPr>
            <a:picLocks noChangeAspect="1"/>
          </p:cNvPicPr>
          <p:nvPr/>
        </p:nvPicPr>
        <p:blipFill>
          <a:blip r:embed="rId2"/>
          <a:stretch>
            <a:fillRect/>
          </a:stretch>
        </p:blipFill>
        <p:spPr>
          <a:xfrm>
            <a:off x="6893993" y="6170075"/>
            <a:ext cx="1228098" cy="1228099"/>
          </a:xfrm>
          <a:prstGeom prst="rect">
            <a:avLst/>
          </a:prstGeom>
          <a:ln w="12700">
            <a:miter lim="400000"/>
          </a:ln>
        </p:spPr>
      </p:pic>
      <p:pic>
        <p:nvPicPr>
          <p:cNvPr id="67" name="Graphic 13" descr="Graphic 13"/>
          <p:cNvPicPr>
            <a:picLocks noChangeAspect="1"/>
          </p:cNvPicPr>
          <p:nvPr/>
        </p:nvPicPr>
        <p:blipFill>
          <a:blip r:embed="rId3"/>
          <a:stretch>
            <a:fillRect/>
          </a:stretch>
        </p:blipFill>
        <p:spPr>
          <a:xfrm>
            <a:off x="3332626" y="7186573"/>
            <a:ext cx="1228099" cy="1228098"/>
          </a:xfrm>
          <a:prstGeom prst="rect">
            <a:avLst/>
          </a:prstGeom>
          <a:ln w="12700">
            <a:miter lim="400000"/>
          </a:ln>
        </p:spPr>
      </p:pic>
      <p:pic>
        <p:nvPicPr>
          <p:cNvPr id="68" name="Graphic 17" descr="Graphic 17"/>
          <p:cNvPicPr>
            <a:picLocks noChangeAspect="1"/>
          </p:cNvPicPr>
          <p:nvPr/>
        </p:nvPicPr>
        <p:blipFill>
          <a:blip r:embed="rId4"/>
          <a:stretch>
            <a:fillRect/>
          </a:stretch>
        </p:blipFill>
        <p:spPr>
          <a:xfrm>
            <a:off x="21681614" y="2370875"/>
            <a:ext cx="1228098" cy="1228098"/>
          </a:xfrm>
          <a:prstGeom prst="rect">
            <a:avLst/>
          </a:prstGeom>
          <a:ln w="12700">
            <a:miter lim="400000"/>
          </a:ln>
        </p:spPr>
      </p:pic>
      <p:pic>
        <p:nvPicPr>
          <p:cNvPr id="69" name="Graphic 23" descr="Graphic 23"/>
          <p:cNvPicPr>
            <a:picLocks noChangeAspect="1"/>
          </p:cNvPicPr>
          <p:nvPr/>
        </p:nvPicPr>
        <p:blipFill>
          <a:blip r:embed="rId5"/>
          <a:stretch>
            <a:fillRect/>
          </a:stretch>
        </p:blipFill>
        <p:spPr>
          <a:xfrm>
            <a:off x="14144406" y="4203053"/>
            <a:ext cx="1228099" cy="1228098"/>
          </a:xfrm>
          <a:prstGeom prst="rect">
            <a:avLst/>
          </a:prstGeom>
          <a:ln w="12700">
            <a:miter lim="400000"/>
          </a:ln>
        </p:spPr>
      </p:pic>
      <p:pic>
        <p:nvPicPr>
          <p:cNvPr id="70" name="Graphic 27" descr="Graphic 27"/>
          <p:cNvPicPr>
            <a:picLocks noChangeAspect="1"/>
          </p:cNvPicPr>
          <p:nvPr/>
        </p:nvPicPr>
        <p:blipFill>
          <a:blip r:embed="rId6"/>
          <a:stretch>
            <a:fillRect/>
          </a:stretch>
        </p:blipFill>
        <p:spPr>
          <a:xfrm>
            <a:off x="833006" y="8964389"/>
            <a:ext cx="1228098" cy="1228098"/>
          </a:xfrm>
          <a:prstGeom prst="rect">
            <a:avLst/>
          </a:prstGeom>
          <a:ln w="12700">
            <a:miter lim="400000"/>
          </a:ln>
        </p:spPr>
      </p:pic>
      <p:pic>
        <p:nvPicPr>
          <p:cNvPr id="71" name="Graphic 33" descr="Graphic 33"/>
          <p:cNvPicPr>
            <a:picLocks noChangeAspect="1"/>
          </p:cNvPicPr>
          <p:nvPr/>
        </p:nvPicPr>
        <p:blipFill>
          <a:blip r:embed="rId7"/>
          <a:stretch>
            <a:fillRect/>
          </a:stretch>
        </p:blipFill>
        <p:spPr>
          <a:xfrm>
            <a:off x="10891166" y="5244685"/>
            <a:ext cx="1228099" cy="1228098"/>
          </a:xfrm>
          <a:prstGeom prst="rect">
            <a:avLst/>
          </a:prstGeom>
          <a:ln w="12700">
            <a:miter lim="400000"/>
          </a:ln>
        </p:spPr>
      </p:pic>
      <p:pic>
        <p:nvPicPr>
          <p:cNvPr id="72" name="Graphic 35" descr="Graphic 35"/>
          <p:cNvPicPr>
            <a:picLocks noChangeAspect="1"/>
          </p:cNvPicPr>
          <p:nvPr/>
        </p:nvPicPr>
        <p:blipFill>
          <a:blip r:embed="rId8"/>
          <a:stretch>
            <a:fillRect/>
          </a:stretch>
        </p:blipFill>
        <p:spPr>
          <a:xfrm>
            <a:off x="18790008" y="7781235"/>
            <a:ext cx="1228099" cy="1228099"/>
          </a:xfrm>
          <a:prstGeom prst="rect">
            <a:avLst/>
          </a:prstGeom>
          <a:ln w="12700">
            <a:miter lim="400000"/>
          </a:ln>
        </p:spPr>
      </p:pic>
      <p:pic>
        <p:nvPicPr>
          <p:cNvPr id="73" name="Graphic 51" descr="Graphic 51"/>
          <p:cNvPicPr>
            <a:picLocks noChangeAspect="1"/>
          </p:cNvPicPr>
          <p:nvPr/>
        </p:nvPicPr>
        <p:blipFill>
          <a:blip r:embed="rId9"/>
          <a:stretch>
            <a:fillRect/>
          </a:stretch>
        </p:blipFill>
        <p:spPr>
          <a:xfrm>
            <a:off x="18011700" y="3434893"/>
            <a:ext cx="1228098" cy="1228098"/>
          </a:xfrm>
          <a:prstGeom prst="rect">
            <a:avLst/>
          </a:prstGeom>
          <a:ln w="12700">
            <a:miter lim="400000"/>
          </a:ln>
        </p:spPr>
      </p:pic>
      <p:sp>
        <p:nvSpPr>
          <p:cNvPr id="74" name="Shape"/>
          <p:cNvSpPr/>
          <p:nvPr/>
        </p:nvSpPr>
        <p:spPr>
          <a:xfrm rot="5400000">
            <a:off x="18648951" y="8227435"/>
            <a:ext cx="2004948" cy="3336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rgbClr val="942235"/>
          </a:solidFill>
          <a:ln w="12700">
            <a:miter lim="400000"/>
          </a:ln>
        </p:spPr>
        <p:txBody>
          <a:bodyPr lIns="55450" tIns="55450" rIns="55450" bIns="55450"/>
          <a:lstStyle/>
          <a:p>
            <a:endParaRPr/>
          </a:p>
        </p:txBody>
      </p:sp>
      <p:sp>
        <p:nvSpPr>
          <p:cNvPr id="75" name="Eksperimentālā izstrāde"/>
          <p:cNvSpPr txBox="1"/>
          <p:nvPr/>
        </p:nvSpPr>
        <p:spPr>
          <a:xfrm>
            <a:off x="10127521" y="7252435"/>
            <a:ext cx="2662203" cy="926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9060" tIns="99060" rIns="99060" bIns="99060">
            <a:spAutoFit/>
          </a:bodyPr>
          <a:lstStyle>
            <a:lvl1pPr defTabSz="1155700">
              <a:lnSpc>
                <a:spcPct val="80000"/>
              </a:lnSpc>
              <a:spcBef>
                <a:spcPts val="1000"/>
              </a:spcBef>
              <a:defRPr sz="2400">
                <a:solidFill>
                  <a:srgbClr val="FFFFFF"/>
                </a:solidFill>
              </a:defRPr>
            </a:lvl1pPr>
          </a:lstStyle>
          <a:p>
            <a:r>
              <a:t>Eksperimentālā izstrāde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shutterstock_534796828.jpg" descr="shutterstock_534796828.jpg"/>
          <p:cNvPicPr>
            <a:picLocks noChangeAspect="1"/>
          </p:cNvPicPr>
          <p:nvPr/>
        </p:nvPicPr>
        <p:blipFill>
          <a:blip r:embed="rId2"/>
          <a:srcRect l="291" r="72578"/>
          <a:stretch>
            <a:fillRect/>
          </a:stretch>
        </p:blipFill>
        <p:spPr>
          <a:xfrm>
            <a:off x="17768198" y="-3"/>
            <a:ext cx="6615803" cy="13716004"/>
          </a:xfrm>
          <a:prstGeom prst="rect">
            <a:avLst/>
          </a:prstGeom>
          <a:ln w="12700">
            <a:miter lim="400000"/>
          </a:ln>
        </p:spPr>
      </p:pic>
      <p:sp>
        <p:nvSpPr>
          <p:cNvPr id="78"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79" name="Kvalifikācijas pazīmes…"/>
          <p:cNvSpPr txBox="1">
            <a:spLocks noGrp="1"/>
          </p:cNvSpPr>
          <p:nvPr>
            <p:ph type="title" idx="4294967295"/>
          </p:nvPr>
        </p:nvSpPr>
        <p:spPr>
          <a:xfrm>
            <a:off x="923599" y="884924"/>
            <a:ext cx="18821146" cy="4477068"/>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Atbalstāmās darbības</a:t>
            </a:r>
          </a:p>
        </p:txBody>
      </p:sp>
      <p:sp>
        <p:nvSpPr>
          <p:cNvPr id="80" name="Rectangle 7"/>
          <p:cNvSpPr txBox="1"/>
          <p:nvPr/>
        </p:nvSpPr>
        <p:spPr>
          <a:xfrm>
            <a:off x="912322" y="2757597"/>
            <a:ext cx="16220898" cy="5627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marL="555171" lvl="8" indent="-555171">
              <a:buClr>
                <a:srgbClr val="942235"/>
              </a:buClr>
              <a:buSzPct val="100000"/>
              <a:buAutoNum type="arabicPeriod"/>
              <a:defRPr sz="2800">
                <a:solidFill>
                  <a:srgbClr val="A7A7A7"/>
                </a:solidFill>
                <a:latin typeface="Armin Grotesk UltraBold"/>
                <a:ea typeface="Armin Grotesk UltraBold"/>
                <a:cs typeface="Armin Grotesk UltraBold"/>
                <a:sym typeface="Armin Grotesk UltraBold"/>
              </a:defRPr>
            </a:pPr>
            <a:r>
              <a:rPr sz="3000"/>
              <a:t>Tehniski ekonomiskā priekšizpēte</a:t>
            </a:r>
            <a:r>
              <a:rPr>
                <a:latin typeface="Armin Grotesk SemiBold"/>
                <a:ea typeface="Armin Grotesk SemiBold"/>
                <a:cs typeface="Armin Grotesk SemiBold"/>
                <a:sym typeface="Armin Grotesk SemiBold"/>
              </a:rPr>
              <a:t> </a:t>
            </a:r>
            <a:r>
              <a:rPr>
                <a:solidFill>
                  <a:srgbClr val="FFFFFF"/>
                </a:solidFill>
                <a:latin typeface="+mj-lt"/>
                <a:ea typeface="+mj-ea"/>
                <a:cs typeface="+mj-cs"/>
                <a:sym typeface="Armin Grotesk Regular"/>
              </a:rPr>
              <a:t>- projekta potenciāla novērtējums un analīze ar mērķi atvieglot lēmuma pieņemšanas procesu, objektīvi un racionāli apzinot projekta priekšrocības, trūkumus, iespējas un draudus, kā arī nosakot tā īstenošanai vajadzīgos resursus un vispārīgi – tā izdošanās izredzes</a:t>
            </a:r>
            <a:endParaRPr>
              <a:latin typeface="Armin Grotesk SemiBold"/>
              <a:ea typeface="Armin Grotesk SemiBold"/>
              <a:cs typeface="Armin Grotesk SemiBold"/>
              <a:sym typeface="Armin Grotesk SemiBold"/>
            </a:endParaRPr>
          </a:p>
          <a:p>
            <a:pPr marL="518159" lvl="8" indent="-518159">
              <a:buClr>
                <a:srgbClr val="942235"/>
              </a:buClr>
              <a:buSzPct val="100000"/>
              <a:buAutoNum type="arabicPeriod"/>
              <a:defRPr sz="2800">
                <a:solidFill>
                  <a:srgbClr val="FFFFFF"/>
                </a:solidFill>
                <a:latin typeface="Armin Grotesk SemiBold"/>
                <a:ea typeface="Armin Grotesk SemiBold"/>
                <a:cs typeface="Armin Grotesk SemiBold"/>
                <a:sym typeface="Armin Grotesk SemiBold"/>
              </a:defRPr>
            </a:pPr>
            <a:endParaRPr>
              <a:latin typeface="Armin Grotesk SemiBold"/>
              <a:ea typeface="Armin Grotesk SemiBold"/>
              <a:cs typeface="Armin Grotesk SemiBold"/>
              <a:sym typeface="Armin Grotesk SemiBold"/>
            </a:endParaRPr>
          </a:p>
          <a:p>
            <a:pPr marL="555171" lvl="8" indent="-555171">
              <a:buClr>
                <a:srgbClr val="942235"/>
              </a:buClr>
              <a:buSzPct val="100000"/>
              <a:buAutoNum type="arabicPeriod" startAt="2"/>
              <a:defRPr sz="2800">
                <a:solidFill>
                  <a:srgbClr val="A7A7A7"/>
                </a:solidFill>
                <a:latin typeface="Armin Grotesk UltraBold"/>
                <a:ea typeface="Armin Grotesk UltraBold"/>
                <a:cs typeface="Armin Grotesk UltraBold"/>
                <a:sym typeface="Armin Grotesk UltraBold"/>
              </a:defRPr>
            </a:pPr>
            <a:r>
              <a:rPr sz="3000"/>
              <a:t>Rūpnieciskie pētījumi </a:t>
            </a:r>
            <a:r>
              <a:rPr>
                <a:solidFill>
                  <a:srgbClr val="FFFFFF"/>
                </a:solidFill>
                <a:latin typeface="+mj-lt"/>
                <a:ea typeface="+mj-ea"/>
                <a:cs typeface="+mj-cs"/>
                <a:sym typeface="Armin Grotesk Regular"/>
              </a:rPr>
              <a:t>- plānveida pētījumi vai nozīmīgs izpētes darbs ar mērķi iegūt jaunas zināšanas un prasmes jaunu produktu, procesu vai pakalpojumu izstrādei vai jau esošo produktu, procesu vai pakalpojumu būtiskai uzlabošanai. Tie ietver kompleksu sistēmu komplektējošo daļu radīšanu un var ietvert prototipu veidošanu laboratorijas vidē vai vidē ar simulētām saskarnēm ar pastāvošām sistēmām, kā arī izmēģinājuma līniju radīšanu, ja tas nepieciešams rūpnieciskajiem pētījumiem un jo īpaši nepatentētu tehnoloģiju validēšanai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shutterstock_534796828.jpg" descr="shutterstock_534796828.jpg"/>
          <p:cNvPicPr>
            <a:picLocks noChangeAspect="1"/>
          </p:cNvPicPr>
          <p:nvPr/>
        </p:nvPicPr>
        <p:blipFill>
          <a:blip r:embed="rId2"/>
          <a:srcRect l="20394" r="52475"/>
          <a:stretch>
            <a:fillRect/>
          </a:stretch>
        </p:blipFill>
        <p:spPr>
          <a:xfrm>
            <a:off x="17768198" y="-3"/>
            <a:ext cx="6615802" cy="13716004"/>
          </a:xfrm>
          <a:prstGeom prst="rect">
            <a:avLst/>
          </a:prstGeom>
          <a:ln w="12700">
            <a:miter lim="400000"/>
          </a:ln>
        </p:spPr>
      </p:pic>
      <p:sp>
        <p:nvSpPr>
          <p:cNvPr id="83" name="Kvalifikācijas pazīmes…"/>
          <p:cNvSpPr txBox="1">
            <a:spLocks noGrp="1"/>
          </p:cNvSpPr>
          <p:nvPr>
            <p:ph type="title" idx="4294967295"/>
          </p:nvPr>
        </p:nvSpPr>
        <p:spPr>
          <a:xfrm>
            <a:off x="923599" y="910324"/>
            <a:ext cx="18821146" cy="4477068"/>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Atbalstāmās darbības</a:t>
            </a:r>
          </a:p>
        </p:txBody>
      </p:sp>
      <p:sp>
        <p:nvSpPr>
          <p:cNvPr id="84"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85" name="Rectangle 7"/>
          <p:cNvSpPr txBox="1"/>
          <p:nvPr/>
        </p:nvSpPr>
        <p:spPr>
          <a:xfrm>
            <a:off x="940165" y="2752912"/>
            <a:ext cx="16160455" cy="5132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marL="555171" lvl="8" indent="-555171">
              <a:buClr>
                <a:srgbClr val="942235"/>
              </a:buClr>
              <a:buSzPct val="100000"/>
              <a:buAutoNum type="arabicPeriod" startAt="3"/>
              <a:defRPr sz="2800">
                <a:solidFill>
                  <a:srgbClr val="A7A7A7"/>
                </a:solidFill>
                <a:latin typeface="Armin Grotesk UltraBold"/>
                <a:ea typeface="Armin Grotesk UltraBold"/>
                <a:cs typeface="Armin Grotesk UltraBold"/>
                <a:sym typeface="Armin Grotesk UltraBold"/>
              </a:defRPr>
            </a:pPr>
            <a:r>
              <a:rPr sz="3000"/>
              <a:t>Eksperimentālā izstrāde</a:t>
            </a:r>
            <a:r>
              <a:rPr sz="3000">
                <a:latin typeface="Armin Grotesk SemiBold"/>
                <a:ea typeface="Armin Grotesk SemiBold"/>
                <a:cs typeface="Armin Grotesk SemiBold"/>
                <a:sym typeface="Armin Grotesk SemiBold"/>
              </a:rPr>
              <a:t> </a:t>
            </a:r>
            <a:r>
              <a:rPr>
                <a:solidFill>
                  <a:srgbClr val="FFFFFF"/>
                </a:solidFill>
                <a:latin typeface="+mj-lt"/>
                <a:ea typeface="+mj-ea"/>
                <a:cs typeface="+mj-cs"/>
                <a:sym typeface="Armin Grotesk Regular"/>
              </a:rPr>
              <a:t>- esošo zinātnisko atziņu, tehnoloģisko, darījumdarbības un citu attiecīgu zināšanu un prasmju iegūšana, kombinēšana, modelēšana un izmantošana, lai izstrādātu jaunus vai uzlabotus produktus, procesus vai pakalpojumus. Tajā var ietilpt arī, piemēram, darbības, kuru mērķis ir jaunu produktu, procesu vai pakalpojumu konceptuāla definēšana, plānošana un dokumentēšana</a:t>
            </a:r>
            <a:endParaRPr>
              <a:latin typeface="Armin Grotesk SemiBold"/>
              <a:ea typeface="Armin Grotesk SemiBold"/>
              <a:cs typeface="Armin Grotesk SemiBold"/>
              <a:sym typeface="Armin Grotesk SemiBold"/>
            </a:endParaRPr>
          </a:p>
          <a:p>
            <a:pPr marL="518159" lvl="8" indent="-518159">
              <a:buClr>
                <a:srgbClr val="942235"/>
              </a:buClr>
              <a:buSzPct val="100000"/>
              <a:buAutoNum type="arabicPeriod" startAt="3"/>
              <a:defRPr sz="2800">
                <a:solidFill>
                  <a:srgbClr val="FFFFFF"/>
                </a:solidFill>
                <a:latin typeface="Armin Grotesk SemiBold"/>
                <a:ea typeface="Armin Grotesk SemiBold"/>
                <a:cs typeface="Armin Grotesk SemiBold"/>
                <a:sym typeface="Armin Grotesk SemiBold"/>
              </a:defRPr>
            </a:pPr>
            <a:endParaRPr>
              <a:latin typeface="Armin Grotesk SemiBold"/>
              <a:ea typeface="Armin Grotesk SemiBold"/>
              <a:cs typeface="Armin Grotesk SemiBold"/>
              <a:sym typeface="Armin Grotesk SemiBold"/>
            </a:endParaRPr>
          </a:p>
          <a:p>
            <a:pPr marL="555171" lvl="8" indent="-555171">
              <a:buClr>
                <a:srgbClr val="942235"/>
              </a:buClr>
              <a:buSzPct val="100000"/>
              <a:buAutoNum type="arabicPeriod" startAt="4"/>
              <a:defRPr sz="2800">
                <a:solidFill>
                  <a:srgbClr val="A7A7A7"/>
                </a:solidFill>
                <a:latin typeface="Armin Grotesk UltraBold"/>
                <a:ea typeface="Armin Grotesk UltraBold"/>
                <a:cs typeface="Armin Grotesk UltraBold"/>
                <a:sym typeface="Armin Grotesk UltraBold"/>
              </a:defRPr>
            </a:pPr>
            <a:r>
              <a:rPr sz="3000"/>
              <a:t>Produkta rūpnieciskā dizaina izstrāde</a:t>
            </a:r>
            <a:r>
              <a:rPr>
                <a:latin typeface="Armin Grotesk SemiBold"/>
                <a:ea typeface="Armin Grotesk SemiBold"/>
                <a:cs typeface="Armin Grotesk SemiBold"/>
                <a:sym typeface="Armin Grotesk SemiBold"/>
              </a:rPr>
              <a:t> </a:t>
            </a:r>
            <a:r>
              <a:rPr>
                <a:solidFill>
                  <a:srgbClr val="FFFFFF"/>
                </a:solidFill>
                <a:latin typeface="+mj-lt"/>
                <a:ea typeface="+mj-ea"/>
                <a:cs typeface="+mj-cs"/>
                <a:sym typeface="Armin Grotesk Regular"/>
              </a:rPr>
              <a:t>– produkta estētiskā, funkcionālā un ilgtspējīgā risinājuma izstrāde, vienlaikus uzlabojot vai radot inženiertehnisko, lietošanas, ergonomikas un zīmola attīstības risinājumu. Produkta rūpnieciskais dizains ir būtiski uzlabots salīdzinājumā ar esošo dizainu vai citiem tirgū esošajiem produktu dizainiem un rada konkurētspējas priekšrocības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shutterstock_534796828.jpg" descr="shutterstock_534796828.jpg"/>
          <p:cNvPicPr>
            <a:picLocks noChangeAspect="1"/>
          </p:cNvPicPr>
          <p:nvPr/>
        </p:nvPicPr>
        <p:blipFill>
          <a:blip r:embed="rId2"/>
          <a:srcRect l="67682" r="5187"/>
          <a:stretch>
            <a:fillRect/>
          </a:stretch>
        </p:blipFill>
        <p:spPr>
          <a:xfrm>
            <a:off x="17768198" y="-3"/>
            <a:ext cx="6615802" cy="13716004"/>
          </a:xfrm>
          <a:prstGeom prst="rect">
            <a:avLst/>
          </a:prstGeom>
          <a:ln w="12700">
            <a:miter lim="400000"/>
          </a:ln>
        </p:spPr>
      </p:pic>
      <p:sp>
        <p:nvSpPr>
          <p:cNvPr id="88"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89" name="Rectangle 7"/>
          <p:cNvSpPr txBox="1"/>
          <p:nvPr/>
        </p:nvSpPr>
        <p:spPr>
          <a:xfrm>
            <a:off x="933814" y="2746759"/>
            <a:ext cx="16200492" cy="6183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5451" tIns="55451" rIns="55451" bIns="55451">
            <a:spAutoFit/>
          </a:bodyPr>
          <a:lstStyle/>
          <a:p>
            <a:pPr marL="555171" lvl="8" indent="-555171">
              <a:lnSpc>
                <a:spcPct val="90000"/>
              </a:lnSpc>
              <a:buClr>
                <a:srgbClr val="942235"/>
              </a:buClr>
              <a:buSzPct val="100000"/>
              <a:buAutoNum type="arabicPeriod" startAt="5"/>
              <a:defRPr sz="2800">
                <a:solidFill>
                  <a:srgbClr val="A7A7A7"/>
                </a:solidFill>
                <a:latin typeface="Armin Grotesk UltraBold"/>
                <a:ea typeface="Armin Grotesk UltraBold"/>
                <a:cs typeface="Armin Grotesk UltraBold"/>
                <a:sym typeface="Armin Grotesk UltraBold"/>
              </a:defRPr>
            </a:pPr>
            <a:r>
              <a:rPr sz="3000"/>
              <a:t>Rūpnieciskā īpašuma tiesību nostiprināšan</a:t>
            </a:r>
            <a:r>
              <a:t>a </a:t>
            </a:r>
            <a:r>
              <a:rPr>
                <a:solidFill>
                  <a:srgbClr val="FFFFFF"/>
                </a:solidFill>
                <a:latin typeface="+mj-lt"/>
                <a:ea typeface="+mj-ea"/>
                <a:cs typeface="+mj-cs"/>
                <a:sym typeface="Armin Grotesk Regular"/>
              </a:rPr>
              <a:t>– darbības, kas saistītas ar rūpnieciskā īpašuma objekta reģistrācijas procedūru, izņemot darbības, kas saistītas ar licencēšanu, tiesību nodošanu citām personām un strīdu izskatīšanu. Rūpnieciskā īpašuma tiesību nostiprināšana paredzēta šādiem rūpnieciskā īpašuma objektiem – patents, dizainparaugs un pusvadītāju izstrādājumu topogrāfija, preču zīme, kā arī papildu aizsardzības sertifikāts zālēm un augu aizsardzības līdzekļiem</a:t>
            </a:r>
            <a:endParaRPr>
              <a:solidFill>
                <a:srgbClr val="FFFFFF"/>
              </a:solidFill>
              <a:latin typeface="Armin Grotesk SemiBold"/>
              <a:ea typeface="Armin Grotesk SemiBold"/>
              <a:cs typeface="Armin Grotesk SemiBold"/>
              <a:sym typeface="Armin Grotesk SemiBold"/>
            </a:endParaRPr>
          </a:p>
          <a:p>
            <a:pPr>
              <a:lnSpc>
                <a:spcPct val="90000"/>
              </a:lnSpc>
              <a:defRPr sz="2800">
                <a:solidFill>
                  <a:srgbClr val="FFFFFF"/>
                </a:solidFill>
                <a:latin typeface="Armin Grotesk UltraBold"/>
                <a:ea typeface="Armin Grotesk UltraBold"/>
                <a:cs typeface="Armin Grotesk UltraBold"/>
                <a:sym typeface="Armin Grotesk UltraBold"/>
              </a:defRPr>
            </a:pPr>
            <a:endParaRPr>
              <a:solidFill>
                <a:srgbClr val="FFFFFF"/>
              </a:solidFill>
              <a:latin typeface="Armin Grotesk SemiBold"/>
              <a:ea typeface="Armin Grotesk SemiBold"/>
              <a:cs typeface="Armin Grotesk SemiBold"/>
              <a:sym typeface="Armin Grotesk SemiBold"/>
            </a:endParaRPr>
          </a:p>
          <a:p>
            <a:pPr marL="518159" lvl="8" indent="-518159">
              <a:lnSpc>
                <a:spcPct val="90000"/>
              </a:lnSpc>
              <a:buClr>
                <a:srgbClr val="942235"/>
              </a:buClr>
              <a:buSzPct val="100000"/>
              <a:buAutoNum type="arabicPeriod" startAt="6"/>
              <a:defRPr sz="3000">
                <a:solidFill>
                  <a:srgbClr val="A7A7A7"/>
                </a:solidFill>
                <a:latin typeface="Armin Grotesk UltraBold"/>
                <a:ea typeface="Armin Grotesk UltraBold"/>
                <a:cs typeface="Armin Grotesk UltraBold"/>
                <a:sym typeface="Armin Grotesk UltraBold"/>
              </a:defRPr>
            </a:pPr>
            <a:r>
              <a:t>Jauna produkta vai tehnoloģijas sertificēšanas un testēšanas pakalpojumi</a:t>
            </a:r>
          </a:p>
          <a:p>
            <a:pPr marL="518159" lvl="8" indent="-518159">
              <a:lnSpc>
                <a:spcPct val="90000"/>
              </a:lnSpc>
              <a:buClr>
                <a:srgbClr val="942235"/>
              </a:buClr>
              <a:buSzPct val="100000"/>
              <a:buAutoNum type="arabicPeriod" startAt="6"/>
              <a:defRPr sz="2800">
                <a:solidFill>
                  <a:srgbClr val="A7A7A7"/>
                </a:solidFill>
                <a:latin typeface="Armin Grotesk SemiBold"/>
                <a:ea typeface="Armin Grotesk SemiBold"/>
                <a:cs typeface="Armin Grotesk SemiBold"/>
                <a:sym typeface="Armin Grotesk SemiBold"/>
              </a:defRPr>
            </a:pPr>
            <a:endParaRPr/>
          </a:p>
          <a:p>
            <a:pPr marL="555171" lvl="8" indent="-555171">
              <a:lnSpc>
                <a:spcPct val="90000"/>
              </a:lnSpc>
              <a:buClr>
                <a:srgbClr val="942235"/>
              </a:buClr>
              <a:buSzPct val="100000"/>
              <a:buAutoNum type="arabicPeriod" startAt="7"/>
              <a:defRPr sz="2800">
                <a:solidFill>
                  <a:srgbClr val="A7A7A7"/>
                </a:solidFill>
                <a:latin typeface="Armin Grotesk UltraBold"/>
                <a:ea typeface="Armin Grotesk UltraBold"/>
                <a:cs typeface="Armin Grotesk UltraBold"/>
                <a:sym typeface="Armin Grotesk UltraBold"/>
              </a:defRPr>
            </a:pPr>
            <a:r>
              <a:rPr sz="3000"/>
              <a:t>Dizainera pakalpojums</a:t>
            </a:r>
            <a:r>
              <a:rPr>
                <a:latin typeface="Armin Grotesk SemiBold"/>
                <a:ea typeface="Armin Grotesk SemiBold"/>
                <a:cs typeface="Armin Grotesk SemiBold"/>
                <a:sym typeface="Armin Grotesk SemiBold"/>
              </a:rPr>
              <a:t> </a:t>
            </a:r>
            <a:r>
              <a:rPr>
                <a:solidFill>
                  <a:srgbClr val="FFFFFF"/>
                </a:solidFill>
                <a:latin typeface="+mj-lt"/>
                <a:ea typeface="+mj-ea"/>
                <a:cs typeface="+mj-cs"/>
                <a:sym typeface="Armin Grotesk Regular"/>
              </a:rPr>
              <a:t>jauna produkta un procesa inovāciju ieviešanai komersantam, kas ietver klienta (lietotāja) pieredzes un esošās situācijas izpēti un apzināšanu un problēmu identificēšanu, risinājumu radīšanu, to prototipēšanu, prototipu testēšanu, kā arī risinājumu ieviešanu un uzlabošanu, balstoties uz klienta (lietotāja) sniegto atgriezenisko saiti.</a:t>
            </a:r>
          </a:p>
        </p:txBody>
      </p:sp>
      <p:sp>
        <p:nvSpPr>
          <p:cNvPr id="90" name="Kvalifikācijas pazīmes…"/>
          <p:cNvSpPr txBox="1">
            <a:spLocks noGrp="1"/>
          </p:cNvSpPr>
          <p:nvPr>
            <p:ph type="title" idx="4294967295"/>
          </p:nvPr>
        </p:nvSpPr>
        <p:spPr>
          <a:xfrm>
            <a:off x="910899" y="897624"/>
            <a:ext cx="18357711" cy="1920197"/>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Atbalstāmās darbības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shutterstock_534796828.jpg" descr="shutterstock_534796828.jpg"/>
          <p:cNvPicPr>
            <a:picLocks noChangeAspect="1"/>
          </p:cNvPicPr>
          <p:nvPr/>
        </p:nvPicPr>
        <p:blipFill>
          <a:blip r:embed="rId2"/>
          <a:srcRect l="25882" r="25882"/>
          <a:stretch>
            <a:fillRect/>
          </a:stretch>
        </p:blipFill>
        <p:spPr>
          <a:xfrm>
            <a:off x="17768198" y="-3"/>
            <a:ext cx="6615803" cy="13716004"/>
          </a:xfrm>
          <a:prstGeom prst="rect">
            <a:avLst/>
          </a:prstGeom>
          <a:ln w="12700">
            <a:miter lim="400000"/>
          </a:ln>
        </p:spPr>
      </p:pic>
      <p:sp>
        <p:nvSpPr>
          <p:cNvPr id="93"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94" name="Atbalsta saņēmējs"/>
          <p:cNvSpPr txBox="1">
            <a:spLocks noGrp="1"/>
          </p:cNvSpPr>
          <p:nvPr>
            <p:ph type="title" idx="4294967295"/>
          </p:nvPr>
        </p:nvSpPr>
        <p:spPr>
          <a:xfrm>
            <a:off x="916146" y="885566"/>
            <a:ext cx="17574236" cy="2819915"/>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t>Cenu aptauja</a:t>
            </a:r>
          </a:p>
        </p:txBody>
      </p:sp>
      <p:sp>
        <p:nvSpPr>
          <p:cNvPr id="95" name="Latvijā reģistrēta kapitālsabiedrība ar augstas izaugsmes potenciālu, kuras pamatdarbība ir saistīta ar mērogojamu biznesa modeļu un inovatīvu produktu izstrādi, ražošanu vai attīstību…"/>
          <p:cNvSpPr txBox="1">
            <a:spLocks noGrp="1"/>
          </p:cNvSpPr>
          <p:nvPr>
            <p:ph type="body" sz="half" idx="4294967295"/>
          </p:nvPr>
        </p:nvSpPr>
        <p:spPr>
          <a:xfrm>
            <a:off x="948679" y="2750051"/>
            <a:ext cx="16161179" cy="7465877"/>
          </a:xfrm>
          <a:prstGeom prst="rect">
            <a:avLst/>
          </a:prstGeom>
        </p:spPr>
        <p:txBody>
          <a:bodyPr>
            <a:normAutofit/>
          </a:bodyPr>
          <a:lstStyle/>
          <a:p>
            <a:pPr marL="457200" indent="-457200">
              <a:lnSpc>
                <a:spcPct val="100000"/>
              </a:lnSpc>
              <a:spcBef>
                <a:spcPts val="0"/>
              </a:spcBef>
              <a:buClr>
                <a:srgbClr val="942235"/>
              </a:buClr>
              <a:defRPr sz="2800"/>
            </a:pPr>
            <a:r>
              <a:rPr dirty="0" err="1"/>
              <a:t>Komersants</a:t>
            </a:r>
            <a:r>
              <a:rPr dirty="0"/>
              <a:t> </a:t>
            </a:r>
            <a:r>
              <a:rPr dirty="0" err="1"/>
              <a:t>pirms</a:t>
            </a:r>
            <a:r>
              <a:rPr dirty="0"/>
              <a:t> </a:t>
            </a:r>
            <a:r>
              <a:rPr dirty="0" err="1"/>
              <a:t>projekta</a:t>
            </a:r>
            <a:r>
              <a:rPr dirty="0"/>
              <a:t> </a:t>
            </a:r>
            <a:r>
              <a:rPr dirty="0" err="1"/>
              <a:t>iesniegšanas</a:t>
            </a:r>
            <a:r>
              <a:rPr dirty="0"/>
              <a:t> </a:t>
            </a:r>
            <a:r>
              <a:rPr dirty="0" err="1"/>
              <a:t>veic</a:t>
            </a:r>
            <a:r>
              <a:rPr dirty="0"/>
              <a:t> </a:t>
            </a:r>
            <a:r>
              <a:rPr dirty="0" err="1"/>
              <a:t>cenu</a:t>
            </a:r>
            <a:r>
              <a:rPr dirty="0"/>
              <a:t> </a:t>
            </a:r>
            <a:r>
              <a:rPr dirty="0" err="1"/>
              <a:t>aptauju</a:t>
            </a:r>
            <a:r>
              <a:rPr dirty="0"/>
              <a:t>, </a:t>
            </a:r>
            <a:r>
              <a:rPr dirty="0" err="1"/>
              <a:t>aptaujājot</a:t>
            </a:r>
            <a:r>
              <a:rPr dirty="0"/>
              <a:t> </a:t>
            </a:r>
            <a:r>
              <a:rPr dirty="0" err="1"/>
              <a:t>vismaz</a:t>
            </a:r>
            <a:r>
              <a:rPr dirty="0"/>
              <a:t> 3 </a:t>
            </a:r>
            <a:r>
              <a:rPr dirty="0" err="1"/>
              <a:t>potenciālos</a:t>
            </a:r>
            <a:r>
              <a:rPr dirty="0"/>
              <a:t> </a:t>
            </a:r>
            <a:r>
              <a:rPr dirty="0" err="1"/>
              <a:t>pakalpojuma</a:t>
            </a:r>
            <a:r>
              <a:rPr dirty="0"/>
              <a:t> </a:t>
            </a:r>
            <a:r>
              <a:rPr dirty="0" err="1"/>
              <a:t>sniedzējus</a:t>
            </a:r>
            <a:r>
              <a:rPr dirty="0"/>
              <a:t>, kas </a:t>
            </a:r>
            <a:r>
              <a:rPr dirty="0" err="1"/>
              <a:t>atbilstoši</a:t>
            </a:r>
            <a:r>
              <a:rPr dirty="0"/>
              <a:t> MK </a:t>
            </a:r>
            <a:r>
              <a:rPr dirty="0" err="1"/>
              <a:t>noteikumu</a:t>
            </a:r>
            <a:r>
              <a:rPr dirty="0"/>
              <a:t> Nr.644 </a:t>
            </a:r>
            <a:r>
              <a:rPr dirty="0" err="1"/>
              <a:t>prasībām</a:t>
            </a:r>
            <a:r>
              <a:rPr dirty="0"/>
              <a:t> </a:t>
            </a:r>
            <a:r>
              <a:rPr dirty="0" err="1"/>
              <a:t>ir</a:t>
            </a:r>
            <a:r>
              <a:rPr dirty="0"/>
              <a:t> </a:t>
            </a:r>
            <a:r>
              <a:rPr dirty="0" err="1"/>
              <a:t>tiesīgi</a:t>
            </a:r>
            <a:r>
              <a:rPr dirty="0"/>
              <a:t> </a:t>
            </a:r>
            <a:r>
              <a:rPr dirty="0" err="1"/>
              <a:t>veikt</a:t>
            </a:r>
            <a:r>
              <a:rPr dirty="0"/>
              <a:t>  </a:t>
            </a:r>
            <a:r>
              <a:rPr dirty="0" err="1"/>
              <a:t>attiecīgo</a:t>
            </a:r>
            <a:r>
              <a:rPr dirty="0"/>
              <a:t> </a:t>
            </a:r>
            <a:r>
              <a:rPr dirty="0" err="1"/>
              <a:t>pakalpojumu</a:t>
            </a:r>
            <a:r>
              <a:rPr dirty="0"/>
              <a:t> un </a:t>
            </a:r>
            <a:r>
              <a:rPr dirty="0" err="1"/>
              <a:t>kura</a:t>
            </a:r>
            <a:r>
              <a:rPr dirty="0"/>
              <a:t> </a:t>
            </a:r>
            <a:r>
              <a:rPr dirty="0" err="1"/>
              <a:t>kompetencē</a:t>
            </a:r>
            <a:r>
              <a:rPr dirty="0"/>
              <a:t> </a:t>
            </a:r>
            <a:r>
              <a:rPr dirty="0" err="1"/>
              <a:t>ir</a:t>
            </a:r>
            <a:r>
              <a:rPr dirty="0"/>
              <a:t> </a:t>
            </a:r>
            <a:r>
              <a:rPr dirty="0" err="1"/>
              <a:t>attiecīgā</a:t>
            </a:r>
            <a:r>
              <a:rPr dirty="0"/>
              <a:t> </a:t>
            </a:r>
            <a:r>
              <a:rPr dirty="0" err="1"/>
              <a:t>jom</a:t>
            </a:r>
            <a:r>
              <a:rPr lang="lv-LV" dirty="0"/>
              <a:t>a</a:t>
            </a:r>
            <a:r>
              <a:rPr dirty="0"/>
              <a:t>, </a:t>
            </a:r>
            <a:r>
              <a:rPr dirty="0" err="1"/>
              <a:t>kurā</a:t>
            </a:r>
            <a:r>
              <a:rPr dirty="0"/>
              <a:t> </a:t>
            </a:r>
            <a:r>
              <a:rPr dirty="0" err="1"/>
              <a:t>tiek</a:t>
            </a:r>
            <a:r>
              <a:rPr dirty="0"/>
              <a:t> </a:t>
            </a:r>
            <a:r>
              <a:rPr dirty="0" err="1"/>
              <a:t>veiktas</a:t>
            </a:r>
            <a:r>
              <a:rPr dirty="0"/>
              <a:t> </a:t>
            </a:r>
            <a:r>
              <a:rPr dirty="0" err="1"/>
              <a:t>projekta</a:t>
            </a:r>
            <a:r>
              <a:rPr dirty="0"/>
              <a:t> </a:t>
            </a:r>
            <a:r>
              <a:rPr dirty="0" err="1"/>
              <a:t>atbalstāmās</a:t>
            </a:r>
            <a:r>
              <a:rPr dirty="0"/>
              <a:t>  </a:t>
            </a:r>
            <a:r>
              <a:rPr dirty="0" err="1"/>
              <a:t>darbības</a:t>
            </a:r>
            <a:endParaRPr dirty="0"/>
          </a:p>
          <a:p>
            <a:pPr marL="457200" indent="-457200">
              <a:lnSpc>
                <a:spcPct val="100000"/>
              </a:lnSpc>
              <a:spcBef>
                <a:spcPts val="0"/>
              </a:spcBef>
              <a:buClr>
                <a:srgbClr val="942235"/>
              </a:buClr>
              <a:defRPr sz="2800"/>
            </a:pPr>
            <a:endParaRPr dirty="0"/>
          </a:p>
          <a:p>
            <a:pPr marL="457200" indent="-457200">
              <a:lnSpc>
                <a:spcPct val="100000"/>
              </a:lnSpc>
              <a:spcBef>
                <a:spcPts val="0"/>
              </a:spcBef>
              <a:buClr>
                <a:srgbClr val="942235"/>
              </a:buClr>
              <a:defRPr sz="2800"/>
            </a:pPr>
            <a:r>
              <a:rPr dirty="0" err="1"/>
              <a:t>Cenu</a:t>
            </a:r>
            <a:r>
              <a:rPr dirty="0"/>
              <a:t> </a:t>
            </a:r>
            <a:r>
              <a:rPr dirty="0" err="1"/>
              <a:t>aptaujā</a:t>
            </a:r>
            <a:r>
              <a:rPr dirty="0"/>
              <a:t> </a:t>
            </a:r>
            <a:r>
              <a:rPr dirty="0" err="1"/>
              <a:t>komersantam</a:t>
            </a:r>
            <a:r>
              <a:rPr dirty="0"/>
              <a:t> </a:t>
            </a:r>
            <a:r>
              <a:rPr dirty="0" err="1"/>
              <a:t>ir</a:t>
            </a:r>
            <a:r>
              <a:rPr dirty="0"/>
              <a:t> </a:t>
            </a:r>
            <a:r>
              <a:rPr dirty="0" err="1"/>
              <a:t>jāizvēlas</a:t>
            </a:r>
            <a:r>
              <a:rPr dirty="0"/>
              <a:t> </a:t>
            </a:r>
            <a:r>
              <a:rPr dirty="0" err="1"/>
              <a:t>pakalpojuma</a:t>
            </a:r>
            <a:r>
              <a:rPr dirty="0"/>
              <a:t> </a:t>
            </a:r>
            <a:r>
              <a:rPr dirty="0" err="1"/>
              <a:t>sniedzējs</a:t>
            </a:r>
            <a:r>
              <a:rPr dirty="0"/>
              <a:t> </a:t>
            </a:r>
            <a:r>
              <a:rPr dirty="0" err="1"/>
              <a:t>ar</a:t>
            </a:r>
            <a:r>
              <a:rPr dirty="0"/>
              <a:t> </a:t>
            </a:r>
            <a:r>
              <a:rPr dirty="0" err="1"/>
              <a:t>piedāvāto</a:t>
            </a:r>
            <a:r>
              <a:rPr dirty="0"/>
              <a:t> </a:t>
            </a:r>
            <a:r>
              <a:rPr dirty="0" err="1"/>
              <a:t>zemāko</a:t>
            </a:r>
            <a:r>
              <a:rPr dirty="0"/>
              <a:t> </a:t>
            </a:r>
            <a:r>
              <a:rPr dirty="0" err="1"/>
              <a:t>līgumcenu</a:t>
            </a:r>
            <a:endParaRPr dirty="0"/>
          </a:p>
          <a:p>
            <a:pPr marL="457200" indent="-457200">
              <a:lnSpc>
                <a:spcPct val="100000"/>
              </a:lnSpc>
              <a:spcBef>
                <a:spcPts val="0"/>
              </a:spcBef>
              <a:buClr>
                <a:srgbClr val="942235"/>
              </a:buClr>
              <a:defRPr sz="2800"/>
            </a:pPr>
            <a:endParaRPr dirty="0"/>
          </a:p>
          <a:p>
            <a:pPr marL="457200" indent="-457200">
              <a:lnSpc>
                <a:spcPct val="100000"/>
              </a:lnSpc>
              <a:spcBef>
                <a:spcPts val="0"/>
              </a:spcBef>
              <a:buClr>
                <a:srgbClr val="942235"/>
              </a:buClr>
              <a:defRPr sz="2800"/>
            </a:pPr>
            <a:r>
              <a:rPr dirty="0"/>
              <a:t>Ja nav </a:t>
            </a:r>
            <a:r>
              <a:rPr dirty="0" err="1"/>
              <a:t>izvēlēts</a:t>
            </a:r>
            <a:r>
              <a:rPr dirty="0"/>
              <a:t> </a:t>
            </a:r>
            <a:r>
              <a:rPr dirty="0" err="1"/>
              <a:t>pakalpojuma</a:t>
            </a:r>
            <a:r>
              <a:rPr dirty="0"/>
              <a:t> </a:t>
            </a:r>
            <a:r>
              <a:rPr dirty="0" err="1"/>
              <a:t>sniedzējs</a:t>
            </a:r>
            <a:r>
              <a:rPr dirty="0"/>
              <a:t> </a:t>
            </a:r>
            <a:r>
              <a:rPr dirty="0" err="1"/>
              <a:t>ar</a:t>
            </a:r>
            <a:r>
              <a:rPr dirty="0"/>
              <a:t> </a:t>
            </a:r>
            <a:r>
              <a:rPr dirty="0" err="1"/>
              <a:t>piedāvāto</a:t>
            </a:r>
            <a:r>
              <a:rPr dirty="0"/>
              <a:t> </a:t>
            </a:r>
            <a:r>
              <a:rPr dirty="0" err="1"/>
              <a:t>zemāko</a:t>
            </a:r>
            <a:r>
              <a:rPr dirty="0"/>
              <a:t> </a:t>
            </a:r>
            <a:r>
              <a:rPr dirty="0" err="1"/>
              <a:t>līgumcenu</a:t>
            </a:r>
            <a:r>
              <a:rPr dirty="0"/>
              <a:t>, </a:t>
            </a:r>
            <a:r>
              <a:rPr dirty="0" err="1"/>
              <a:t>pārbaudam</a:t>
            </a:r>
            <a:r>
              <a:rPr dirty="0"/>
              <a:t>:</a:t>
            </a:r>
          </a:p>
          <a:p>
            <a:pPr marL="0" lvl="3" indent="1371600">
              <a:lnSpc>
                <a:spcPct val="100000"/>
              </a:lnSpc>
              <a:spcBef>
                <a:spcPts val="0"/>
              </a:spcBef>
              <a:buSzTx/>
              <a:buNone/>
              <a:defRPr sz="2800"/>
            </a:pPr>
            <a:r>
              <a:rPr dirty="0"/>
              <a:t>-  </a:t>
            </a:r>
            <a:r>
              <a:rPr dirty="0" err="1"/>
              <a:t>vai</a:t>
            </a:r>
            <a:r>
              <a:rPr dirty="0"/>
              <a:t> </a:t>
            </a:r>
            <a:r>
              <a:rPr dirty="0" err="1"/>
              <a:t>līgumcena</a:t>
            </a:r>
            <a:r>
              <a:rPr dirty="0"/>
              <a:t> nav 30% </a:t>
            </a:r>
            <a:r>
              <a:rPr dirty="0" err="1"/>
              <a:t>lielāka</a:t>
            </a:r>
            <a:r>
              <a:rPr dirty="0"/>
              <a:t> par  </a:t>
            </a:r>
            <a:r>
              <a:rPr dirty="0" err="1"/>
              <a:t>zemāko</a:t>
            </a:r>
            <a:r>
              <a:rPr dirty="0"/>
              <a:t> </a:t>
            </a:r>
            <a:r>
              <a:rPr dirty="0" err="1"/>
              <a:t>līgumcenu</a:t>
            </a:r>
            <a:endParaRPr dirty="0"/>
          </a:p>
          <a:p>
            <a:pPr marL="0" lvl="3" indent="1371600">
              <a:lnSpc>
                <a:spcPct val="100000"/>
              </a:lnSpc>
              <a:spcBef>
                <a:spcPts val="0"/>
              </a:spcBef>
              <a:buSzTx/>
              <a:buNone/>
              <a:defRPr sz="2800"/>
            </a:pPr>
            <a:r>
              <a:rPr dirty="0"/>
              <a:t>-  </a:t>
            </a:r>
            <a:r>
              <a:rPr dirty="0" err="1"/>
              <a:t>vai</a:t>
            </a:r>
            <a:r>
              <a:rPr dirty="0"/>
              <a:t> </a:t>
            </a:r>
            <a:r>
              <a:rPr dirty="0" err="1"/>
              <a:t>ir</a:t>
            </a:r>
            <a:r>
              <a:rPr dirty="0"/>
              <a:t> </a:t>
            </a:r>
            <a:r>
              <a:rPr dirty="0" err="1"/>
              <a:t>sniegts</a:t>
            </a:r>
            <a:r>
              <a:rPr dirty="0"/>
              <a:t> </a:t>
            </a:r>
            <a:r>
              <a:rPr dirty="0" err="1"/>
              <a:t>pamatots</a:t>
            </a:r>
            <a:r>
              <a:rPr dirty="0"/>
              <a:t> </a:t>
            </a:r>
            <a:r>
              <a:rPr dirty="0" err="1"/>
              <a:t>skaidrojums</a:t>
            </a:r>
            <a:r>
              <a:rPr dirty="0"/>
              <a:t> </a:t>
            </a:r>
            <a:r>
              <a:rPr dirty="0" err="1"/>
              <a:t>dārgākā</a:t>
            </a:r>
            <a:r>
              <a:rPr dirty="0"/>
              <a:t> </a:t>
            </a:r>
            <a:r>
              <a:rPr dirty="0" err="1"/>
              <a:t>pakalpojuma</a:t>
            </a:r>
            <a:r>
              <a:rPr dirty="0"/>
              <a:t> </a:t>
            </a:r>
            <a:r>
              <a:rPr dirty="0" err="1"/>
              <a:t>sniedzēja</a:t>
            </a:r>
            <a:r>
              <a:rPr dirty="0"/>
              <a:t> </a:t>
            </a:r>
            <a:r>
              <a:rPr dirty="0" err="1"/>
              <a:t>izvēlei</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shutterstock_534796828.jpg" descr="shutterstock_534796828.jpg"/>
          <p:cNvPicPr>
            <a:picLocks noChangeAspect="1"/>
          </p:cNvPicPr>
          <p:nvPr/>
        </p:nvPicPr>
        <p:blipFill>
          <a:blip r:embed="rId2"/>
          <a:srcRect l="31705" t="4128" r="37383" b="5975"/>
          <a:stretch>
            <a:fillRect/>
          </a:stretch>
        </p:blipFill>
        <p:spPr>
          <a:xfrm rot="20977976">
            <a:off x="16588077" y="-483325"/>
            <a:ext cx="8976149" cy="14682646"/>
          </a:xfrm>
          <a:custGeom>
            <a:avLst/>
            <a:gdLst/>
            <a:ahLst/>
            <a:cxnLst>
              <a:cxn ang="0">
                <a:pos x="wd2" y="hd2"/>
              </a:cxn>
              <a:cxn ang="5400000">
                <a:pos x="wd2" y="hd2"/>
              </a:cxn>
              <a:cxn ang="10800000">
                <a:pos x="wd2" y="hd2"/>
              </a:cxn>
              <a:cxn ang="16200000">
                <a:pos x="wd2" y="hd2"/>
              </a:cxn>
            </a:cxnLst>
            <a:rect l="0" t="0" r="r" b="b"/>
            <a:pathLst>
              <a:path w="21600" h="21600" extrusionOk="0">
                <a:moveTo>
                  <a:pt x="5940" y="0"/>
                </a:moveTo>
                <a:lnTo>
                  <a:pt x="0" y="19849"/>
                </a:lnTo>
                <a:lnTo>
                  <a:pt x="15660" y="21600"/>
                </a:lnTo>
                <a:lnTo>
                  <a:pt x="21600" y="1751"/>
                </a:lnTo>
                <a:lnTo>
                  <a:pt x="5940" y="0"/>
                </a:lnTo>
                <a:close/>
              </a:path>
            </a:pathLst>
          </a:custGeom>
          <a:ln w="12700">
            <a:miter lim="400000"/>
          </a:ln>
        </p:spPr>
      </p:pic>
      <p:sp>
        <p:nvSpPr>
          <p:cNvPr id="98" name="Arrow: Chevron 1"/>
          <p:cNvSpPr/>
          <p:nvPr/>
        </p:nvSpPr>
        <p:spPr>
          <a:xfrm>
            <a:off x="16917595" y="10603471"/>
            <a:ext cx="1911740" cy="1768048"/>
          </a:xfrm>
          <a:prstGeom prst="chevron">
            <a:avLst>
              <a:gd name="adj" fmla="val 50000"/>
            </a:avLst>
          </a:prstGeom>
          <a:solidFill>
            <a:srgbClr val="942235"/>
          </a:solidFill>
          <a:ln w="25400">
            <a:solidFill>
              <a:srgbClr val="942235"/>
            </a:solidFill>
          </a:ln>
          <a:effectLst>
            <a:outerShdw blurRad="38100" dist="25400" dir="5400000" rotWithShape="0">
              <a:srgbClr val="000000">
                <a:alpha val="35000"/>
              </a:srgbClr>
            </a:outerShdw>
          </a:effectLst>
        </p:spPr>
        <p:txBody>
          <a:bodyPr lIns="55450" tIns="55450" rIns="55450" bIns="55450" anchor="ctr"/>
          <a:lstStyle/>
          <a:p>
            <a:endParaRPr/>
          </a:p>
        </p:txBody>
      </p:sp>
      <p:sp>
        <p:nvSpPr>
          <p:cNvPr id="99" name="Atbalsta saņēmējs"/>
          <p:cNvSpPr txBox="1">
            <a:spLocks noGrp="1"/>
          </p:cNvSpPr>
          <p:nvPr>
            <p:ph type="title" idx="4294967295"/>
          </p:nvPr>
        </p:nvSpPr>
        <p:spPr>
          <a:xfrm>
            <a:off x="941137" y="911422"/>
            <a:ext cx="15508539" cy="2155628"/>
          </a:xfrm>
          <a:prstGeom prst="rect">
            <a:avLst/>
          </a:prstGeom>
        </p:spPr>
        <p:txBody>
          <a:bodyPr>
            <a:normAutofit/>
          </a:bodyPr>
          <a:lstStyle>
            <a:lvl1pPr defTabSz="1109609">
              <a:lnSpc>
                <a:spcPct val="80000"/>
              </a:lnSpc>
              <a:defRPr sz="8800">
                <a:solidFill>
                  <a:srgbClr val="A7A7A7"/>
                </a:solidFill>
                <a:latin typeface="Armin Grotesk UltraBold"/>
                <a:ea typeface="Armin Grotesk UltraBold"/>
                <a:cs typeface="Armin Grotesk UltraBold"/>
                <a:sym typeface="Armin Grotesk UltraBold"/>
              </a:defRPr>
            </a:lvl1pPr>
          </a:lstStyle>
          <a:p>
            <a:r>
              <a:rPr dirty="0"/>
              <a:t>Vaučers</a:t>
            </a:r>
          </a:p>
        </p:txBody>
      </p:sp>
      <p:sp>
        <p:nvSpPr>
          <p:cNvPr id="100" name="Latvijā reģistrēta kapitālsabiedrība ar augstas izaugsmes potenciālu, kuras pamatdarbība ir saistīta ar mērogojamu biznesa modeļu un inovatīvu produktu izstrādi, ražošanu vai attīstību…"/>
          <p:cNvSpPr txBox="1">
            <a:spLocks noGrp="1"/>
          </p:cNvSpPr>
          <p:nvPr>
            <p:ph type="body" idx="4294967295"/>
          </p:nvPr>
        </p:nvSpPr>
        <p:spPr>
          <a:xfrm>
            <a:off x="904314" y="2691454"/>
            <a:ext cx="16186833" cy="10599702"/>
          </a:xfrm>
          <a:prstGeom prst="rect">
            <a:avLst/>
          </a:prstGeom>
        </p:spPr>
        <p:txBody>
          <a:bodyPr>
            <a:normAutofit/>
          </a:bodyPr>
          <a:lstStyle/>
          <a:p>
            <a:pPr marL="0" indent="0">
              <a:lnSpc>
                <a:spcPct val="90000"/>
              </a:lnSpc>
              <a:spcBef>
                <a:spcPts val="0"/>
              </a:spcBef>
              <a:buSzTx/>
              <a:buNone/>
              <a:defRPr sz="2800" spc="-84"/>
            </a:pPr>
            <a:r>
              <a:rPr dirty="0"/>
              <a:t>Vaučers </a:t>
            </a:r>
            <a:r>
              <a:rPr dirty="0" err="1"/>
              <a:t>ir</a:t>
            </a:r>
            <a:r>
              <a:rPr dirty="0"/>
              <a:t> </a:t>
            </a:r>
            <a:r>
              <a:rPr dirty="0" err="1"/>
              <a:t>kā</a:t>
            </a:r>
            <a:r>
              <a:rPr dirty="0"/>
              <a:t> </a:t>
            </a:r>
            <a:r>
              <a:rPr dirty="0" err="1"/>
              <a:t>garantijas</a:t>
            </a:r>
            <a:r>
              <a:rPr dirty="0"/>
              <a:t> </a:t>
            </a:r>
            <a:r>
              <a:rPr dirty="0" err="1"/>
              <a:t>vēstule</a:t>
            </a:r>
            <a:r>
              <a:rPr dirty="0"/>
              <a:t> </a:t>
            </a:r>
            <a:r>
              <a:rPr dirty="0" err="1"/>
              <a:t>pakalpojuma</a:t>
            </a:r>
            <a:r>
              <a:rPr dirty="0"/>
              <a:t> </a:t>
            </a:r>
            <a:r>
              <a:rPr dirty="0" err="1"/>
              <a:t>sniedzējam</a:t>
            </a:r>
            <a:r>
              <a:rPr dirty="0"/>
              <a:t> par </a:t>
            </a:r>
            <a:r>
              <a:rPr dirty="0" err="1"/>
              <a:t>konkrētā</a:t>
            </a:r>
            <a:r>
              <a:rPr dirty="0"/>
              <a:t> </a:t>
            </a:r>
            <a:r>
              <a:rPr dirty="0" err="1"/>
              <a:t>produkta</a:t>
            </a:r>
            <a:r>
              <a:rPr dirty="0"/>
              <a:t> </a:t>
            </a:r>
            <a:r>
              <a:rPr dirty="0" err="1"/>
              <a:t>izstrādes</a:t>
            </a:r>
            <a:r>
              <a:rPr dirty="0"/>
              <a:t> </a:t>
            </a:r>
            <a:r>
              <a:rPr dirty="0" err="1"/>
              <a:t>daļas</a:t>
            </a:r>
            <a:r>
              <a:rPr dirty="0"/>
              <a:t> </a:t>
            </a:r>
            <a:r>
              <a:rPr dirty="0" err="1"/>
              <a:t>apmaksu</a:t>
            </a:r>
            <a:endParaRPr dirty="0"/>
          </a:p>
          <a:p>
            <a:pPr marL="0" indent="0">
              <a:lnSpc>
                <a:spcPct val="90000"/>
              </a:lnSpc>
              <a:spcBef>
                <a:spcPts val="0"/>
              </a:spcBef>
              <a:buSzTx/>
              <a:buNone/>
              <a:defRPr sz="2800" spc="-3"/>
            </a:pPr>
            <a:endParaRPr dirty="0"/>
          </a:p>
          <a:p>
            <a:pPr marL="0" indent="0">
              <a:lnSpc>
                <a:spcPct val="90000"/>
              </a:lnSpc>
              <a:spcBef>
                <a:spcPts val="0"/>
              </a:spcBef>
              <a:buSzTx/>
              <a:buNone/>
              <a:defRPr sz="2800" spc="-84"/>
            </a:pPr>
            <a:r>
              <a:rPr dirty="0" err="1"/>
              <a:t>Vaučeri</a:t>
            </a:r>
            <a:r>
              <a:rPr dirty="0"/>
              <a:t> </a:t>
            </a:r>
            <a:r>
              <a:rPr dirty="0" err="1"/>
              <a:t>komersantam</a:t>
            </a:r>
            <a:r>
              <a:rPr dirty="0"/>
              <a:t> </a:t>
            </a:r>
            <a:r>
              <a:rPr dirty="0" err="1"/>
              <a:t>izsniedz</a:t>
            </a:r>
            <a:r>
              <a:rPr dirty="0"/>
              <a:t> </a:t>
            </a:r>
            <a:r>
              <a:rPr dirty="0" err="1"/>
              <a:t>pēc</a:t>
            </a:r>
            <a:r>
              <a:rPr dirty="0"/>
              <a:t> </a:t>
            </a:r>
            <a:r>
              <a:rPr dirty="0" err="1"/>
              <a:t>atbalsta</a:t>
            </a:r>
            <a:r>
              <a:rPr dirty="0"/>
              <a:t> </a:t>
            </a:r>
            <a:r>
              <a:rPr dirty="0" err="1"/>
              <a:t>līguma</a:t>
            </a:r>
            <a:r>
              <a:rPr dirty="0"/>
              <a:t> </a:t>
            </a:r>
            <a:r>
              <a:rPr dirty="0" err="1"/>
              <a:t>parakstīšanas</a:t>
            </a:r>
            <a:endParaRPr dirty="0"/>
          </a:p>
          <a:p>
            <a:pPr marL="0" indent="0">
              <a:lnSpc>
                <a:spcPct val="90000"/>
              </a:lnSpc>
              <a:spcBef>
                <a:spcPts val="0"/>
              </a:spcBef>
              <a:buSzTx/>
              <a:buNone/>
              <a:defRPr sz="2800" spc="-3"/>
            </a:pPr>
            <a:endParaRPr dirty="0"/>
          </a:p>
          <a:p>
            <a:pPr marL="0" indent="0">
              <a:lnSpc>
                <a:spcPct val="100000"/>
              </a:lnSpc>
              <a:spcBef>
                <a:spcPts val="0"/>
              </a:spcBef>
              <a:buSzTx/>
              <a:buFontTx/>
              <a:buNone/>
              <a:defRPr sz="3000">
                <a:solidFill>
                  <a:srgbClr val="A7A7A7"/>
                </a:solidFill>
                <a:latin typeface="Armin Grotesk UltraBold"/>
                <a:ea typeface="Armin Grotesk UltraBold"/>
                <a:cs typeface="Armin Grotesk UltraBold"/>
                <a:sym typeface="Armin Grotesk UltraBold"/>
              </a:defRPr>
            </a:pPr>
            <a:r>
              <a:rPr dirty="0" err="1"/>
              <a:t>Inovāciju</a:t>
            </a:r>
            <a:r>
              <a:rPr dirty="0"/>
              <a:t> vaučers </a:t>
            </a:r>
            <a:r>
              <a:rPr dirty="0" err="1"/>
              <a:t>ir</a:t>
            </a:r>
            <a:r>
              <a:rPr dirty="0"/>
              <a:t> </a:t>
            </a:r>
            <a:r>
              <a:rPr dirty="0" err="1"/>
              <a:t>komersantam</a:t>
            </a:r>
            <a:r>
              <a:rPr dirty="0"/>
              <a:t> </a:t>
            </a:r>
            <a:r>
              <a:rPr dirty="0" err="1"/>
              <a:t>izsniegts</a:t>
            </a:r>
            <a:r>
              <a:rPr dirty="0"/>
              <a:t> </a:t>
            </a:r>
            <a:r>
              <a:rPr dirty="0" err="1"/>
              <a:t>dokuments</a:t>
            </a:r>
            <a:r>
              <a:rPr dirty="0"/>
              <a:t> </a:t>
            </a:r>
            <a:r>
              <a:rPr dirty="0" err="1"/>
              <a:t>atbalstāmās</a:t>
            </a:r>
            <a:r>
              <a:rPr dirty="0"/>
              <a:t> </a:t>
            </a:r>
            <a:r>
              <a:rPr dirty="0" err="1"/>
              <a:t>darbības</a:t>
            </a:r>
            <a:r>
              <a:rPr dirty="0"/>
              <a:t> </a:t>
            </a:r>
            <a:r>
              <a:rPr dirty="0" err="1"/>
              <a:t>līdzfinansēšanai</a:t>
            </a:r>
            <a:r>
              <a:rPr dirty="0"/>
              <a:t>, </a:t>
            </a:r>
            <a:r>
              <a:rPr dirty="0" err="1"/>
              <a:t>kurā</a:t>
            </a:r>
            <a:r>
              <a:rPr dirty="0"/>
              <a:t> </a:t>
            </a:r>
            <a:r>
              <a:rPr dirty="0" err="1"/>
              <a:t>ir</a:t>
            </a:r>
            <a:r>
              <a:rPr dirty="0"/>
              <a:t> </a:t>
            </a:r>
            <a:r>
              <a:rPr dirty="0" err="1"/>
              <a:t>norādīts</a:t>
            </a:r>
            <a:r>
              <a:rPr dirty="0"/>
              <a:t> </a:t>
            </a:r>
            <a:r>
              <a:rPr dirty="0" err="1"/>
              <a:t>vaučera</a:t>
            </a:r>
            <a:r>
              <a:rPr dirty="0"/>
              <a:t>:</a:t>
            </a:r>
          </a:p>
          <a:p>
            <a:pPr lvl="2" indent="-457200">
              <a:lnSpc>
                <a:spcPct val="90000"/>
              </a:lnSpc>
              <a:spcBef>
                <a:spcPts val="0"/>
              </a:spcBef>
              <a:defRPr sz="2800"/>
            </a:pPr>
            <a:r>
              <a:rPr dirty="0" err="1"/>
              <a:t>numurs</a:t>
            </a:r>
            <a:r>
              <a:rPr dirty="0"/>
              <a:t> </a:t>
            </a:r>
          </a:p>
          <a:p>
            <a:pPr lvl="2" indent="-457200">
              <a:lnSpc>
                <a:spcPct val="90000"/>
              </a:lnSpc>
              <a:spcBef>
                <a:spcPts val="0"/>
              </a:spcBef>
              <a:defRPr sz="2800"/>
            </a:pPr>
            <a:r>
              <a:rPr dirty="0" err="1"/>
              <a:t>derīguma</a:t>
            </a:r>
            <a:r>
              <a:rPr dirty="0"/>
              <a:t> </a:t>
            </a:r>
            <a:r>
              <a:rPr dirty="0" err="1"/>
              <a:t>termiņš</a:t>
            </a:r>
            <a:r>
              <a:rPr dirty="0"/>
              <a:t> (12 </a:t>
            </a:r>
            <a:r>
              <a:rPr dirty="0" err="1"/>
              <a:t>mēneši</a:t>
            </a:r>
            <a:r>
              <a:rPr dirty="0"/>
              <a:t> no </a:t>
            </a:r>
            <a:r>
              <a:rPr dirty="0" err="1"/>
              <a:t>pakalpojuma</a:t>
            </a:r>
            <a:r>
              <a:rPr dirty="0"/>
              <a:t> </a:t>
            </a:r>
            <a:r>
              <a:rPr dirty="0" err="1"/>
              <a:t>līguma</a:t>
            </a:r>
            <a:r>
              <a:rPr dirty="0"/>
              <a:t> </a:t>
            </a:r>
            <a:r>
              <a:rPr dirty="0" err="1"/>
              <a:t>noslēgšanas</a:t>
            </a:r>
            <a:r>
              <a:rPr dirty="0"/>
              <a:t> </a:t>
            </a:r>
            <a:r>
              <a:rPr dirty="0" err="1"/>
              <a:t>dienas</a:t>
            </a:r>
            <a:r>
              <a:rPr dirty="0"/>
              <a:t>)</a:t>
            </a:r>
          </a:p>
          <a:p>
            <a:pPr lvl="2" indent="-457200">
              <a:lnSpc>
                <a:spcPct val="90000"/>
              </a:lnSpc>
              <a:spcBef>
                <a:spcPts val="0"/>
              </a:spcBef>
              <a:defRPr sz="2800"/>
            </a:pPr>
            <a:r>
              <a:rPr dirty="0"/>
              <a:t>summa</a:t>
            </a:r>
          </a:p>
          <a:p>
            <a:pPr lvl="2" indent="-457200">
              <a:lnSpc>
                <a:spcPct val="90000"/>
              </a:lnSpc>
              <a:spcBef>
                <a:spcPts val="0"/>
              </a:spcBef>
              <a:defRPr sz="2800"/>
            </a:pPr>
            <a:r>
              <a:rPr dirty="0" err="1"/>
              <a:t>inovāciju</a:t>
            </a:r>
            <a:r>
              <a:rPr dirty="0"/>
              <a:t> </a:t>
            </a:r>
            <a:r>
              <a:rPr dirty="0" err="1"/>
              <a:t>vaučera</a:t>
            </a:r>
            <a:r>
              <a:rPr dirty="0"/>
              <a:t> </a:t>
            </a:r>
            <a:r>
              <a:rPr dirty="0" err="1"/>
              <a:t>izmantošanas</a:t>
            </a:r>
            <a:r>
              <a:rPr dirty="0"/>
              <a:t> </a:t>
            </a:r>
            <a:r>
              <a:rPr dirty="0" err="1"/>
              <a:t>mērķis</a:t>
            </a:r>
            <a:endParaRPr dirty="0"/>
          </a:p>
          <a:p>
            <a:pPr lvl="2" indent="-457200">
              <a:lnSpc>
                <a:spcPct val="90000"/>
              </a:lnSpc>
              <a:spcBef>
                <a:spcPts val="0"/>
              </a:spcBef>
              <a:defRPr sz="2800"/>
            </a:pPr>
            <a:r>
              <a:rPr dirty="0" err="1"/>
              <a:t>komersants</a:t>
            </a:r>
            <a:r>
              <a:rPr dirty="0"/>
              <a:t>, </a:t>
            </a:r>
            <a:r>
              <a:rPr dirty="0" err="1"/>
              <a:t>kam</a:t>
            </a:r>
            <a:r>
              <a:rPr dirty="0"/>
              <a:t> </a:t>
            </a:r>
            <a:r>
              <a:rPr dirty="0" err="1"/>
              <a:t>tas</a:t>
            </a:r>
            <a:r>
              <a:rPr dirty="0"/>
              <a:t> </a:t>
            </a:r>
            <a:r>
              <a:rPr dirty="0" err="1"/>
              <a:t>izsniegts</a:t>
            </a:r>
            <a:endParaRPr dirty="0"/>
          </a:p>
          <a:p>
            <a:pPr lvl="2" indent="-457200">
              <a:lnSpc>
                <a:spcPct val="90000"/>
              </a:lnSpc>
              <a:spcBef>
                <a:spcPts val="0"/>
              </a:spcBef>
              <a:defRPr sz="2800"/>
            </a:pPr>
            <a:r>
              <a:rPr dirty="0" err="1"/>
              <a:t>veicamās</a:t>
            </a:r>
            <a:r>
              <a:rPr dirty="0"/>
              <a:t> </a:t>
            </a:r>
            <a:r>
              <a:rPr dirty="0" err="1"/>
              <a:t>darbības</a:t>
            </a:r>
            <a:r>
              <a:rPr dirty="0"/>
              <a:t>/</a:t>
            </a:r>
            <a:r>
              <a:rPr dirty="0" err="1"/>
              <a:t>uzdevumi</a:t>
            </a:r>
            <a:endParaRPr dirty="0"/>
          </a:p>
          <a:p>
            <a:pPr lvl="2" indent="-457200">
              <a:lnSpc>
                <a:spcPct val="90000"/>
              </a:lnSpc>
              <a:spcBef>
                <a:spcPts val="0"/>
              </a:spcBef>
              <a:defRPr sz="2800"/>
            </a:pPr>
            <a:r>
              <a:rPr dirty="0" err="1"/>
              <a:t>sasniedzamais</a:t>
            </a:r>
            <a:r>
              <a:rPr dirty="0"/>
              <a:t> </a:t>
            </a:r>
            <a:r>
              <a:rPr dirty="0" err="1"/>
              <a:t>rezultāts</a:t>
            </a:r>
            <a:endParaRPr dirty="0"/>
          </a:p>
          <a:p>
            <a:pPr marL="457200" indent="-457200">
              <a:lnSpc>
                <a:spcPct val="90000"/>
              </a:lnSpc>
              <a:spcBef>
                <a:spcPts val="0"/>
              </a:spcBef>
              <a:buClr>
                <a:srgbClr val="942235"/>
              </a:buClr>
              <a:defRPr sz="2800">
                <a:latin typeface="Armin Grotesk UltraBold"/>
                <a:ea typeface="Armin Grotesk UltraBold"/>
                <a:cs typeface="Armin Grotesk UltraBold"/>
                <a:sym typeface="Armin Grotesk UltraBold"/>
              </a:defRPr>
            </a:pPr>
            <a:endParaRPr dirty="0"/>
          </a:p>
          <a:p>
            <a:pPr marL="0" indent="0">
              <a:lnSpc>
                <a:spcPct val="100000"/>
              </a:lnSpc>
              <a:spcBef>
                <a:spcPts val="0"/>
              </a:spcBef>
              <a:buSzTx/>
              <a:buFontTx/>
              <a:buNone/>
              <a:defRPr sz="3000">
                <a:solidFill>
                  <a:srgbClr val="A7A7A7"/>
                </a:solidFill>
                <a:latin typeface="Armin Grotesk UltraBold"/>
                <a:ea typeface="Armin Grotesk UltraBold"/>
                <a:cs typeface="Armin Grotesk UltraBold"/>
                <a:sym typeface="Armin Grotesk UltraBold"/>
              </a:defRPr>
            </a:pPr>
            <a:r>
              <a:rPr dirty="0" err="1"/>
              <a:t>Vaučera</a:t>
            </a:r>
            <a:r>
              <a:rPr dirty="0"/>
              <a:t> </a:t>
            </a:r>
            <a:r>
              <a:rPr dirty="0" err="1"/>
              <a:t>pielikumā</a:t>
            </a:r>
            <a:r>
              <a:rPr dirty="0"/>
              <a:t> </a:t>
            </a:r>
            <a:r>
              <a:rPr dirty="0" err="1"/>
              <a:t>ir</a:t>
            </a:r>
            <a:r>
              <a:rPr dirty="0"/>
              <a:t>:</a:t>
            </a:r>
          </a:p>
          <a:p>
            <a:pPr lvl="1">
              <a:lnSpc>
                <a:spcPct val="90000"/>
              </a:lnSpc>
              <a:spcBef>
                <a:spcPts val="0"/>
              </a:spcBef>
              <a:buClr>
                <a:srgbClr val="942235"/>
              </a:buClr>
              <a:defRPr sz="2800">
                <a:latin typeface="Armin Grotesk UltraBold"/>
                <a:ea typeface="Armin Grotesk UltraBold"/>
                <a:cs typeface="Armin Grotesk UltraBold"/>
                <a:sym typeface="Armin Grotesk UltraBold"/>
              </a:defRPr>
            </a:pPr>
            <a:r>
              <a:rPr dirty="0" err="1"/>
              <a:t>vaučera</a:t>
            </a:r>
            <a:r>
              <a:rPr dirty="0"/>
              <a:t> </a:t>
            </a:r>
            <a:r>
              <a:rPr dirty="0" err="1"/>
              <a:t>izsniegšanas</a:t>
            </a:r>
            <a:r>
              <a:rPr dirty="0"/>
              <a:t>, </a:t>
            </a:r>
            <a:r>
              <a:rPr dirty="0" err="1"/>
              <a:t>tā</a:t>
            </a:r>
            <a:r>
              <a:rPr dirty="0"/>
              <a:t> </a:t>
            </a:r>
            <a:r>
              <a:rPr dirty="0" err="1"/>
              <a:t>aprites</a:t>
            </a:r>
            <a:r>
              <a:rPr dirty="0"/>
              <a:t> un </a:t>
            </a:r>
            <a:r>
              <a:rPr dirty="0" err="1"/>
              <a:t>izmantošanas</a:t>
            </a:r>
            <a:r>
              <a:rPr dirty="0"/>
              <a:t> </a:t>
            </a:r>
            <a:r>
              <a:rPr dirty="0" err="1"/>
              <a:t>nosacījumi</a:t>
            </a:r>
            <a:r>
              <a:rPr dirty="0"/>
              <a:t>. </a:t>
            </a:r>
          </a:p>
          <a:p>
            <a:pPr lvl="1">
              <a:lnSpc>
                <a:spcPct val="90000"/>
              </a:lnSpc>
              <a:spcBef>
                <a:spcPts val="0"/>
              </a:spcBef>
              <a:buClr>
                <a:srgbClr val="942235"/>
              </a:buClr>
              <a:defRPr sz="2800">
                <a:latin typeface="Armin Grotesk UltraBold"/>
                <a:ea typeface="Armin Grotesk UltraBold"/>
                <a:cs typeface="Armin Grotesk UltraBold"/>
                <a:sym typeface="Armin Grotesk UltraBold"/>
              </a:defRPr>
            </a:pPr>
            <a:r>
              <a:rPr dirty="0" err="1"/>
              <a:t>vaučera</a:t>
            </a:r>
            <a:r>
              <a:rPr dirty="0"/>
              <a:t> </a:t>
            </a:r>
            <a:r>
              <a:rPr dirty="0" err="1"/>
              <a:t>nosacījumu</a:t>
            </a:r>
            <a:r>
              <a:rPr dirty="0"/>
              <a:t> </a:t>
            </a:r>
            <a:r>
              <a:rPr dirty="0" err="1"/>
              <a:t>ievērošanas</a:t>
            </a:r>
            <a:r>
              <a:rPr dirty="0"/>
              <a:t> </a:t>
            </a:r>
            <a:r>
              <a:rPr dirty="0" err="1"/>
              <a:t>apliecinājums</a:t>
            </a:r>
            <a:r>
              <a:rPr dirty="0"/>
              <a:t> </a:t>
            </a:r>
          </a:p>
          <a:p>
            <a:pPr marL="457200" indent="-457200">
              <a:lnSpc>
                <a:spcPct val="90000"/>
              </a:lnSpc>
              <a:spcBef>
                <a:spcPts val="0"/>
              </a:spcBef>
              <a:buClr>
                <a:srgbClr val="942235"/>
              </a:buClr>
              <a:defRPr sz="2800">
                <a:latin typeface="Armin Grotesk UltraBold"/>
                <a:ea typeface="Armin Grotesk UltraBold"/>
                <a:cs typeface="Armin Grotesk UltraBold"/>
                <a:sym typeface="Armin Grotesk UltraBold"/>
              </a:defRPr>
            </a:pPr>
            <a:endParaRPr dirty="0"/>
          </a:p>
          <a:p>
            <a:pPr>
              <a:lnSpc>
                <a:spcPct val="90000"/>
              </a:lnSpc>
              <a:spcBef>
                <a:spcPts val="0"/>
              </a:spcBef>
              <a:buClr>
                <a:srgbClr val="942235"/>
              </a:buClr>
              <a:defRPr sz="2800">
                <a:latin typeface="Armin Grotesk UltraBold"/>
                <a:ea typeface="Armin Grotesk UltraBold"/>
                <a:cs typeface="Armin Grotesk UltraBold"/>
                <a:sym typeface="Armin Grotesk UltraBold"/>
              </a:defRPr>
            </a:pPr>
            <a:r>
              <a:rPr dirty="0" err="1"/>
              <a:t>Komersants</a:t>
            </a:r>
            <a:r>
              <a:rPr dirty="0"/>
              <a:t> </a:t>
            </a:r>
            <a:r>
              <a:rPr dirty="0" err="1"/>
              <a:t>vaučeru</a:t>
            </a:r>
            <a:r>
              <a:rPr dirty="0"/>
              <a:t> </a:t>
            </a:r>
            <a:r>
              <a:rPr dirty="0" err="1"/>
              <a:t>nodod</a:t>
            </a:r>
            <a:r>
              <a:rPr dirty="0"/>
              <a:t> </a:t>
            </a:r>
            <a:r>
              <a:rPr dirty="0" err="1"/>
              <a:t>pakalpojuma</a:t>
            </a:r>
            <a:r>
              <a:rPr dirty="0"/>
              <a:t> </a:t>
            </a:r>
            <a:r>
              <a:rPr dirty="0" err="1"/>
              <a:t>sniedzējam</a:t>
            </a:r>
            <a:r>
              <a:rPr dirty="0"/>
              <a:t> </a:t>
            </a:r>
            <a:r>
              <a:rPr dirty="0" err="1"/>
              <a:t>realizēšanai</a:t>
            </a:r>
            <a:endParaRPr dirty="0"/>
          </a:p>
          <a:p>
            <a:pPr marL="457200" indent="-457200">
              <a:lnSpc>
                <a:spcPct val="90000"/>
              </a:lnSpc>
              <a:spcBef>
                <a:spcPts val="0"/>
              </a:spcBef>
              <a:buClr>
                <a:srgbClr val="942235"/>
              </a:buClr>
              <a:defRPr sz="2800">
                <a:latin typeface="Armin Grotesk UltraBold"/>
                <a:ea typeface="Armin Grotesk UltraBold"/>
                <a:cs typeface="Armin Grotesk UltraBold"/>
                <a:sym typeface="Armin Grotesk UltraBold"/>
              </a:defRPr>
            </a:pPr>
            <a:endParaRPr dirty="0"/>
          </a:p>
          <a:p>
            <a:pPr>
              <a:lnSpc>
                <a:spcPct val="90000"/>
              </a:lnSpc>
              <a:spcBef>
                <a:spcPts val="0"/>
              </a:spcBef>
              <a:buClr>
                <a:srgbClr val="942235"/>
              </a:buClr>
              <a:defRPr sz="2800">
                <a:latin typeface="Armin Grotesk UltraBold"/>
                <a:ea typeface="Armin Grotesk UltraBold"/>
                <a:cs typeface="Armin Grotesk UltraBold"/>
                <a:sym typeface="Armin Grotesk UltraBold"/>
              </a:defRPr>
            </a:pPr>
            <a:r>
              <a:rPr dirty="0" err="1"/>
              <a:t>Komersants</a:t>
            </a:r>
            <a:r>
              <a:rPr dirty="0"/>
              <a:t> </a:t>
            </a:r>
            <a:r>
              <a:rPr dirty="0" err="1"/>
              <a:t>veic</a:t>
            </a:r>
            <a:r>
              <a:rPr dirty="0"/>
              <a:t> </a:t>
            </a:r>
            <a:r>
              <a:rPr dirty="0" err="1"/>
              <a:t>savas</a:t>
            </a:r>
            <a:r>
              <a:rPr dirty="0"/>
              <a:t> </a:t>
            </a:r>
            <a:r>
              <a:rPr dirty="0" err="1"/>
              <a:t>daļas</a:t>
            </a:r>
            <a:r>
              <a:rPr dirty="0"/>
              <a:t> </a:t>
            </a:r>
            <a:r>
              <a:rPr dirty="0" err="1"/>
              <a:t>apmaksu</a:t>
            </a:r>
            <a:r>
              <a:rPr dirty="0"/>
              <a:t> un </a:t>
            </a:r>
            <a:r>
              <a:rPr dirty="0" err="1"/>
              <a:t>pēc</a:t>
            </a:r>
            <a:r>
              <a:rPr dirty="0"/>
              <a:t> tam LIAA - </a:t>
            </a:r>
            <a:r>
              <a:rPr dirty="0" err="1"/>
              <a:t>vaučera</a:t>
            </a:r>
            <a:r>
              <a:rPr dirty="0"/>
              <a:t> </a:t>
            </a:r>
            <a:r>
              <a:rPr dirty="0" err="1"/>
              <a:t>daļas</a:t>
            </a:r>
            <a:r>
              <a:rPr dirty="0"/>
              <a:t> </a:t>
            </a:r>
            <a:r>
              <a:rPr dirty="0" err="1"/>
              <a:t>apmaksu</a:t>
            </a:r>
            <a:r>
              <a:rPr dirty="0"/>
              <a:t> </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1D3947"/>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min Grotesk Regular"/>
        <a:ea typeface="Armin Grotesk Regular"/>
        <a:cs typeface="Armin Grotesk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D3947"/>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5450" tIns="55450" rIns="55450" bIns="55450" numCol="1" spcCol="38100" rtlCol="0" anchor="ctr">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5450" tIns="55450" rIns="55450" bIns="55450" numCol="1" spcCol="38100" rtlCol="0" anchor="t">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min Grotesk Regular"/>
        <a:ea typeface="Armin Grotesk Regular"/>
        <a:cs typeface="Armin Grotesk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D3947"/>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5450" tIns="55450" rIns="55450" bIns="55450" numCol="1" spcCol="38100" rtlCol="0" anchor="ctr">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5450" tIns="55450" rIns="55450" bIns="55450" numCol="1" spcCol="38100" rtlCol="0" anchor="t">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Armin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2501</Words>
  <Application>Microsoft Office PowerPoint</Application>
  <PresentationFormat>Custom</PresentationFormat>
  <Paragraphs>312</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Armin Grotesk Regular</vt:lpstr>
      <vt:lpstr>Armin Grotesk SemiBold</vt:lpstr>
      <vt:lpstr>Armin Grotesk UltraBold</vt:lpstr>
      <vt:lpstr>Office Theme</vt:lpstr>
      <vt:lpstr>PowerPoint Presentation</vt:lpstr>
      <vt:lpstr>Inovāciju vaučeri</vt:lpstr>
      <vt:lpstr>Vaučeru komersantam izsniedz, ja tas izstrādā jaunu produktu vai tehnoloģiju</vt:lpstr>
      <vt:lpstr>Atbalstāmās darbības</vt:lpstr>
      <vt:lpstr>Atbalstāmās darbības</vt:lpstr>
      <vt:lpstr>Atbalstāmās darbības</vt:lpstr>
      <vt:lpstr>Atbalstāmās darbības</vt:lpstr>
      <vt:lpstr>Cenu aptauja</vt:lpstr>
      <vt:lpstr>Vaučers</vt:lpstr>
      <vt:lpstr>Inovāciju  vaučeru veidi</vt:lpstr>
      <vt:lpstr>Pakalpojuma sniedzēji</vt:lpstr>
      <vt:lpstr>Pakalpojuma sniedzēji:</vt:lpstr>
      <vt:lpstr>Pakalpojuma sniedzēji:</vt:lpstr>
      <vt:lpstr>Pakalpojuma sniedzēji:</vt:lpstr>
      <vt:lpstr>Pakalpojuma  sniedzēji:</vt:lpstr>
      <vt:lpstr>Pakalpojuma līguma noslēgšana</vt:lpstr>
      <vt:lpstr>Pakalpojuma līguma noslēgšana</vt:lpstr>
      <vt:lpstr>Vaučera nosacījumu ievērošanas apliecinājums </vt:lpstr>
      <vt:lpstr>Vaučera apmaksas pieprasījums (VAP)</vt:lpstr>
      <vt:lpstr>PowerPoint Presentation</vt:lpstr>
      <vt:lpstr>PowerPoint Presentation</vt:lpstr>
      <vt:lpstr>PowerPoint Presentation</vt:lpstr>
      <vt:lpstr>Jautājumi un atbildes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Eva Jākobsone</dc:creator>
  <cp:lastModifiedBy>Ineta Purauska</cp:lastModifiedBy>
  <cp:revision>3</cp:revision>
  <dcterms:modified xsi:type="dcterms:W3CDTF">2024-11-01T09:00:57Z</dcterms:modified>
</cp:coreProperties>
</file>