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1pPr>
    <a:lvl2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2pPr>
    <a:lvl3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3pPr>
    <a:lvl4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4pPr>
    <a:lvl5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5pPr>
    <a:lvl6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6pPr>
    <a:lvl7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7pPr>
    <a:lvl8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8pPr>
    <a:lvl9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min Grotesk SemiBold"/>
          <a:ea typeface="Armin Grotesk SemiBold"/>
          <a:cs typeface="Armin Grotesk Semi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min Grotesk SemiBold"/>
          <a:ea typeface="Armin Grotesk SemiBold"/>
          <a:cs typeface="Armin Grotesk Semi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min Grotesk SemiBold"/>
          <a:ea typeface="Armin Grotesk SemiBold"/>
          <a:cs typeface="Armin Grotesk Semi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min Grotesk SemiBold"/>
          <a:ea typeface="Armin Grotesk SemiBold"/>
          <a:cs typeface="Armin Grotesk Semi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min Grotesk SemiBold"/>
          <a:ea typeface="Armin Grotesk SemiBold"/>
          <a:cs typeface="Armin Grotesk Semi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min Grotesk SemiBold"/>
          <a:ea typeface="Armin Grotesk SemiBold"/>
          <a:cs typeface="Armin Grotesk Semi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howGuides="1">
      <p:cViewPr varScale="1">
        <p:scale>
          <a:sx n="34" d="100"/>
          <a:sy n="34" d="100"/>
        </p:scale>
        <p:origin x="834" y="84"/>
      </p:cViewPr>
      <p:guideLst>
        <p:guide orient="horz" pos="4320"/>
        <p:guide pos="76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endParaRPr/>
          </a:p>
        </p:txBody>
      </p:sp>
      <p:sp>
        <p:nvSpPr>
          <p:cNvPr id="45" name="Shape 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109609" latinLnBrk="0">
      <a:defRPr sz="1400">
        <a:latin typeface="+mn-lt"/>
        <a:ea typeface="+mn-ea"/>
        <a:cs typeface="+mn-cs"/>
        <a:sym typeface="Armin Grotesk Regular"/>
      </a:defRPr>
    </a:lvl1pPr>
    <a:lvl2pPr indent="228600" defTabSz="1109609" latinLnBrk="0">
      <a:defRPr sz="1400">
        <a:latin typeface="+mn-lt"/>
        <a:ea typeface="+mn-ea"/>
        <a:cs typeface="+mn-cs"/>
        <a:sym typeface="Armin Grotesk Regular"/>
      </a:defRPr>
    </a:lvl2pPr>
    <a:lvl3pPr indent="457200" defTabSz="1109609" latinLnBrk="0">
      <a:defRPr sz="1400">
        <a:latin typeface="+mn-lt"/>
        <a:ea typeface="+mn-ea"/>
        <a:cs typeface="+mn-cs"/>
        <a:sym typeface="Armin Grotesk Regular"/>
      </a:defRPr>
    </a:lvl3pPr>
    <a:lvl4pPr indent="685800" defTabSz="1109609" latinLnBrk="0">
      <a:defRPr sz="1400">
        <a:latin typeface="+mn-lt"/>
        <a:ea typeface="+mn-ea"/>
        <a:cs typeface="+mn-cs"/>
        <a:sym typeface="Armin Grotesk Regular"/>
      </a:defRPr>
    </a:lvl4pPr>
    <a:lvl5pPr indent="914400" defTabSz="1109609" latinLnBrk="0">
      <a:defRPr sz="1400">
        <a:latin typeface="+mn-lt"/>
        <a:ea typeface="+mn-ea"/>
        <a:cs typeface="+mn-cs"/>
        <a:sym typeface="Armin Grotesk Regular"/>
      </a:defRPr>
    </a:lvl5pPr>
    <a:lvl6pPr indent="1143000" defTabSz="1109609" latinLnBrk="0">
      <a:defRPr sz="1400">
        <a:latin typeface="+mn-lt"/>
        <a:ea typeface="+mn-ea"/>
        <a:cs typeface="+mn-cs"/>
        <a:sym typeface="Armin Grotesk Regular"/>
      </a:defRPr>
    </a:lvl6pPr>
    <a:lvl7pPr indent="1371600" defTabSz="1109609" latinLnBrk="0">
      <a:defRPr sz="1400">
        <a:latin typeface="+mn-lt"/>
        <a:ea typeface="+mn-ea"/>
        <a:cs typeface="+mn-cs"/>
        <a:sym typeface="Armin Grotesk Regular"/>
      </a:defRPr>
    </a:lvl7pPr>
    <a:lvl8pPr indent="1600200" defTabSz="1109609" latinLnBrk="0">
      <a:defRPr sz="1400">
        <a:latin typeface="+mn-lt"/>
        <a:ea typeface="+mn-ea"/>
        <a:cs typeface="+mn-cs"/>
        <a:sym typeface="Armin Grotesk Regular"/>
      </a:defRPr>
    </a:lvl8pPr>
    <a:lvl9pPr indent="1828800" defTabSz="1109609" latinLnBrk="0">
      <a:defRPr sz="1400">
        <a:latin typeface="+mn-lt"/>
        <a:ea typeface="+mn-ea"/>
        <a:cs typeface="+mn-cs"/>
        <a:sym typeface="Armin Grotesk Regular"/>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wo Content">
    <p:bg>
      <p:bgPr>
        <a:solidFill>
          <a:srgbClr val="FFFFFF"/>
        </a:solidFill>
        <a:effectLst/>
      </p:bgPr>
    </p:bg>
    <p:spTree>
      <p:nvGrpSpPr>
        <p:cNvPr id="1" name=""/>
        <p:cNvGrpSpPr/>
        <p:nvPr/>
      </p:nvGrpSpPr>
      <p:grpSpPr>
        <a:xfrm>
          <a:off x="0" y="0"/>
          <a:ext cx="0" cy="0"/>
          <a:chOff x="0" y="0"/>
          <a:chExt cx="0" cy="0"/>
        </a:xfrm>
      </p:grpSpPr>
      <p:sp>
        <p:nvSpPr>
          <p:cNvPr id="12" name="bg object 16"/>
          <p:cNvSpPr/>
          <p:nvPr/>
        </p:nvSpPr>
        <p:spPr>
          <a:xfrm>
            <a:off x="-1" y="3365"/>
            <a:ext cx="24384001" cy="13709268"/>
          </a:xfrm>
          <a:prstGeom prst="rect">
            <a:avLst/>
          </a:prstGeom>
          <a:solidFill>
            <a:srgbClr val="002B49"/>
          </a:solidFill>
          <a:ln w="12700">
            <a:miter lim="400000"/>
          </a:ln>
        </p:spPr>
        <p:txBody>
          <a:bodyPr lIns="55450" tIns="55450" rIns="55450" bIns="55450"/>
          <a:lstStyle/>
          <a:p>
            <a:endParaRPr/>
          </a:p>
        </p:txBody>
      </p:sp>
      <p:sp>
        <p:nvSpPr>
          <p:cNvPr id="13" name="Title Text"/>
          <p:cNvSpPr txBox="1">
            <a:spLocks noGrp="1"/>
          </p:cNvSpPr>
          <p:nvPr>
            <p:ph type="title"/>
          </p:nvPr>
        </p:nvSpPr>
        <p:spPr>
          <a:xfrm>
            <a:off x="3729098" y="4027421"/>
            <a:ext cx="16925802" cy="1953189"/>
          </a:xfrm>
          <a:prstGeom prst="rect">
            <a:avLst/>
          </a:prstGeom>
        </p:spPr>
        <p:txBody>
          <a:bodyPr>
            <a:normAutofit/>
          </a:bodyPr>
          <a:lstStyle>
            <a:lvl1pPr defTabSz="1109609">
              <a:defRPr sz="12600">
                <a:latin typeface="Armin Grotesk SemiBold"/>
                <a:ea typeface="Armin Grotesk SemiBold"/>
                <a:cs typeface="Armin Grotesk SemiBold"/>
                <a:sym typeface="Armin Grotesk SemiBold"/>
              </a:defRPr>
            </a:lvl1pPr>
          </a:lstStyle>
          <a:p>
            <a:r>
              <a:t>Title Text</a:t>
            </a:r>
          </a:p>
        </p:txBody>
      </p:sp>
      <p:sp>
        <p:nvSpPr>
          <p:cNvPr id="14" name="Body Level One…"/>
          <p:cNvSpPr txBox="1">
            <a:spLocks noGrp="1"/>
          </p:cNvSpPr>
          <p:nvPr>
            <p:ph type="body" sz="half" idx="1"/>
          </p:nvPr>
        </p:nvSpPr>
        <p:spPr>
          <a:xfrm>
            <a:off x="1219200" y="3156497"/>
            <a:ext cx="10607042" cy="9048116"/>
          </a:xfrm>
          <a:prstGeom prst="rect">
            <a:avLst/>
          </a:prstGeom>
        </p:spPr>
        <p:txBody>
          <a:bodyPr>
            <a:normAutofit/>
          </a:bodyPr>
          <a:lstStyle>
            <a:lvl1pPr marL="0" indent="0" defTabSz="1109609">
              <a:lnSpc>
                <a:spcPct val="100000"/>
              </a:lnSpc>
              <a:spcBef>
                <a:spcPts val="0"/>
              </a:spcBef>
              <a:buSzTx/>
              <a:buFontTx/>
              <a:buNone/>
              <a:defRPr sz="3200"/>
            </a:lvl1pPr>
            <a:lvl2pPr marL="0" indent="0" defTabSz="1109609">
              <a:lnSpc>
                <a:spcPct val="100000"/>
              </a:lnSpc>
              <a:spcBef>
                <a:spcPts val="0"/>
              </a:spcBef>
              <a:buSzTx/>
              <a:buFontTx/>
              <a:buNone/>
              <a:defRPr sz="3200"/>
            </a:lvl2pPr>
            <a:lvl3pPr marL="0" indent="0" defTabSz="1109609">
              <a:lnSpc>
                <a:spcPct val="100000"/>
              </a:lnSpc>
              <a:spcBef>
                <a:spcPts val="0"/>
              </a:spcBef>
              <a:buSzTx/>
              <a:buFontTx/>
              <a:buNone/>
              <a:defRPr sz="3200"/>
            </a:lvl3pPr>
            <a:lvl4pPr marL="0" indent="0" defTabSz="1109609">
              <a:lnSpc>
                <a:spcPct val="100000"/>
              </a:lnSpc>
              <a:spcBef>
                <a:spcPts val="0"/>
              </a:spcBef>
              <a:buSzTx/>
              <a:buFontTx/>
              <a:buNone/>
              <a:defRPr sz="3200"/>
            </a:lvl4pPr>
            <a:lvl5pPr marL="0" indent="0" defTabSz="1109609">
              <a:lnSpc>
                <a:spcPct val="100000"/>
              </a:lnSpc>
              <a:spcBef>
                <a:spcPts val="0"/>
              </a:spcBef>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22902929" y="12752982"/>
            <a:ext cx="261875" cy="304800"/>
          </a:xfrm>
          <a:prstGeom prst="rect">
            <a:avLst/>
          </a:prstGeom>
        </p:spPr>
        <p:txBody>
          <a:bodyPr anchor="t"/>
          <a:lstStyle>
            <a:lvl1pPr defTabSz="1109609">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0 copy">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0 copy 1">
    <p:spTree>
      <p:nvGrpSpPr>
        <p:cNvPr id="1" name=""/>
        <p:cNvGrpSpPr/>
        <p:nvPr/>
      </p:nvGrpSpPr>
      <p:grpSpPr>
        <a:xfrm>
          <a:off x="0" y="0"/>
          <a:ext cx="0" cy="0"/>
          <a:chOff x="0" y="0"/>
          <a:chExt cx="0" cy="0"/>
        </a:xfrm>
      </p:grpSpPr>
      <p:pic>
        <p:nvPicPr>
          <p:cNvPr id="36" name="shutterstock_12951298.jpg" descr="shutterstock_12951298.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817819" y="4996279"/>
            <a:ext cx="7058403" cy="7058214"/>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5"/>
                  <a:pt x="2881" y="3015"/>
                </a:cubicBezTo>
                <a:cubicBezTo>
                  <a:pt x="-961" y="7037"/>
                  <a:pt x="-961" y="13557"/>
                  <a:pt x="2881" y="17579"/>
                </a:cubicBezTo>
                <a:cubicBezTo>
                  <a:pt x="6724" y="21600"/>
                  <a:pt x="12954" y="21600"/>
                  <a:pt x="16797" y="17579"/>
                </a:cubicBezTo>
                <a:cubicBezTo>
                  <a:pt x="20639" y="13557"/>
                  <a:pt x="20639" y="7037"/>
                  <a:pt x="16797" y="3015"/>
                </a:cubicBezTo>
                <a:cubicBezTo>
                  <a:pt x="14875" y="1005"/>
                  <a:pt x="12357" y="0"/>
                  <a:pt x="9839" y="0"/>
                </a:cubicBezTo>
                <a:close/>
              </a:path>
            </a:pathLst>
          </a:custGeom>
          <a:ln w="12700">
            <a:miter lim="400000"/>
          </a:ln>
        </p:spPr>
      </p:pic>
      <p:pic>
        <p:nvPicPr>
          <p:cNvPr id="37" name="A black and grey logo&#10;&#10;Description automatically generated" descr="A black and grey logoDescription automatically generate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6575" y="12398375"/>
            <a:ext cx="921059" cy="996950"/>
          </a:xfrm>
          <a:prstGeom prst="rect">
            <a:avLst/>
          </a:prstGeom>
          <a:ln w="12700">
            <a:miter lim="400000"/>
          </a:ln>
        </p:spPr>
      </p:pic>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3947"/>
        </a:solidFill>
        <a:effectLst/>
      </p:bgPr>
    </p:bg>
    <p:spTree>
      <p:nvGrpSpPr>
        <p:cNvPr id="1" name=""/>
        <p:cNvGrpSpPr/>
        <p:nvPr/>
      </p:nvGrpSpPr>
      <p:grpSpPr>
        <a:xfrm>
          <a:off x="0" y="0"/>
          <a:ext cx="0" cy="0"/>
          <a:chOff x="0" y="0"/>
          <a:chExt cx="0" cy="0"/>
        </a:xfrm>
      </p:grpSpPr>
      <p:pic>
        <p:nvPicPr>
          <p:cNvPr id="2" name="A black and grey logo&#10;&#10;Description automatically generated" descr="A black and grey logoDescription automatically generated"/>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36575" y="12398375"/>
            <a:ext cx="921059" cy="996950"/>
          </a:xfrm>
          <a:prstGeom prst="rect">
            <a:avLst/>
          </a:prstGeom>
          <a:ln w="12700">
            <a:miter lim="400000"/>
          </a:ln>
        </p:spPr>
      </p:pic>
      <p:sp>
        <p:nvSpPr>
          <p:cNvPr id="3" name="Title Text"/>
          <p:cNvSpPr txBox="1">
            <a:spLocks noGrp="1"/>
          </p:cNvSpPr>
          <p:nvPr>
            <p:ph type="title"/>
          </p:nvPr>
        </p:nvSpPr>
        <p:spPr>
          <a:xfrm>
            <a:off x="1219200" y="549275"/>
            <a:ext cx="21945600" cy="2651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Title Text</a:t>
            </a:r>
          </a:p>
        </p:txBody>
      </p:sp>
      <p:sp>
        <p:nvSpPr>
          <p:cNvPr id="4" name="Body Level One…"/>
          <p:cNvSpPr txBox="1">
            <a:spLocks noGrp="1"/>
          </p:cNvSpPr>
          <p:nvPr>
            <p:ph type="body" idx="1"/>
          </p:nvPr>
        </p:nvSpPr>
        <p:spPr>
          <a:xfrm>
            <a:off x="1219200" y="3200400"/>
            <a:ext cx="21945600" cy="10515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23020400" y="13014325"/>
            <a:ext cx="261875" cy="304800"/>
          </a:xfrm>
          <a:prstGeom prst="rect">
            <a:avLst/>
          </a:prstGeom>
          <a:ln w="12700">
            <a:miter lim="400000"/>
          </a:ln>
        </p:spPr>
        <p:txBody>
          <a:bodyPr wrap="none" lIns="0" tIns="0" rIns="0" bIns="0" anchor="ctr">
            <a:spAutoFit/>
          </a:bodyPr>
          <a:lstStyle>
            <a:lvl1pPr algn="r" defTabSz="1828800">
              <a:defRPr>
                <a:solidFill>
                  <a:srgbClr val="A6A6A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18288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mn-lt"/>
          <a:ea typeface="+mn-ea"/>
          <a:cs typeface="+mn-cs"/>
          <a:sym typeface="Armin Grotesk Regular"/>
        </a:defRPr>
      </a:lvl1pPr>
      <a:lvl2pPr marL="0" marR="0" indent="0" algn="l" defTabSz="18288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mn-lt"/>
          <a:ea typeface="+mn-ea"/>
          <a:cs typeface="+mn-cs"/>
          <a:sym typeface="Armin Grotesk Regular"/>
        </a:defRPr>
      </a:lvl2pPr>
      <a:lvl3pPr marL="0" marR="0" indent="0" algn="l" defTabSz="18288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mn-lt"/>
          <a:ea typeface="+mn-ea"/>
          <a:cs typeface="+mn-cs"/>
          <a:sym typeface="Armin Grotesk Regular"/>
        </a:defRPr>
      </a:lvl3pPr>
      <a:lvl4pPr marL="0" marR="0" indent="0" algn="l" defTabSz="18288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mn-lt"/>
          <a:ea typeface="+mn-ea"/>
          <a:cs typeface="+mn-cs"/>
          <a:sym typeface="Armin Grotesk Regular"/>
        </a:defRPr>
      </a:lvl4pPr>
      <a:lvl5pPr marL="0" marR="0" indent="0" algn="l" defTabSz="18288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mn-lt"/>
          <a:ea typeface="+mn-ea"/>
          <a:cs typeface="+mn-cs"/>
          <a:sym typeface="Armin Grotesk Regular"/>
        </a:defRPr>
      </a:lvl5pPr>
      <a:lvl6pPr marL="0" marR="0" indent="457200" algn="l" defTabSz="18288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mn-lt"/>
          <a:ea typeface="+mn-ea"/>
          <a:cs typeface="+mn-cs"/>
          <a:sym typeface="Armin Grotesk Regular"/>
        </a:defRPr>
      </a:lvl6pPr>
      <a:lvl7pPr marL="0" marR="0" indent="914400" algn="l" defTabSz="18288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mn-lt"/>
          <a:ea typeface="+mn-ea"/>
          <a:cs typeface="+mn-cs"/>
          <a:sym typeface="Armin Grotesk Regular"/>
        </a:defRPr>
      </a:lvl7pPr>
      <a:lvl8pPr marL="0" marR="0" indent="1371600" algn="l" defTabSz="18288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mn-lt"/>
          <a:ea typeface="+mn-ea"/>
          <a:cs typeface="+mn-cs"/>
          <a:sym typeface="Armin Grotesk Regular"/>
        </a:defRPr>
      </a:lvl8pPr>
      <a:lvl9pPr marL="0" marR="0" indent="1828800" algn="l" defTabSz="18288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mn-lt"/>
          <a:ea typeface="+mn-ea"/>
          <a:cs typeface="+mn-cs"/>
          <a:sym typeface="Armin Grotesk Regular"/>
        </a:defRPr>
      </a:lvl9pPr>
    </p:titleStyle>
    <p:bodyStyle>
      <a:lvl1pPr marL="457200" marR="0" indent="-457200" algn="l" defTabSz="1828800" latinLnBrk="0">
        <a:lnSpc>
          <a:spcPct val="110000"/>
        </a:lnSpc>
        <a:spcBef>
          <a:spcPts val="2000"/>
        </a:spcBef>
        <a:spcAft>
          <a:spcPts val="0"/>
        </a:spcAft>
        <a:buClrTx/>
        <a:buSzPct val="100000"/>
        <a:buFont typeface="Armin Grotesk Regular"/>
        <a:buChar char="•"/>
        <a:tabLst/>
        <a:defRPr sz="4000" b="0" i="0" u="none" strike="noStrike" cap="none" spc="0" baseline="0">
          <a:ln>
            <a:noFill/>
          </a:ln>
          <a:solidFill>
            <a:srgbClr val="FFFFFF"/>
          </a:solidFill>
          <a:uFillTx/>
          <a:latin typeface="+mn-lt"/>
          <a:ea typeface="+mn-ea"/>
          <a:cs typeface="+mn-cs"/>
          <a:sym typeface="Armin Grotesk Regular"/>
        </a:defRPr>
      </a:lvl1pPr>
      <a:lvl2pPr marL="1180394" marR="0" indent="-723194" algn="l" defTabSz="1828800" latinLnBrk="0">
        <a:lnSpc>
          <a:spcPct val="110000"/>
        </a:lnSpc>
        <a:spcBef>
          <a:spcPts val="2000"/>
        </a:spcBef>
        <a:spcAft>
          <a:spcPts val="0"/>
        </a:spcAft>
        <a:buClrTx/>
        <a:buSzPct val="100000"/>
        <a:buFont typeface="Armin Grotesk Regular"/>
        <a:buChar char="•"/>
        <a:tabLst/>
        <a:defRPr sz="4000" b="0" i="0" u="none" strike="noStrike" cap="none" spc="0" baseline="0">
          <a:ln>
            <a:noFill/>
          </a:ln>
          <a:solidFill>
            <a:srgbClr val="FFFFFF"/>
          </a:solidFill>
          <a:uFillTx/>
          <a:latin typeface="+mn-lt"/>
          <a:ea typeface="+mn-ea"/>
          <a:cs typeface="+mn-cs"/>
          <a:sym typeface="Armin Grotesk Regular"/>
        </a:defRPr>
      </a:lvl2pPr>
      <a:lvl3pPr marL="1637594" marR="0" indent="-723194" algn="l" defTabSz="1828800" latinLnBrk="0">
        <a:lnSpc>
          <a:spcPct val="110000"/>
        </a:lnSpc>
        <a:spcBef>
          <a:spcPts val="2000"/>
        </a:spcBef>
        <a:spcAft>
          <a:spcPts val="0"/>
        </a:spcAft>
        <a:buClrTx/>
        <a:buSzPct val="100000"/>
        <a:buFont typeface="Armin Grotesk Regular"/>
        <a:buChar char="•"/>
        <a:tabLst/>
        <a:defRPr sz="4000" b="0" i="0" u="none" strike="noStrike" cap="none" spc="0" baseline="0">
          <a:ln>
            <a:noFill/>
          </a:ln>
          <a:solidFill>
            <a:srgbClr val="FFFFFF"/>
          </a:solidFill>
          <a:uFillTx/>
          <a:latin typeface="+mn-lt"/>
          <a:ea typeface="+mn-ea"/>
          <a:cs typeface="+mn-cs"/>
          <a:sym typeface="Armin Grotesk Regular"/>
        </a:defRPr>
      </a:lvl3pPr>
      <a:lvl4pPr marL="2094794" marR="0" indent="-723194" algn="l" defTabSz="1828800" latinLnBrk="0">
        <a:lnSpc>
          <a:spcPct val="110000"/>
        </a:lnSpc>
        <a:spcBef>
          <a:spcPts val="2000"/>
        </a:spcBef>
        <a:spcAft>
          <a:spcPts val="0"/>
        </a:spcAft>
        <a:buClrTx/>
        <a:buSzPct val="100000"/>
        <a:buFont typeface="Armin Grotesk Regular"/>
        <a:buChar char="•"/>
        <a:tabLst/>
        <a:defRPr sz="4000" b="0" i="0" u="none" strike="noStrike" cap="none" spc="0" baseline="0">
          <a:ln>
            <a:noFill/>
          </a:ln>
          <a:solidFill>
            <a:srgbClr val="FFFFFF"/>
          </a:solidFill>
          <a:uFillTx/>
          <a:latin typeface="+mn-lt"/>
          <a:ea typeface="+mn-ea"/>
          <a:cs typeface="+mn-cs"/>
          <a:sym typeface="Armin Grotesk Regular"/>
        </a:defRPr>
      </a:lvl4pPr>
      <a:lvl5pPr marL="2551994" marR="0" indent="-723194" algn="l" defTabSz="1828800" latinLnBrk="0">
        <a:lnSpc>
          <a:spcPct val="110000"/>
        </a:lnSpc>
        <a:spcBef>
          <a:spcPts val="2000"/>
        </a:spcBef>
        <a:spcAft>
          <a:spcPts val="0"/>
        </a:spcAft>
        <a:buClrTx/>
        <a:buSzPct val="100000"/>
        <a:buFont typeface="Armin Grotesk Regular"/>
        <a:buChar char="•"/>
        <a:tabLst/>
        <a:defRPr sz="4000" b="0" i="0" u="none" strike="noStrike" cap="none" spc="0" baseline="0">
          <a:ln>
            <a:noFill/>
          </a:ln>
          <a:solidFill>
            <a:srgbClr val="FFFFFF"/>
          </a:solidFill>
          <a:uFillTx/>
          <a:latin typeface="+mn-lt"/>
          <a:ea typeface="+mn-ea"/>
          <a:cs typeface="+mn-cs"/>
          <a:sym typeface="Armin Grotesk Regular"/>
        </a:defRPr>
      </a:lvl5pPr>
      <a:lvl6pPr marL="3009194" marR="0" indent="-723194" algn="l" defTabSz="1828800" latinLnBrk="0">
        <a:lnSpc>
          <a:spcPct val="110000"/>
        </a:lnSpc>
        <a:spcBef>
          <a:spcPts val="2000"/>
        </a:spcBef>
        <a:spcAft>
          <a:spcPts val="0"/>
        </a:spcAft>
        <a:buClrTx/>
        <a:buSzPct val="100000"/>
        <a:buFont typeface="Armin Grotesk Regular"/>
        <a:buChar char=""/>
        <a:tabLst/>
        <a:defRPr sz="4000" b="0" i="0" u="none" strike="noStrike" cap="none" spc="0" baseline="0">
          <a:ln>
            <a:noFill/>
          </a:ln>
          <a:solidFill>
            <a:srgbClr val="FFFFFF"/>
          </a:solidFill>
          <a:uFillTx/>
          <a:latin typeface="+mn-lt"/>
          <a:ea typeface="+mn-ea"/>
          <a:cs typeface="+mn-cs"/>
          <a:sym typeface="Armin Grotesk Regular"/>
        </a:defRPr>
      </a:lvl6pPr>
      <a:lvl7pPr marL="3466394" marR="0" indent="-723194" algn="l" defTabSz="1828800" latinLnBrk="0">
        <a:lnSpc>
          <a:spcPct val="110000"/>
        </a:lnSpc>
        <a:spcBef>
          <a:spcPts val="2000"/>
        </a:spcBef>
        <a:spcAft>
          <a:spcPts val="0"/>
        </a:spcAft>
        <a:buClrTx/>
        <a:buSzPct val="100000"/>
        <a:buFont typeface="Armin Grotesk Regular"/>
        <a:buChar char=""/>
        <a:tabLst/>
        <a:defRPr sz="4000" b="0" i="0" u="none" strike="noStrike" cap="none" spc="0" baseline="0">
          <a:ln>
            <a:noFill/>
          </a:ln>
          <a:solidFill>
            <a:srgbClr val="FFFFFF"/>
          </a:solidFill>
          <a:uFillTx/>
          <a:latin typeface="+mn-lt"/>
          <a:ea typeface="+mn-ea"/>
          <a:cs typeface="+mn-cs"/>
          <a:sym typeface="Armin Grotesk Regular"/>
        </a:defRPr>
      </a:lvl7pPr>
      <a:lvl8pPr marL="3923594" marR="0" indent="-723194" algn="l" defTabSz="1828800" latinLnBrk="0">
        <a:lnSpc>
          <a:spcPct val="110000"/>
        </a:lnSpc>
        <a:spcBef>
          <a:spcPts val="2000"/>
        </a:spcBef>
        <a:spcAft>
          <a:spcPts val="0"/>
        </a:spcAft>
        <a:buClrTx/>
        <a:buSzPct val="100000"/>
        <a:buFont typeface="Armin Grotesk Regular"/>
        <a:buChar char=""/>
        <a:tabLst/>
        <a:defRPr sz="4000" b="0" i="0" u="none" strike="noStrike" cap="none" spc="0" baseline="0">
          <a:ln>
            <a:noFill/>
          </a:ln>
          <a:solidFill>
            <a:srgbClr val="FFFFFF"/>
          </a:solidFill>
          <a:uFillTx/>
          <a:latin typeface="+mn-lt"/>
          <a:ea typeface="+mn-ea"/>
          <a:cs typeface="+mn-cs"/>
          <a:sym typeface="Armin Grotesk Regular"/>
        </a:defRPr>
      </a:lvl8pPr>
      <a:lvl9pPr marL="4380794" marR="0" indent="-723194" algn="l" defTabSz="1828800" latinLnBrk="0">
        <a:lnSpc>
          <a:spcPct val="110000"/>
        </a:lnSpc>
        <a:spcBef>
          <a:spcPts val="2000"/>
        </a:spcBef>
        <a:spcAft>
          <a:spcPts val="0"/>
        </a:spcAft>
        <a:buClrTx/>
        <a:buSzPct val="100000"/>
        <a:buFont typeface="Armin Grotesk Regular"/>
        <a:buChar char=""/>
        <a:tabLst/>
        <a:defRPr sz="4000" b="0" i="0" u="none" strike="noStrike" cap="none" spc="0" baseline="0">
          <a:ln>
            <a:noFill/>
          </a:ln>
          <a:solidFill>
            <a:srgbClr val="FFFFFF"/>
          </a:solidFill>
          <a:uFillTx/>
          <a:latin typeface="+mn-lt"/>
          <a:ea typeface="+mn-ea"/>
          <a:cs typeface="+mn-cs"/>
          <a:sym typeface="Armin Grotesk Regular"/>
        </a:defRPr>
      </a:lvl9pPr>
    </p:bodyStyle>
    <p:otherStyle>
      <a:lvl1pPr marL="0" marR="0" indent="0" algn="r" defTabSz="18288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min Grotesk Regular"/>
        </a:defRPr>
      </a:lvl1pPr>
      <a:lvl2pPr marL="0" marR="0" indent="457200" algn="r" defTabSz="18288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min Grotesk Regular"/>
        </a:defRPr>
      </a:lvl2pPr>
      <a:lvl3pPr marL="0" marR="0" indent="914400" algn="r" defTabSz="18288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min Grotesk Regular"/>
        </a:defRPr>
      </a:lvl3pPr>
      <a:lvl4pPr marL="0" marR="0" indent="1371600" algn="r" defTabSz="18288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min Grotesk Regular"/>
        </a:defRPr>
      </a:lvl4pPr>
      <a:lvl5pPr marL="0" marR="0" indent="1828800" algn="r" defTabSz="18288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min Grotesk Regular"/>
        </a:defRPr>
      </a:lvl5pPr>
      <a:lvl6pPr marL="0" marR="0" indent="0" algn="r" defTabSz="18288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min Grotesk Regular"/>
        </a:defRPr>
      </a:lvl6pPr>
      <a:lvl7pPr marL="0" marR="0" indent="0" algn="r" defTabSz="18288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min Grotesk Regular"/>
        </a:defRPr>
      </a:lvl7pPr>
      <a:lvl8pPr marL="0" marR="0" indent="0" algn="r" defTabSz="18288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min Grotesk Regular"/>
        </a:defRPr>
      </a:lvl8pPr>
      <a:lvl9pPr marL="0" marR="0" indent="0" algn="r" defTabSz="18288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min Grotesk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chrome-extension://efaidnbmnnnibpcajpcglclefindmkaj/https:/business.gov.lv/sites/default/files/2024-04/1.2.1.4.AKD_vienkarsoto_izmaksu_saraksts.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vid.gov.lv/lv/vsaoi-informativie-un-metodiskie-materiali#valsts-socialas-apdrosinasanas-obligato-iemaksu-veiksanas-kartiba-dazadam-nodoklu-maksataju-kategorija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chrome-extension://efaidnbmnnnibpcajpcglclefindmkaj/https:/business.gov.lv/sites/default/files/2024-04/1.2.1.4.AKD_vienkarsoto_izmaksu_sarakst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kumi.lv/ta/id/331743#p22"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liaa.gov.lv/lv/programmas/jaunuznemumu-atbalsta-programmas/kvalificeto-investoru-saraks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Jaunuzņēmumu atbalsts"/>
          <p:cNvSpPr txBox="1">
            <a:spLocks noGrp="1"/>
          </p:cNvSpPr>
          <p:nvPr>
            <p:ph type="title" idx="4294967295"/>
          </p:nvPr>
        </p:nvSpPr>
        <p:spPr>
          <a:xfrm>
            <a:off x="1123170" y="10052958"/>
            <a:ext cx="16925802" cy="1953189"/>
          </a:xfrm>
          <a:prstGeom prst="rect">
            <a:avLst/>
          </a:prstGeom>
        </p:spPr>
        <p:txBody>
          <a:bodyPr>
            <a:normAutofit/>
          </a:bodyPr>
          <a:lstStyle>
            <a:lvl1pPr defTabSz="1109609">
              <a:defRPr>
                <a:solidFill>
                  <a:srgbClr val="A7A7A7"/>
                </a:solidFill>
                <a:latin typeface="Armin Grotesk UltraBold"/>
                <a:ea typeface="Armin Grotesk UltraBold"/>
                <a:cs typeface="Armin Grotesk UltraBold"/>
                <a:sym typeface="Armin Grotesk UltraBold"/>
              </a:defRPr>
            </a:lvl1pPr>
          </a:lstStyle>
          <a:p>
            <a:r>
              <a:t>Jaunuzņēmumu atbalsts</a:t>
            </a:r>
          </a:p>
        </p:txBody>
      </p:sp>
      <p:pic>
        <p:nvPicPr>
          <p:cNvPr id="48" name="shutterstock_2151657341.jpg" descr="shutterstock_215165734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5097" y="617806"/>
            <a:ext cx="24434192" cy="9271853"/>
          </a:xfrm>
          <a:prstGeom prst="rect">
            <a:avLst/>
          </a:prstGeom>
          <a:ln w="12700">
            <a:miter lim="400000"/>
          </a:ln>
        </p:spPr>
      </p:pic>
      <p:pic>
        <p:nvPicPr>
          <p:cNvPr id="49" name="LIAA logo balts RGB_Lat pilnais.png" descr="LIAA logo balts RGB_Lat pilnai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40682" y="10504309"/>
            <a:ext cx="8317115" cy="294157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Atkārtota pieteikšanās"/>
          <p:cNvSpPr txBox="1">
            <a:spLocks noGrp="1"/>
          </p:cNvSpPr>
          <p:nvPr>
            <p:ph type="title" idx="4294967295"/>
          </p:nvPr>
        </p:nvSpPr>
        <p:spPr>
          <a:xfrm>
            <a:off x="1258637" y="1594758"/>
            <a:ext cx="16925802" cy="1953190"/>
          </a:xfrm>
          <a:prstGeom prst="rect">
            <a:avLst/>
          </a:prstGeom>
        </p:spPr>
        <p:txBody>
          <a:bodyPr>
            <a:normAutofit/>
          </a:bodyPr>
          <a:lstStyle>
            <a:lvl1pPr defTabSz="1109609">
              <a:defRPr>
                <a:solidFill>
                  <a:srgbClr val="A7A7A7"/>
                </a:solidFill>
                <a:latin typeface="Armin Grotesk UltraBold"/>
                <a:ea typeface="Armin Grotesk UltraBold"/>
                <a:cs typeface="Armin Grotesk UltraBold"/>
                <a:sym typeface="Armin Grotesk UltraBold"/>
              </a:defRPr>
            </a:lvl1pPr>
          </a:lstStyle>
          <a:p>
            <a:r>
              <a:t>Atkārtota pieteikšanās</a:t>
            </a:r>
          </a:p>
        </p:txBody>
      </p:sp>
      <p:sp>
        <p:nvSpPr>
          <p:cNvPr id="86" name="Jaunuzņēmuma pēc projekta pabeigšanas ir iespēja pieteikties atkārtoti, ja piesakās, tad:…"/>
          <p:cNvSpPr txBox="1">
            <a:spLocks noGrp="1"/>
          </p:cNvSpPr>
          <p:nvPr>
            <p:ph type="body" sz="half" idx="4294967295"/>
          </p:nvPr>
        </p:nvSpPr>
        <p:spPr>
          <a:xfrm>
            <a:off x="1800503" y="4687008"/>
            <a:ext cx="12544048" cy="9048115"/>
          </a:xfrm>
          <a:prstGeom prst="rect">
            <a:avLst/>
          </a:prstGeom>
        </p:spPr>
        <p:txBody>
          <a:bodyPr>
            <a:normAutofit/>
          </a:bodyPr>
          <a:lstStyle/>
          <a:p>
            <a:pPr marL="0" indent="0" algn="just" defTabSz="1109609">
              <a:lnSpc>
                <a:spcPct val="80000"/>
              </a:lnSpc>
              <a:spcBef>
                <a:spcPts val="0"/>
              </a:spcBef>
              <a:buSzTx/>
              <a:buFontTx/>
              <a:buNone/>
              <a:defRPr sz="3300">
                <a:solidFill>
                  <a:srgbClr val="A7A7A7"/>
                </a:solidFill>
                <a:latin typeface="Armin Grotesk UltraBold"/>
                <a:ea typeface="Armin Grotesk UltraBold"/>
                <a:cs typeface="Armin Grotesk UltraBold"/>
                <a:sym typeface="Armin Grotesk UltraBold"/>
              </a:defRPr>
            </a:pPr>
            <a:r>
              <a:rPr dirty="0" err="1"/>
              <a:t>Jaunuzņēmuma</a:t>
            </a:r>
            <a:r>
              <a:rPr lang="lv-LV" dirty="0"/>
              <a:t>m</a:t>
            </a:r>
            <a:r>
              <a:rPr dirty="0"/>
              <a:t> </a:t>
            </a:r>
            <a:r>
              <a:rPr dirty="0" err="1"/>
              <a:t>pēc</a:t>
            </a:r>
            <a:r>
              <a:rPr dirty="0"/>
              <a:t> </a:t>
            </a:r>
            <a:r>
              <a:rPr dirty="0" err="1"/>
              <a:t>projekta</a:t>
            </a:r>
            <a:r>
              <a:rPr dirty="0"/>
              <a:t> </a:t>
            </a:r>
            <a:r>
              <a:rPr dirty="0" err="1"/>
              <a:t>pabeigšanas</a:t>
            </a:r>
            <a:r>
              <a:rPr dirty="0"/>
              <a:t> </a:t>
            </a:r>
            <a:r>
              <a:rPr dirty="0" err="1"/>
              <a:t>ir</a:t>
            </a:r>
            <a:r>
              <a:rPr dirty="0"/>
              <a:t> </a:t>
            </a:r>
            <a:r>
              <a:rPr dirty="0" err="1"/>
              <a:t>iespēja</a:t>
            </a:r>
            <a:r>
              <a:rPr dirty="0"/>
              <a:t> </a:t>
            </a:r>
            <a:r>
              <a:rPr dirty="0" err="1"/>
              <a:t>pieteikties</a:t>
            </a:r>
            <a:r>
              <a:rPr dirty="0"/>
              <a:t> </a:t>
            </a:r>
            <a:r>
              <a:rPr dirty="0" err="1"/>
              <a:t>atkārtoti</a:t>
            </a:r>
            <a:r>
              <a:rPr dirty="0"/>
              <a:t>, ja </a:t>
            </a:r>
            <a:r>
              <a:rPr dirty="0" err="1"/>
              <a:t>piesakās</a:t>
            </a:r>
            <a:r>
              <a:rPr dirty="0"/>
              <a:t>, tad: </a:t>
            </a:r>
          </a:p>
          <a:p>
            <a:pPr marL="0" indent="0" algn="just" defTabSz="1109609">
              <a:lnSpc>
                <a:spcPct val="80000"/>
              </a:lnSpc>
              <a:spcBef>
                <a:spcPts val="0"/>
              </a:spcBef>
              <a:buSzTx/>
              <a:buFontTx/>
              <a:buNone/>
              <a:defRPr sz="3300"/>
            </a:pPr>
            <a:endParaRPr dirty="0"/>
          </a:p>
          <a:p>
            <a:pPr marL="571500" indent="-571500" defTabSz="1109609">
              <a:lnSpc>
                <a:spcPct val="80000"/>
              </a:lnSpc>
              <a:spcBef>
                <a:spcPts val="0"/>
              </a:spcBef>
              <a:buClr>
                <a:srgbClr val="942235"/>
              </a:buClr>
              <a:buSzPct val="150000"/>
              <a:buFontTx/>
              <a:defRPr sz="3300"/>
            </a:pPr>
            <a:r>
              <a:rPr dirty="0" err="1"/>
              <a:t>kopējais</a:t>
            </a:r>
            <a:r>
              <a:rPr dirty="0"/>
              <a:t> </a:t>
            </a:r>
            <a:r>
              <a:rPr dirty="0" err="1"/>
              <a:t>atbalsta</a:t>
            </a:r>
            <a:r>
              <a:rPr dirty="0"/>
              <a:t> periods nav </a:t>
            </a:r>
            <a:r>
              <a:rPr dirty="0" err="1"/>
              <a:t>ilgāks</a:t>
            </a:r>
            <a:r>
              <a:rPr dirty="0"/>
              <a:t> par 5 </a:t>
            </a:r>
            <a:r>
              <a:rPr dirty="0" err="1"/>
              <a:t>gadiem</a:t>
            </a:r>
            <a:r>
              <a:rPr dirty="0"/>
              <a:t> no </a:t>
            </a:r>
            <a:r>
              <a:rPr dirty="0" err="1"/>
              <a:t>pirmreizējās</a:t>
            </a:r>
            <a:r>
              <a:rPr dirty="0"/>
              <a:t> </a:t>
            </a:r>
            <a:r>
              <a:rPr dirty="0" err="1"/>
              <a:t>atbalsta</a:t>
            </a:r>
            <a:r>
              <a:rPr dirty="0"/>
              <a:t> </a:t>
            </a:r>
            <a:r>
              <a:rPr dirty="0" err="1"/>
              <a:t>piešķiršanas</a:t>
            </a:r>
            <a:r>
              <a:rPr dirty="0"/>
              <a:t> </a:t>
            </a:r>
            <a:r>
              <a:rPr dirty="0" err="1"/>
              <a:t>dienas</a:t>
            </a:r>
            <a:endParaRPr dirty="0"/>
          </a:p>
          <a:p>
            <a:pPr marL="571500" indent="-571500" defTabSz="1109609">
              <a:lnSpc>
                <a:spcPct val="80000"/>
              </a:lnSpc>
              <a:spcBef>
                <a:spcPts val="0"/>
              </a:spcBef>
              <a:buClr>
                <a:srgbClr val="942235"/>
              </a:buClr>
              <a:buSzPct val="150000"/>
              <a:buFontTx/>
              <a:defRPr sz="3300"/>
            </a:pPr>
            <a:endParaRPr dirty="0"/>
          </a:p>
          <a:p>
            <a:pPr marL="571500" indent="-571500" defTabSz="1109609">
              <a:lnSpc>
                <a:spcPct val="80000"/>
              </a:lnSpc>
              <a:spcBef>
                <a:spcPts val="0"/>
              </a:spcBef>
              <a:buClr>
                <a:srgbClr val="942235"/>
              </a:buClr>
              <a:buSzPct val="150000"/>
              <a:buFontTx/>
              <a:defRPr sz="3300"/>
            </a:pPr>
            <a:r>
              <a:rPr dirty="0" err="1"/>
              <a:t>ar</a:t>
            </a:r>
            <a:r>
              <a:rPr dirty="0"/>
              <a:t> to </a:t>
            </a:r>
            <a:r>
              <a:rPr dirty="0" err="1"/>
              <a:t>pašu</a:t>
            </a:r>
            <a:r>
              <a:rPr dirty="0"/>
              <a:t> </a:t>
            </a:r>
            <a:r>
              <a:rPr dirty="0" err="1"/>
              <a:t>kvalificētā</a:t>
            </a:r>
            <a:r>
              <a:rPr dirty="0"/>
              <a:t> </a:t>
            </a:r>
            <a:r>
              <a:rPr dirty="0" err="1"/>
              <a:t>riska</a:t>
            </a:r>
            <a:r>
              <a:rPr dirty="0"/>
              <a:t> </a:t>
            </a:r>
            <a:r>
              <a:rPr dirty="0" err="1"/>
              <a:t>kapitāla</a:t>
            </a:r>
            <a:r>
              <a:rPr dirty="0"/>
              <a:t> </a:t>
            </a:r>
            <a:r>
              <a:rPr dirty="0" err="1"/>
              <a:t>ieguldījumu</a:t>
            </a:r>
            <a:r>
              <a:rPr dirty="0"/>
              <a:t> </a:t>
            </a:r>
            <a:r>
              <a:rPr dirty="0" err="1"/>
              <a:t>nevar</a:t>
            </a:r>
            <a:r>
              <a:rPr dirty="0"/>
              <a:t> </a:t>
            </a:r>
            <a:r>
              <a:rPr dirty="0" err="1"/>
              <a:t>kvalificēties</a:t>
            </a:r>
            <a:r>
              <a:rPr dirty="0"/>
              <a:t> </a:t>
            </a:r>
            <a:r>
              <a:rPr dirty="0" err="1"/>
              <a:t>uz</a:t>
            </a:r>
            <a:r>
              <a:rPr dirty="0"/>
              <a:t> </a:t>
            </a:r>
            <a:r>
              <a:rPr dirty="0" err="1"/>
              <a:t>periodu</a:t>
            </a:r>
            <a:r>
              <a:rPr dirty="0"/>
              <a:t>, kas </a:t>
            </a:r>
            <a:r>
              <a:rPr dirty="0" err="1"/>
              <a:t>ilgāks</a:t>
            </a:r>
            <a:r>
              <a:rPr dirty="0"/>
              <a:t> par 24 </a:t>
            </a:r>
            <a:r>
              <a:rPr dirty="0" err="1"/>
              <a:t>mēnešiem</a:t>
            </a:r>
            <a:r>
              <a:rPr dirty="0"/>
              <a:t> no </a:t>
            </a:r>
            <a:r>
              <a:rPr dirty="0" err="1"/>
              <a:t>pirmreizējās</a:t>
            </a:r>
            <a:r>
              <a:rPr dirty="0"/>
              <a:t> </a:t>
            </a:r>
            <a:r>
              <a:rPr dirty="0" err="1"/>
              <a:t>atbalsta</a:t>
            </a:r>
            <a:r>
              <a:rPr dirty="0"/>
              <a:t> </a:t>
            </a:r>
            <a:r>
              <a:rPr dirty="0" err="1"/>
              <a:t>piešķiršanas</a:t>
            </a:r>
            <a:r>
              <a:rPr dirty="0"/>
              <a:t> </a:t>
            </a:r>
            <a:r>
              <a:rPr dirty="0" err="1"/>
              <a:t>dienas</a:t>
            </a:r>
            <a:endParaRPr dirty="0"/>
          </a:p>
          <a:p>
            <a:pPr marL="571500" indent="-571500" defTabSz="1109609">
              <a:lnSpc>
                <a:spcPct val="80000"/>
              </a:lnSpc>
              <a:spcBef>
                <a:spcPts val="0"/>
              </a:spcBef>
              <a:buClr>
                <a:srgbClr val="942235"/>
              </a:buClr>
              <a:buSzPct val="150000"/>
              <a:buFontTx/>
              <a:defRPr sz="3300"/>
            </a:pPr>
            <a:endParaRPr dirty="0"/>
          </a:p>
          <a:p>
            <a:pPr marL="571500" indent="-571500" defTabSz="1109609">
              <a:lnSpc>
                <a:spcPct val="80000"/>
              </a:lnSpc>
              <a:spcBef>
                <a:spcPts val="0"/>
              </a:spcBef>
              <a:buClr>
                <a:srgbClr val="942235"/>
              </a:buClr>
              <a:buSzPct val="150000"/>
              <a:buFontTx/>
              <a:defRPr sz="3300"/>
            </a:pPr>
            <a:r>
              <a:rPr dirty="0" err="1"/>
              <a:t>jābūt</a:t>
            </a:r>
            <a:r>
              <a:rPr dirty="0"/>
              <a:t> </a:t>
            </a:r>
            <a:r>
              <a:rPr dirty="0" err="1"/>
              <a:t>izpildītiem</a:t>
            </a:r>
            <a:r>
              <a:rPr dirty="0"/>
              <a:t> </a:t>
            </a:r>
            <a:r>
              <a:rPr dirty="0" err="1"/>
              <a:t>pienākumiem</a:t>
            </a:r>
            <a:r>
              <a:rPr dirty="0"/>
              <a:t> </a:t>
            </a:r>
            <a:r>
              <a:rPr dirty="0" err="1"/>
              <a:t>iepriekšējā</a:t>
            </a:r>
            <a:r>
              <a:rPr dirty="0"/>
              <a:t> </a:t>
            </a:r>
            <a:r>
              <a:rPr dirty="0" err="1"/>
              <a:t>atbalsta</a:t>
            </a:r>
            <a:r>
              <a:rPr dirty="0"/>
              <a:t> </a:t>
            </a:r>
            <a:r>
              <a:rPr dirty="0" err="1"/>
              <a:t>periodā</a:t>
            </a:r>
            <a:r>
              <a:rPr dirty="0"/>
              <a:t> (LIAA </a:t>
            </a:r>
            <a:r>
              <a:rPr dirty="0" err="1"/>
              <a:t>apstiprināts</a:t>
            </a:r>
            <a:r>
              <a:rPr dirty="0"/>
              <a:t> </a:t>
            </a:r>
            <a:r>
              <a:rPr dirty="0" err="1"/>
              <a:t>noslēguma</a:t>
            </a:r>
            <a:r>
              <a:rPr dirty="0"/>
              <a:t> </a:t>
            </a:r>
            <a:r>
              <a:rPr dirty="0" err="1"/>
              <a:t>maksājuma</a:t>
            </a:r>
            <a:r>
              <a:rPr dirty="0"/>
              <a:t> </a:t>
            </a:r>
            <a:r>
              <a:rPr dirty="0" err="1"/>
              <a:t>pieprasījums</a:t>
            </a:r>
            <a:r>
              <a:rPr dirty="0"/>
              <a:t> </a:t>
            </a:r>
            <a:r>
              <a:rPr dirty="0" err="1"/>
              <a:t>vai</a:t>
            </a:r>
            <a:r>
              <a:rPr dirty="0"/>
              <a:t> </a:t>
            </a:r>
            <a:r>
              <a:rPr dirty="0" err="1"/>
              <a:t>noslēguma</a:t>
            </a:r>
            <a:r>
              <a:rPr dirty="0"/>
              <a:t> </a:t>
            </a:r>
            <a:r>
              <a:rPr dirty="0" err="1"/>
              <a:t>ziņojums</a:t>
            </a:r>
            <a:r>
              <a:rPr dirty="0"/>
              <a:t>)</a:t>
            </a:r>
          </a:p>
        </p:txBody>
      </p:sp>
      <p:pic>
        <p:nvPicPr>
          <p:cNvPr id="87" name="LIAA Atbalsts-03.png" descr="LIAA Atbalsts-03.png"/>
          <p:cNvPicPr>
            <a:picLocks noChangeAspect="1"/>
          </p:cNvPicPr>
          <p:nvPr/>
        </p:nvPicPr>
        <p:blipFill>
          <a:blip r:embed="rId2"/>
          <a:stretch>
            <a:fillRect/>
          </a:stretch>
        </p:blipFill>
        <p:spPr>
          <a:xfrm>
            <a:off x="15330072" y="4521522"/>
            <a:ext cx="7899401" cy="819150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Pieteikšanās"/>
          <p:cNvSpPr txBox="1">
            <a:spLocks noGrp="1"/>
          </p:cNvSpPr>
          <p:nvPr>
            <p:ph type="title" idx="4294967295"/>
          </p:nvPr>
        </p:nvSpPr>
        <p:spPr>
          <a:xfrm>
            <a:off x="1190904" y="1594758"/>
            <a:ext cx="16925802" cy="1953190"/>
          </a:xfrm>
          <a:prstGeom prst="rect">
            <a:avLst/>
          </a:prstGeom>
        </p:spPr>
        <p:txBody>
          <a:bodyPr>
            <a:normAutofit/>
          </a:bodyPr>
          <a:lstStyle>
            <a:lvl1pPr defTabSz="1109609">
              <a:defRPr>
                <a:solidFill>
                  <a:srgbClr val="A7A7A7"/>
                </a:solidFill>
                <a:latin typeface="Armin Grotesk UltraBold"/>
                <a:ea typeface="Armin Grotesk UltraBold"/>
                <a:cs typeface="Armin Grotesk UltraBold"/>
                <a:sym typeface="Armin Grotesk UltraBold"/>
              </a:defRPr>
            </a:lvl1pPr>
          </a:lstStyle>
          <a:p>
            <a:r>
              <a:t>Pieteikšanās</a:t>
            </a:r>
          </a:p>
        </p:txBody>
      </p:sp>
      <p:sp>
        <p:nvSpPr>
          <p:cNvPr id="90" name="Pieteikums (t.sk. pamatojošie dokumenti) jāiesniedz business.gov.lv sadaļā E-pakalpojumi, izvēloties pakalpojumu «FINANSIĀLS ATBALSTS JAUNUZŅĒMUMIEM DARBINIEKU ATALGOJUMAM»…"/>
          <p:cNvSpPr txBox="1">
            <a:spLocks noGrp="1"/>
          </p:cNvSpPr>
          <p:nvPr>
            <p:ph type="body" sz="half" idx="4294967295"/>
          </p:nvPr>
        </p:nvSpPr>
        <p:spPr>
          <a:xfrm>
            <a:off x="1783570" y="4697219"/>
            <a:ext cx="11431224" cy="10274453"/>
          </a:xfrm>
          <a:prstGeom prst="rect">
            <a:avLst/>
          </a:prstGeom>
        </p:spPr>
        <p:txBody>
          <a:bodyPr>
            <a:normAutofit/>
          </a:bodyPr>
          <a:lstStyle/>
          <a:p>
            <a:pPr marL="571500" indent="-571500" defTabSz="1109609">
              <a:lnSpc>
                <a:spcPct val="80000"/>
              </a:lnSpc>
              <a:spcBef>
                <a:spcPts val="0"/>
              </a:spcBef>
              <a:buClr>
                <a:srgbClr val="942235"/>
              </a:buClr>
              <a:buSzPct val="150000"/>
              <a:buFontTx/>
              <a:defRPr sz="3300"/>
            </a:pPr>
            <a:r>
              <a:t>Pieteikums (t.sk. pamatojošie dokumenti) jāiesniedz business.gov.lv sadaļā E-pakalpojumi, izvēloties pakalpojumu «FINANSIĀLS ATBALSTS JAUNUZŅĒMUMIEM DARBINIEKU ATALGOJUMAM»</a:t>
            </a:r>
          </a:p>
          <a:p>
            <a:pPr marL="571500" indent="-571500" defTabSz="1109609">
              <a:lnSpc>
                <a:spcPct val="80000"/>
              </a:lnSpc>
              <a:spcBef>
                <a:spcPts val="0"/>
              </a:spcBef>
              <a:buClr>
                <a:srgbClr val="942235"/>
              </a:buClr>
              <a:buSzPct val="150000"/>
              <a:buFontTx/>
              <a:defRPr sz="3300"/>
            </a:pPr>
            <a:endParaRPr/>
          </a:p>
          <a:p>
            <a:pPr marL="571500" indent="-571500" defTabSz="1109609">
              <a:lnSpc>
                <a:spcPct val="80000"/>
              </a:lnSpc>
              <a:spcBef>
                <a:spcPts val="0"/>
              </a:spcBef>
              <a:buClr>
                <a:srgbClr val="942235"/>
              </a:buClr>
              <a:buSzPct val="150000"/>
              <a:buFontTx/>
              <a:defRPr sz="3300"/>
            </a:pPr>
            <a:r>
              <a:t>Jaunuzņēmums vienlaicīgi var pieteikties abās atbalsta programmās, taču viens darbinieks var būt pieteikts tikai vienā atbalsta programmā </a:t>
            </a:r>
          </a:p>
        </p:txBody>
      </p:sp>
      <p:pic>
        <p:nvPicPr>
          <p:cNvPr id="91" name="LIAA Atbalsts-04.png" descr="LIAA Atbalsts-04.png"/>
          <p:cNvPicPr>
            <a:picLocks noChangeAspect="1"/>
          </p:cNvPicPr>
          <p:nvPr/>
        </p:nvPicPr>
        <p:blipFill>
          <a:blip r:embed="rId2"/>
          <a:stretch>
            <a:fillRect/>
          </a:stretch>
        </p:blipFill>
        <p:spPr>
          <a:xfrm>
            <a:off x="15106653" y="4564645"/>
            <a:ext cx="7899401" cy="819150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shutterstock_2140364053.jpg" descr="shutterstock_214036405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3855" y="371597"/>
            <a:ext cx="24431710" cy="5974827"/>
          </a:xfrm>
          <a:prstGeom prst="rect">
            <a:avLst/>
          </a:prstGeom>
          <a:ln w="12700">
            <a:miter lim="400000"/>
          </a:ln>
        </p:spPr>
      </p:pic>
      <p:sp>
        <p:nvSpPr>
          <p:cNvPr id="94" name="Augsti kvalificētu…"/>
          <p:cNvSpPr txBox="1"/>
          <p:nvPr/>
        </p:nvSpPr>
        <p:spPr>
          <a:xfrm>
            <a:off x="1747898" y="6906088"/>
            <a:ext cx="17298204" cy="34108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70000"/>
              </a:lnSpc>
              <a:defRPr sz="9600">
                <a:solidFill>
                  <a:srgbClr val="A7A7A7"/>
                </a:solidFill>
                <a:latin typeface="Armin Grotesk UltraBold"/>
                <a:ea typeface="Armin Grotesk UltraBold"/>
                <a:cs typeface="Armin Grotesk UltraBold"/>
                <a:sym typeface="Armin Grotesk UltraBold"/>
              </a:defRPr>
            </a:pPr>
            <a:r>
              <a:t>Augsti kvalificētu</a:t>
            </a:r>
          </a:p>
          <a:p>
            <a:pPr>
              <a:lnSpc>
                <a:spcPct val="70000"/>
              </a:lnSpc>
              <a:defRPr sz="9600">
                <a:solidFill>
                  <a:srgbClr val="A7A7A7"/>
                </a:solidFill>
                <a:latin typeface="Armin Grotesk UltraBold"/>
                <a:ea typeface="Armin Grotesk UltraBold"/>
                <a:cs typeface="Armin Grotesk UltraBold"/>
                <a:sym typeface="Armin Grotesk UltraBold"/>
              </a:defRPr>
            </a:pPr>
            <a:r>
              <a:t>darba ņēmēju piesaiste</a:t>
            </a:r>
          </a:p>
        </p:txBody>
      </p:sp>
      <p:sp>
        <p:nvSpPr>
          <p:cNvPr id="95" name="Chevron"/>
          <p:cNvSpPr/>
          <p:nvPr/>
        </p:nvSpPr>
        <p:spPr>
          <a:xfrm>
            <a:off x="20720296" y="3816444"/>
            <a:ext cx="3382155" cy="3433412"/>
          </a:xfrm>
          <a:prstGeom prst="chevron">
            <a:avLst>
              <a:gd name="adj" fmla="val 53902"/>
            </a:avLst>
          </a:prstGeom>
          <a:solidFill>
            <a:srgbClr val="942235"/>
          </a:solidFill>
          <a:ln w="12700">
            <a:miter lim="400000"/>
          </a:ln>
        </p:spPr>
        <p:txBody>
          <a:bodyPr lIns="45718" tIns="45718" rIns="45718" bIns="45718" anchor="ctr"/>
          <a:lstStyle/>
          <a:p>
            <a:pPr algn="ctr" defTabSz="2009394">
              <a:defRPr sz="1800">
                <a:solidFill>
                  <a:srgbClr val="FFFFFF"/>
                </a:solidFill>
              </a:defRP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Atbalsts AKD"/>
          <p:cNvSpPr txBox="1">
            <a:spLocks noGrp="1"/>
          </p:cNvSpPr>
          <p:nvPr>
            <p:ph type="title" idx="4294967295"/>
          </p:nvPr>
        </p:nvSpPr>
        <p:spPr>
          <a:xfrm>
            <a:off x="1224769" y="6903358"/>
            <a:ext cx="22888433" cy="1953189"/>
          </a:xfrm>
          <a:prstGeom prst="rect">
            <a:avLst/>
          </a:prstGeom>
        </p:spPr>
        <p:txBody>
          <a:bodyPr>
            <a:normAutofit/>
          </a:bodyPr>
          <a:lstStyle>
            <a:lvl1pPr defTabSz="1109609">
              <a:defRPr>
                <a:solidFill>
                  <a:srgbClr val="A7A7A7"/>
                </a:solidFill>
                <a:latin typeface="Armin Grotesk UltraBold"/>
                <a:ea typeface="Armin Grotesk UltraBold"/>
                <a:cs typeface="Armin Grotesk UltraBold"/>
                <a:sym typeface="Armin Grotesk UltraBold"/>
              </a:defRPr>
            </a:lvl1pPr>
          </a:lstStyle>
          <a:p>
            <a:r>
              <a:rPr dirty="0" err="1"/>
              <a:t>Atbalsts</a:t>
            </a:r>
            <a:r>
              <a:rPr dirty="0"/>
              <a:t> AKD</a:t>
            </a:r>
          </a:p>
        </p:txBody>
      </p:sp>
      <p:sp>
        <p:nvSpPr>
          <p:cNvPr id="98" name="Jaunuzņēmums var saņemt atbalstu līdz 45% no attiecināmajām izmaksām par darbinieka faktiski nostrādātajām stundām visā atbalsta periodā pieteikumā plānoto rezultātu sasniegšanai, kur vienas stundas attiecināmo izmaksu likme noteikta saskaņā ar Vienas vienības standarta likmes sarakstā noteikto…"/>
          <p:cNvSpPr txBox="1">
            <a:spLocks noGrp="1"/>
          </p:cNvSpPr>
          <p:nvPr>
            <p:ph type="body" idx="4294967295"/>
          </p:nvPr>
        </p:nvSpPr>
        <p:spPr>
          <a:xfrm>
            <a:off x="2682241" y="8856547"/>
            <a:ext cx="20165436" cy="4487856"/>
          </a:xfrm>
          <a:prstGeom prst="rect">
            <a:avLst/>
          </a:prstGeom>
        </p:spPr>
        <p:txBody>
          <a:bodyPr>
            <a:normAutofit/>
          </a:bodyPr>
          <a:lstStyle/>
          <a:p>
            <a:pPr marL="0" indent="0" defTabSz="1109609">
              <a:lnSpc>
                <a:spcPct val="100000"/>
              </a:lnSpc>
              <a:spcBef>
                <a:spcPts val="0"/>
              </a:spcBef>
              <a:buClr>
                <a:srgbClr val="942235"/>
              </a:buClr>
              <a:buSzPct val="150000"/>
              <a:buNone/>
              <a:defRPr sz="2800"/>
            </a:pPr>
            <a:r>
              <a:rPr dirty="0" err="1"/>
              <a:t>Jaunuzņēmums</a:t>
            </a:r>
            <a:r>
              <a:rPr dirty="0"/>
              <a:t> var </a:t>
            </a:r>
            <a:r>
              <a:rPr dirty="0" err="1"/>
              <a:t>saņemt</a:t>
            </a:r>
            <a:r>
              <a:rPr dirty="0"/>
              <a:t> </a:t>
            </a:r>
            <a:r>
              <a:rPr dirty="0" err="1"/>
              <a:t>atbalstu</a:t>
            </a:r>
            <a:r>
              <a:rPr dirty="0"/>
              <a:t> </a:t>
            </a:r>
            <a:r>
              <a:rPr dirty="0" err="1"/>
              <a:t>līdz</a:t>
            </a:r>
            <a:r>
              <a:rPr dirty="0"/>
              <a:t> 45% no </a:t>
            </a:r>
            <a:r>
              <a:rPr dirty="0" err="1"/>
              <a:t>attiecināmajām</a:t>
            </a:r>
            <a:r>
              <a:rPr dirty="0"/>
              <a:t> </a:t>
            </a:r>
            <a:r>
              <a:rPr dirty="0" err="1"/>
              <a:t>izmaksām</a:t>
            </a:r>
            <a:r>
              <a:rPr dirty="0"/>
              <a:t> par </a:t>
            </a:r>
            <a:r>
              <a:rPr dirty="0" err="1"/>
              <a:t>darbinieka</a:t>
            </a:r>
            <a:r>
              <a:rPr dirty="0"/>
              <a:t> </a:t>
            </a:r>
            <a:r>
              <a:rPr dirty="0" err="1"/>
              <a:t>faktiski</a:t>
            </a:r>
            <a:r>
              <a:rPr dirty="0"/>
              <a:t> </a:t>
            </a:r>
            <a:r>
              <a:rPr dirty="0" err="1"/>
              <a:t>nostrādātajām</a:t>
            </a:r>
            <a:r>
              <a:rPr dirty="0"/>
              <a:t> </a:t>
            </a:r>
            <a:r>
              <a:rPr dirty="0" err="1"/>
              <a:t>stundām</a:t>
            </a:r>
            <a:r>
              <a:rPr dirty="0"/>
              <a:t> </a:t>
            </a:r>
            <a:r>
              <a:rPr dirty="0" err="1"/>
              <a:t>visā</a:t>
            </a:r>
            <a:r>
              <a:rPr dirty="0"/>
              <a:t> </a:t>
            </a:r>
            <a:r>
              <a:rPr dirty="0" err="1"/>
              <a:t>atbalsta</a:t>
            </a:r>
            <a:r>
              <a:rPr dirty="0"/>
              <a:t> </a:t>
            </a:r>
            <a:r>
              <a:rPr dirty="0" err="1"/>
              <a:t>periodā</a:t>
            </a:r>
            <a:r>
              <a:rPr dirty="0"/>
              <a:t> </a:t>
            </a:r>
            <a:r>
              <a:rPr dirty="0" err="1"/>
              <a:t>pieteikumā</a:t>
            </a:r>
            <a:r>
              <a:rPr dirty="0"/>
              <a:t> </a:t>
            </a:r>
            <a:r>
              <a:rPr dirty="0" err="1"/>
              <a:t>plānoto</a:t>
            </a:r>
            <a:r>
              <a:rPr dirty="0"/>
              <a:t> </a:t>
            </a:r>
            <a:r>
              <a:rPr dirty="0" err="1"/>
              <a:t>rezultātu</a:t>
            </a:r>
            <a:r>
              <a:rPr dirty="0"/>
              <a:t> </a:t>
            </a:r>
            <a:r>
              <a:rPr dirty="0" err="1"/>
              <a:t>sasniegšanai</a:t>
            </a:r>
            <a:r>
              <a:rPr dirty="0"/>
              <a:t>, </a:t>
            </a:r>
            <a:r>
              <a:rPr lang="lv-LV" sz="2800" dirty="0">
                <a:solidFill>
                  <a:schemeClr val="bg1"/>
                </a:solidFill>
              </a:rPr>
              <a:t>kur vienas stundas attiecināmo izmaksu likme noteikta saskaņā ar Vienas vienības standarta likmes sarakstā noteikto – </a:t>
            </a:r>
            <a:r>
              <a:rPr lang="lv-LV" sz="2800" dirty="0">
                <a:solidFill>
                  <a:srgbClr val="0070C0"/>
                </a:solidFill>
                <a:hlinkClick r:id="rId2">
                  <a:extLst>
                    <a:ext uri="{A12FA001-AC4F-418D-AE19-62706E023703}">
                      <ahyp:hlinkClr xmlns:ahyp="http://schemas.microsoft.com/office/drawing/2018/hyperlinkcolor" val="tx"/>
                    </a:ext>
                  </a:extLst>
                </a:hlinkClick>
              </a:rPr>
              <a:t>PDF</a:t>
            </a:r>
            <a:endParaRPr lang="lv-LV" sz="2800" dirty="0">
              <a:solidFill>
                <a:srgbClr val="0070C0"/>
              </a:solidFill>
            </a:endParaRPr>
          </a:p>
          <a:p>
            <a:pPr marL="0" indent="0" defTabSz="1109609">
              <a:lnSpc>
                <a:spcPct val="100000"/>
              </a:lnSpc>
              <a:spcBef>
                <a:spcPts val="0"/>
              </a:spcBef>
              <a:buClr>
                <a:srgbClr val="942235"/>
              </a:buClr>
              <a:buSzPct val="150000"/>
              <a:buNone/>
              <a:defRPr sz="2800"/>
            </a:pPr>
            <a:endParaRPr dirty="0"/>
          </a:p>
          <a:p>
            <a:pPr marL="0" indent="0" algn="just" defTabSz="1109609">
              <a:lnSpc>
                <a:spcPct val="100000"/>
              </a:lnSpc>
              <a:spcBef>
                <a:spcPts val="0"/>
              </a:spcBef>
              <a:buSzTx/>
              <a:buFontTx/>
              <a:buNone/>
              <a:defRPr sz="2800" i="1"/>
            </a:pPr>
            <a:endParaRPr lang="lv-LV" dirty="0"/>
          </a:p>
          <a:p>
            <a:pPr marL="0" indent="0" algn="just" defTabSz="1109609">
              <a:lnSpc>
                <a:spcPct val="100000"/>
              </a:lnSpc>
              <a:spcBef>
                <a:spcPts val="0"/>
              </a:spcBef>
              <a:buSzTx/>
              <a:buFontTx/>
              <a:buNone/>
              <a:defRPr sz="2800" i="1"/>
            </a:pPr>
            <a:r>
              <a:rPr dirty="0" err="1"/>
              <a:t>Atbalsta</a:t>
            </a:r>
            <a:r>
              <a:rPr dirty="0"/>
              <a:t> summa = 45% x (likme</a:t>
            </a:r>
            <a:r>
              <a:rPr baseline="-30428" dirty="0"/>
              <a:t>darbinieks1</a:t>
            </a:r>
            <a:r>
              <a:rPr dirty="0"/>
              <a:t> x </a:t>
            </a:r>
            <a:r>
              <a:rPr dirty="0" err="1"/>
              <a:t>darba</a:t>
            </a:r>
            <a:r>
              <a:rPr dirty="0"/>
              <a:t> stundas</a:t>
            </a:r>
            <a:r>
              <a:rPr baseline="-30428" dirty="0"/>
              <a:t>darbinieks1</a:t>
            </a:r>
            <a:r>
              <a:rPr dirty="0"/>
              <a:t> +likme</a:t>
            </a:r>
            <a:r>
              <a:rPr baseline="-30428" dirty="0"/>
              <a:t>darbinieks2</a:t>
            </a:r>
            <a:r>
              <a:rPr dirty="0"/>
              <a:t> x </a:t>
            </a:r>
            <a:r>
              <a:rPr dirty="0" err="1"/>
              <a:t>darba</a:t>
            </a:r>
            <a:r>
              <a:rPr dirty="0"/>
              <a:t> stundas</a:t>
            </a:r>
            <a:r>
              <a:rPr baseline="-30428" dirty="0"/>
              <a:t>darbinieks2</a:t>
            </a:r>
            <a:r>
              <a:rPr dirty="0"/>
              <a:t>+ …..) </a:t>
            </a:r>
          </a:p>
        </p:txBody>
      </p:sp>
      <p:pic>
        <p:nvPicPr>
          <p:cNvPr id="99" name="shutterstock_635182943.jpg" descr="shutterstock_63518294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3855" y="371597"/>
            <a:ext cx="24431710" cy="5974827"/>
          </a:xfrm>
          <a:prstGeom prst="rect">
            <a:avLst/>
          </a:prstGeom>
          <a:ln w="12700">
            <a:miter lim="400000"/>
          </a:ln>
        </p:spPr>
      </p:pic>
      <p:sp>
        <p:nvSpPr>
          <p:cNvPr id="100" name="Chevron"/>
          <p:cNvSpPr/>
          <p:nvPr/>
        </p:nvSpPr>
        <p:spPr>
          <a:xfrm>
            <a:off x="20720296" y="3816444"/>
            <a:ext cx="3382155" cy="3433412"/>
          </a:xfrm>
          <a:prstGeom prst="chevron">
            <a:avLst>
              <a:gd name="adj" fmla="val 53902"/>
            </a:avLst>
          </a:prstGeom>
          <a:solidFill>
            <a:srgbClr val="942235"/>
          </a:solidFill>
          <a:ln w="12700">
            <a:miter lim="400000"/>
          </a:ln>
        </p:spPr>
        <p:txBody>
          <a:bodyPr lIns="45718" tIns="45718" rIns="45718" bIns="45718" anchor="ctr"/>
          <a:lstStyle/>
          <a:p>
            <a:pPr algn="ctr" defTabSz="2009394">
              <a:defRPr sz="1800">
                <a:solidFill>
                  <a:srgbClr val="FFFFFF"/>
                </a:solidFill>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KD darbinieks:"/>
          <p:cNvSpPr txBox="1">
            <a:spLocks noGrp="1"/>
          </p:cNvSpPr>
          <p:nvPr>
            <p:ph type="title" idx="4294967295"/>
          </p:nvPr>
        </p:nvSpPr>
        <p:spPr>
          <a:xfrm>
            <a:off x="1274786" y="1605839"/>
            <a:ext cx="16925802" cy="1953189"/>
          </a:xfrm>
          <a:prstGeom prst="rect">
            <a:avLst/>
          </a:prstGeom>
        </p:spPr>
        <p:txBody>
          <a:bodyPr>
            <a:normAutofit/>
          </a:bodyPr>
          <a:lstStyle>
            <a:lvl1pPr defTabSz="1109609">
              <a:defRPr>
                <a:solidFill>
                  <a:srgbClr val="A7A7A7"/>
                </a:solidFill>
                <a:latin typeface="Armin Grotesk UltraBold"/>
                <a:ea typeface="Armin Grotesk UltraBold"/>
                <a:cs typeface="Armin Grotesk UltraBold"/>
                <a:sym typeface="Armin Grotesk UltraBold"/>
              </a:defRPr>
            </a:lvl1pPr>
          </a:lstStyle>
          <a:p>
            <a:r>
              <a:t>AKD darbinieks:</a:t>
            </a:r>
          </a:p>
        </p:txBody>
      </p:sp>
      <p:sp>
        <p:nvSpPr>
          <p:cNvPr id="103" name="piesaistīts konkrētu pētniecisku aktivitāšu, tehnoloģisku problēmu risināšanai vai jaunu vai būtiski uzlabotu produktu vai tehnoloģiju izstrādei;…"/>
          <p:cNvSpPr txBox="1">
            <a:spLocks noGrp="1"/>
          </p:cNvSpPr>
          <p:nvPr>
            <p:ph type="body" idx="4294967295"/>
          </p:nvPr>
        </p:nvSpPr>
        <p:spPr>
          <a:xfrm>
            <a:off x="2286001" y="3450520"/>
            <a:ext cx="20606644" cy="10364706"/>
          </a:xfrm>
          <a:prstGeom prst="rect">
            <a:avLst/>
          </a:prstGeom>
        </p:spPr>
        <p:txBody>
          <a:bodyPr>
            <a:normAutofit/>
          </a:bodyPr>
          <a:lstStyle/>
          <a:p>
            <a:pPr marL="571500" indent="-571500" defTabSz="1109609">
              <a:lnSpc>
                <a:spcPct val="80000"/>
              </a:lnSpc>
              <a:spcBef>
                <a:spcPts val="0"/>
              </a:spcBef>
              <a:buClr>
                <a:srgbClr val="942235"/>
              </a:buClr>
              <a:buSzPct val="150000"/>
              <a:buFontTx/>
              <a:defRPr sz="3300"/>
            </a:pPr>
            <a:r>
              <a:rPr dirty="0" err="1"/>
              <a:t>piesaistīts</a:t>
            </a:r>
            <a:r>
              <a:rPr dirty="0"/>
              <a:t> </a:t>
            </a:r>
            <a:r>
              <a:rPr dirty="0" err="1"/>
              <a:t>konkrētu</a:t>
            </a:r>
            <a:r>
              <a:rPr dirty="0"/>
              <a:t> </a:t>
            </a:r>
            <a:r>
              <a:rPr dirty="0" err="1"/>
              <a:t>pētniecisku</a:t>
            </a:r>
            <a:r>
              <a:rPr dirty="0"/>
              <a:t> </a:t>
            </a:r>
            <a:r>
              <a:rPr dirty="0" err="1"/>
              <a:t>aktivitāšu</a:t>
            </a:r>
            <a:r>
              <a:rPr dirty="0"/>
              <a:t>, </a:t>
            </a:r>
            <a:r>
              <a:rPr dirty="0" err="1"/>
              <a:t>tehnoloģisku</a:t>
            </a:r>
            <a:r>
              <a:rPr dirty="0"/>
              <a:t> </a:t>
            </a:r>
            <a:r>
              <a:rPr dirty="0" err="1"/>
              <a:t>problēmu</a:t>
            </a:r>
            <a:r>
              <a:rPr dirty="0"/>
              <a:t> </a:t>
            </a:r>
            <a:r>
              <a:rPr dirty="0" err="1"/>
              <a:t>risināšanai</a:t>
            </a:r>
            <a:r>
              <a:rPr dirty="0"/>
              <a:t> </a:t>
            </a:r>
            <a:r>
              <a:rPr dirty="0" err="1"/>
              <a:t>vai</a:t>
            </a:r>
            <a:r>
              <a:rPr dirty="0"/>
              <a:t> </a:t>
            </a:r>
            <a:r>
              <a:rPr dirty="0" err="1"/>
              <a:t>jaunu</a:t>
            </a:r>
            <a:r>
              <a:rPr dirty="0"/>
              <a:t> </a:t>
            </a:r>
            <a:r>
              <a:rPr dirty="0" err="1"/>
              <a:t>vai</a:t>
            </a:r>
            <a:r>
              <a:rPr dirty="0"/>
              <a:t> </a:t>
            </a:r>
            <a:r>
              <a:rPr dirty="0" err="1"/>
              <a:t>būtiski</a:t>
            </a:r>
            <a:r>
              <a:rPr dirty="0"/>
              <a:t> </a:t>
            </a:r>
            <a:r>
              <a:rPr dirty="0" err="1"/>
              <a:t>uzlabotu</a:t>
            </a:r>
            <a:r>
              <a:rPr dirty="0"/>
              <a:t> </a:t>
            </a:r>
            <a:r>
              <a:rPr dirty="0" err="1"/>
              <a:t>produktu</a:t>
            </a:r>
            <a:r>
              <a:rPr dirty="0"/>
              <a:t> </a:t>
            </a:r>
            <a:r>
              <a:rPr dirty="0" err="1"/>
              <a:t>vai</a:t>
            </a:r>
            <a:r>
              <a:rPr dirty="0"/>
              <a:t> </a:t>
            </a:r>
            <a:r>
              <a:rPr dirty="0" err="1"/>
              <a:t>tehnoloģiju</a:t>
            </a:r>
            <a:r>
              <a:rPr dirty="0"/>
              <a:t> </a:t>
            </a:r>
            <a:r>
              <a:rPr dirty="0" err="1"/>
              <a:t>izstrādei</a:t>
            </a:r>
            <a:endParaRPr dirty="0"/>
          </a:p>
          <a:p>
            <a:pPr marL="571500" indent="-571500" defTabSz="1109609">
              <a:lnSpc>
                <a:spcPct val="80000"/>
              </a:lnSpc>
              <a:spcBef>
                <a:spcPts val="0"/>
              </a:spcBef>
              <a:buClr>
                <a:srgbClr val="942235"/>
              </a:buClr>
              <a:buSzPct val="150000"/>
              <a:buFontTx/>
              <a:defRPr sz="3300"/>
            </a:pPr>
            <a:endParaRPr dirty="0"/>
          </a:p>
          <a:p>
            <a:pPr marL="571500" indent="-571500" defTabSz="1109609">
              <a:lnSpc>
                <a:spcPct val="80000"/>
              </a:lnSpc>
              <a:spcBef>
                <a:spcPts val="0"/>
              </a:spcBef>
              <a:buClr>
                <a:srgbClr val="942235"/>
              </a:buClr>
              <a:buSzPct val="150000"/>
              <a:buFontTx/>
              <a:defRPr sz="3300"/>
            </a:pPr>
            <a:r>
              <a:rPr dirty="0" err="1"/>
              <a:t>atbilst</a:t>
            </a:r>
            <a:r>
              <a:rPr dirty="0"/>
              <a:t> </a:t>
            </a:r>
            <a:r>
              <a:rPr dirty="0" err="1"/>
              <a:t>vismaz</a:t>
            </a:r>
            <a:r>
              <a:rPr dirty="0"/>
              <a:t> </a:t>
            </a:r>
            <a:r>
              <a:rPr lang="lv-LV" dirty="0"/>
              <a:t>vienai</a:t>
            </a:r>
            <a:r>
              <a:rPr dirty="0"/>
              <a:t> no </a:t>
            </a:r>
            <a:r>
              <a:rPr dirty="0" err="1"/>
              <a:t>pazīmēm</a:t>
            </a:r>
            <a:r>
              <a:rPr dirty="0"/>
              <a:t>:</a:t>
            </a:r>
          </a:p>
          <a:p>
            <a:pPr marL="1092200" lvl="5" indent="-571500" defTabSz="1109609">
              <a:lnSpc>
                <a:spcPct val="80000"/>
              </a:lnSpc>
              <a:spcBef>
                <a:spcPts val="0"/>
              </a:spcBef>
              <a:buClr>
                <a:srgbClr val="942235"/>
              </a:buClr>
              <a:buFontTx/>
              <a:buChar char="•"/>
              <a:defRPr sz="3300"/>
            </a:pPr>
            <a:r>
              <a:rPr lang="lv-LV" sz="3300" dirty="0"/>
              <a:t>ir atbilstoša augstākā izglītība – vismaz maģistra grāds vai tam pielīdzināma (tai skaitā ārvalstīs iegūta) izglītība dabaszinātnēs, matemātikā, informācijas tehnoloģijās, inženierzinātnēs un tehnoloģijās, ražošanā un pārstrādē, kā arī dizainā atbilstoši normatīvajiem aktiem par Latvijas izglītības klasifikāciju</a:t>
            </a:r>
          </a:p>
          <a:p>
            <a:pPr marL="1092200" lvl="5" indent="-571500" defTabSz="1109609">
              <a:lnSpc>
                <a:spcPct val="80000"/>
              </a:lnSpc>
              <a:spcBef>
                <a:spcPts val="0"/>
              </a:spcBef>
              <a:buClr>
                <a:srgbClr val="942235"/>
              </a:buClr>
              <a:buFontTx/>
              <a:buChar char="•"/>
              <a:defRPr sz="3300"/>
            </a:pPr>
            <a:endParaRPr lang="lv-LV" dirty="0"/>
          </a:p>
          <a:p>
            <a:pPr marL="1092200" lvl="5" indent="-571500" defTabSz="1109609">
              <a:lnSpc>
                <a:spcPct val="80000"/>
              </a:lnSpc>
              <a:spcBef>
                <a:spcPts val="0"/>
              </a:spcBef>
              <a:buClr>
                <a:srgbClr val="942235"/>
              </a:buClr>
              <a:buFontTx/>
              <a:buChar char="•"/>
              <a:defRPr sz="3300"/>
            </a:pPr>
            <a:r>
              <a:rPr lang="lv-LV" sz="3300" dirty="0"/>
              <a:t>vai </a:t>
            </a:r>
            <a:r>
              <a:rPr lang="en-US" sz="3300" dirty="0" err="1"/>
              <a:t>darbiniekam</a:t>
            </a:r>
            <a:r>
              <a:rPr lang="en-US" sz="3300" dirty="0"/>
              <a:t> </a:t>
            </a:r>
            <a:r>
              <a:rPr lang="en-US" sz="3300" dirty="0" err="1"/>
              <a:t>ir</a:t>
            </a:r>
            <a:r>
              <a:rPr lang="en-US" sz="3300" dirty="0"/>
              <a:t> </a:t>
            </a:r>
            <a:r>
              <a:rPr lang="en-US" sz="3300" dirty="0" err="1"/>
              <a:t>vismaz</a:t>
            </a:r>
            <a:r>
              <a:rPr lang="en-US" sz="3300" dirty="0"/>
              <a:t> </a:t>
            </a:r>
            <a:r>
              <a:rPr lang="en-US" sz="3300" dirty="0" err="1"/>
              <a:t>triju</a:t>
            </a:r>
            <a:r>
              <a:rPr lang="en-US" sz="3300" dirty="0"/>
              <a:t> </a:t>
            </a:r>
            <a:r>
              <a:rPr lang="en-US" sz="3300" dirty="0" err="1"/>
              <a:t>gadu</a:t>
            </a:r>
            <a:r>
              <a:rPr lang="en-US" sz="3300" dirty="0"/>
              <a:t> </a:t>
            </a:r>
            <a:r>
              <a:rPr lang="en-US" sz="3300" dirty="0" err="1"/>
              <a:t>profesionālā</a:t>
            </a:r>
            <a:r>
              <a:rPr lang="en-US" sz="3300" dirty="0"/>
              <a:t> </a:t>
            </a:r>
            <a:r>
              <a:rPr lang="en-US" sz="3300" dirty="0" err="1"/>
              <a:t>pieredze</a:t>
            </a:r>
            <a:r>
              <a:rPr lang="en-US" sz="3300" dirty="0"/>
              <a:t> </a:t>
            </a:r>
            <a:r>
              <a:rPr lang="en-US" sz="3300" dirty="0" err="1"/>
              <a:t>specialitātē</a:t>
            </a:r>
            <a:r>
              <a:rPr lang="en-US" sz="3300" dirty="0"/>
              <a:t> </a:t>
            </a:r>
            <a:r>
              <a:rPr lang="en-US" sz="3300" dirty="0" err="1"/>
              <a:t>vai</a:t>
            </a:r>
            <a:r>
              <a:rPr lang="en-US" sz="3300" dirty="0"/>
              <a:t> </a:t>
            </a:r>
            <a:r>
              <a:rPr lang="en-US" sz="3300" dirty="0" err="1"/>
              <a:t>jomā</a:t>
            </a:r>
            <a:r>
              <a:rPr lang="en-US" sz="3300" dirty="0"/>
              <a:t>, </a:t>
            </a:r>
            <a:r>
              <a:rPr lang="en-US" sz="3300" dirty="0" err="1"/>
              <a:t>kurā</a:t>
            </a:r>
            <a:r>
              <a:rPr lang="en-US" sz="3300" dirty="0"/>
              <a:t> </a:t>
            </a:r>
            <a:r>
              <a:rPr lang="en-US" sz="3300" dirty="0" err="1"/>
              <a:t>attiecīgo</a:t>
            </a:r>
            <a:r>
              <a:rPr lang="en-US" sz="3300" dirty="0"/>
              <a:t> </a:t>
            </a:r>
            <a:r>
              <a:rPr lang="en-US" sz="3300" dirty="0" err="1"/>
              <a:t>darbinieku</a:t>
            </a:r>
            <a:r>
              <a:rPr lang="en-US" sz="3300" dirty="0"/>
              <a:t> </a:t>
            </a:r>
            <a:r>
              <a:rPr lang="en-US" sz="3300" dirty="0" err="1"/>
              <a:t>plāno</a:t>
            </a:r>
            <a:r>
              <a:rPr lang="en-US" sz="3300" dirty="0"/>
              <a:t> </a:t>
            </a:r>
            <a:r>
              <a:rPr lang="en-US" sz="3300" dirty="0" err="1"/>
              <a:t>nodarbināt</a:t>
            </a:r>
            <a:endParaRPr lang="en-US" sz="3300" dirty="0"/>
          </a:p>
          <a:p>
            <a:pPr marL="520700" lvl="5" indent="0" defTabSz="1109609">
              <a:lnSpc>
                <a:spcPct val="80000"/>
              </a:lnSpc>
              <a:spcBef>
                <a:spcPts val="0"/>
              </a:spcBef>
              <a:buClr>
                <a:srgbClr val="942235"/>
              </a:buClr>
              <a:buNone/>
              <a:defRPr sz="3300"/>
            </a:pPr>
            <a:r>
              <a:rPr lang="lv-LV" sz="3300" dirty="0"/>
              <a:t>   </a:t>
            </a:r>
            <a:endParaRPr lang="en-US" dirty="0"/>
          </a:p>
          <a:p>
            <a:pPr marL="571500" indent="-571500" defTabSz="1109609">
              <a:lnSpc>
                <a:spcPct val="80000"/>
              </a:lnSpc>
              <a:spcBef>
                <a:spcPts val="0"/>
              </a:spcBef>
              <a:buClr>
                <a:srgbClr val="942235"/>
              </a:buClr>
              <a:buSzPct val="150000"/>
              <a:buFontTx/>
              <a:defRPr sz="3300"/>
            </a:pPr>
            <a:r>
              <a:rPr lang="en-US" sz="3300" dirty="0" err="1"/>
              <a:t>tiek</a:t>
            </a:r>
            <a:r>
              <a:rPr lang="en-US" sz="3300" dirty="0"/>
              <a:t> </a:t>
            </a:r>
            <a:r>
              <a:rPr lang="en-US" sz="3300" dirty="0" err="1"/>
              <a:t>nodrošināta</a:t>
            </a:r>
            <a:r>
              <a:rPr lang="en-US" sz="3300" dirty="0"/>
              <a:t> </a:t>
            </a:r>
            <a:r>
              <a:rPr lang="en-US" sz="3300" dirty="0" err="1"/>
              <a:t>darba</a:t>
            </a:r>
            <a:r>
              <a:rPr lang="en-US" sz="3300" dirty="0"/>
              <a:t> alga, kas </a:t>
            </a:r>
            <a:r>
              <a:rPr lang="en-US" sz="3300" dirty="0" err="1"/>
              <a:t>ir</a:t>
            </a:r>
            <a:r>
              <a:rPr lang="en-US" sz="3300" dirty="0"/>
              <a:t> </a:t>
            </a:r>
            <a:r>
              <a:rPr lang="en-US" sz="3300" dirty="0" err="1"/>
              <a:t>lielāka</a:t>
            </a:r>
            <a:r>
              <a:rPr lang="en-US" sz="3300" dirty="0"/>
              <a:t> </a:t>
            </a:r>
            <a:r>
              <a:rPr lang="en-US" sz="3300" dirty="0" err="1"/>
              <a:t>nekā</a:t>
            </a:r>
            <a:r>
              <a:rPr lang="en-US" sz="3300" dirty="0"/>
              <a:t> </a:t>
            </a:r>
            <a:r>
              <a:rPr lang="en-US" sz="3300" dirty="0" err="1"/>
              <a:t>vidējā</a:t>
            </a:r>
            <a:r>
              <a:rPr lang="en-US" sz="3300" dirty="0"/>
              <a:t> </a:t>
            </a:r>
            <a:r>
              <a:rPr lang="en-US" sz="3300" dirty="0" err="1"/>
              <a:t>darba</a:t>
            </a:r>
            <a:r>
              <a:rPr lang="en-US" sz="3300" dirty="0"/>
              <a:t> alga </a:t>
            </a:r>
            <a:r>
              <a:rPr lang="en-US" sz="3300" dirty="0" err="1"/>
              <a:t>valstī</a:t>
            </a:r>
            <a:r>
              <a:rPr lang="en-US" sz="3300" dirty="0"/>
              <a:t> (</a:t>
            </a:r>
            <a:r>
              <a:rPr lang="en-US" sz="3300" dirty="0" err="1"/>
              <a:t>salīdzinājumā</a:t>
            </a:r>
            <a:r>
              <a:rPr lang="en-US" sz="3300" dirty="0"/>
              <a:t> </a:t>
            </a:r>
            <a:r>
              <a:rPr lang="en-US" sz="3300" dirty="0" err="1"/>
              <a:t>ar</a:t>
            </a:r>
            <a:r>
              <a:rPr lang="en-US" sz="3300" dirty="0"/>
              <a:t> </a:t>
            </a:r>
            <a:r>
              <a:rPr lang="en-US" sz="3300" dirty="0" err="1"/>
              <a:t>iepriekšējo</a:t>
            </a:r>
            <a:r>
              <a:rPr lang="en-US" sz="3300" dirty="0"/>
              <a:t> pārskata </a:t>
            </a:r>
            <a:r>
              <a:rPr lang="en-US" sz="3300" dirty="0" err="1"/>
              <a:t>gadu</a:t>
            </a:r>
            <a:r>
              <a:rPr lang="en-US" sz="3300" dirty="0"/>
              <a:t>)</a:t>
            </a:r>
            <a:endParaRPr lang="lv-LV" sz="3300" dirty="0"/>
          </a:p>
          <a:p>
            <a:pPr marL="571500" indent="-571500" defTabSz="1109609">
              <a:lnSpc>
                <a:spcPct val="80000"/>
              </a:lnSpc>
              <a:spcBef>
                <a:spcPts val="0"/>
              </a:spcBef>
              <a:buClr>
                <a:srgbClr val="942235"/>
              </a:buClr>
              <a:buSzPct val="150000"/>
              <a:buFontTx/>
              <a:defRPr sz="3300"/>
            </a:pPr>
            <a:endParaRPr lang="lv-LV" sz="3300" dirty="0"/>
          </a:p>
          <a:p>
            <a:pPr marL="571500" indent="-571500" defTabSz="1109609">
              <a:lnSpc>
                <a:spcPct val="80000"/>
              </a:lnSpc>
              <a:spcBef>
                <a:spcPts val="0"/>
              </a:spcBef>
              <a:buClr>
                <a:srgbClr val="942235"/>
              </a:buClr>
              <a:buSzPct val="150000"/>
              <a:buFontTx/>
              <a:buChar char="•"/>
              <a:defRPr sz="3300"/>
            </a:pPr>
            <a:r>
              <a:rPr lang="lv-LV" dirty="0"/>
              <a:t>pieteiktajiem darbiniekiem atalgojumu maksā saskaņā ar darba līgumu, taču attiecināmās izmaksas aprēķina atbilstoši faktiski nostrādātajām darba stundām un attiecināmo izmaksu vienotās likmes sarakstā noteiktajam apmēram</a:t>
            </a:r>
          </a:p>
          <a:p>
            <a:pPr marL="571500" indent="-571500" defTabSz="1109609">
              <a:lnSpc>
                <a:spcPct val="80000"/>
              </a:lnSpc>
              <a:spcBef>
                <a:spcPts val="0"/>
              </a:spcBef>
              <a:buClr>
                <a:srgbClr val="942235"/>
              </a:buClr>
              <a:buSzPct val="150000"/>
              <a:buFontTx/>
              <a:defRPr sz="3300"/>
            </a:pPr>
            <a:endParaRPr lang="en-US" sz="3300" dirty="0"/>
          </a:p>
          <a:p>
            <a:pPr marL="571500" indent="-571500" defTabSz="1109609">
              <a:lnSpc>
                <a:spcPct val="80000"/>
              </a:lnSpc>
              <a:spcBef>
                <a:spcPts val="0"/>
              </a:spcBef>
              <a:buClr>
                <a:srgbClr val="942235"/>
              </a:buClr>
              <a:buSzPct val="150000"/>
              <a:buFontTx/>
              <a:defRPr sz="3300"/>
            </a:pPr>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Jaunuzņēmumam izmaksas attiecināmas no vērtēšanas komisijas lēmuma dienas līdz apstiprinātajam termiņam…"/>
          <p:cNvSpPr txBox="1">
            <a:spLocks noGrp="1"/>
          </p:cNvSpPr>
          <p:nvPr>
            <p:ph type="body" sz="half" idx="4294967295"/>
          </p:nvPr>
        </p:nvSpPr>
        <p:spPr>
          <a:xfrm>
            <a:off x="4612184" y="8869680"/>
            <a:ext cx="3877733" cy="4506032"/>
          </a:xfrm>
          <a:prstGeom prst="rect">
            <a:avLst/>
          </a:prstGeom>
        </p:spPr>
        <p:txBody>
          <a:bodyPr>
            <a:normAutofit/>
          </a:bodyPr>
          <a:lstStyle/>
          <a:p>
            <a:pPr marL="0" indent="0" defTabSz="1109609">
              <a:lnSpc>
                <a:spcPct val="80000"/>
              </a:lnSpc>
              <a:spcBef>
                <a:spcPts val="0"/>
              </a:spcBef>
              <a:buClr>
                <a:srgbClr val="942235"/>
              </a:buClr>
              <a:buSzPct val="150000"/>
              <a:buNone/>
              <a:defRPr sz="2800"/>
            </a:pPr>
            <a:r>
              <a:rPr dirty="0" err="1"/>
              <a:t>Jaunuzņēmumam</a:t>
            </a:r>
            <a:r>
              <a:rPr dirty="0"/>
              <a:t> </a:t>
            </a:r>
            <a:r>
              <a:rPr dirty="0" err="1"/>
              <a:t>izmaksas</a:t>
            </a:r>
            <a:r>
              <a:rPr dirty="0"/>
              <a:t> </a:t>
            </a:r>
            <a:r>
              <a:rPr dirty="0" err="1"/>
              <a:t>attiecināmas</a:t>
            </a:r>
            <a:r>
              <a:rPr dirty="0"/>
              <a:t> no </a:t>
            </a:r>
            <a:r>
              <a:rPr dirty="0" err="1"/>
              <a:t>vērtēšanas</a:t>
            </a:r>
            <a:r>
              <a:rPr dirty="0"/>
              <a:t> </a:t>
            </a:r>
            <a:r>
              <a:rPr dirty="0" err="1"/>
              <a:t>komisijas</a:t>
            </a:r>
            <a:r>
              <a:rPr dirty="0"/>
              <a:t> </a:t>
            </a:r>
            <a:r>
              <a:rPr dirty="0" err="1"/>
              <a:t>lēmuma</a:t>
            </a:r>
            <a:r>
              <a:rPr dirty="0"/>
              <a:t> </a:t>
            </a:r>
            <a:r>
              <a:rPr dirty="0" err="1"/>
              <a:t>dienas</a:t>
            </a:r>
            <a:r>
              <a:rPr dirty="0"/>
              <a:t> </a:t>
            </a:r>
            <a:r>
              <a:rPr dirty="0" err="1"/>
              <a:t>līdz</a:t>
            </a:r>
            <a:r>
              <a:rPr dirty="0"/>
              <a:t> </a:t>
            </a:r>
            <a:r>
              <a:rPr dirty="0" err="1"/>
              <a:t>apstiprinātajam</a:t>
            </a:r>
            <a:r>
              <a:rPr dirty="0"/>
              <a:t> </a:t>
            </a:r>
            <a:r>
              <a:rPr dirty="0" err="1"/>
              <a:t>termiņam</a:t>
            </a:r>
            <a:endParaRPr dirty="0"/>
          </a:p>
          <a:p>
            <a:pPr marL="571500" indent="-571500" defTabSz="1109609">
              <a:lnSpc>
                <a:spcPct val="80000"/>
              </a:lnSpc>
              <a:spcBef>
                <a:spcPts val="0"/>
              </a:spcBef>
              <a:buClr>
                <a:srgbClr val="942235"/>
              </a:buClr>
              <a:buSzPct val="150000"/>
              <a:buFontTx/>
              <a:defRPr sz="2800"/>
            </a:pPr>
            <a:endParaRPr dirty="0"/>
          </a:p>
          <a:p>
            <a:pPr marL="571500" indent="-571500" defTabSz="1109609">
              <a:lnSpc>
                <a:spcPct val="80000"/>
              </a:lnSpc>
              <a:spcBef>
                <a:spcPts val="0"/>
              </a:spcBef>
              <a:buClr>
                <a:srgbClr val="942235"/>
              </a:buClr>
              <a:buSzPct val="150000"/>
              <a:buFontTx/>
              <a:defRPr sz="2800"/>
            </a:pPr>
            <a:endParaRPr dirty="0"/>
          </a:p>
        </p:txBody>
      </p:sp>
      <p:sp>
        <p:nvSpPr>
          <p:cNvPr id="106" name="AKD īstenošana un atbalsta saņemšana"/>
          <p:cNvSpPr txBox="1">
            <a:spLocks noGrp="1"/>
          </p:cNvSpPr>
          <p:nvPr>
            <p:ph type="title" idx="4294967295"/>
          </p:nvPr>
        </p:nvSpPr>
        <p:spPr>
          <a:xfrm>
            <a:off x="1261488" y="1607458"/>
            <a:ext cx="21988024" cy="3575109"/>
          </a:xfrm>
          <a:prstGeom prst="rect">
            <a:avLst/>
          </a:prstGeom>
        </p:spPr>
        <p:txBody>
          <a:bodyPr>
            <a:normAutofit/>
          </a:bodyPr>
          <a:lstStyle>
            <a:lvl1pPr defTabSz="1109609">
              <a:lnSpc>
                <a:spcPct val="70000"/>
              </a:lnSpc>
              <a:defRPr>
                <a:solidFill>
                  <a:srgbClr val="A7A7A7"/>
                </a:solidFill>
                <a:latin typeface="Armin Grotesk UltraBold"/>
                <a:ea typeface="Armin Grotesk UltraBold"/>
                <a:cs typeface="Armin Grotesk UltraBold"/>
                <a:sym typeface="Armin Grotesk UltraBold"/>
              </a:defRPr>
            </a:lvl1pPr>
          </a:lstStyle>
          <a:p>
            <a:r>
              <a:rPr dirty="0"/>
              <a:t>AKD </a:t>
            </a:r>
            <a:r>
              <a:rPr dirty="0" err="1"/>
              <a:t>īstenošana</a:t>
            </a:r>
            <a:r>
              <a:rPr dirty="0"/>
              <a:t> un </a:t>
            </a:r>
            <a:r>
              <a:rPr dirty="0" err="1"/>
              <a:t>atbalsta</a:t>
            </a:r>
            <a:r>
              <a:rPr dirty="0"/>
              <a:t> </a:t>
            </a:r>
            <a:r>
              <a:rPr dirty="0" err="1"/>
              <a:t>saņemšana</a:t>
            </a:r>
            <a:endParaRPr dirty="0"/>
          </a:p>
        </p:txBody>
      </p:sp>
      <p:sp>
        <p:nvSpPr>
          <p:cNvPr id="107" name="Chevron"/>
          <p:cNvSpPr/>
          <p:nvPr/>
        </p:nvSpPr>
        <p:spPr>
          <a:xfrm>
            <a:off x="1230028" y="4718144"/>
            <a:ext cx="3382156" cy="3433412"/>
          </a:xfrm>
          <a:prstGeom prst="chevron">
            <a:avLst>
              <a:gd name="adj" fmla="val 53902"/>
            </a:avLst>
          </a:prstGeom>
          <a:solidFill>
            <a:srgbClr val="942235"/>
          </a:solidFill>
          <a:ln w="12700">
            <a:miter lim="400000"/>
          </a:ln>
        </p:spPr>
        <p:txBody>
          <a:bodyPr lIns="45718" tIns="45718" rIns="45718" bIns="45718" anchor="ctr"/>
          <a:lstStyle/>
          <a:p>
            <a:pPr algn="ctr" defTabSz="2009394">
              <a:defRPr sz="1800">
                <a:solidFill>
                  <a:srgbClr val="FFFFFF"/>
                </a:solidFill>
              </a:defRPr>
            </a:pPr>
            <a:endParaRPr dirty="0"/>
          </a:p>
        </p:txBody>
      </p:sp>
      <p:sp>
        <p:nvSpPr>
          <p:cNvPr id="108" name="Chevron"/>
          <p:cNvSpPr/>
          <p:nvPr/>
        </p:nvSpPr>
        <p:spPr>
          <a:xfrm>
            <a:off x="5107761" y="4718144"/>
            <a:ext cx="3382156" cy="3433412"/>
          </a:xfrm>
          <a:prstGeom prst="chevron">
            <a:avLst>
              <a:gd name="adj" fmla="val 53902"/>
            </a:avLst>
          </a:prstGeom>
          <a:solidFill>
            <a:srgbClr val="942235"/>
          </a:solidFill>
          <a:ln w="12700">
            <a:miter lim="400000"/>
          </a:ln>
        </p:spPr>
        <p:txBody>
          <a:bodyPr lIns="45718" tIns="45718" rIns="45718" bIns="45718" anchor="ctr"/>
          <a:lstStyle/>
          <a:p>
            <a:pPr algn="ctr" defTabSz="2009394">
              <a:defRPr sz="1800">
                <a:solidFill>
                  <a:srgbClr val="FFFFFF"/>
                </a:solidFill>
              </a:defRPr>
            </a:pPr>
            <a:endParaRPr/>
          </a:p>
        </p:txBody>
      </p:sp>
      <p:sp>
        <p:nvSpPr>
          <p:cNvPr id="109" name="Chevron"/>
          <p:cNvSpPr/>
          <p:nvPr/>
        </p:nvSpPr>
        <p:spPr>
          <a:xfrm>
            <a:off x="8985495" y="4718144"/>
            <a:ext cx="3382156" cy="3433412"/>
          </a:xfrm>
          <a:prstGeom prst="chevron">
            <a:avLst>
              <a:gd name="adj" fmla="val 53902"/>
            </a:avLst>
          </a:prstGeom>
          <a:solidFill>
            <a:srgbClr val="942235"/>
          </a:solidFill>
          <a:ln w="12700">
            <a:miter lim="400000"/>
          </a:ln>
        </p:spPr>
        <p:txBody>
          <a:bodyPr lIns="45718" tIns="45718" rIns="45718" bIns="45718" anchor="ctr"/>
          <a:lstStyle/>
          <a:p>
            <a:pPr algn="ctr" defTabSz="2009394">
              <a:defRPr sz="1800">
                <a:solidFill>
                  <a:srgbClr val="FFFFFF"/>
                </a:solidFill>
              </a:defRPr>
            </a:pPr>
            <a:endParaRPr/>
          </a:p>
        </p:txBody>
      </p:sp>
      <p:sp>
        <p:nvSpPr>
          <p:cNvPr id="110" name="Chevron"/>
          <p:cNvSpPr/>
          <p:nvPr/>
        </p:nvSpPr>
        <p:spPr>
          <a:xfrm>
            <a:off x="12863228" y="4718144"/>
            <a:ext cx="3382156" cy="3433412"/>
          </a:xfrm>
          <a:prstGeom prst="chevron">
            <a:avLst>
              <a:gd name="adj" fmla="val 53902"/>
            </a:avLst>
          </a:prstGeom>
          <a:solidFill>
            <a:srgbClr val="942235"/>
          </a:solidFill>
          <a:ln w="12700">
            <a:miter lim="400000"/>
          </a:ln>
        </p:spPr>
        <p:txBody>
          <a:bodyPr lIns="45718" tIns="45718" rIns="45718" bIns="45718" anchor="ctr"/>
          <a:lstStyle/>
          <a:p>
            <a:pPr algn="ctr" defTabSz="2009394">
              <a:defRPr sz="1800">
                <a:solidFill>
                  <a:srgbClr val="FFFFFF"/>
                </a:solidFill>
              </a:defRPr>
            </a:pPr>
            <a:endParaRPr/>
          </a:p>
        </p:txBody>
      </p:sp>
      <p:sp>
        <p:nvSpPr>
          <p:cNvPr id="111" name="Chevron"/>
          <p:cNvSpPr/>
          <p:nvPr/>
        </p:nvSpPr>
        <p:spPr>
          <a:xfrm>
            <a:off x="16740962" y="4718144"/>
            <a:ext cx="3382156" cy="3433412"/>
          </a:xfrm>
          <a:prstGeom prst="chevron">
            <a:avLst>
              <a:gd name="adj" fmla="val 53902"/>
            </a:avLst>
          </a:prstGeom>
          <a:solidFill>
            <a:srgbClr val="942235"/>
          </a:solidFill>
          <a:ln w="12700">
            <a:miter lim="400000"/>
          </a:ln>
        </p:spPr>
        <p:txBody>
          <a:bodyPr lIns="45718" tIns="45718" rIns="45718" bIns="45718" anchor="ctr"/>
          <a:lstStyle/>
          <a:p>
            <a:pPr algn="ctr" defTabSz="2009394">
              <a:defRPr sz="1800">
                <a:solidFill>
                  <a:srgbClr val="FFFFFF"/>
                </a:solidFill>
              </a:defRPr>
            </a:pPr>
            <a:endParaRPr/>
          </a:p>
        </p:txBody>
      </p:sp>
      <p:sp>
        <p:nvSpPr>
          <p:cNvPr id="112" name="Chevron"/>
          <p:cNvSpPr/>
          <p:nvPr/>
        </p:nvSpPr>
        <p:spPr>
          <a:xfrm>
            <a:off x="20618694" y="4718144"/>
            <a:ext cx="3382156" cy="3433412"/>
          </a:xfrm>
          <a:prstGeom prst="chevron">
            <a:avLst>
              <a:gd name="adj" fmla="val 53902"/>
            </a:avLst>
          </a:prstGeom>
          <a:solidFill>
            <a:srgbClr val="942235"/>
          </a:solidFill>
          <a:ln w="12700">
            <a:miter lim="400000"/>
          </a:ln>
        </p:spPr>
        <p:txBody>
          <a:bodyPr lIns="45718" tIns="45718" rIns="45718" bIns="45718" anchor="ctr"/>
          <a:lstStyle/>
          <a:p>
            <a:pPr algn="ctr" defTabSz="2009394">
              <a:defRPr sz="1800">
                <a:solidFill>
                  <a:srgbClr val="FFFFFF"/>
                </a:solidFill>
              </a:defRPr>
            </a:pPr>
            <a:endParaRPr/>
          </a:p>
        </p:txBody>
      </p:sp>
      <p:sp>
        <p:nvSpPr>
          <p:cNvPr id="113" name="Pieteikšanās"/>
          <p:cNvSpPr txBox="1"/>
          <p:nvPr/>
        </p:nvSpPr>
        <p:spPr>
          <a:xfrm>
            <a:off x="1773801" y="5642090"/>
            <a:ext cx="2294610" cy="13108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0470" tIns="100470" rIns="100470" bIns="100470" anchor="ctr">
            <a:spAutoFit/>
          </a:bodyPr>
          <a:lstStyle>
            <a:lvl1pPr defTabSz="2009394">
              <a:defRPr sz="2400">
                <a:solidFill>
                  <a:srgbClr val="FFFFFF"/>
                </a:solidFill>
                <a:latin typeface="Armin Grotesk UltraBold"/>
                <a:ea typeface="Armin Grotesk UltraBold"/>
                <a:cs typeface="Armin Grotesk UltraBold"/>
                <a:sym typeface="Armin Grotesk UltraBold"/>
              </a:defRPr>
            </a:lvl1pPr>
          </a:lstStyle>
          <a:p>
            <a:r>
              <a:rPr dirty="0" err="1"/>
              <a:t>Pieteikšanās</a:t>
            </a:r>
            <a:r>
              <a:rPr lang="lv-LV" dirty="0"/>
              <a:t> notiek caur business.gov.lv</a:t>
            </a:r>
            <a:endParaRPr dirty="0"/>
          </a:p>
        </p:txBody>
      </p:sp>
      <p:sp>
        <p:nvSpPr>
          <p:cNvPr id="114" name="LIAA izvērtē pieteikumu un Komisija pieņem lēmumu"/>
          <p:cNvSpPr txBox="1"/>
          <p:nvPr/>
        </p:nvSpPr>
        <p:spPr>
          <a:xfrm>
            <a:off x="5316981" y="5591048"/>
            <a:ext cx="2559424" cy="1687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0470" tIns="100470" rIns="100470" bIns="100470" anchor="ctr">
            <a:spAutoFit/>
          </a:bodyPr>
          <a:lstStyle>
            <a:lvl1pPr defTabSz="2009394">
              <a:lnSpc>
                <a:spcPct val="80000"/>
              </a:lnSpc>
              <a:defRPr sz="2400">
                <a:solidFill>
                  <a:srgbClr val="FFFFFF"/>
                </a:solidFill>
                <a:latin typeface="Armin Grotesk UltraBold"/>
                <a:ea typeface="Armin Grotesk UltraBold"/>
                <a:cs typeface="Armin Grotesk UltraBold"/>
                <a:sym typeface="Armin Grotesk UltraBold"/>
              </a:defRPr>
            </a:lvl1pPr>
          </a:lstStyle>
          <a:p>
            <a:r>
              <a:rPr dirty="0"/>
              <a:t>LIAA </a:t>
            </a:r>
            <a:r>
              <a:rPr dirty="0" err="1"/>
              <a:t>izvērtē</a:t>
            </a:r>
            <a:r>
              <a:rPr dirty="0"/>
              <a:t> </a:t>
            </a:r>
            <a:r>
              <a:rPr dirty="0" err="1"/>
              <a:t>pieteikumu</a:t>
            </a:r>
            <a:r>
              <a:rPr dirty="0"/>
              <a:t> un </a:t>
            </a:r>
            <a:r>
              <a:rPr lang="lv-LV" dirty="0"/>
              <a:t>k</a:t>
            </a:r>
            <a:r>
              <a:rPr dirty="0" err="1"/>
              <a:t>omisija</a:t>
            </a:r>
            <a:r>
              <a:rPr dirty="0"/>
              <a:t> </a:t>
            </a:r>
            <a:r>
              <a:rPr dirty="0" err="1"/>
              <a:t>pieņem</a:t>
            </a:r>
            <a:r>
              <a:rPr dirty="0"/>
              <a:t> </a:t>
            </a:r>
            <a:r>
              <a:rPr dirty="0" err="1"/>
              <a:t>lēmumu</a:t>
            </a:r>
            <a:r>
              <a:rPr lang="lv-LV" dirty="0"/>
              <a:t> (1 mēneša laikā)</a:t>
            </a:r>
            <a:endParaRPr dirty="0"/>
          </a:p>
        </p:txBody>
      </p:sp>
      <p:sp>
        <p:nvSpPr>
          <p:cNvPr id="115" name="LIAA un jaunuzņēmums noslēdz līgumu"/>
          <p:cNvSpPr txBox="1"/>
          <p:nvPr/>
        </p:nvSpPr>
        <p:spPr>
          <a:xfrm>
            <a:off x="9124974" y="5444791"/>
            <a:ext cx="2559424" cy="1687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0470" tIns="100470" rIns="100470" bIns="100470" anchor="ctr">
            <a:spAutoFit/>
          </a:bodyPr>
          <a:lstStyle>
            <a:lvl1pPr defTabSz="2009394">
              <a:lnSpc>
                <a:spcPct val="80000"/>
              </a:lnSpc>
              <a:defRPr sz="2400">
                <a:solidFill>
                  <a:srgbClr val="FFFFFF"/>
                </a:solidFill>
                <a:latin typeface="Armin Grotesk UltraBold"/>
                <a:ea typeface="Armin Grotesk UltraBold"/>
                <a:cs typeface="Armin Grotesk UltraBold"/>
                <a:sym typeface="Armin Grotesk UltraBold"/>
              </a:defRPr>
            </a:lvl1pPr>
          </a:lstStyle>
          <a:p>
            <a:r>
              <a:rPr dirty="0"/>
              <a:t>LIAA un </a:t>
            </a:r>
            <a:r>
              <a:rPr dirty="0" err="1"/>
              <a:t>jaunuzņēmums</a:t>
            </a:r>
            <a:r>
              <a:rPr dirty="0"/>
              <a:t> </a:t>
            </a:r>
            <a:r>
              <a:rPr dirty="0" err="1"/>
              <a:t>noslēdz</a:t>
            </a:r>
            <a:r>
              <a:rPr dirty="0"/>
              <a:t> </a:t>
            </a:r>
            <a:r>
              <a:rPr dirty="0" err="1"/>
              <a:t>līgumu</a:t>
            </a:r>
            <a:r>
              <a:rPr lang="lv-LV" dirty="0"/>
              <a:t> 15 </a:t>
            </a:r>
            <a:r>
              <a:rPr lang="lv-LV" dirty="0" err="1"/>
              <a:t>dd</a:t>
            </a:r>
            <a:r>
              <a:rPr lang="lv-LV" dirty="0"/>
              <a:t> laikā no komisijas lēmuma </a:t>
            </a:r>
            <a:endParaRPr dirty="0"/>
          </a:p>
        </p:txBody>
      </p:sp>
      <p:sp>
        <p:nvSpPr>
          <p:cNvPr id="116" name="Jaunuzņēmums īsteno pieteikumā plānotās darbības"/>
          <p:cNvSpPr txBox="1"/>
          <p:nvPr/>
        </p:nvSpPr>
        <p:spPr>
          <a:xfrm>
            <a:off x="12628705" y="5601470"/>
            <a:ext cx="2940300" cy="1392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0470" tIns="100470" rIns="100470" bIns="100470" anchor="ctr">
            <a:spAutoFit/>
          </a:bodyPr>
          <a:lstStyle>
            <a:lvl1pPr defTabSz="2009394">
              <a:lnSpc>
                <a:spcPct val="80000"/>
              </a:lnSpc>
              <a:defRPr sz="2400">
                <a:solidFill>
                  <a:srgbClr val="FFFFFF"/>
                </a:solidFill>
                <a:latin typeface="Armin Grotesk UltraBold"/>
                <a:ea typeface="Armin Grotesk UltraBold"/>
                <a:cs typeface="Armin Grotesk UltraBold"/>
                <a:sym typeface="Armin Grotesk UltraBold"/>
              </a:defRPr>
            </a:lvl1pPr>
          </a:lstStyle>
          <a:p>
            <a:r>
              <a:rPr dirty="0" err="1"/>
              <a:t>Jaunuzņēmums</a:t>
            </a:r>
            <a:r>
              <a:rPr dirty="0"/>
              <a:t> </a:t>
            </a:r>
            <a:r>
              <a:rPr dirty="0" err="1"/>
              <a:t>īsteno</a:t>
            </a:r>
            <a:r>
              <a:rPr dirty="0"/>
              <a:t> </a:t>
            </a:r>
            <a:r>
              <a:rPr dirty="0" err="1"/>
              <a:t>pieteikumā</a:t>
            </a:r>
            <a:r>
              <a:rPr dirty="0"/>
              <a:t> </a:t>
            </a:r>
            <a:r>
              <a:rPr dirty="0" err="1"/>
              <a:t>plānotās</a:t>
            </a:r>
            <a:r>
              <a:rPr dirty="0"/>
              <a:t> </a:t>
            </a:r>
            <a:r>
              <a:rPr dirty="0" err="1"/>
              <a:t>darbības</a:t>
            </a:r>
            <a:r>
              <a:rPr lang="lv-LV" dirty="0"/>
              <a:t> (12 vai 24 mēneši)</a:t>
            </a:r>
            <a:endParaRPr dirty="0"/>
          </a:p>
        </p:txBody>
      </p:sp>
      <p:sp>
        <p:nvSpPr>
          <p:cNvPr id="117" name="Jaunuzņēmums iesniedz maksājuma pieprasījumu"/>
          <p:cNvSpPr txBox="1"/>
          <p:nvPr/>
        </p:nvSpPr>
        <p:spPr>
          <a:xfrm>
            <a:off x="16579294" y="5592524"/>
            <a:ext cx="3132021" cy="1392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0470" tIns="100470" rIns="100470" bIns="100470" anchor="ctr">
            <a:spAutoFit/>
          </a:bodyPr>
          <a:lstStyle>
            <a:lvl1pPr defTabSz="2009394">
              <a:lnSpc>
                <a:spcPct val="80000"/>
              </a:lnSpc>
              <a:defRPr sz="2400">
                <a:solidFill>
                  <a:srgbClr val="FFFFFF"/>
                </a:solidFill>
                <a:latin typeface="Armin Grotesk UltraBold"/>
                <a:ea typeface="Armin Grotesk UltraBold"/>
                <a:cs typeface="Armin Grotesk UltraBold"/>
                <a:sym typeface="Armin Grotesk UltraBold"/>
              </a:defRPr>
            </a:lvl1pPr>
          </a:lstStyle>
          <a:p>
            <a:r>
              <a:rPr dirty="0" err="1"/>
              <a:t>Jaunuzņēmums</a:t>
            </a:r>
            <a:r>
              <a:rPr dirty="0"/>
              <a:t> </a:t>
            </a:r>
            <a:r>
              <a:rPr dirty="0" err="1"/>
              <a:t>iesniedz</a:t>
            </a:r>
            <a:r>
              <a:rPr dirty="0"/>
              <a:t> </a:t>
            </a:r>
            <a:r>
              <a:rPr dirty="0" err="1"/>
              <a:t>maksājuma</a:t>
            </a:r>
            <a:r>
              <a:rPr dirty="0"/>
              <a:t> </a:t>
            </a:r>
            <a:r>
              <a:rPr dirty="0" err="1"/>
              <a:t>pieprasījumu</a:t>
            </a:r>
            <a:r>
              <a:rPr lang="lv-LV" dirty="0"/>
              <a:t> caur business.gov.lv</a:t>
            </a:r>
            <a:endParaRPr dirty="0"/>
          </a:p>
        </p:txBody>
      </p:sp>
      <p:sp>
        <p:nvSpPr>
          <p:cNvPr id="118" name="LIAA izvērtē…"/>
          <p:cNvSpPr txBox="1"/>
          <p:nvPr/>
        </p:nvSpPr>
        <p:spPr>
          <a:xfrm>
            <a:off x="20198812" y="5491126"/>
            <a:ext cx="3132019" cy="1577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defTabSz="2009394">
              <a:lnSpc>
                <a:spcPct val="80000"/>
              </a:lnSpc>
              <a:defRPr sz="2400">
                <a:solidFill>
                  <a:srgbClr val="FFFFFF"/>
                </a:solidFill>
                <a:latin typeface="Armin Grotesk UltraBold"/>
                <a:ea typeface="Armin Grotesk UltraBold"/>
                <a:cs typeface="Armin Grotesk UltraBold"/>
                <a:sym typeface="Armin Grotesk UltraBold"/>
              </a:defRPr>
            </a:pPr>
            <a:r>
              <a:rPr dirty="0"/>
              <a:t>LIAA </a:t>
            </a:r>
            <a:r>
              <a:rPr dirty="0" err="1"/>
              <a:t>izvērtē</a:t>
            </a:r>
            <a:r>
              <a:rPr dirty="0"/>
              <a:t> </a:t>
            </a:r>
          </a:p>
          <a:p>
            <a:pPr defTabSz="2009394">
              <a:lnSpc>
                <a:spcPct val="80000"/>
              </a:lnSpc>
              <a:defRPr sz="2400">
                <a:solidFill>
                  <a:srgbClr val="FFFFFF"/>
                </a:solidFill>
                <a:latin typeface="Armin Grotesk UltraBold"/>
                <a:ea typeface="Armin Grotesk UltraBold"/>
                <a:cs typeface="Armin Grotesk UltraBold"/>
                <a:sym typeface="Armin Grotesk UltraBold"/>
              </a:defRPr>
            </a:pPr>
            <a:r>
              <a:rPr dirty="0" err="1"/>
              <a:t>iesniegto</a:t>
            </a:r>
            <a:r>
              <a:rPr dirty="0"/>
              <a:t> </a:t>
            </a:r>
          </a:p>
          <a:p>
            <a:pPr defTabSz="2009394">
              <a:lnSpc>
                <a:spcPct val="80000"/>
              </a:lnSpc>
              <a:defRPr sz="2400">
                <a:solidFill>
                  <a:srgbClr val="FFFFFF"/>
                </a:solidFill>
                <a:latin typeface="Armin Grotesk UltraBold"/>
                <a:ea typeface="Armin Grotesk UltraBold"/>
                <a:cs typeface="Armin Grotesk UltraBold"/>
                <a:sym typeface="Armin Grotesk UltraBold"/>
              </a:defRPr>
            </a:pPr>
            <a:r>
              <a:rPr lang="lv-LV" dirty="0"/>
              <a:t>maksājuma pieprasījumu</a:t>
            </a:r>
            <a:endParaRPr dirty="0"/>
          </a:p>
          <a:p>
            <a:pPr defTabSz="2009394">
              <a:lnSpc>
                <a:spcPct val="80000"/>
              </a:lnSpc>
              <a:defRPr sz="2400">
                <a:solidFill>
                  <a:srgbClr val="FFFFFF"/>
                </a:solidFill>
                <a:latin typeface="Armin Grotesk UltraBold"/>
                <a:ea typeface="Armin Grotesk UltraBold"/>
                <a:cs typeface="Armin Grotesk UltraBold"/>
                <a:sym typeface="Armin Grotesk UltraBold"/>
              </a:defRPr>
            </a:pPr>
            <a:r>
              <a:rPr dirty="0"/>
              <a:t> un </a:t>
            </a:r>
            <a:r>
              <a:rPr dirty="0" err="1"/>
              <a:t>izmaksā</a:t>
            </a:r>
            <a:r>
              <a:rPr dirty="0"/>
              <a:t> </a:t>
            </a:r>
            <a:r>
              <a:rPr dirty="0" err="1"/>
              <a:t>atbalstu</a:t>
            </a:r>
            <a:endParaRPr dirty="0"/>
          </a:p>
        </p:txBody>
      </p:sp>
      <p:sp>
        <p:nvSpPr>
          <p:cNvPr id="5" name="TextBox 4">
            <a:extLst>
              <a:ext uri="{FF2B5EF4-FFF2-40B4-BE49-F238E27FC236}">
                <a16:creationId xmlns:a16="http://schemas.microsoft.com/office/drawing/2014/main" id="{C68E7167-BBB9-A3F7-0F7C-C6DB715551C1}"/>
              </a:ext>
            </a:extLst>
          </p:cNvPr>
          <p:cNvSpPr txBox="1"/>
          <p:nvPr/>
        </p:nvSpPr>
        <p:spPr>
          <a:xfrm>
            <a:off x="16740962" y="8869680"/>
            <a:ext cx="3030854" cy="3177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5450" tIns="55450" rIns="55450" bIns="55450" numCol="1" spcCol="38100" rtlCol="0" anchor="t">
            <a:spAutoFit/>
          </a:bodyPr>
          <a:lstStyle/>
          <a:p>
            <a:pPr defTabSz="1109609" hangingPunct="1">
              <a:lnSpc>
                <a:spcPct val="80000"/>
              </a:lnSpc>
              <a:spcBef>
                <a:spcPts val="0"/>
              </a:spcBef>
              <a:buClr>
                <a:srgbClr val="942235"/>
              </a:buClr>
              <a:buSzPct val="150000"/>
              <a:defRPr sz="2800"/>
            </a:pPr>
            <a:r>
              <a:rPr lang="lv-LV" sz="2800" dirty="0">
                <a:solidFill>
                  <a:schemeClr val="bg1"/>
                </a:solidFill>
                <a:latin typeface="+mj-lt"/>
                <a:sym typeface="Armin Grotesk UltraBold"/>
              </a:rPr>
              <a:t>MP sastāv no:</a:t>
            </a:r>
          </a:p>
          <a:p>
            <a:pPr marL="457200" indent="-457200" defTabSz="1109609" hangingPunct="1">
              <a:lnSpc>
                <a:spcPct val="80000"/>
              </a:lnSpc>
              <a:spcBef>
                <a:spcPts val="0"/>
              </a:spcBef>
              <a:buClr>
                <a:srgbClr val="942235"/>
              </a:buClr>
              <a:buSzPct val="150000"/>
              <a:buFont typeface="Arial" panose="020B0604020202020204" pitchFamily="34" charset="0"/>
              <a:buChar char="•"/>
              <a:defRPr sz="2800"/>
            </a:pPr>
            <a:r>
              <a:rPr lang="lv-LV" sz="2800" dirty="0">
                <a:solidFill>
                  <a:schemeClr val="bg1"/>
                </a:solidFill>
                <a:latin typeface="+mj-lt"/>
                <a:sym typeface="Armin Grotesk UltraBold"/>
              </a:rPr>
              <a:t>MP forma</a:t>
            </a:r>
          </a:p>
          <a:p>
            <a:pPr marL="457200" indent="-457200" defTabSz="1109609" hangingPunct="1">
              <a:lnSpc>
                <a:spcPct val="80000"/>
              </a:lnSpc>
              <a:spcBef>
                <a:spcPts val="0"/>
              </a:spcBef>
              <a:buClr>
                <a:srgbClr val="942235"/>
              </a:buClr>
              <a:buSzPct val="150000"/>
              <a:buFont typeface="Arial" panose="020B0604020202020204" pitchFamily="34" charset="0"/>
              <a:buChar char="•"/>
              <a:defRPr sz="2800"/>
            </a:pPr>
            <a:r>
              <a:rPr lang="lv-LV" sz="2800" dirty="0">
                <a:solidFill>
                  <a:schemeClr val="bg1"/>
                </a:solidFill>
                <a:latin typeface="+mj-lt"/>
                <a:sym typeface="Armin Grotesk UltraBold"/>
              </a:rPr>
              <a:t>nodevums vai saturiskā atskaite</a:t>
            </a:r>
          </a:p>
          <a:p>
            <a:pPr marL="457200" indent="-457200" defTabSz="1109609" hangingPunct="1">
              <a:lnSpc>
                <a:spcPct val="80000"/>
              </a:lnSpc>
              <a:spcBef>
                <a:spcPts val="0"/>
              </a:spcBef>
              <a:buClr>
                <a:srgbClr val="942235"/>
              </a:buClr>
              <a:buSzPct val="150000"/>
              <a:buFont typeface="Arial" panose="020B0604020202020204" pitchFamily="34" charset="0"/>
              <a:buChar char="•"/>
              <a:defRPr sz="2800"/>
            </a:pPr>
            <a:r>
              <a:rPr lang="lv-LV" sz="2800" dirty="0">
                <a:solidFill>
                  <a:schemeClr val="bg1"/>
                </a:solidFill>
                <a:latin typeface="+mj-lt"/>
                <a:sym typeface="Armin Grotesk UltraBold"/>
              </a:rPr>
              <a:t>darba laika uzskaites tabula</a:t>
            </a:r>
          </a:p>
          <a:p>
            <a:pPr marL="457200" indent="-457200" defTabSz="1109609" hangingPunct="1">
              <a:lnSpc>
                <a:spcPct val="80000"/>
              </a:lnSpc>
              <a:spcBef>
                <a:spcPts val="0"/>
              </a:spcBef>
              <a:buClr>
                <a:srgbClr val="942235"/>
              </a:buClr>
              <a:buSzPct val="150000"/>
              <a:buFont typeface="Arial" panose="020B0604020202020204" pitchFamily="34" charset="0"/>
              <a:buChar char="•"/>
              <a:defRPr sz="2800"/>
            </a:pPr>
            <a:r>
              <a:rPr lang="lv-LV" sz="2800" dirty="0">
                <a:solidFill>
                  <a:schemeClr val="bg1"/>
                </a:solidFill>
                <a:latin typeface="+mj-lt"/>
              </a:rPr>
              <a:t>darba līgums</a:t>
            </a:r>
            <a:endParaRPr lang="lv-LV" sz="2800" dirty="0">
              <a:solidFill>
                <a:schemeClr val="bg1"/>
              </a:solidFill>
              <a:latin typeface="+mj-lt"/>
              <a:sym typeface="Armin Grotesk UltraBold"/>
            </a:endParaRPr>
          </a:p>
          <a:p>
            <a:pPr marL="342900" marR="0" indent="-342900" algn="l" defTabSz="1109609" rtl="0" fontAlgn="auto" latinLnBrk="0" hangingPunct="0">
              <a:lnSpc>
                <a:spcPct val="100000"/>
              </a:lnSpc>
              <a:spcBef>
                <a:spcPts val="0"/>
              </a:spcBef>
              <a:spcAft>
                <a:spcPts val="0"/>
              </a:spcAft>
              <a:buClrTx/>
              <a:buSzTx/>
              <a:buFont typeface="Arial" panose="020B0604020202020204" pitchFamily="34" charset="0"/>
              <a:buChar char="•"/>
              <a:tabLst/>
            </a:pPr>
            <a:endParaRPr kumimoji="0" lang="lv-LV" sz="2000" b="0" i="0" u="none" strike="noStrike" cap="none" spc="0" normalizeH="0" baseline="0" dirty="0">
              <a:ln>
                <a:noFill/>
              </a:ln>
              <a:solidFill>
                <a:schemeClr val="bg1"/>
              </a:solidFill>
              <a:effectLst/>
              <a:uFillTx/>
              <a:latin typeface="+mn-lt"/>
              <a:ea typeface="+mn-ea"/>
              <a:cs typeface="+mn-cs"/>
              <a:sym typeface="Armin Grotesk Regular"/>
            </a:endParaRPr>
          </a:p>
        </p:txBody>
      </p:sp>
      <p:sp>
        <p:nvSpPr>
          <p:cNvPr id="6" name="TextBox 5">
            <a:extLst>
              <a:ext uri="{FF2B5EF4-FFF2-40B4-BE49-F238E27FC236}">
                <a16:creationId xmlns:a16="http://schemas.microsoft.com/office/drawing/2014/main" id="{AFA738F2-5719-9A4D-15EB-34BACCD7AACF}"/>
              </a:ext>
            </a:extLst>
          </p:cNvPr>
          <p:cNvSpPr txBox="1"/>
          <p:nvPr/>
        </p:nvSpPr>
        <p:spPr>
          <a:xfrm>
            <a:off x="11923777" y="8869680"/>
            <a:ext cx="4817186" cy="2869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5450" tIns="55450" rIns="55450" bIns="55450" numCol="1" spcCol="38100" rtlCol="0" anchor="t">
            <a:spAutoFit/>
          </a:bodyPr>
          <a:lstStyle/>
          <a:p>
            <a:pPr defTabSz="1109609">
              <a:lnSpc>
                <a:spcPct val="80000"/>
              </a:lnSpc>
              <a:spcBef>
                <a:spcPts val="0"/>
              </a:spcBef>
              <a:buClr>
                <a:srgbClr val="942235"/>
              </a:buClr>
              <a:buSzPct val="150000"/>
              <a:defRPr sz="3300"/>
            </a:pPr>
            <a:r>
              <a:rPr lang="lv-LV" sz="2800" dirty="0">
                <a:solidFill>
                  <a:schemeClr val="bg1"/>
                </a:solidFill>
              </a:rPr>
              <a:t>Pieteiktajiem darbiniekiem atalgojumu maksā saskaņā ar darba līgumu, taču attiecināmās izmaksas aprēķina atbilstoši faktiski nostrādātajām darba stundām un attiecināmo izmaksu vienotās likmes sarakstā noteiktajam apmēram</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shutterstock_2072821730.jpg" descr="shutterstock_207282173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3855" y="371597"/>
            <a:ext cx="24431710" cy="5974827"/>
          </a:xfrm>
          <a:prstGeom prst="rect">
            <a:avLst/>
          </a:prstGeom>
          <a:ln w="12700">
            <a:miter lim="400000"/>
          </a:ln>
        </p:spPr>
      </p:pic>
      <p:sp>
        <p:nvSpPr>
          <p:cNvPr id="121" name="Nodokļu…"/>
          <p:cNvSpPr txBox="1">
            <a:spLocks noGrp="1"/>
          </p:cNvSpPr>
          <p:nvPr>
            <p:ph type="title" idx="4294967295"/>
          </p:nvPr>
        </p:nvSpPr>
        <p:spPr>
          <a:xfrm>
            <a:off x="1747898" y="6906088"/>
            <a:ext cx="13221924" cy="3406952"/>
          </a:xfrm>
          <a:prstGeom prst="rect">
            <a:avLst/>
          </a:prstGeom>
        </p:spPr>
        <p:txBody>
          <a:bodyPr>
            <a:normAutofit/>
          </a:bodyPr>
          <a:lstStyle/>
          <a:p>
            <a:pPr defTabSz="1109609">
              <a:lnSpc>
                <a:spcPct val="70000"/>
              </a:lnSpc>
              <a:defRPr>
                <a:solidFill>
                  <a:srgbClr val="A7A7A7"/>
                </a:solidFill>
                <a:latin typeface="Armin Grotesk UltraBold"/>
                <a:ea typeface="Armin Grotesk UltraBold"/>
                <a:cs typeface="Armin Grotesk UltraBold"/>
                <a:sym typeface="Armin Grotesk UltraBold"/>
              </a:defRPr>
            </a:pPr>
            <a:r>
              <a:t>Nodokļu</a:t>
            </a:r>
          </a:p>
          <a:p>
            <a:pPr defTabSz="1109609">
              <a:lnSpc>
                <a:spcPct val="70000"/>
              </a:lnSpc>
              <a:defRPr>
                <a:solidFill>
                  <a:srgbClr val="A7A7A7"/>
                </a:solidFill>
                <a:latin typeface="Armin Grotesk UltraBold"/>
                <a:ea typeface="Armin Grotesk UltraBold"/>
                <a:cs typeface="Armin Grotesk UltraBold"/>
                <a:sym typeface="Armin Grotesk UltraBold"/>
              </a:defRPr>
            </a:pPr>
            <a:r>
              <a:t>atvieglojumi</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shutterstock_2267738379.jpg" descr="shutterstock_226773837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3855" y="371597"/>
            <a:ext cx="24431710" cy="5974827"/>
          </a:xfrm>
          <a:prstGeom prst="rect">
            <a:avLst/>
          </a:prstGeom>
          <a:ln w="12700">
            <a:miter lim="400000"/>
          </a:ln>
        </p:spPr>
      </p:pic>
      <p:sp>
        <p:nvSpPr>
          <p:cNvPr id="124" name="Atbalsts nodokļu atvieglojumiem"/>
          <p:cNvSpPr txBox="1">
            <a:spLocks noGrp="1"/>
          </p:cNvSpPr>
          <p:nvPr>
            <p:ph type="title" idx="4294967295"/>
          </p:nvPr>
        </p:nvSpPr>
        <p:spPr>
          <a:xfrm>
            <a:off x="1258636" y="6924525"/>
            <a:ext cx="22888433" cy="1953189"/>
          </a:xfrm>
          <a:prstGeom prst="rect">
            <a:avLst/>
          </a:prstGeom>
        </p:spPr>
        <p:txBody>
          <a:bodyPr>
            <a:normAutofit/>
          </a:bodyPr>
          <a:lstStyle>
            <a:lvl1pPr defTabSz="1109609">
              <a:defRPr>
                <a:solidFill>
                  <a:srgbClr val="A7A7A7"/>
                </a:solidFill>
                <a:latin typeface="Armin Grotesk UltraBold"/>
                <a:ea typeface="Armin Grotesk UltraBold"/>
                <a:cs typeface="Armin Grotesk UltraBold"/>
                <a:sym typeface="Armin Grotesk UltraBold"/>
              </a:defRPr>
            </a:lvl1pPr>
          </a:lstStyle>
          <a:p>
            <a:r>
              <a:t>Atbalsts nodokļu atvieglojumiem</a:t>
            </a:r>
          </a:p>
        </p:txBody>
      </p:sp>
      <p:sp>
        <p:nvSpPr>
          <p:cNvPr id="125" name="Jaunuzņēmums par atbalstam pieteikto darbinieku:…"/>
          <p:cNvSpPr txBox="1">
            <a:spLocks noGrp="1"/>
          </p:cNvSpPr>
          <p:nvPr>
            <p:ph type="body" sz="half" idx="4294967295"/>
          </p:nvPr>
        </p:nvSpPr>
        <p:spPr>
          <a:xfrm>
            <a:off x="5117098" y="8839613"/>
            <a:ext cx="17786757" cy="4016561"/>
          </a:xfrm>
          <a:prstGeom prst="rect">
            <a:avLst/>
          </a:prstGeom>
        </p:spPr>
        <p:txBody>
          <a:bodyPr>
            <a:normAutofit/>
          </a:bodyPr>
          <a:lstStyle/>
          <a:p>
            <a:pPr marL="0" indent="0" defTabSz="1109609">
              <a:lnSpc>
                <a:spcPct val="80000"/>
              </a:lnSpc>
              <a:spcBef>
                <a:spcPts val="0"/>
              </a:spcBef>
              <a:buSzTx/>
              <a:buFontTx/>
              <a:buNone/>
              <a:defRPr sz="2800">
                <a:solidFill>
                  <a:srgbClr val="A7A7A7"/>
                </a:solidFill>
                <a:latin typeface="Armin Grotesk UltraBold"/>
                <a:ea typeface="Armin Grotesk UltraBold"/>
                <a:cs typeface="Armin Grotesk UltraBold"/>
                <a:sym typeface="Armin Grotesk UltraBold"/>
              </a:defRPr>
            </a:pPr>
            <a:r>
              <a:rPr dirty="0" err="1"/>
              <a:t>Jaunuzņēmums</a:t>
            </a:r>
            <a:r>
              <a:rPr dirty="0"/>
              <a:t> par </a:t>
            </a:r>
            <a:r>
              <a:rPr dirty="0" err="1"/>
              <a:t>atbalstam</a:t>
            </a:r>
            <a:r>
              <a:rPr dirty="0"/>
              <a:t> </a:t>
            </a:r>
            <a:r>
              <a:rPr dirty="0" err="1"/>
              <a:t>pieteikto</a:t>
            </a:r>
            <a:r>
              <a:rPr dirty="0"/>
              <a:t> </a:t>
            </a:r>
            <a:r>
              <a:rPr dirty="0" err="1"/>
              <a:t>darbinieku</a:t>
            </a:r>
            <a:r>
              <a:rPr dirty="0"/>
              <a:t>:</a:t>
            </a:r>
            <a:endParaRPr lang="lv-LV" dirty="0"/>
          </a:p>
          <a:p>
            <a:pPr marL="0" indent="0" defTabSz="1109609">
              <a:lnSpc>
                <a:spcPct val="80000"/>
              </a:lnSpc>
              <a:spcBef>
                <a:spcPts val="0"/>
              </a:spcBef>
              <a:buSzTx/>
              <a:buFontTx/>
              <a:buNone/>
              <a:defRPr sz="2800">
                <a:solidFill>
                  <a:srgbClr val="A7A7A7"/>
                </a:solidFill>
                <a:latin typeface="Armin Grotesk UltraBold"/>
                <a:ea typeface="Armin Grotesk UltraBold"/>
                <a:cs typeface="Armin Grotesk UltraBold"/>
                <a:sym typeface="Armin Grotesk UltraBold"/>
              </a:defRPr>
            </a:pPr>
            <a:endParaRPr dirty="0"/>
          </a:p>
          <a:p>
            <a:pPr marL="571500" indent="-571500" defTabSz="1109609">
              <a:lnSpc>
                <a:spcPct val="80000"/>
              </a:lnSpc>
              <a:spcBef>
                <a:spcPts val="0"/>
              </a:spcBef>
              <a:buClr>
                <a:srgbClr val="942235"/>
              </a:buClr>
              <a:buSzPct val="150000"/>
              <a:buFontTx/>
              <a:defRPr sz="2800"/>
            </a:pPr>
            <a:r>
              <a:rPr dirty="0" err="1"/>
              <a:t>katru</a:t>
            </a:r>
            <a:r>
              <a:rPr dirty="0"/>
              <a:t> </a:t>
            </a:r>
            <a:r>
              <a:rPr dirty="0" err="1"/>
              <a:t>kalendāro</a:t>
            </a:r>
            <a:r>
              <a:rPr dirty="0"/>
              <a:t> </a:t>
            </a:r>
            <a:r>
              <a:rPr dirty="0" err="1"/>
              <a:t>mēnesi</a:t>
            </a:r>
            <a:r>
              <a:rPr dirty="0"/>
              <a:t> </a:t>
            </a:r>
            <a:r>
              <a:rPr dirty="0" err="1"/>
              <a:t>atbalsta</a:t>
            </a:r>
            <a:r>
              <a:rPr dirty="0"/>
              <a:t> </a:t>
            </a:r>
            <a:r>
              <a:rPr dirty="0" err="1"/>
              <a:t>periodā</a:t>
            </a:r>
            <a:r>
              <a:rPr dirty="0"/>
              <a:t> </a:t>
            </a:r>
            <a:r>
              <a:rPr dirty="0" err="1"/>
              <a:t>maksā</a:t>
            </a:r>
            <a:r>
              <a:rPr dirty="0"/>
              <a:t> </a:t>
            </a:r>
            <a:r>
              <a:rPr dirty="0" err="1"/>
              <a:t>samazinātas</a:t>
            </a:r>
            <a:r>
              <a:rPr dirty="0"/>
              <a:t> </a:t>
            </a:r>
            <a:r>
              <a:rPr dirty="0" err="1"/>
              <a:t>Valsts</a:t>
            </a:r>
            <a:r>
              <a:rPr dirty="0"/>
              <a:t> </a:t>
            </a:r>
            <a:r>
              <a:rPr dirty="0" err="1"/>
              <a:t>sociālās</a:t>
            </a:r>
            <a:r>
              <a:rPr dirty="0"/>
              <a:t> </a:t>
            </a:r>
            <a:r>
              <a:rPr dirty="0" err="1"/>
              <a:t>apdrošināšanas</a:t>
            </a:r>
            <a:r>
              <a:rPr dirty="0"/>
              <a:t> </a:t>
            </a:r>
            <a:r>
              <a:rPr dirty="0" err="1"/>
              <a:t>obligātās</a:t>
            </a:r>
            <a:r>
              <a:rPr dirty="0"/>
              <a:t> </a:t>
            </a:r>
            <a:r>
              <a:rPr dirty="0" err="1"/>
              <a:t>iemaksas</a:t>
            </a:r>
            <a:r>
              <a:rPr dirty="0"/>
              <a:t> (VSAOI) </a:t>
            </a:r>
            <a:r>
              <a:rPr dirty="0" err="1"/>
              <a:t>jeb</a:t>
            </a:r>
            <a:r>
              <a:rPr dirty="0"/>
              <a:t> </a:t>
            </a:r>
            <a:r>
              <a:rPr dirty="0" err="1"/>
              <a:t>fiksēto</a:t>
            </a:r>
            <a:r>
              <a:rPr dirty="0"/>
              <a:t> </a:t>
            </a:r>
            <a:r>
              <a:rPr dirty="0" err="1"/>
              <a:t>maksājumu</a:t>
            </a:r>
            <a:r>
              <a:rPr dirty="0"/>
              <a:t> (2 x </a:t>
            </a:r>
            <a:r>
              <a:rPr dirty="0" err="1"/>
              <a:t>minimālā</a:t>
            </a:r>
            <a:r>
              <a:rPr dirty="0"/>
              <a:t> </a:t>
            </a:r>
            <a:r>
              <a:rPr dirty="0" err="1"/>
              <a:t>mēnešalga</a:t>
            </a:r>
            <a:r>
              <a:rPr dirty="0"/>
              <a:t> x VSAOI </a:t>
            </a:r>
            <a:r>
              <a:rPr dirty="0" err="1"/>
              <a:t>likme</a:t>
            </a:r>
            <a:r>
              <a:rPr dirty="0"/>
              <a:t>)</a:t>
            </a:r>
          </a:p>
          <a:p>
            <a:pPr marL="571500" indent="-571500" defTabSz="1109609">
              <a:lnSpc>
                <a:spcPct val="80000"/>
              </a:lnSpc>
              <a:spcBef>
                <a:spcPts val="0"/>
              </a:spcBef>
              <a:buClr>
                <a:srgbClr val="942235"/>
              </a:buClr>
              <a:buSzPct val="150000"/>
              <a:buFontTx/>
              <a:defRPr sz="2800"/>
            </a:pPr>
            <a:endParaRPr dirty="0"/>
          </a:p>
          <a:p>
            <a:pPr marL="571500" indent="-571500" defTabSz="1109609">
              <a:lnSpc>
                <a:spcPct val="80000"/>
              </a:lnSpc>
              <a:spcBef>
                <a:spcPts val="0"/>
              </a:spcBef>
              <a:buClr>
                <a:srgbClr val="942235"/>
              </a:buClr>
              <a:buSzPct val="150000"/>
              <a:buFontTx/>
              <a:defRPr sz="2800"/>
            </a:pPr>
            <a:r>
              <a:rPr dirty="0"/>
              <a:t>var </a:t>
            </a:r>
            <a:r>
              <a:rPr dirty="0" err="1"/>
              <a:t>nemaksāt</a:t>
            </a:r>
            <a:r>
              <a:rPr dirty="0"/>
              <a:t> </a:t>
            </a:r>
            <a:r>
              <a:rPr dirty="0" err="1"/>
              <a:t>iedzīvotāju</a:t>
            </a:r>
            <a:r>
              <a:rPr dirty="0"/>
              <a:t> </a:t>
            </a:r>
            <a:r>
              <a:rPr dirty="0" err="1"/>
              <a:t>ienākumu</a:t>
            </a:r>
            <a:r>
              <a:rPr dirty="0"/>
              <a:t> </a:t>
            </a:r>
            <a:r>
              <a:rPr dirty="0" err="1"/>
              <a:t>nodokli</a:t>
            </a:r>
            <a:r>
              <a:rPr dirty="0"/>
              <a:t> (IIN), ja to </a:t>
            </a:r>
            <a:r>
              <a:rPr dirty="0" err="1"/>
              <a:t>norādījis</a:t>
            </a:r>
            <a:r>
              <a:rPr dirty="0"/>
              <a:t> </a:t>
            </a:r>
            <a:r>
              <a:rPr dirty="0" err="1"/>
              <a:t>pieteikumā</a:t>
            </a:r>
            <a:endParaRPr dirty="0"/>
          </a:p>
          <a:p>
            <a:pPr marL="571500" indent="-571500" defTabSz="1109609">
              <a:lnSpc>
                <a:spcPct val="80000"/>
              </a:lnSpc>
              <a:spcBef>
                <a:spcPts val="0"/>
              </a:spcBef>
              <a:buClr>
                <a:srgbClr val="942235"/>
              </a:buClr>
              <a:buSzPct val="150000"/>
              <a:buFontTx/>
              <a:defRPr sz="2800"/>
            </a:pPr>
            <a:endParaRPr dirty="0"/>
          </a:p>
          <a:p>
            <a:pPr marL="571500" indent="-571500" defTabSz="1109609">
              <a:lnSpc>
                <a:spcPct val="80000"/>
              </a:lnSpc>
              <a:spcBef>
                <a:spcPts val="0"/>
              </a:spcBef>
              <a:buClr>
                <a:srgbClr val="942235"/>
              </a:buClr>
              <a:buSzPct val="150000"/>
              <a:buFontTx/>
              <a:defRPr sz="2800"/>
            </a:pPr>
            <a:r>
              <a:rPr dirty="0" err="1"/>
              <a:t>veic</a:t>
            </a:r>
            <a:r>
              <a:rPr dirty="0"/>
              <a:t> </a:t>
            </a:r>
            <a:r>
              <a:rPr dirty="0" err="1"/>
              <a:t>papildu</a:t>
            </a:r>
            <a:r>
              <a:rPr dirty="0"/>
              <a:t> </a:t>
            </a:r>
            <a:r>
              <a:rPr dirty="0" err="1"/>
              <a:t>obligātās</a:t>
            </a:r>
            <a:r>
              <a:rPr dirty="0"/>
              <a:t> </a:t>
            </a:r>
            <a:r>
              <a:rPr dirty="0" err="1"/>
              <a:t>iemaksas</a:t>
            </a:r>
            <a:r>
              <a:rPr dirty="0"/>
              <a:t> </a:t>
            </a:r>
            <a:r>
              <a:rPr dirty="0" err="1"/>
              <a:t>valsts</a:t>
            </a:r>
            <a:r>
              <a:rPr dirty="0"/>
              <a:t> </a:t>
            </a:r>
            <a:r>
              <a:rPr dirty="0" err="1"/>
              <a:t>pensiju</a:t>
            </a:r>
            <a:r>
              <a:rPr dirty="0"/>
              <a:t> </a:t>
            </a:r>
            <a:r>
              <a:rPr dirty="0" err="1"/>
              <a:t>apdrošināšanai</a:t>
            </a:r>
            <a:r>
              <a:rPr dirty="0"/>
              <a:t> </a:t>
            </a:r>
            <a:r>
              <a:rPr dirty="0" err="1"/>
              <a:t>vai</a:t>
            </a:r>
            <a:r>
              <a:rPr dirty="0"/>
              <a:t> </a:t>
            </a:r>
            <a:r>
              <a:rPr dirty="0" err="1"/>
              <a:t>iemaksas</a:t>
            </a:r>
            <a:r>
              <a:rPr dirty="0"/>
              <a:t> </a:t>
            </a:r>
            <a:r>
              <a:rPr dirty="0" err="1"/>
              <a:t>privātajā</a:t>
            </a:r>
            <a:r>
              <a:rPr dirty="0"/>
              <a:t> </a:t>
            </a:r>
            <a:r>
              <a:rPr dirty="0" err="1"/>
              <a:t>brīvprātīgajā</a:t>
            </a:r>
            <a:r>
              <a:rPr dirty="0"/>
              <a:t> </a:t>
            </a:r>
            <a:r>
              <a:rPr dirty="0" err="1"/>
              <a:t>pensiju</a:t>
            </a:r>
            <a:r>
              <a:rPr dirty="0"/>
              <a:t> </a:t>
            </a:r>
            <a:r>
              <a:rPr dirty="0" err="1"/>
              <a:t>shēmā</a:t>
            </a:r>
            <a:r>
              <a:rPr dirty="0"/>
              <a:t> </a:t>
            </a:r>
            <a:r>
              <a:rPr lang="lv-LV" dirty="0"/>
              <a:t>vismaz</a:t>
            </a:r>
            <a:r>
              <a:rPr dirty="0"/>
              <a:t> </a:t>
            </a:r>
            <a:r>
              <a:rPr dirty="0" err="1"/>
              <a:t>šādā</a:t>
            </a:r>
            <a:r>
              <a:rPr dirty="0"/>
              <a:t> </a:t>
            </a:r>
            <a:r>
              <a:rPr dirty="0" err="1"/>
              <a:t>apjomā</a:t>
            </a:r>
            <a:r>
              <a:rPr dirty="0"/>
              <a:t> – (</a:t>
            </a:r>
            <a:r>
              <a:rPr dirty="0" err="1"/>
              <a:t>bruto</a:t>
            </a:r>
            <a:r>
              <a:rPr dirty="0"/>
              <a:t> alga </a:t>
            </a:r>
            <a:r>
              <a:rPr dirty="0" err="1"/>
              <a:t>mēnesī</a:t>
            </a:r>
            <a:r>
              <a:rPr dirty="0"/>
              <a:t> – 2 x </a:t>
            </a:r>
            <a:r>
              <a:rPr dirty="0" err="1"/>
              <a:t>minimālā</a:t>
            </a:r>
            <a:r>
              <a:rPr dirty="0"/>
              <a:t> </a:t>
            </a:r>
            <a:r>
              <a:rPr dirty="0" err="1"/>
              <a:t>mēnešalga</a:t>
            </a:r>
            <a:r>
              <a:rPr dirty="0"/>
              <a:t>) x 10%</a:t>
            </a:r>
          </a:p>
        </p:txBody>
      </p:sp>
      <p:sp>
        <p:nvSpPr>
          <p:cNvPr id="126" name="Chevron"/>
          <p:cNvSpPr/>
          <p:nvPr/>
        </p:nvSpPr>
        <p:spPr>
          <a:xfrm>
            <a:off x="20720296" y="3816444"/>
            <a:ext cx="3382155" cy="3433412"/>
          </a:xfrm>
          <a:prstGeom prst="chevron">
            <a:avLst>
              <a:gd name="adj" fmla="val 53902"/>
            </a:avLst>
          </a:prstGeom>
          <a:solidFill>
            <a:srgbClr val="942235"/>
          </a:solidFill>
          <a:ln w="12700">
            <a:miter lim="400000"/>
          </a:ln>
        </p:spPr>
        <p:txBody>
          <a:bodyPr lIns="45718" tIns="45718" rIns="45718" bIns="45718" anchor="ctr"/>
          <a:lstStyle/>
          <a:p>
            <a:pPr algn="ctr" defTabSz="2009394">
              <a:defRPr sz="1800">
                <a:solidFill>
                  <a:srgbClr val="FFFFFF"/>
                </a:solidFill>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Nodokļu atvieglojumu darbinieks:"/>
          <p:cNvSpPr txBox="1">
            <a:spLocks noGrp="1"/>
          </p:cNvSpPr>
          <p:nvPr>
            <p:ph type="title" idx="4294967295"/>
          </p:nvPr>
        </p:nvSpPr>
        <p:spPr>
          <a:xfrm>
            <a:off x="1236156" y="6963919"/>
            <a:ext cx="21911688" cy="3602987"/>
          </a:xfrm>
          <a:prstGeom prst="rect">
            <a:avLst/>
          </a:prstGeom>
        </p:spPr>
        <p:txBody>
          <a:bodyPr>
            <a:normAutofit/>
          </a:bodyPr>
          <a:lstStyle>
            <a:lvl1pPr defTabSz="1109609">
              <a:defRPr>
                <a:solidFill>
                  <a:srgbClr val="A7A7A7"/>
                </a:solidFill>
                <a:latin typeface="Armin Grotesk UltraBold"/>
                <a:ea typeface="Armin Grotesk UltraBold"/>
                <a:cs typeface="Armin Grotesk UltraBold"/>
                <a:sym typeface="Armin Grotesk UltraBold"/>
              </a:defRPr>
            </a:lvl1pPr>
          </a:lstStyle>
          <a:p>
            <a:r>
              <a:t>Nodokļu atvieglojumu darbinieks:</a:t>
            </a:r>
          </a:p>
        </p:txBody>
      </p:sp>
      <p:sp>
        <p:nvSpPr>
          <p:cNvPr id="129" name="jebkurš darbinieks, kurš strādā ar produktu (mārketinga specialists, tirdzniecības speciālist, finansists, grāmatvedis utt.)…"/>
          <p:cNvSpPr txBox="1">
            <a:spLocks noGrp="1"/>
          </p:cNvSpPr>
          <p:nvPr>
            <p:ph type="body" sz="half" idx="4294967295"/>
          </p:nvPr>
        </p:nvSpPr>
        <p:spPr>
          <a:xfrm>
            <a:off x="5095461" y="9690636"/>
            <a:ext cx="17781570" cy="6770207"/>
          </a:xfrm>
          <a:prstGeom prst="rect">
            <a:avLst/>
          </a:prstGeom>
        </p:spPr>
        <p:txBody>
          <a:bodyPr>
            <a:normAutofit/>
          </a:bodyPr>
          <a:lstStyle/>
          <a:p>
            <a:pPr marL="571500" indent="-571500" defTabSz="1109609">
              <a:lnSpc>
                <a:spcPct val="80000"/>
              </a:lnSpc>
              <a:spcBef>
                <a:spcPts val="0"/>
              </a:spcBef>
              <a:buClr>
                <a:srgbClr val="942235"/>
              </a:buClr>
              <a:buSzPct val="150000"/>
              <a:buFontTx/>
              <a:defRPr sz="2800"/>
            </a:pPr>
            <a:r>
              <a:t>jebkurš darbinieks, kurš strādā ar produktu (mārketinga specialists, tirdzniecības speciālist, finansists, grāmatvedis utt.)</a:t>
            </a:r>
          </a:p>
          <a:p>
            <a:pPr marL="571500" indent="-571500" defTabSz="1109609">
              <a:lnSpc>
                <a:spcPct val="80000"/>
              </a:lnSpc>
              <a:spcBef>
                <a:spcPts val="0"/>
              </a:spcBef>
              <a:buClr>
                <a:srgbClr val="942235"/>
              </a:buClr>
              <a:buSzPct val="150000"/>
              <a:buFontTx/>
              <a:defRPr sz="2800"/>
            </a:pPr>
            <a:endParaRPr/>
          </a:p>
          <a:p>
            <a:pPr marL="571500" indent="-571500" defTabSz="1109609">
              <a:lnSpc>
                <a:spcPct val="80000"/>
              </a:lnSpc>
              <a:spcBef>
                <a:spcPts val="0"/>
              </a:spcBef>
              <a:buClr>
                <a:srgbClr val="942235"/>
              </a:buClr>
              <a:buSzPct val="150000"/>
              <a:buFontTx/>
              <a:defRPr sz="2800"/>
            </a:pPr>
            <a:r>
              <a:t>rakstiskā veidā jāpiekrīt, ka pa to tiks maksāti samazināti nodokļi (vienošanās darba līgumā)</a:t>
            </a:r>
          </a:p>
          <a:p>
            <a:pPr marL="571500" indent="-571500" defTabSz="1109609">
              <a:lnSpc>
                <a:spcPct val="80000"/>
              </a:lnSpc>
              <a:spcBef>
                <a:spcPts val="0"/>
              </a:spcBef>
              <a:buClr>
                <a:srgbClr val="942235"/>
              </a:buClr>
              <a:buSzPct val="150000"/>
              <a:buFontTx/>
              <a:defRPr sz="2800"/>
            </a:pPr>
            <a:endParaRPr/>
          </a:p>
          <a:p>
            <a:pPr marL="571500" indent="-571500" defTabSz="1109609">
              <a:lnSpc>
                <a:spcPct val="80000"/>
              </a:lnSpc>
              <a:spcBef>
                <a:spcPts val="0"/>
              </a:spcBef>
              <a:buClr>
                <a:srgbClr val="942235"/>
              </a:buClr>
              <a:buSzPct val="150000"/>
              <a:buFontTx/>
              <a:defRPr sz="2800"/>
            </a:pPr>
            <a:r>
              <a:t>saņem mazākas sociālās garantijas</a:t>
            </a:r>
          </a:p>
        </p:txBody>
      </p:sp>
      <p:pic>
        <p:nvPicPr>
          <p:cNvPr id="130" name="shutterstock_1199782036.jpg" descr="shutterstock_119978203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3855" y="371597"/>
            <a:ext cx="24431710" cy="5974827"/>
          </a:xfrm>
          <a:prstGeom prst="rect">
            <a:avLst/>
          </a:prstGeom>
          <a:ln w="12700">
            <a:miter lim="400000"/>
          </a:ln>
        </p:spPr>
      </p:pic>
      <p:sp>
        <p:nvSpPr>
          <p:cNvPr id="131" name="Chevron"/>
          <p:cNvSpPr/>
          <p:nvPr/>
        </p:nvSpPr>
        <p:spPr>
          <a:xfrm>
            <a:off x="20720296" y="3816444"/>
            <a:ext cx="3382155" cy="3433412"/>
          </a:xfrm>
          <a:prstGeom prst="chevron">
            <a:avLst>
              <a:gd name="adj" fmla="val 53902"/>
            </a:avLst>
          </a:prstGeom>
          <a:solidFill>
            <a:srgbClr val="942235"/>
          </a:solidFill>
          <a:ln w="12700">
            <a:miter lim="400000"/>
          </a:ln>
        </p:spPr>
        <p:txBody>
          <a:bodyPr lIns="45718" tIns="45718" rIns="45718" bIns="45718" anchor="ctr"/>
          <a:lstStyle/>
          <a:p>
            <a:pPr algn="ctr" defTabSz="2009394">
              <a:defRPr sz="1800">
                <a:solidFill>
                  <a:srgbClr val="FFFFFF"/>
                </a:solidFill>
              </a:defRPr>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hevron"/>
          <p:cNvSpPr/>
          <p:nvPr/>
        </p:nvSpPr>
        <p:spPr>
          <a:xfrm>
            <a:off x="1230028" y="4702452"/>
            <a:ext cx="3382156" cy="3433413"/>
          </a:xfrm>
          <a:prstGeom prst="chevron">
            <a:avLst>
              <a:gd name="adj" fmla="val 53902"/>
            </a:avLst>
          </a:prstGeom>
          <a:solidFill>
            <a:srgbClr val="942235"/>
          </a:solidFill>
          <a:ln w="12700">
            <a:miter lim="400000"/>
          </a:ln>
        </p:spPr>
        <p:txBody>
          <a:bodyPr lIns="45718" tIns="45718" rIns="45718" bIns="45718" anchor="ctr"/>
          <a:lstStyle/>
          <a:p>
            <a:pPr algn="ctr" defTabSz="2009394">
              <a:defRPr sz="1800">
                <a:solidFill>
                  <a:srgbClr val="FFFFFF"/>
                </a:solidFill>
              </a:defRPr>
            </a:pPr>
            <a:endParaRPr/>
          </a:p>
        </p:txBody>
      </p:sp>
      <p:sp>
        <p:nvSpPr>
          <p:cNvPr id="134" name="Chevron"/>
          <p:cNvSpPr/>
          <p:nvPr/>
        </p:nvSpPr>
        <p:spPr>
          <a:xfrm>
            <a:off x="5107761" y="4702452"/>
            <a:ext cx="3382156" cy="3433413"/>
          </a:xfrm>
          <a:prstGeom prst="chevron">
            <a:avLst>
              <a:gd name="adj" fmla="val 53902"/>
            </a:avLst>
          </a:prstGeom>
          <a:solidFill>
            <a:srgbClr val="942235"/>
          </a:solidFill>
          <a:ln w="12700">
            <a:miter lim="400000"/>
          </a:ln>
        </p:spPr>
        <p:txBody>
          <a:bodyPr lIns="45718" tIns="45718" rIns="45718" bIns="45718" anchor="ctr"/>
          <a:lstStyle/>
          <a:p>
            <a:pPr algn="ctr" defTabSz="2009394">
              <a:defRPr sz="1800">
                <a:solidFill>
                  <a:srgbClr val="FFFFFF"/>
                </a:solidFill>
              </a:defRPr>
            </a:pPr>
            <a:endParaRPr/>
          </a:p>
        </p:txBody>
      </p:sp>
      <p:sp>
        <p:nvSpPr>
          <p:cNvPr id="135" name="Chevron"/>
          <p:cNvSpPr/>
          <p:nvPr/>
        </p:nvSpPr>
        <p:spPr>
          <a:xfrm>
            <a:off x="8985495" y="4702452"/>
            <a:ext cx="3382156" cy="3433413"/>
          </a:xfrm>
          <a:prstGeom prst="chevron">
            <a:avLst>
              <a:gd name="adj" fmla="val 53902"/>
            </a:avLst>
          </a:prstGeom>
          <a:solidFill>
            <a:srgbClr val="942235"/>
          </a:solidFill>
          <a:ln w="12700">
            <a:miter lim="400000"/>
          </a:ln>
        </p:spPr>
        <p:txBody>
          <a:bodyPr lIns="45718" tIns="45718" rIns="45718" bIns="45718" anchor="ctr"/>
          <a:lstStyle/>
          <a:p>
            <a:pPr algn="ctr" defTabSz="2009394">
              <a:defRPr sz="1800">
                <a:solidFill>
                  <a:srgbClr val="FFFFFF"/>
                </a:solidFill>
              </a:defRPr>
            </a:pPr>
            <a:endParaRPr dirty="0"/>
          </a:p>
        </p:txBody>
      </p:sp>
      <p:sp>
        <p:nvSpPr>
          <p:cNvPr id="136" name="Chevron"/>
          <p:cNvSpPr/>
          <p:nvPr/>
        </p:nvSpPr>
        <p:spPr>
          <a:xfrm>
            <a:off x="12628705" y="4702452"/>
            <a:ext cx="3382156" cy="3433413"/>
          </a:xfrm>
          <a:prstGeom prst="chevron">
            <a:avLst>
              <a:gd name="adj" fmla="val 53902"/>
            </a:avLst>
          </a:prstGeom>
          <a:solidFill>
            <a:srgbClr val="942235"/>
          </a:solidFill>
          <a:ln w="12700">
            <a:miter lim="400000"/>
          </a:ln>
        </p:spPr>
        <p:txBody>
          <a:bodyPr lIns="45718" tIns="45718" rIns="45718" bIns="45718" anchor="ctr"/>
          <a:lstStyle/>
          <a:p>
            <a:pPr algn="ctr" defTabSz="2009394">
              <a:defRPr sz="1800">
                <a:solidFill>
                  <a:srgbClr val="FFFFFF"/>
                </a:solidFill>
              </a:defRPr>
            </a:pPr>
            <a:endParaRPr dirty="0"/>
          </a:p>
        </p:txBody>
      </p:sp>
      <p:sp>
        <p:nvSpPr>
          <p:cNvPr id="137" name="Chevron"/>
          <p:cNvSpPr/>
          <p:nvPr/>
        </p:nvSpPr>
        <p:spPr>
          <a:xfrm>
            <a:off x="16740962" y="4702452"/>
            <a:ext cx="3382156" cy="3433413"/>
          </a:xfrm>
          <a:prstGeom prst="chevron">
            <a:avLst>
              <a:gd name="adj" fmla="val 53902"/>
            </a:avLst>
          </a:prstGeom>
          <a:solidFill>
            <a:srgbClr val="942235"/>
          </a:solidFill>
          <a:ln w="12700">
            <a:miter lim="400000"/>
          </a:ln>
        </p:spPr>
        <p:txBody>
          <a:bodyPr lIns="45718" tIns="45718" rIns="45718" bIns="45718" anchor="ctr"/>
          <a:lstStyle/>
          <a:p>
            <a:pPr algn="ctr" defTabSz="2009394">
              <a:defRPr sz="1800">
                <a:solidFill>
                  <a:srgbClr val="FFFFFF"/>
                </a:solidFill>
              </a:defRPr>
            </a:pPr>
            <a:endParaRPr/>
          </a:p>
        </p:txBody>
      </p:sp>
      <p:sp>
        <p:nvSpPr>
          <p:cNvPr id="138" name="Chevron"/>
          <p:cNvSpPr/>
          <p:nvPr/>
        </p:nvSpPr>
        <p:spPr>
          <a:xfrm>
            <a:off x="20618694" y="4702452"/>
            <a:ext cx="3382156" cy="3433413"/>
          </a:xfrm>
          <a:prstGeom prst="chevron">
            <a:avLst>
              <a:gd name="adj" fmla="val 53902"/>
            </a:avLst>
          </a:prstGeom>
          <a:solidFill>
            <a:srgbClr val="942235"/>
          </a:solidFill>
          <a:ln w="12700">
            <a:miter lim="400000"/>
          </a:ln>
        </p:spPr>
        <p:txBody>
          <a:bodyPr lIns="45718" tIns="45718" rIns="45718" bIns="45718" anchor="ctr"/>
          <a:lstStyle/>
          <a:p>
            <a:pPr algn="ctr" defTabSz="2009394">
              <a:defRPr sz="1800">
                <a:solidFill>
                  <a:srgbClr val="FFFFFF"/>
                </a:solidFill>
              </a:defRPr>
            </a:pPr>
            <a:endParaRPr dirty="0"/>
          </a:p>
        </p:txBody>
      </p:sp>
      <p:sp>
        <p:nvSpPr>
          <p:cNvPr id="139" name="Nodokļu atvieglojumu atbalsta īstenošana"/>
          <p:cNvSpPr txBox="1">
            <a:spLocks noGrp="1"/>
          </p:cNvSpPr>
          <p:nvPr>
            <p:ph type="title" idx="4294967295"/>
          </p:nvPr>
        </p:nvSpPr>
        <p:spPr>
          <a:xfrm>
            <a:off x="1190903" y="1591767"/>
            <a:ext cx="23739394" cy="3269627"/>
          </a:xfrm>
          <a:prstGeom prst="rect">
            <a:avLst/>
          </a:prstGeom>
        </p:spPr>
        <p:txBody>
          <a:bodyPr>
            <a:normAutofit/>
          </a:bodyPr>
          <a:lstStyle>
            <a:lvl1pPr defTabSz="1109609">
              <a:lnSpc>
                <a:spcPct val="70000"/>
              </a:lnSpc>
              <a:defRPr>
                <a:solidFill>
                  <a:srgbClr val="A7A7A7"/>
                </a:solidFill>
                <a:latin typeface="Armin Grotesk UltraBold"/>
                <a:ea typeface="Armin Grotesk UltraBold"/>
                <a:cs typeface="Armin Grotesk UltraBold"/>
                <a:sym typeface="Armin Grotesk UltraBold"/>
              </a:defRPr>
            </a:lvl1pPr>
          </a:lstStyle>
          <a:p>
            <a:r>
              <a:rPr dirty="0" err="1"/>
              <a:t>Nodokļu</a:t>
            </a:r>
            <a:r>
              <a:rPr dirty="0"/>
              <a:t> </a:t>
            </a:r>
            <a:r>
              <a:rPr dirty="0" err="1"/>
              <a:t>atvieglojumu</a:t>
            </a:r>
            <a:r>
              <a:rPr dirty="0"/>
              <a:t> </a:t>
            </a:r>
            <a:r>
              <a:rPr dirty="0" err="1"/>
              <a:t>atbalsta</a:t>
            </a:r>
            <a:r>
              <a:rPr dirty="0"/>
              <a:t> </a:t>
            </a:r>
            <a:r>
              <a:rPr dirty="0" err="1"/>
              <a:t>īstenošana</a:t>
            </a:r>
            <a:endParaRPr dirty="0"/>
          </a:p>
        </p:txBody>
      </p:sp>
      <p:sp>
        <p:nvSpPr>
          <p:cNvPr id="140" name="nodokļu atvieglojumu atbalsta programma piemērojama par pilniem kalendārajiem mēnešiem t.i. no vērtēšanas komisijas lēmuma pieņemšanas mēneša vai no nākamā secīgā mēneša…"/>
          <p:cNvSpPr txBox="1">
            <a:spLocks noGrp="1"/>
          </p:cNvSpPr>
          <p:nvPr>
            <p:ph type="body" sz="half" idx="4294967295"/>
          </p:nvPr>
        </p:nvSpPr>
        <p:spPr>
          <a:xfrm>
            <a:off x="12628705" y="8951070"/>
            <a:ext cx="4914788" cy="4619434"/>
          </a:xfrm>
          <a:prstGeom prst="rect">
            <a:avLst/>
          </a:prstGeom>
        </p:spPr>
        <p:txBody>
          <a:bodyPr>
            <a:normAutofit/>
          </a:bodyPr>
          <a:lstStyle/>
          <a:p>
            <a:pPr marL="0" indent="0" defTabSz="1109609">
              <a:lnSpc>
                <a:spcPct val="80000"/>
              </a:lnSpc>
              <a:spcBef>
                <a:spcPts val="0"/>
              </a:spcBef>
              <a:buClr>
                <a:srgbClr val="942235"/>
              </a:buClr>
              <a:buSzPct val="150000"/>
              <a:buNone/>
              <a:defRPr sz="2800"/>
            </a:pPr>
            <a:r>
              <a:rPr lang="lv-LV" sz="2800" dirty="0">
                <a:solidFill>
                  <a:schemeClr val="bg1"/>
                </a:solidFill>
              </a:rPr>
              <a:t>J</a:t>
            </a:r>
            <a:r>
              <a:rPr sz="2800" dirty="0" err="1">
                <a:solidFill>
                  <a:schemeClr val="bg1"/>
                </a:solidFill>
              </a:rPr>
              <a:t>aunuzņēmums</a:t>
            </a:r>
            <a:r>
              <a:rPr sz="2800" dirty="0">
                <a:solidFill>
                  <a:schemeClr val="bg1"/>
                </a:solidFill>
              </a:rPr>
              <a:t>, </a:t>
            </a:r>
            <a:r>
              <a:rPr sz="2800" dirty="0" err="1">
                <a:solidFill>
                  <a:schemeClr val="bg1"/>
                </a:solidFill>
              </a:rPr>
              <a:t>uzsākot</a:t>
            </a:r>
            <a:r>
              <a:rPr sz="2800" dirty="0">
                <a:solidFill>
                  <a:schemeClr val="bg1"/>
                </a:solidFill>
              </a:rPr>
              <a:t> </a:t>
            </a:r>
            <a:r>
              <a:rPr sz="2800" dirty="0" err="1">
                <a:solidFill>
                  <a:schemeClr val="bg1"/>
                </a:solidFill>
              </a:rPr>
              <a:t>piemērot</a:t>
            </a:r>
            <a:r>
              <a:rPr sz="2800" dirty="0">
                <a:solidFill>
                  <a:schemeClr val="bg1"/>
                </a:solidFill>
              </a:rPr>
              <a:t> </a:t>
            </a:r>
            <a:r>
              <a:rPr sz="2800" dirty="0" err="1">
                <a:solidFill>
                  <a:schemeClr val="bg1"/>
                </a:solidFill>
              </a:rPr>
              <a:t>atbalstu</a:t>
            </a:r>
            <a:r>
              <a:rPr sz="2800" dirty="0">
                <a:solidFill>
                  <a:schemeClr val="bg1"/>
                </a:solidFill>
              </a:rPr>
              <a:t> un </a:t>
            </a:r>
            <a:r>
              <a:rPr sz="2800" dirty="0" err="1">
                <a:solidFill>
                  <a:schemeClr val="bg1"/>
                </a:solidFill>
              </a:rPr>
              <a:t>visā</a:t>
            </a:r>
            <a:r>
              <a:rPr sz="2800" dirty="0">
                <a:solidFill>
                  <a:schemeClr val="bg1"/>
                </a:solidFill>
              </a:rPr>
              <a:t> </a:t>
            </a:r>
            <a:r>
              <a:rPr sz="2800" dirty="0" err="1">
                <a:solidFill>
                  <a:schemeClr val="bg1"/>
                </a:solidFill>
              </a:rPr>
              <a:t>atbalsta</a:t>
            </a:r>
            <a:r>
              <a:rPr sz="2800" dirty="0">
                <a:solidFill>
                  <a:schemeClr val="bg1"/>
                </a:solidFill>
              </a:rPr>
              <a:t> </a:t>
            </a:r>
            <a:r>
              <a:rPr sz="2800" dirty="0" err="1">
                <a:solidFill>
                  <a:schemeClr val="bg1"/>
                </a:solidFill>
              </a:rPr>
              <a:t>periodā</a:t>
            </a:r>
            <a:r>
              <a:rPr sz="2800" dirty="0">
                <a:solidFill>
                  <a:schemeClr val="bg1"/>
                </a:solidFill>
              </a:rPr>
              <a:t>, </a:t>
            </a:r>
            <a:r>
              <a:rPr sz="2800" dirty="0" err="1">
                <a:solidFill>
                  <a:schemeClr val="bg1"/>
                </a:solidFill>
              </a:rPr>
              <a:t>sniedz</a:t>
            </a:r>
            <a:r>
              <a:rPr sz="2800" dirty="0">
                <a:solidFill>
                  <a:schemeClr val="bg1"/>
                </a:solidFill>
              </a:rPr>
              <a:t> </a:t>
            </a:r>
            <a:r>
              <a:rPr sz="2800" dirty="0" err="1">
                <a:solidFill>
                  <a:schemeClr val="bg1"/>
                </a:solidFill>
              </a:rPr>
              <a:t>ziņas</a:t>
            </a:r>
            <a:r>
              <a:rPr sz="2800" dirty="0">
                <a:solidFill>
                  <a:schemeClr val="bg1"/>
                </a:solidFill>
              </a:rPr>
              <a:t> VID par </a:t>
            </a:r>
            <a:r>
              <a:rPr sz="2800" dirty="0" err="1">
                <a:solidFill>
                  <a:schemeClr val="bg1"/>
                </a:solidFill>
              </a:rPr>
              <a:t>atbalstam</a:t>
            </a:r>
            <a:r>
              <a:rPr sz="2800" dirty="0">
                <a:solidFill>
                  <a:schemeClr val="bg1"/>
                </a:solidFill>
              </a:rPr>
              <a:t> </a:t>
            </a:r>
            <a:r>
              <a:rPr sz="2800" dirty="0" err="1">
                <a:solidFill>
                  <a:schemeClr val="bg1"/>
                </a:solidFill>
              </a:rPr>
              <a:t>pieteiktajiem</a:t>
            </a:r>
            <a:r>
              <a:rPr sz="2800" dirty="0">
                <a:solidFill>
                  <a:schemeClr val="bg1"/>
                </a:solidFill>
              </a:rPr>
              <a:t> </a:t>
            </a:r>
            <a:r>
              <a:rPr sz="2800" dirty="0" err="1">
                <a:solidFill>
                  <a:schemeClr val="bg1"/>
                </a:solidFill>
              </a:rPr>
              <a:t>darbiniekiem</a:t>
            </a:r>
            <a:r>
              <a:rPr sz="2800" dirty="0">
                <a:solidFill>
                  <a:schemeClr val="bg1"/>
                </a:solidFill>
              </a:rPr>
              <a:t> </a:t>
            </a:r>
            <a:r>
              <a:rPr sz="2800" dirty="0" err="1">
                <a:solidFill>
                  <a:schemeClr val="bg1"/>
                </a:solidFill>
              </a:rPr>
              <a:t>saskaņā</a:t>
            </a:r>
            <a:r>
              <a:rPr sz="2800" dirty="0">
                <a:solidFill>
                  <a:schemeClr val="bg1"/>
                </a:solidFill>
              </a:rPr>
              <a:t> </a:t>
            </a:r>
            <a:r>
              <a:rPr sz="2800" dirty="0" err="1">
                <a:solidFill>
                  <a:schemeClr val="bg1"/>
                </a:solidFill>
              </a:rPr>
              <a:t>ar</a:t>
            </a:r>
            <a:r>
              <a:rPr sz="2800" dirty="0">
                <a:solidFill>
                  <a:schemeClr val="bg1"/>
                </a:solidFill>
              </a:rPr>
              <a:t> VID </a:t>
            </a:r>
            <a:r>
              <a:rPr sz="2800" dirty="0" err="1">
                <a:solidFill>
                  <a:schemeClr val="bg1"/>
                </a:solidFill>
              </a:rPr>
              <a:t>tīmekļa</a:t>
            </a:r>
            <a:r>
              <a:rPr sz="2800" dirty="0">
                <a:solidFill>
                  <a:schemeClr val="bg1"/>
                </a:solidFill>
              </a:rPr>
              <a:t> </a:t>
            </a:r>
            <a:r>
              <a:rPr sz="2800" dirty="0" err="1">
                <a:solidFill>
                  <a:schemeClr val="bg1"/>
                </a:solidFill>
              </a:rPr>
              <a:t>vietnē</a:t>
            </a:r>
            <a:r>
              <a:rPr sz="2800" dirty="0">
                <a:solidFill>
                  <a:schemeClr val="bg1"/>
                </a:solidFill>
              </a:rPr>
              <a:t> </a:t>
            </a:r>
            <a:r>
              <a:rPr sz="2800" dirty="0" err="1">
                <a:solidFill>
                  <a:schemeClr val="bg1"/>
                </a:solidFill>
              </a:rPr>
              <a:t>pieejamo</a:t>
            </a:r>
            <a:r>
              <a:rPr sz="2800" dirty="0">
                <a:solidFill>
                  <a:schemeClr val="bg1"/>
                </a:solidFill>
              </a:rPr>
              <a:t> </a:t>
            </a:r>
            <a:r>
              <a:rPr sz="2800" dirty="0" err="1">
                <a:solidFill>
                  <a:schemeClr val="bg1"/>
                </a:solidFill>
                <a:hlinkClick r:id="rId2">
                  <a:extLst>
                    <a:ext uri="{A12FA001-AC4F-418D-AE19-62706E023703}">
                      <ahyp:hlinkClr xmlns:ahyp="http://schemas.microsoft.com/office/drawing/2018/hyperlinkcolor" val="tx"/>
                    </a:ext>
                  </a:extLst>
                </a:hlinkClick>
              </a:rPr>
              <a:t>metodisko</a:t>
            </a:r>
            <a:r>
              <a:rPr sz="2800" dirty="0">
                <a:solidFill>
                  <a:schemeClr val="bg1"/>
                </a:solidFill>
                <a:hlinkClick r:id="rId2">
                  <a:extLst>
                    <a:ext uri="{A12FA001-AC4F-418D-AE19-62706E023703}">
                      <ahyp:hlinkClr xmlns:ahyp="http://schemas.microsoft.com/office/drawing/2018/hyperlinkcolor" val="tx"/>
                    </a:ext>
                  </a:extLst>
                </a:hlinkClick>
              </a:rPr>
              <a:t> </a:t>
            </a:r>
            <a:r>
              <a:rPr sz="2800" dirty="0" err="1">
                <a:solidFill>
                  <a:schemeClr val="bg1"/>
                </a:solidFill>
                <a:hlinkClick r:id="rId2">
                  <a:extLst>
                    <a:ext uri="{A12FA001-AC4F-418D-AE19-62706E023703}">
                      <ahyp:hlinkClr xmlns:ahyp="http://schemas.microsoft.com/office/drawing/2018/hyperlinkcolor" val="tx"/>
                    </a:ext>
                  </a:extLst>
                </a:hlinkClick>
              </a:rPr>
              <a:t>materiālu</a:t>
            </a:r>
            <a:r>
              <a:rPr sz="2800" dirty="0">
                <a:solidFill>
                  <a:schemeClr val="bg1"/>
                </a:solidFill>
              </a:rPr>
              <a:t> “</a:t>
            </a:r>
            <a:r>
              <a:rPr sz="2800" dirty="0" err="1">
                <a:solidFill>
                  <a:schemeClr val="bg1"/>
                </a:solidFill>
              </a:rPr>
              <a:t>Valsts</a:t>
            </a:r>
            <a:r>
              <a:rPr sz="2800" dirty="0">
                <a:solidFill>
                  <a:schemeClr val="bg1"/>
                </a:solidFill>
              </a:rPr>
              <a:t> </a:t>
            </a:r>
            <a:r>
              <a:rPr sz="2800" dirty="0" err="1">
                <a:solidFill>
                  <a:schemeClr val="bg1"/>
                </a:solidFill>
              </a:rPr>
              <a:t>sociālās</a:t>
            </a:r>
            <a:r>
              <a:rPr sz="2800" dirty="0">
                <a:solidFill>
                  <a:schemeClr val="bg1"/>
                </a:solidFill>
              </a:rPr>
              <a:t> </a:t>
            </a:r>
            <a:r>
              <a:rPr sz="2800" dirty="0" err="1">
                <a:solidFill>
                  <a:schemeClr val="bg1"/>
                </a:solidFill>
              </a:rPr>
              <a:t>apdrošināšanas</a:t>
            </a:r>
            <a:r>
              <a:rPr sz="2800" dirty="0">
                <a:solidFill>
                  <a:schemeClr val="bg1"/>
                </a:solidFill>
              </a:rPr>
              <a:t> </a:t>
            </a:r>
            <a:r>
              <a:rPr sz="2800" dirty="0" err="1">
                <a:solidFill>
                  <a:schemeClr val="bg1"/>
                </a:solidFill>
              </a:rPr>
              <a:t>obligātās</a:t>
            </a:r>
            <a:r>
              <a:rPr sz="2800" dirty="0">
                <a:solidFill>
                  <a:schemeClr val="bg1"/>
                </a:solidFill>
              </a:rPr>
              <a:t> </a:t>
            </a:r>
            <a:r>
              <a:rPr sz="2800" dirty="0" err="1">
                <a:solidFill>
                  <a:schemeClr val="bg1"/>
                </a:solidFill>
              </a:rPr>
              <a:t>iemaksas</a:t>
            </a:r>
            <a:r>
              <a:rPr sz="2800" dirty="0">
                <a:solidFill>
                  <a:schemeClr val="bg1"/>
                </a:solidFill>
              </a:rPr>
              <a:t> </a:t>
            </a:r>
            <a:r>
              <a:rPr sz="2800" dirty="0" err="1">
                <a:solidFill>
                  <a:schemeClr val="bg1"/>
                </a:solidFill>
              </a:rPr>
              <a:t>jaunuzņēmumiem</a:t>
            </a:r>
            <a:r>
              <a:rPr sz="2800" dirty="0">
                <a:solidFill>
                  <a:schemeClr val="bg1"/>
                </a:solidFill>
              </a:rPr>
              <a:t>”</a:t>
            </a:r>
          </a:p>
        </p:txBody>
      </p:sp>
      <p:sp>
        <p:nvSpPr>
          <p:cNvPr id="141" name="Pieteikšanās"/>
          <p:cNvSpPr txBox="1"/>
          <p:nvPr/>
        </p:nvSpPr>
        <p:spPr>
          <a:xfrm>
            <a:off x="1773801" y="5626399"/>
            <a:ext cx="2294610" cy="13108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0470" tIns="100470" rIns="100470" bIns="100470" anchor="ctr">
            <a:spAutoFit/>
          </a:bodyPr>
          <a:lstStyle>
            <a:lvl1pPr defTabSz="2009394">
              <a:defRPr sz="2400">
                <a:solidFill>
                  <a:srgbClr val="FFFFFF"/>
                </a:solidFill>
                <a:latin typeface="Armin Grotesk UltraBold"/>
                <a:ea typeface="Armin Grotesk UltraBold"/>
                <a:cs typeface="Armin Grotesk UltraBold"/>
                <a:sym typeface="Armin Grotesk UltraBold"/>
              </a:defRPr>
            </a:lvl1pPr>
          </a:lstStyle>
          <a:p>
            <a:r>
              <a:rPr dirty="0" err="1"/>
              <a:t>Pieteikšanās</a:t>
            </a:r>
            <a:r>
              <a:rPr lang="lv-LV" dirty="0"/>
              <a:t> notiek caur business.gov.lv</a:t>
            </a:r>
            <a:endParaRPr dirty="0"/>
          </a:p>
        </p:txBody>
      </p:sp>
      <p:sp>
        <p:nvSpPr>
          <p:cNvPr id="142" name="LIAA izvērtē pieteikumu un Komisija pieņem lēmumu"/>
          <p:cNvSpPr txBox="1"/>
          <p:nvPr/>
        </p:nvSpPr>
        <p:spPr>
          <a:xfrm>
            <a:off x="5316981" y="5577729"/>
            <a:ext cx="2559424" cy="16828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0470" tIns="100470" rIns="100470" bIns="100470" anchor="ctr">
            <a:spAutoFit/>
          </a:bodyPr>
          <a:lstStyle>
            <a:lvl1pPr defTabSz="2009394">
              <a:lnSpc>
                <a:spcPct val="80000"/>
              </a:lnSpc>
              <a:defRPr sz="2400">
                <a:solidFill>
                  <a:srgbClr val="FFFFFF"/>
                </a:solidFill>
                <a:latin typeface="Armin Grotesk UltraBold"/>
                <a:ea typeface="Armin Grotesk UltraBold"/>
                <a:cs typeface="Armin Grotesk UltraBold"/>
                <a:sym typeface="Armin Grotesk UltraBold"/>
              </a:defRPr>
            </a:lvl1pPr>
          </a:lstStyle>
          <a:p>
            <a:r>
              <a:rPr dirty="0"/>
              <a:t>LIAA </a:t>
            </a:r>
            <a:r>
              <a:rPr dirty="0" err="1"/>
              <a:t>izvērtē</a:t>
            </a:r>
            <a:r>
              <a:rPr dirty="0"/>
              <a:t> </a:t>
            </a:r>
            <a:r>
              <a:rPr dirty="0" err="1"/>
              <a:t>pieteikumu</a:t>
            </a:r>
            <a:r>
              <a:rPr dirty="0"/>
              <a:t> un </a:t>
            </a:r>
            <a:r>
              <a:rPr dirty="0" err="1"/>
              <a:t>Komisija</a:t>
            </a:r>
            <a:r>
              <a:rPr dirty="0"/>
              <a:t> </a:t>
            </a:r>
            <a:r>
              <a:rPr dirty="0" err="1"/>
              <a:t>pieņem</a:t>
            </a:r>
            <a:r>
              <a:rPr dirty="0"/>
              <a:t> </a:t>
            </a:r>
            <a:r>
              <a:rPr dirty="0" err="1"/>
              <a:t>lēmumu</a:t>
            </a:r>
            <a:endParaRPr dirty="0"/>
          </a:p>
        </p:txBody>
      </p:sp>
      <p:sp>
        <p:nvSpPr>
          <p:cNvPr id="143" name="LIAA un jaunuzņēmums noslēdz līgumu"/>
          <p:cNvSpPr txBox="1"/>
          <p:nvPr/>
        </p:nvSpPr>
        <p:spPr>
          <a:xfrm>
            <a:off x="9124974" y="5404478"/>
            <a:ext cx="2559424" cy="17368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0470" tIns="100470" rIns="100470" bIns="100470" anchor="ctr">
            <a:spAutoFit/>
          </a:bodyPr>
          <a:lstStyle>
            <a:lvl1pPr defTabSz="2009394">
              <a:lnSpc>
                <a:spcPct val="80000"/>
              </a:lnSpc>
              <a:defRPr sz="2400">
                <a:solidFill>
                  <a:srgbClr val="FFFFFF"/>
                </a:solidFill>
                <a:latin typeface="Armin Grotesk UltraBold"/>
                <a:ea typeface="Armin Grotesk UltraBold"/>
                <a:cs typeface="Armin Grotesk UltraBold"/>
                <a:sym typeface="Armin Grotesk UltraBold"/>
              </a:defRPr>
            </a:lvl1pPr>
          </a:lstStyle>
          <a:p>
            <a:pPr defTabSz="2009394" hangingPunct="1"/>
            <a:r>
              <a:rPr lang="lv-LV" dirty="0">
                <a:solidFill>
                  <a:prstClr val="white"/>
                </a:solidFill>
                <a:cs typeface="Calibri"/>
              </a:rPr>
              <a:t>VID </a:t>
            </a:r>
            <a:r>
              <a:rPr lang="lv-LV" sz="2800" dirty="0">
                <a:solidFill>
                  <a:prstClr val="white"/>
                </a:solidFill>
                <a:cs typeface="Calibri"/>
              </a:rPr>
              <a:t>piemēro</a:t>
            </a:r>
            <a:r>
              <a:rPr lang="lv-LV" dirty="0">
                <a:solidFill>
                  <a:prstClr val="white"/>
                </a:solidFill>
                <a:cs typeface="Calibri"/>
              </a:rPr>
              <a:t> piešķirtos nodokļu atvieglojumus apstiprinātajiem darbiniekiem</a:t>
            </a:r>
            <a:endParaRPr lang="en-US" dirty="0">
              <a:solidFill>
                <a:prstClr val="white"/>
              </a:solidFill>
              <a:cs typeface="Calibri"/>
            </a:endParaRPr>
          </a:p>
        </p:txBody>
      </p:sp>
      <p:sp>
        <p:nvSpPr>
          <p:cNvPr id="144" name="Jaunuzņēmums īsteno pieteikumā plānotās darbības"/>
          <p:cNvSpPr txBox="1"/>
          <p:nvPr/>
        </p:nvSpPr>
        <p:spPr>
          <a:xfrm>
            <a:off x="12628705" y="5438047"/>
            <a:ext cx="2940300" cy="1687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0470" tIns="100470" rIns="100470" bIns="100470" anchor="ctr">
            <a:spAutoFit/>
          </a:bodyPr>
          <a:lstStyle>
            <a:lvl1pPr defTabSz="2009394">
              <a:lnSpc>
                <a:spcPct val="80000"/>
              </a:lnSpc>
              <a:defRPr sz="2400">
                <a:solidFill>
                  <a:srgbClr val="FFFFFF"/>
                </a:solidFill>
                <a:latin typeface="Armin Grotesk UltraBold"/>
                <a:ea typeface="Armin Grotesk UltraBold"/>
                <a:cs typeface="Armin Grotesk UltraBold"/>
                <a:sym typeface="Armin Grotesk UltraBold"/>
              </a:defRPr>
            </a:lvl1pPr>
          </a:lstStyle>
          <a:p>
            <a:pPr defTabSz="2009394" hangingPunct="1"/>
            <a:r>
              <a:rPr lang="lv-LV" dirty="0" err="1">
                <a:solidFill>
                  <a:prstClr val="white"/>
                </a:solidFill>
                <a:cs typeface="Calibri"/>
              </a:rPr>
              <a:t>Jaunuzņēmums</a:t>
            </a:r>
            <a:r>
              <a:rPr lang="lv-LV" dirty="0">
                <a:solidFill>
                  <a:prstClr val="white"/>
                </a:solidFill>
                <a:cs typeface="Calibri"/>
              </a:rPr>
              <a:t> atbalsta periodā sniedz ziņas VID par apstiprinātajiem darbiniekiem</a:t>
            </a:r>
            <a:endParaRPr lang="en-US" dirty="0">
              <a:solidFill>
                <a:prstClr val="white"/>
              </a:solidFill>
              <a:cs typeface="Calibri"/>
            </a:endParaRPr>
          </a:p>
        </p:txBody>
      </p:sp>
      <p:sp>
        <p:nvSpPr>
          <p:cNvPr id="145" name="Jaunuzņēmums iesniedz maksājuma pieprasījumu"/>
          <p:cNvSpPr txBox="1"/>
          <p:nvPr/>
        </p:nvSpPr>
        <p:spPr>
          <a:xfrm>
            <a:off x="16579294" y="5576833"/>
            <a:ext cx="3132021" cy="1392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0470" tIns="100470" rIns="100470" bIns="100470" anchor="ctr">
            <a:spAutoFit/>
          </a:bodyPr>
          <a:lstStyle>
            <a:lvl1pPr defTabSz="2009394">
              <a:lnSpc>
                <a:spcPct val="80000"/>
              </a:lnSpc>
              <a:defRPr sz="2400">
                <a:solidFill>
                  <a:srgbClr val="FFFFFF"/>
                </a:solidFill>
                <a:latin typeface="Armin Grotesk UltraBold"/>
                <a:ea typeface="Armin Grotesk UltraBold"/>
                <a:cs typeface="Armin Grotesk UltraBold"/>
                <a:sym typeface="Armin Grotesk UltraBold"/>
              </a:defRPr>
            </a:lvl1pPr>
          </a:lstStyle>
          <a:p>
            <a:r>
              <a:rPr dirty="0" err="1"/>
              <a:t>Jaunuzņēmums</a:t>
            </a:r>
            <a:r>
              <a:rPr dirty="0"/>
              <a:t> </a:t>
            </a:r>
            <a:r>
              <a:rPr dirty="0" err="1"/>
              <a:t>iesniedz</a:t>
            </a:r>
            <a:r>
              <a:rPr dirty="0"/>
              <a:t> </a:t>
            </a:r>
            <a:r>
              <a:rPr lang="lv-LV" dirty="0"/>
              <a:t>noslēguma ziņojumu (10 </a:t>
            </a:r>
            <a:r>
              <a:rPr lang="lv-LV" dirty="0" err="1"/>
              <a:t>dd</a:t>
            </a:r>
            <a:r>
              <a:rPr lang="lv-LV" dirty="0"/>
              <a:t> laikā pēc atbalsta perioda)</a:t>
            </a:r>
            <a:endParaRPr dirty="0"/>
          </a:p>
        </p:txBody>
      </p:sp>
      <p:sp>
        <p:nvSpPr>
          <p:cNvPr id="146" name="LIAA izvērtē…"/>
          <p:cNvSpPr txBox="1"/>
          <p:nvPr/>
        </p:nvSpPr>
        <p:spPr>
          <a:xfrm>
            <a:off x="20743762" y="5488072"/>
            <a:ext cx="3132019"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defTabSz="2009394" hangingPunct="1"/>
            <a:r>
              <a:rPr lang="lv-LV" sz="2400" dirty="0">
                <a:solidFill>
                  <a:prstClr val="white"/>
                </a:solidFill>
                <a:cs typeface="Calibri"/>
              </a:rPr>
              <a:t>LIAA izvērtē noslēguma ziņojumu un nosaka faktiski piešķirtā atbalsta apmēru</a:t>
            </a:r>
          </a:p>
        </p:txBody>
      </p:sp>
      <p:sp>
        <p:nvSpPr>
          <p:cNvPr id="2" name="TextBox 1">
            <a:extLst>
              <a:ext uri="{FF2B5EF4-FFF2-40B4-BE49-F238E27FC236}">
                <a16:creationId xmlns:a16="http://schemas.microsoft.com/office/drawing/2014/main" id="{2A8FD3B7-428D-6A1C-E34F-E25C5BE27773}"/>
              </a:ext>
            </a:extLst>
          </p:cNvPr>
          <p:cNvSpPr txBox="1"/>
          <p:nvPr/>
        </p:nvSpPr>
        <p:spPr>
          <a:xfrm>
            <a:off x="3647788" y="8867659"/>
            <a:ext cx="4033172" cy="34359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5450" tIns="55450" rIns="55450" bIns="55450" numCol="1" spcCol="38100" rtlCol="0" anchor="t">
            <a:spAutoFit/>
          </a:bodyPr>
          <a:lstStyle/>
          <a:p>
            <a:r>
              <a:rPr lang="lv-LV" sz="2800" dirty="0">
                <a:solidFill>
                  <a:schemeClr val="bg1"/>
                </a:solidFill>
              </a:rPr>
              <a:t>Atbalsta programma piemērojama par pilniem kalendārajiem mēnešiem t.i. no vērtēšanas komisijas lēmuma pieņemšanas mēneša vai no nākamā secīgā mēneša</a:t>
            </a:r>
          </a:p>
          <a:p>
            <a:pPr marL="0" marR="0" indent="0" algn="l" defTabSz="1109609" rtl="0" fontAlgn="auto" latinLnBrk="0" hangingPunct="0">
              <a:lnSpc>
                <a:spcPct val="100000"/>
              </a:lnSpc>
              <a:spcBef>
                <a:spcPts val="0"/>
              </a:spcBef>
              <a:spcAft>
                <a:spcPts val="0"/>
              </a:spcAft>
              <a:buClrTx/>
              <a:buSzTx/>
              <a:buFontTx/>
              <a:buNone/>
              <a:tabLst/>
            </a:pPr>
            <a:endParaRPr kumimoji="0" lang="lv-LV" sz="2000" b="0" i="0" u="none" strike="noStrike" cap="none" spc="0" normalizeH="0" baseline="0" dirty="0">
              <a:ln>
                <a:noFill/>
              </a:ln>
              <a:solidFill>
                <a:srgbClr val="000000"/>
              </a:solidFill>
              <a:effectLst/>
              <a:uFillTx/>
              <a:latin typeface="+mn-lt"/>
              <a:ea typeface="+mn-ea"/>
              <a:cs typeface="+mn-cs"/>
              <a:sym typeface="Armin Grotesk Regular"/>
            </a:endParaRPr>
          </a:p>
        </p:txBody>
      </p:sp>
      <p:sp>
        <p:nvSpPr>
          <p:cNvPr id="3" name="TextBox 2">
            <a:extLst>
              <a:ext uri="{FF2B5EF4-FFF2-40B4-BE49-F238E27FC236}">
                <a16:creationId xmlns:a16="http://schemas.microsoft.com/office/drawing/2014/main" id="{03638413-5489-64B9-6EC0-1FF11C7524E0}"/>
              </a:ext>
            </a:extLst>
          </p:cNvPr>
          <p:cNvSpPr txBox="1"/>
          <p:nvPr/>
        </p:nvSpPr>
        <p:spPr>
          <a:xfrm>
            <a:off x="7713917" y="8852200"/>
            <a:ext cx="4914788" cy="47286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5450" tIns="55450" rIns="55450" bIns="55450" numCol="1" spcCol="38100" rtlCol="0" anchor="t">
            <a:spAutoFit/>
          </a:bodyPr>
          <a:lstStyle/>
          <a:p>
            <a:r>
              <a:rPr lang="lv-LV" sz="2800" dirty="0" err="1">
                <a:solidFill>
                  <a:schemeClr val="bg1"/>
                </a:solidFill>
              </a:rPr>
              <a:t>Jaunuzņēmums</a:t>
            </a:r>
            <a:r>
              <a:rPr lang="lv-LV" sz="2800" dirty="0">
                <a:solidFill>
                  <a:schemeClr val="bg1"/>
                </a:solidFill>
              </a:rPr>
              <a:t> visā atbalsta periodā maksā fiksēto maksājumu par apstiprinātajiem darbiniekiem un veic papildu obligātās iemaksas valsts pensiju apdrošināšanai vai iemaksas privātajā brīvprātīgajā pensiju shēmā (pēc darbinieka izvēles, izvēlas vienu reizi, iemaksas veic </a:t>
            </a:r>
            <a:r>
              <a:rPr lang="lv-LV" sz="2800" dirty="0" err="1">
                <a:solidFill>
                  <a:schemeClr val="bg1"/>
                </a:solidFill>
              </a:rPr>
              <a:t>jaunuzņēmums</a:t>
            </a:r>
            <a:r>
              <a:rPr lang="lv-LV" sz="2800" dirty="0">
                <a:solidFill>
                  <a:schemeClr val="bg1"/>
                </a:solidFill>
              </a:rPr>
              <a:t>)</a:t>
            </a:r>
          </a:p>
          <a:p>
            <a:pPr marL="0" marR="0" indent="0" algn="l" defTabSz="1109609" rtl="0" fontAlgn="auto" latinLnBrk="0" hangingPunct="0">
              <a:lnSpc>
                <a:spcPct val="100000"/>
              </a:lnSpc>
              <a:spcBef>
                <a:spcPts val="0"/>
              </a:spcBef>
              <a:spcAft>
                <a:spcPts val="0"/>
              </a:spcAft>
              <a:buClrTx/>
              <a:buSzTx/>
              <a:buFontTx/>
              <a:buNone/>
              <a:tabLst/>
            </a:pPr>
            <a:endParaRPr kumimoji="0" lang="lv-LV" sz="2000" b="0" i="0" u="none" strike="noStrike" cap="none" spc="0" normalizeH="0" baseline="0" dirty="0">
              <a:ln>
                <a:noFill/>
              </a:ln>
              <a:solidFill>
                <a:srgbClr val="000000"/>
              </a:solidFill>
              <a:effectLst/>
              <a:uFillTx/>
              <a:latin typeface="+mn-lt"/>
              <a:ea typeface="+mn-ea"/>
              <a:cs typeface="+mn-cs"/>
              <a:sym typeface="Armin Grotesk Regula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Jaunuzņēmumu atbalsts"/>
          <p:cNvSpPr txBox="1">
            <a:spLocks noGrp="1"/>
          </p:cNvSpPr>
          <p:nvPr>
            <p:ph type="title" idx="4294967295"/>
          </p:nvPr>
        </p:nvSpPr>
        <p:spPr>
          <a:xfrm>
            <a:off x="1241704" y="1620158"/>
            <a:ext cx="18847952" cy="2059931"/>
          </a:xfrm>
          <a:prstGeom prst="rect">
            <a:avLst/>
          </a:prstGeom>
        </p:spPr>
        <p:txBody>
          <a:bodyPr>
            <a:normAutofit/>
          </a:bodyPr>
          <a:lstStyle>
            <a:lvl1pPr defTabSz="1109609">
              <a:defRPr>
                <a:solidFill>
                  <a:srgbClr val="A7A7A7"/>
                </a:solidFill>
                <a:latin typeface="Armin Grotesk UltraBold"/>
                <a:ea typeface="Armin Grotesk UltraBold"/>
                <a:cs typeface="Armin Grotesk UltraBold"/>
                <a:sym typeface="Armin Grotesk UltraBold"/>
              </a:defRPr>
            </a:lvl1pPr>
          </a:lstStyle>
          <a:p>
            <a:r>
              <a:t>Jaunuzņēmumu atbalsts</a:t>
            </a:r>
          </a:p>
        </p:txBody>
      </p:sp>
      <p:sp>
        <p:nvSpPr>
          <p:cNvPr id="52" name="Atbalsta mērķis ir veicināt  jaunuzņēmumu veidošanos Latvijā, lai sekmētu pētniecību, kā arī inovatīvu ideju, produktu vai procesu izstrādi un komercializāciju.…"/>
          <p:cNvSpPr txBox="1">
            <a:spLocks noGrp="1"/>
          </p:cNvSpPr>
          <p:nvPr>
            <p:ph type="body" sz="half" idx="4294967295"/>
          </p:nvPr>
        </p:nvSpPr>
        <p:spPr>
          <a:xfrm>
            <a:off x="1821606" y="4717649"/>
            <a:ext cx="13625794" cy="8141102"/>
          </a:xfrm>
          <a:prstGeom prst="rect">
            <a:avLst/>
          </a:prstGeom>
        </p:spPr>
        <p:txBody>
          <a:bodyPr>
            <a:normAutofit/>
          </a:bodyPr>
          <a:lstStyle/>
          <a:p>
            <a:pPr marL="0" indent="0" defTabSz="1109609">
              <a:lnSpc>
                <a:spcPct val="80000"/>
              </a:lnSpc>
              <a:spcBef>
                <a:spcPts val="0"/>
              </a:spcBef>
              <a:buSzTx/>
              <a:buFontTx/>
              <a:buNone/>
              <a:defRPr sz="3300">
                <a:solidFill>
                  <a:srgbClr val="A7A7A7"/>
                </a:solidFill>
                <a:latin typeface="Armin Grotesk UltraBold"/>
                <a:ea typeface="Armin Grotesk UltraBold"/>
                <a:cs typeface="Armin Grotesk UltraBold"/>
                <a:sym typeface="Armin Grotesk UltraBold"/>
              </a:defRPr>
            </a:pPr>
            <a:r>
              <a:rPr dirty="0" err="1"/>
              <a:t>Atbalsta</a:t>
            </a:r>
            <a:r>
              <a:rPr dirty="0"/>
              <a:t> </a:t>
            </a:r>
            <a:r>
              <a:rPr dirty="0" err="1"/>
              <a:t>mērķis</a:t>
            </a:r>
            <a:r>
              <a:rPr dirty="0"/>
              <a:t> </a:t>
            </a:r>
            <a:r>
              <a:rPr dirty="0" err="1"/>
              <a:t>ir</a:t>
            </a:r>
            <a:r>
              <a:rPr dirty="0"/>
              <a:t> </a:t>
            </a:r>
            <a:r>
              <a:rPr dirty="0" err="1"/>
              <a:t>veicināt</a:t>
            </a:r>
            <a:r>
              <a:rPr dirty="0"/>
              <a:t>  </a:t>
            </a:r>
            <a:r>
              <a:rPr dirty="0" err="1"/>
              <a:t>jaunuzņēmumu</a:t>
            </a:r>
            <a:r>
              <a:rPr dirty="0"/>
              <a:t> </a:t>
            </a:r>
            <a:r>
              <a:rPr dirty="0" err="1"/>
              <a:t>veidošanos</a:t>
            </a:r>
            <a:r>
              <a:rPr dirty="0"/>
              <a:t> </a:t>
            </a:r>
            <a:r>
              <a:rPr dirty="0" err="1"/>
              <a:t>Latvijā</a:t>
            </a:r>
            <a:r>
              <a:rPr dirty="0"/>
              <a:t>, </a:t>
            </a:r>
            <a:r>
              <a:rPr dirty="0" err="1"/>
              <a:t>lai</a:t>
            </a:r>
            <a:r>
              <a:rPr dirty="0"/>
              <a:t> </a:t>
            </a:r>
            <a:r>
              <a:rPr dirty="0" err="1"/>
              <a:t>sekmētu</a:t>
            </a:r>
            <a:r>
              <a:rPr dirty="0"/>
              <a:t> </a:t>
            </a:r>
            <a:r>
              <a:rPr dirty="0" err="1"/>
              <a:t>pētniecību</a:t>
            </a:r>
            <a:r>
              <a:rPr dirty="0"/>
              <a:t>, </a:t>
            </a:r>
            <a:r>
              <a:rPr dirty="0" err="1"/>
              <a:t>kā</a:t>
            </a:r>
            <a:r>
              <a:rPr dirty="0"/>
              <a:t> </a:t>
            </a:r>
            <a:r>
              <a:rPr dirty="0" err="1"/>
              <a:t>arī</a:t>
            </a:r>
            <a:r>
              <a:rPr dirty="0"/>
              <a:t> </a:t>
            </a:r>
            <a:r>
              <a:rPr dirty="0" err="1"/>
              <a:t>inovatīvu</a:t>
            </a:r>
            <a:r>
              <a:rPr dirty="0"/>
              <a:t> </a:t>
            </a:r>
            <a:r>
              <a:rPr dirty="0" err="1"/>
              <a:t>ideju</a:t>
            </a:r>
            <a:r>
              <a:rPr dirty="0"/>
              <a:t>, </a:t>
            </a:r>
            <a:r>
              <a:rPr dirty="0" err="1"/>
              <a:t>produktu</a:t>
            </a:r>
            <a:r>
              <a:rPr dirty="0"/>
              <a:t> </a:t>
            </a:r>
            <a:r>
              <a:rPr dirty="0" err="1"/>
              <a:t>vai</a:t>
            </a:r>
            <a:r>
              <a:rPr dirty="0"/>
              <a:t> </a:t>
            </a:r>
            <a:r>
              <a:rPr dirty="0" err="1"/>
              <a:t>procesu</a:t>
            </a:r>
            <a:r>
              <a:rPr dirty="0"/>
              <a:t> </a:t>
            </a:r>
            <a:r>
              <a:rPr dirty="0" err="1"/>
              <a:t>izstrādi</a:t>
            </a:r>
            <a:r>
              <a:rPr dirty="0"/>
              <a:t> un </a:t>
            </a:r>
            <a:r>
              <a:rPr dirty="0" err="1"/>
              <a:t>komercializāciju</a:t>
            </a:r>
            <a:endParaRPr dirty="0"/>
          </a:p>
          <a:p>
            <a:pPr marL="317500" indent="-317500" algn="just" defTabSz="1109609" hangingPunct="1">
              <a:lnSpc>
                <a:spcPct val="100000"/>
              </a:lnSpc>
              <a:spcBef>
                <a:spcPts val="0"/>
              </a:spcBef>
              <a:buClr>
                <a:srgbClr val="942235"/>
              </a:buClr>
              <a:defRPr sz="3000"/>
            </a:pPr>
            <a:endParaRPr dirty="0"/>
          </a:p>
          <a:p>
            <a:pPr marL="0" indent="0" defTabSz="1109609">
              <a:lnSpc>
                <a:spcPct val="80000"/>
              </a:lnSpc>
              <a:spcBef>
                <a:spcPts val="0"/>
              </a:spcBef>
              <a:buSzTx/>
              <a:buFontTx/>
              <a:buNone/>
              <a:defRPr sz="3300">
                <a:latin typeface="Armin Grotesk SemiBold"/>
                <a:ea typeface="Armin Grotesk SemiBold"/>
                <a:cs typeface="Armin Grotesk SemiBold"/>
                <a:sym typeface="Armin Grotesk SemiBold"/>
              </a:defRPr>
            </a:pPr>
            <a:r>
              <a:rPr dirty="0" err="1"/>
              <a:t>Jaunuzņēmumiem</a:t>
            </a:r>
            <a:r>
              <a:rPr dirty="0"/>
              <a:t> </a:t>
            </a:r>
            <a:r>
              <a:rPr dirty="0" err="1"/>
              <a:t>ir</a:t>
            </a:r>
            <a:r>
              <a:rPr dirty="0"/>
              <a:t> </a:t>
            </a:r>
            <a:r>
              <a:rPr dirty="0" err="1"/>
              <a:t>iespēja</a:t>
            </a:r>
            <a:r>
              <a:rPr dirty="0"/>
              <a:t> </a:t>
            </a:r>
            <a:r>
              <a:rPr dirty="0" err="1"/>
              <a:t>saņemt</a:t>
            </a:r>
            <a:r>
              <a:rPr dirty="0"/>
              <a:t> </a:t>
            </a:r>
            <a:r>
              <a:rPr dirty="0" err="1"/>
              <a:t>atbalstu</a:t>
            </a:r>
            <a:r>
              <a:rPr dirty="0"/>
              <a:t> </a:t>
            </a:r>
            <a:r>
              <a:rPr dirty="0" err="1"/>
              <a:t>divās</a:t>
            </a:r>
            <a:r>
              <a:rPr dirty="0"/>
              <a:t> </a:t>
            </a:r>
            <a:r>
              <a:rPr dirty="0" err="1"/>
              <a:t>programmās</a:t>
            </a:r>
            <a:r>
              <a:rPr dirty="0"/>
              <a:t>:</a:t>
            </a:r>
          </a:p>
          <a:p>
            <a:pPr marL="0" indent="0" defTabSz="1109609">
              <a:lnSpc>
                <a:spcPct val="80000"/>
              </a:lnSpc>
              <a:spcBef>
                <a:spcPts val="0"/>
              </a:spcBef>
              <a:buSzTx/>
              <a:buFontTx/>
              <a:buNone/>
              <a:defRPr sz="3300"/>
            </a:pPr>
            <a:endParaRPr dirty="0"/>
          </a:p>
          <a:p>
            <a:pPr marL="571500" indent="-571500" defTabSz="914400">
              <a:lnSpc>
                <a:spcPct val="80000"/>
              </a:lnSpc>
              <a:spcBef>
                <a:spcPts val="0"/>
              </a:spcBef>
              <a:buClr>
                <a:srgbClr val="942235"/>
              </a:buClr>
              <a:buSzPct val="150000"/>
              <a:buFontTx/>
              <a:defRPr sz="3300"/>
            </a:pPr>
            <a:r>
              <a:rPr dirty="0" err="1"/>
              <a:t>saņemot</a:t>
            </a:r>
            <a:r>
              <a:rPr dirty="0"/>
              <a:t> </a:t>
            </a:r>
            <a:r>
              <a:rPr dirty="0" err="1"/>
              <a:t>līdzfinansējumu</a:t>
            </a:r>
            <a:r>
              <a:rPr dirty="0"/>
              <a:t> 45% </a:t>
            </a:r>
            <a:r>
              <a:rPr dirty="0" err="1"/>
              <a:t>apmērā</a:t>
            </a:r>
            <a:r>
              <a:rPr dirty="0"/>
              <a:t> </a:t>
            </a:r>
            <a:r>
              <a:rPr dirty="0" err="1">
                <a:latin typeface="Armin Grotesk SemiBold"/>
                <a:ea typeface="Armin Grotesk SemiBold"/>
                <a:cs typeface="Armin Grotesk SemiBold"/>
                <a:sym typeface="Armin Grotesk SemiBold"/>
              </a:rPr>
              <a:t>augsti</a:t>
            </a:r>
            <a:r>
              <a:rPr dirty="0">
                <a:latin typeface="Armin Grotesk SemiBold"/>
                <a:ea typeface="Armin Grotesk SemiBold"/>
                <a:cs typeface="Armin Grotesk SemiBold"/>
                <a:sym typeface="Armin Grotesk SemiBold"/>
              </a:rPr>
              <a:t> </a:t>
            </a:r>
            <a:r>
              <a:rPr dirty="0" err="1">
                <a:latin typeface="Armin Grotesk SemiBold"/>
                <a:ea typeface="Armin Grotesk SemiBold"/>
                <a:cs typeface="Armin Grotesk SemiBold"/>
                <a:sym typeface="Armin Grotesk SemiBold"/>
              </a:rPr>
              <a:t>kvalificētu</a:t>
            </a:r>
            <a:r>
              <a:rPr dirty="0">
                <a:latin typeface="Armin Grotesk SemiBold"/>
                <a:ea typeface="Armin Grotesk SemiBold"/>
                <a:cs typeface="Armin Grotesk SemiBold"/>
                <a:sym typeface="Armin Grotesk SemiBold"/>
              </a:rPr>
              <a:t> </a:t>
            </a:r>
            <a:r>
              <a:rPr dirty="0" err="1">
                <a:latin typeface="Armin Grotesk SemiBold"/>
                <a:ea typeface="Armin Grotesk SemiBold"/>
                <a:cs typeface="Armin Grotesk SemiBold"/>
                <a:sym typeface="Armin Grotesk SemiBold"/>
              </a:rPr>
              <a:t>darba</a:t>
            </a:r>
            <a:r>
              <a:rPr dirty="0">
                <a:latin typeface="Armin Grotesk SemiBold"/>
                <a:ea typeface="Armin Grotesk SemiBold"/>
                <a:cs typeface="Armin Grotesk SemiBold"/>
                <a:sym typeface="Armin Grotesk SemiBold"/>
              </a:rPr>
              <a:t> </a:t>
            </a:r>
            <a:r>
              <a:rPr dirty="0" err="1">
                <a:latin typeface="Armin Grotesk SemiBold"/>
                <a:ea typeface="Armin Grotesk SemiBold"/>
                <a:cs typeface="Armin Grotesk SemiBold"/>
                <a:sym typeface="Armin Grotesk SemiBold"/>
              </a:rPr>
              <a:t>ņēmēju</a:t>
            </a:r>
            <a:r>
              <a:rPr dirty="0">
                <a:latin typeface="Armin Grotesk SemiBold"/>
                <a:ea typeface="Armin Grotesk SemiBold"/>
                <a:cs typeface="Armin Grotesk SemiBold"/>
                <a:sym typeface="Armin Grotesk SemiBold"/>
              </a:rPr>
              <a:t> (AKD)</a:t>
            </a:r>
            <a:r>
              <a:rPr dirty="0"/>
              <a:t> </a:t>
            </a:r>
            <a:r>
              <a:rPr dirty="0" err="1"/>
              <a:t>atalgojuma</a:t>
            </a:r>
            <a:r>
              <a:rPr dirty="0"/>
              <a:t> </a:t>
            </a:r>
            <a:r>
              <a:rPr dirty="0" err="1"/>
              <a:t>izmaksām</a:t>
            </a:r>
            <a:endParaRPr lang="lv-LV" dirty="0"/>
          </a:p>
          <a:p>
            <a:pPr marL="571500" indent="-571500" defTabSz="914400">
              <a:lnSpc>
                <a:spcPct val="80000"/>
              </a:lnSpc>
              <a:spcBef>
                <a:spcPts val="0"/>
              </a:spcBef>
              <a:buClr>
                <a:srgbClr val="942235"/>
              </a:buClr>
              <a:buSzPct val="150000"/>
              <a:buFontTx/>
              <a:defRPr sz="3300"/>
            </a:pPr>
            <a:endParaRPr lang="lv-LV" dirty="0"/>
          </a:p>
          <a:p>
            <a:pPr marL="571500" indent="-571500" defTabSz="914400">
              <a:lnSpc>
                <a:spcPct val="80000"/>
              </a:lnSpc>
              <a:spcBef>
                <a:spcPts val="0"/>
              </a:spcBef>
              <a:buClr>
                <a:srgbClr val="942235"/>
              </a:buClr>
              <a:buSzPct val="150000"/>
              <a:buFontTx/>
              <a:defRPr sz="3300"/>
            </a:pPr>
            <a:endParaRPr dirty="0"/>
          </a:p>
          <a:p>
            <a:pPr marL="571500" indent="-571500" defTabSz="914400">
              <a:lnSpc>
                <a:spcPct val="80000"/>
              </a:lnSpc>
              <a:spcBef>
                <a:spcPts val="0"/>
              </a:spcBef>
              <a:buClr>
                <a:srgbClr val="942235"/>
              </a:buClr>
              <a:buSzPct val="150000"/>
              <a:buFontTx/>
              <a:defRPr sz="3300"/>
            </a:pPr>
            <a:r>
              <a:rPr dirty="0" err="1"/>
              <a:t>piemērojot</a:t>
            </a:r>
            <a:r>
              <a:rPr dirty="0">
                <a:latin typeface="Armin Grotesk SemiBold"/>
                <a:ea typeface="Armin Grotesk SemiBold"/>
                <a:cs typeface="Armin Grotesk SemiBold"/>
                <a:sym typeface="Armin Grotesk SemiBold"/>
              </a:rPr>
              <a:t> </a:t>
            </a:r>
            <a:r>
              <a:rPr dirty="0" err="1"/>
              <a:t>darbaspēka</a:t>
            </a:r>
            <a:r>
              <a:rPr dirty="0"/>
              <a:t> </a:t>
            </a:r>
            <a:r>
              <a:rPr dirty="0" err="1">
                <a:latin typeface="Armin Grotesk SemiBold"/>
                <a:ea typeface="Armin Grotesk SemiBold"/>
                <a:cs typeface="Armin Grotesk SemiBold"/>
                <a:sym typeface="Armin Grotesk SemiBold"/>
              </a:rPr>
              <a:t>nodokļu</a:t>
            </a:r>
            <a:r>
              <a:rPr dirty="0">
                <a:latin typeface="Armin Grotesk SemiBold"/>
                <a:ea typeface="Armin Grotesk SemiBold"/>
                <a:cs typeface="Armin Grotesk SemiBold"/>
                <a:sym typeface="Armin Grotesk SemiBold"/>
              </a:rPr>
              <a:t> </a:t>
            </a:r>
            <a:r>
              <a:rPr dirty="0" err="1">
                <a:latin typeface="Armin Grotesk SemiBold"/>
                <a:ea typeface="Armin Grotesk SemiBold"/>
                <a:cs typeface="Armin Grotesk SemiBold"/>
                <a:sym typeface="Armin Grotesk SemiBold"/>
              </a:rPr>
              <a:t>atvieglojumus</a:t>
            </a:r>
            <a:r>
              <a:rPr dirty="0"/>
              <a:t> </a:t>
            </a:r>
            <a:r>
              <a:rPr dirty="0" err="1"/>
              <a:t>jeb</a:t>
            </a:r>
            <a:r>
              <a:rPr dirty="0"/>
              <a:t> </a:t>
            </a:r>
            <a:r>
              <a:rPr dirty="0" err="1"/>
              <a:t>maksājot</a:t>
            </a:r>
            <a:r>
              <a:rPr dirty="0"/>
              <a:t> </a:t>
            </a:r>
            <a:r>
              <a:rPr dirty="0" err="1"/>
              <a:t>samazinātus</a:t>
            </a:r>
            <a:r>
              <a:rPr dirty="0"/>
              <a:t> </a:t>
            </a:r>
            <a:r>
              <a:rPr dirty="0" err="1"/>
              <a:t>nodokļus</a:t>
            </a:r>
            <a:endParaRPr dirty="0"/>
          </a:p>
          <a:p>
            <a:pPr marL="548640" indent="-548640" defTabSz="1109609">
              <a:lnSpc>
                <a:spcPct val="80000"/>
              </a:lnSpc>
              <a:spcBef>
                <a:spcPts val="0"/>
              </a:spcBef>
              <a:buChar char="▪"/>
              <a:defRPr sz="3300"/>
            </a:pPr>
            <a:endParaRPr dirty="0"/>
          </a:p>
          <a:p>
            <a:pPr marL="0" indent="0" defTabSz="1109609">
              <a:lnSpc>
                <a:spcPct val="80000"/>
              </a:lnSpc>
              <a:spcBef>
                <a:spcPts val="0"/>
              </a:spcBef>
              <a:buSzTx/>
              <a:buFontTx/>
              <a:buNone/>
              <a:defRPr sz="3300"/>
            </a:pPr>
            <a:endParaRPr dirty="0"/>
          </a:p>
          <a:p>
            <a:pPr marL="0" indent="0" defTabSz="1109609">
              <a:lnSpc>
                <a:spcPct val="80000"/>
              </a:lnSpc>
              <a:spcBef>
                <a:spcPts val="0"/>
              </a:spcBef>
              <a:buSzTx/>
              <a:buFontTx/>
              <a:buNone/>
              <a:defRPr sz="3300" i="1"/>
            </a:pPr>
            <a:r>
              <a:rPr dirty="0"/>
              <a:t>AKD </a:t>
            </a:r>
            <a:r>
              <a:rPr dirty="0" err="1"/>
              <a:t>atbalstu</a:t>
            </a:r>
            <a:r>
              <a:rPr dirty="0"/>
              <a:t> </a:t>
            </a:r>
            <a:r>
              <a:rPr dirty="0" err="1"/>
              <a:t>līdzfinansē</a:t>
            </a:r>
            <a:r>
              <a:rPr dirty="0"/>
              <a:t> ERAF</a:t>
            </a:r>
            <a:r>
              <a:rPr lang="lv-LV" dirty="0"/>
              <a:t> (finansējums - 2 625 000 EUR, termiņš līdz 30.04.2027.)</a:t>
            </a:r>
            <a:r>
              <a:rPr dirty="0"/>
              <a:t>, </a:t>
            </a:r>
            <a:r>
              <a:rPr dirty="0" err="1"/>
              <a:t>savukārt</a:t>
            </a:r>
            <a:r>
              <a:rPr dirty="0"/>
              <a:t> </a:t>
            </a:r>
            <a:r>
              <a:rPr dirty="0" err="1"/>
              <a:t>nodokļa</a:t>
            </a:r>
            <a:r>
              <a:rPr dirty="0"/>
              <a:t> </a:t>
            </a:r>
            <a:r>
              <a:rPr dirty="0" err="1"/>
              <a:t>atvieglojumi</a:t>
            </a:r>
            <a:r>
              <a:rPr dirty="0"/>
              <a:t> </a:t>
            </a:r>
            <a:r>
              <a:rPr dirty="0" err="1"/>
              <a:t>tiek</a:t>
            </a:r>
            <a:r>
              <a:rPr dirty="0"/>
              <a:t> </a:t>
            </a:r>
            <a:r>
              <a:rPr dirty="0" err="1"/>
              <a:t>sniegti</a:t>
            </a:r>
            <a:r>
              <a:rPr dirty="0"/>
              <a:t> </a:t>
            </a:r>
            <a:r>
              <a:rPr dirty="0" err="1"/>
              <a:t>ar</a:t>
            </a:r>
            <a:r>
              <a:rPr dirty="0"/>
              <a:t> </a:t>
            </a:r>
            <a:r>
              <a:rPr dirty="0" err="1"/>
              <a:t>valsts</a:t>
            </a:r>
            <a:r>
              <a:rPr dirty="0"/>
              <a:t> </a:t>
            </a:r>
            <a:r>
              <a:rPr dirty="0" err="1"/>
              <a:t>budžeta</a:t>
            </a:r>
            <a:r>
              <a:rPr dirty="0"/>
              <a:t> </a:t>
            </a:r>
            <a:r>
              <a:rPr dirty="0" err="1"/>
              <a:t>atbalstu</a:t>
            </a:r>
            <a:endParaRPr dirty="0"/>
          </a:p>
          <a:p>
            <a:pPr marL="0" indent="0" algn="just" defTabSz="1109609">
              <a:lnSpc>
                <a:spcPct val="80000"/>
              </a:lnSpc>
              <a:spcBef>
                <a:spcPts val="0"/>
              </a:spcBef>
              <a:buSzTx/>
              <a:buFontTx/>
              <a:buNone/>
              <a:defRPr sz="3300" i="1"/>
            </a:pPr>
            <a:r>
              <a:rPr dirty="0"/>
              <a:t> </a:t>
            </a:r>
          </a:p>
        </p:txBody>
      </p:sp>
      <p:pic>
        <p:nvPicPr>
          <p:cNvPr id="53" name="shutterstock_697487428.jpg" descr="shutterstock_697487428.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6493425" y="-1"/>
            <a:ext cx="7269488" cy="13716001"/>
          </a:xfrm>
          <a:prstGeom prst="rect">
            <a:avLst/>
          </a:prstGeom>
          <a:ln w="12700">
            <a:miter lim="400000"/>
          </a:ln>
        </p:spPr>
      </p:pic>
      <p:pic>
        <p:nvPicPr>
          <p:cNvPr id="3" name="Picture 2" descr="A person standing in front of a whiteboard&#10;&#10;Description automatically generated">
            <a:extLst>
              <a:ext uri="{FF2B5EF4-FFF2-40B4-BE49-F238E27FC236}">
                <a16:creationId xmlns:a16="http://schemas.microsoft.com/office/drawing/2014/main" id="{0597E719-9A15-412E-8E35-EB1BBCFA10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21"/>
          <a:stretch/>
        </p:blipFill>
        <p:spPr>
          <a:xfrm>
            <a:off x="16493426" y="0"/>
            <a:ext cx="8349910" cy="13617146"/>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itle 1"/>
          <p:cNvSpPr txBox="1">
            <a:spLocks noGrp="1"/>
          </p:cNvSpPr>
          <p:nvPr>
            <p:ph type="title" idx="4294967295"/>
          </p:nvPr>
        </p:nvSpPr>
        <p:spPr>
          <a:xfrm>
            <a:off x="2554197" y="3481972"/>
            <a:ext cx="17450029" cy="10283527"/>
          </a:xfrm>
          <a:prstGeom prst="rect">
            <a:avLst/>
          </a:prstGeom>
        </p:spPr>
        <p:txBody>
          <a:bodyPr>
            <a:normAutofit/>
          </a:bodyPr>
          <a:lstStyle>
            <a:lvl1pPr defTabSz="1109609">
              <a:defRPr>
                <a:solidFill>
                  <a:srgbClr val="A7A7A7"/>
                </a:solidFill>
                <a:latin typeface="Armin Grotesk UltraBold"/>
                <a:ea typeface="Armin Grotesk UltraBold"/>
                <a:cs typeface="Armin Grotesk UltraBold"/>
                <a:sym typeface="Armin Grotesk UltraBold"/>
              </a:defRPr>
            </a:lvl1pPr>
          </a:lstStyle>
          <a:p>
            <a:r>
              <a:rPr dirty="0" err="1"/>
              <a:t>Paldies</a:t>
            </a:r>
            <a:r>
              <a:rPr dirty="0"/>
              <a:t>!</a:t>
            </a:r>
          </a:p>
        </p:txBody>
      </p:sp>
      <p:sp>
        <p:nvSpPr>
          <p:cNvPr id="149" name="Title 1"/>
          <p:cNvSpPr txBox="1"/>
          <p:nvPr/>
        </p:nvSpPr>
        <p:spPr>
          <a:xfrm>
            <a:off x="3466986" y="6529541"/>
            <a:ext cx="17450029" cy="19531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gn="ctr" defTabSz="876591">
              <a:lnSpc>
                <a:spcPct val="80000"/>
              </a:lnSpc>
              <a:defRPr sz="3160">
                <a:solidFill>
                  <a:srgbClr val="942235"/>
                </a:solidFill>
                <a:latin typeface="Armin Grotesk UltraBold"/>
                <a:ea typeface="Armin Grotesk UltraBold"/>
                <a:cs typeface="Armin Grotesk UltraBold"/>
                <a:sym typeface="Armin Grotesk UltraBold"/>
              </a:defRPr>
            </a:pPr>
            <a:r>
              <a:rPr sz="5000" b="1" dirty="0"/>
              <a:t>WWW.BUSINESS.GOV.LV</a:t>
            </a:r>
            <a:br>
              <a:rPr dirty="0"/>
            </a:br>
            <a:br>
              <a:rPr dirty="0"/>
            </a:br>
            <a:br>
              <a:rPr dirty="0"/>
            </a:br>
            <a:endParaRPr dirty="0"/>
          </a:p>
        </p:txBody>
      </p:sp>
      <p:sp>
        <p:nvSpPr>
          <p:cNvPr id="150" name="Chevron"/>
          <p:cNvSpPr/>
          <p:nvPr/>
        </p:nvSpPr>
        <p:spPr>
          <a:xfrm>
            <a:off x="15142456" y="5251283"/>
            <a:ext cx="3382155" cy="3433412"/>
          </a:xfrm>
          <a:prstGeom prst="chevron">
            <a:avLst>
              <a:gd name="adj" fmla="val 53902"/>
            </a:avLst>
          </a:prstGeom>
          <a:solidFill>
            <a:srgbClr val="942235"/>
          </a:solidFill>
          <a:ln w="12700">
            <a:miter lim="400000"/>
          </a:ln>
        </p:spPr>
        <p:txBody>
          <a:bodyPr lIns="45718" tIns="45718" rIns="45718" bIns="45718" anchor="ctr"/>
          <a:lstStyle/>
          <a:p>
            <a:pPr algn="ctr" defTabSz="2009394">
              <a:defRPr sz="1800">
                <a:solidFill>
                  <a:srgbClr val="FFFFFF"/>
                </a:solidFill>
              </a:defRPr>
            </a:pPr>
            <a:endParaRPr/>
          </a:p>
        </p:txBody>
      </p:sp>
      <p:pic>
        <p:nvPicPr>
          <p:cNvPr id="3" name="Picture 2" descr="A black and white flag with white text&#10;&#10;Description automatically generated">
            <a:extLst>
              <a:ext uri="{FF2B5EF4-FFF2-40B4-BE49-F238E27FC236}">
                <a16:creationId xmlns:a16="http://schemas.microsoft.com/office/drawing/2014/main" id="{A547062C-1485-6088-0F37-6C9C052B3A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5098" y="10881690"/>
            <a:ext cx="3824210" cy="1653641"/>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1"/>
          <p:cNvSpPr txBox="1"/>
          <p:nvPr/>
        </p:nvSpPr>
        <p:spPr>
          <a:xfrm>
            <a:off x="1210568" y="1607275"/>
            <a:ext cx="14396577" cy="99681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9600">
                <a:solidFill>
                  <a:srgbClr val="A7A7A7"/>
                </a:solidFill>
                <a:latin typeface="Armin Grotesk UltraBold"/>
                <a:ea typeface="Armin Grotesk UltraBold"/>
                <a:cs typeface="Armin Grotesk UltraBold"/>
                <a:sym typeface="Armin Grotesk UltraBold"/>
              </a:defRPr>
            </a:lvl1pPr>
          </a:lstStyle>
          <a:p>
            <a:pPr algn="ctr"/>
            <a:r>
              <a:rPr lang="lv-LV" dirty="0" err="1"/>
              <a:t>Jaunuzņēmumu</a:t>
            </a:r>
            <a:r>
              <a:rPr lang="lv-LV" dirty="0"/>
              <a:t> darbības atbalsta likums</a:t>
            </a:r>
            <a:endParaRPr lang="en-US" dirty="0"/>
          </a:p>
        </p:txBody>
      </p:sp>
      <p:sp>
        <p:nvSpPr>
          <p:cNvPr id="56" name="TextBox 4"/>
          <p:cNvSpPr txBox="1"/>
          <p:nvPr/>
        </p:nvSpPr>
        <p:spPr>
          <a:xfrm>
            <a:off x="1793530" y="5905062"/>
            <a:ext cx="6884462" cy="54035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450" tIns="55450" rIns="55450" bIns="55450">
            <a:spAutoFit/>
          </a:bodyPr>
          <a:lstStyle/>
          <a:p>
            <a:pPr defTabSz="914400">
              <a:lnSpc>
                <a:spcPct val="80000"/>
              </a:lnSpc>
              <a:buClr>
                <a:srgbClr val="942235"/>
              </a:buClr>
              <a:buSzPct val="150000"/>
              <a:defRPr sz="3300">
                <a:solidFill>
                  <a:srgbClr val="FFFFFF"/>
                </a:solidFill>
              </a:defRPr>
            </a:pPr>
            <a:r>
              <a:rPr lang="lv-LV" dirty="0"/>
              <a:t>Augsti kvalificētu darba ņēmēju piesaiste</a:t>
            </a:r>
          </a:p>
          <a:p>
            <a:pPr marL="571500" indent="-571500" defTabSz="914400">
              <a:lnSpc>
                <a:spcPct val="80000"/>
              </a:lnSpc>
              <a:buClr>
                <a:srgbClr val="942235"/>
              </a:buClr>
              <a:buSzPct val="150000"/>
              <a:buChar char="•"/>
              <a:defRPr sz="3300">
                <a:solidFill>
                  <a:srgbClr val="FFFFFF"/>
                </a:solidFill>
              </a:defRPr>
            </a:pPr>
            <a:endParaRPr lang="lv-LV" dirty="0"/>
          </a:p>
          <a:p>
            <a:pPr marL="571500" indent="-571500" defTabSz="914400">
              <a:lnSpc>
                <a:spcPct val="80000"/>
              </a:lnSpc>
              <a:buClr>
                <a:srgbClr val="942235"/>
              </a:buClr>
              <a:buSzPct val="150000"/>
              <a:buChar char="•"/>
              <a:defRPr sz="3300">
                <a:solidFill>
                  <a:srgbClr val="FFFFFF"/>
                </a:solidFill>
              </a:defRPr>
            </a:pPr>
            <a:r>
              <a:rPr lang="lv-LV" dirty="0"/>
              <a:t>MKN 74 (pieteikšanās un administrēšanas kārtība)</a:t>
            </a:r>
          </a:p>
          <a:p>
            <a:pPr marL="571500" indent="-571500" defTabSz="914400">
              <a:lnSpc>
                <a:spcPct val="80000"/>
              </a:lnSpc>
              <a:buClr>
                <a:srgbClr val="942235"/>
              </a:buClr>
              <a:buSzPct val="150000"/>
              <a:buChar char="•"/>
              <a:defRPr sz="3300">
                <a:solidFill>
                  <a:srgbClr val="FFFFFF"/>
                </a:solidFill>
              </a:defRPr>
            </a:pPr>
            <a:endParaRPr lang="lv-LV" dirty="0"/>
          </a:p>
          <a:p>
            <a:pPr marL="571500" indent="-571500" defTabSz="914400">
              <a:lnSpc>
                <a:spcPct val="80000"/>
              </a:lnSpc>
              <a:buClr>
                <a:srgbClr val="942235"/>
              </a:buClr>
              <a:buSzPct val="150000"/>
              <a:buChar char="•"/>
              <a:defRPr sz="3300">
                <a:solidFill>
                  <a:srgbClr val="FFFFFF"/>
                </a:solidFill>
              </a:defRPr>
            </a:pPr>
            <a:r>
              <a:rPr lang="lv-LV" dirty="0"/>
              <a:t>MKN 644 (jauns produkts/tehnoloģija, prasības un pienākumi darbiniekiem, alga) </a:t>
            </a:r>
          </a:p>
          <a:p>
            <a:pPr marL="571500" indent="-571500" defTabSz="914400">
              <a:lnSpc>
                <a:spcPct val="80000"/>
              </a:lnSpc>
              <a:buClr>
                <a:srgbClr val="942235"/>
              </a:buClr>
              <a:buSzPct val="150000"/>
              <a:buChar char="•"/>
              <a:defRPr sz="3300">
                <a:solidFill>
                  <a:srgbClr val="FFFFFF"/>
                </a:solidFill>
              </a:defRPr>
            </a:pPr>
            <a:endParaRPr lang="lv-LV" dirty="0"/>
          </a:p>
          <a:p>
            <a:pPr marL="571500" indent="-571500" defTabSz="914400">
              <a:lnSpc>
                <a:spcPct val="80000"/>
              </a:lnSpc>
              <a:buClr>
                <a:srgbClr val="942235"/>
              </a:buClr>
              <a:buSzPct val="150000"/>
              <a:buChar char="•"/>
              <a:defRPr sz="3300">
                <a:solidFill>
                  <a:srgbClr val="FFFFFF"/>
                </a:solidFill>
              </a:defRPr>
            </a:pPr>
            <a:r>
              <a:rPr lang="lv-LV" dirty="0"/>
              <a:t>Vienkāršoto izmaksu metodika (kur noteikta profesijas koda noteiktā stundas likme) </a:t>
            </a:r>
            <a:r>
              <a:rPr lang="lv-LV" dirty="0">
                <a:latin typeface="+mn-lt"/>
                <a:ea typeface="+mn-ea"/>
                <a:cs typeface="+mn-cs"/>
                <a:sym typeface="Armin Grotesk Regular"/>
              </a:rPr>
              <a:t>– </a:t>
            </a:r>
            <a:r>
              <a:rPr lang="lv-LV" u="sng" dirty="0">
                <a:solidFill>
                  <a:schemeClr val="bg1"/>
                </a:solidFill>
                <a:uFill>
                  <a:solidFill>
                    <a:srgbClr val="0000FF"/>
                  </a:solidFill>
                </a:uFill>
                <a:latin typeface="+mn-lt"/>
                <a:ea typeface="+mn-ea"/>
                <a:cs typeface="+mn-cs"/>
                <a:sym typeface="Armin Grotesk Regular"/>
                <a:hlinkClick r:id="rId2">
                  <a:extLst>
                    <a:ext uri="{A12FA001-AC4F-418D-AE19-62706E023703}">
                      <ahyp:hlinkClr xmlns:ahyp="http://schemas.microsoft.com/office/drawing/2018/hyperlinkcolor" val="tx"/>
                    </a:ext>
                  </a:extLst>
                </a:hlinkClick>
              </a:rPr>
              <a:t>PDF</a:t>
            </a:r>
            <a:endParaRPr lang="lv-LV" dirty="0">
              <a:solidFill>
                <a:schemeClr val="bg1"/>
              </a:solidFill>
            </a:endParaRPr>
          </a:p>
        </p:txBody>
      </p:sp>
      <p:sp>
        <p:nvSpPr>
          <p:cNvPr id="57" name="TextBox 9"/>
          <p:cNvSpPr txBox="1"/>
          <p:nvPr/>
        </p:nvSpPr>
        <p:spPr>
          <a:xfrm>
            <a:off x="9401939" y="5918143"/>
            <a:ext cx="6388321" cy="2143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5450" tIns="55450" rIns="55450" bIns="55450">
            <a:spAutoFit/>
          </a:bodyPr>
          <a:lstStyle/>
          <a:p>
            <a:pPr defTabSz="914400">
              <a:lnSpc>
                <a:spcPct val="80000"/>
              </a:lnSpc>
              <a:buClr>
                <a:srgbClr val="942235"/>
              </a:buClr>
              <a:buSzPct val="150000"/>
              <a:defRPr sz="3300">
                <a:solidFill>
                  <a:srgbClr val="FFFFFF"/>
                </a:solidFill>
              </a:defRPr>
            </a:pPr>
            <a:r>
              <a:rPr lang="lv-LV" dirty="0"/>
              <a:t>N</a:t>
            </a:r>
            <a:r>
              <a:rPr dirty="0" err="1"/>
              <a:t>odokļu</a:t>
            </a:r>
            <a:r>
              <a:rPr dirty="0"/>
              <a:t> </a:t>
            </a:r>
            <a:r>
              <a:rPr dirty="0" err="1"/>
              <a:t>atvieglojumi</a:t>
            </a:r>
            <a:r>
              <a:rPr dirty="0"/>
              <a:t> (</a:t>
            </a:r>
            <a:r>
              <a:rPr dirty="0" err="1"/>
              <a:t>fiksētais</a:t>
            </a:r>
            <a:r>
              <a:rPr dirty="0"/>
              <a:t> </a:t>
            </a:r>
            <a:r>
              <a:rPr dirty="0" err="1"/>
              <a:t>maksājums</a:t>
            </a:r>
            <a:r>
              <a:rPr dirty="0"/>
              <a:t> un IIN </a:t>
            </a:r>
            <a:r>
              <a:rPr dirty="0" err="1"/>
              <a:t>atlaide</a:t>
            </a:r>
            <a:r>
              <a:rPr dirty="0"/>
              <a:t>)</a:t>
            </a:r>
          </a:p>
          <a:p>
            <a:pPr marL="571500" indent="-571500" defTabSz="914400">
              <a:lnSpc>
                <a:spcPct val="80000"/>
              </a:lnSpc>
              <a:buClr>
                <a:srgbClr val="942235"/>
              </a:buClr>
              <a:buSzPct val="150000"/>
              <a:buChar char="•"/>
              <a:defRPr sz="3300">
                <a:solidFill>
                  <a:srgbClr val="FFFFFF"/>
                </a:solidFill>
              </a:defRPr>
            </a:pPr>
            <a:endParaRPr dirty="0"/>
          </a:p>
          <a:p>
            <a:pPr marL="571500" indent="-571500" defTabSz="914400">
              <a:lnSpc>
                <a:spcPct val="80000"/>
              </a:lnSpc>
              <a:buClr>
                <a:srgbClr val="942235"/>
              </a:buClr>
              <a:buSzPct val="150000"/>
              <a:buChar char="•"/>
              <a:defRPr sz="3300">
                <a:solidFill>
                  <a:srgbClr val="FFFFFF"/>
                </a:solidFill>
              </a:defRPr>
            </a:pPr>
            <a:r>
              <a:rPr dirty="0"/>
              <a:t>MKN 74 (</a:t>
            </a:r>
            <a:r>
              <a:rPr dirty="0" err="1"/>
              <a:t>pieteikšanās</a:t>
            </a:r>
            <a:r>
              <a:rPr dirty="0"/>
              <a:t> un </a:t>
            </a:r>
            <a:r>
              <a:rPr dirty="0" err="1"/>
              <a:t>administrēšanas</a:t>
            </a:r>
            <a:r>
              <a:rPr dirty="0"/>
              <a:t> </a:t>
            </a:r>
            <a:r>
              <a:rPr dirty="0" err="1"/>
              <a:t>kārtība</a:t>
            </a:r>
            <a:r>
              <a:rPr dirty="0"/>
              <a:t>)</a:t>
            </a:r>
          </a:p>
        </p:txBody>
      </p:sp>
      <p:sp>
        <p:nvSpPr>
          <p:cNvPr id="58" name="Line"/>
          <p:cNvSpPr/>
          <p:nvPr/>
        </p:nvSpPr>
        <p:spPr>
          <a:xfrm flipV="1">
            <a:off x="8924124" y="5692706"/>
            <a:ext cx="1" cy="5882766"/>
          </a:xfrm>
          <a:prstGeom prst="line">
            <a:avLst/>
          </a:prstGeom>
          <a:ln w="38100" cap="rnd">
            <a:solidFill>
              <a:srgbClr val="FFFFFF"/>
            </a:solidFill>
            <a:custDash>
              <a:ds d="100000" sp="200000"/>
            </a:custDash>
          </a:ln>
          <a:effectLst>
            <a:outerShdw blurRad="38100" dist="25400" dir="5400000" rotWithShape="0">
              <a:srgbClr val="000000">
                <a:alpha val="35000"/>
              </a:srgbClr>
            </a:outerShdw>
          </a:effectLst>
        </p:spPr>
        <p:txBody>
          <a:bodyPr lIns="55451" tIns="55451" rIns="55451" bIns="55451"/>
          <a:lstStyle/>
          <a:p>
            <a:endParaRPr/>
          </a:p>
        </p:txBody>
      </p:sp>
      <p:pic>
        <p:nvPicPr>
          <p:cNvPr id="59" name="shutterstock_1119130634.jpg" descr="shutterstock_111913063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493425" y="-1"/>
            <a:ext cx="7269488" cy="137160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on a table&#10;&#10;Description automatically generated">
            <a:extLst>
              <a:ext uri="{FF2B5EF4-FFF2-40B4-BE49-F238E27FC236}">
                <a16:creationId xmlns:a16="http://schemas.microsoft.com/office/drawing/2014/main" id="{452E7BFA-41C0-D5E4-09EA-9E69A74D28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4785" y="-1"/>
            <a:ext cx="9144000" cy="13716000"/>
          </a:xfrm>
          <a:prstGeom prst="rect">
            <a:avLst/>
          </a:prstGeom>
        </p:spPr>
      </p:pic>
      <p:sp>
        <p:nvSpPr>
          <p:cNvPr id="61" name="Atbalsta saņēmējs"/>
          <p:cNvSpPr txBox="1">
            <a:spLocks noGrp="1"/>
          </p:cNvSpPr>
          <p:nvPr>
            <p:ph type="title" idx="4294967295"/>
          </p:nvPr>
        </p:nvSpPr>
        <p:spPr>
          <a:xfrm>
            <a:off x="1309437" y="1594758"/>
            <a:ext cx="16925802" cy="1953190"/>
          </a:xfrm>
          <a:prstGeom prst="rect">
            <a:avLst/>
          </a:prstGeom>
        </p:spPr>
        <p:txBody>
          <a:bodyPr>
            <a:normAutofit/>
          </a:bodyPr>
          <a:lstStyle>
            <a:lvl1pPr defTabSz="1109609">
              <a:defRPr>
                <a:solidFill>
                  <a:srgbClr val="A7A7A7"/>
                </a:solidFill>
                <a:latin typeface="Armin Grotesk UltraBold"/>
                <a:ea typeface="Armin Grotesk UltraBold"/>
                <a:cs typeface="Armin Grotesk UltraBold"/>
                <a:sym typeface="Armin Grotesk UltraBold"/>
              </a:defRPr>
            </a:lvl1pPr>
          </a:lstStyle>
          <a:p>
            <a:r>
              <a:t>Atbalsta saņēmējs</a:t>
            </a:r>
          </a:p>
        </p:txBody>
      </p:sp>
      <p:sp>
        <p:nvSpPr>
          <p:cNvPr id="62" name="Latvijā reģistrēta kapitālsabiedrība ar augstas izaugsmes potenciālu, kuras pamatdarbība ir saistīta ar mērogojamu biznesa modeļu un inovatīvu produktu izstrādi, ražošanu vai attīstību…"/>
          <p:cNvSpPr txBox="1">
            <a:spLocks noGrp="1"/>
          </p:cNvSpPr>
          <p:nvPr>
            <p:ph type="body" idx="4294967295"/>
          </p:nvPr>
        </p:nvSpPr>
        <p:spPr>
          <a:xfrm>
            <a:off x="1817437" y="3974379"/>
            <a:ext cx="13784221" cy="9933827"/>
          </a:xfrm>
          <a:prstGeom prst="rect">
            <a:avLst/>
          </a:prstGeom>
        </p:spPr>
        <p:txBody>
          <a:bodyPr>
            <a:normAutofit/>
          </a:bodyPr>
          <a:lstStyle/>
          <a:p>
            <a:pPr marL="571500" indent="-571500" defTabSz="1109609">
              <a:lnSpc>
                <a:spcPct val="80000"/>
              </a:lnSpc>
              <a:spcBef>
                <a:spcPts val="0"/>
              </a:spcBef>
              <a:buClr>
                <a:srgbClr val="942235"/>
              </a:buClr>
              <a:buSzPct val="150000"/>
              <a:buFontTx/>
              <a:defRPr sz="3300"/>
            </a:pPr>
            <a:r>
              <a:rPr dirty="0" err="1"/>
              <a:t>Latvijā</a:t>
            </a:r>
            <a:r>
              <a:rPr dirty="0"/>
              <a:t> </a:t>
            </a:r>
            <a:r>
              <a:rPr dirty="0" err="1"/>
              <a:t>reģistrēta</a:t>
            </a:r>
            <a:r>
              <a:rPr dirty="0"/>
              <a:t> </a:t>
            </a:r>
            <a:r>
              <a:rPr dirty="0" err="1"/>
              <a:t>kapitālsabiedrība</a:t>
            </a:r>
            <a:r>
              <a:rPr dirty="0"/>
              <a:t> </a:t>
            </a:r>
            <a:r>
              <a:rPr dirty="0" err="1"/>
              <a:t>ar</a:t>
            </a:r>
            <a:r>
              <a:rPr dirty="0"/>
              <a:t> </a:t>
            </a:r>
            <a:r>
              <a:rPr dirty="0" err="1"/>
              <a:t>augstas</a:t>
            </a:r>
            <a:r>
              <a:rPr dirty="0"/>
              <a:t> </a:t>
            </a:r>
            <a:r>
              <a:rPr dirty="0" err="1"/>
              <a:t>izaugsmes</a:t>
            </a:r>
            <a:r>
              <a:rPr dirty="0"/>
              <a:t> </a:t>
            </a:r>
            <a:r>
              <a:rPr dirty="0" err="1"/>
              <a:t>potenciālu</a:t>
            </a:r>
            <a:r>
              <a:rPr dirty="0"/>
              <a:t>, </a:t>
            </a:r>
            <a:r>
              <a:rPr dirty="0" err="1"/>
              <a:t>kuras</a:t>
            </a:r>
            <a:r>
              <a:rPr dirty="0"/>
              <a:t> </a:t>
            </a:r>
            <a:r>
              <a:rPr dirty="0" err="1"/>
              <a:t>pamatdarbība</a:t>
            </a:r>
            <a:r>
              <a:rPr dirty="0"/>
              <a:t> </a:t>
            </a:r>
            <a:r>
              <a:rPr dirty="0" err="1"/>
              <a:t>ir</a:t>
            </a:r>
            <a:r>
              <a:rPr dirty="0"/>
              <a:t> </a:t>
            </a:r>
            <a:r>
              <a:rPr dirty="0" err="1"/>
              <a:t>saistīta</a:t>
            </a:r>
            <a:r>
              <a:rPr dirty="0"/>
              <a:t> </a:t>
            </a:r>
            <a:r>
              <a:rPr dirty="0" err="1"/>
              <a:t>ar</a:t>
            </a:r>
            <a:r>
              <a:rPr dirty="0"/>
              <a:t> </a:t>
            </a:r>
            <a:r>
              <a:rPr dirty="0" err="1"/>
              <a:t>mērogojamu</a:t>
            </a:r>
            <a:r>
              <a:rPr dirty="0"/>
              <a:t> biznesa </a:t>
            </a:r>
            <a:r>
              <a:rPr dirty="0" err="1"/>
              <a:t>modeļu</a:t>
            </a:r>
            <a:r>
              <a:rPr dirty="0"/>
              <a:t> un </a:t>
            </a:r>
            <a:r>
              <a:rPr dirty="0" err="1"/>
              <a:t>inovatīvu</a:t>
            </a:r>
            <a:r>
              <a:rPr dirty="0"/>
              <a:t> </a:t>
            </a:r>
            <a:r>
              <a:rPr dirty="0" err="1"/>
              <a:t>produktu</a:t>
            </a:r>
            <a:r>
              <a:rPr dirty="0"/>
              <a:t> </a:t>
            </a:r>
            <a:r>
              <a:rPr dirty="0" err="1"/>
              <a:t>izstrādi</a:t>
            </a:r>
            <a:r>
              <a:rPr dirty="0"/>
              <a:t>, </a:t>
            </a:r>
            <a:r>
              <a:rPr dirty="0" err="1"/>
              <a:t>ražošanu</a:t>
            </a:r>
            <a:r>
              <a:rPr dirty="0"/>
              <a:t> </a:t>
            </a:r>
            <a:r>
              <a:rPr dirty="0" err="1"/>
              <a:t>vai</a:t>
            </a:r>
            <a:r>
              <a:rPr dirty="0"/>
              <a:t> </a:t>
            </a:r>
            <a:r>
              <a:rPr dirty="0" err="1"/>
              <a:t>attīstību</a:t>
            </a:r>
            <a:endParaRPr dirty="0"/>
          </a:p>
          <a:p>
            <a:pPr marL="571500" indent="-571500" defTabSz="1109609">
              <a:lnSpc>
                <a:spcPct val="80000"/>
              </a:lnSpc>
              <a:spcBef>
                <a:spcPts val="0"/>
              </a:spcBef>
              <a:buClr>
                <a:srgbClr val="942235"/>
              </a:buClr>
              <a:buSzPct val="150000"/>
              <a:buFontTx/>
              <a:defRPr sz="3300"/>
            </a:pPr>
            <a:r>
              <a:rPr dirty="0"/>
              <a:t>nav par 150 EUR </a:t>
            </a:r>
            <a:r>
              <a:rPr dirty="0" err="1"/>
              <a:t>lielāku</a:t>
            </a:r>
            <a:r>
              <a:rPr dirty="0"/>
              <a:t> </a:t>
            </a:r>
            <a:r>
              <a:rPr dirty="0" err="1"/>
              <a:t>nodokļu</a:t>
            </a:r>
            <a:r>
              <a:rPr dirty="0"/>
              <a:t> </a:t>
            </a:r>
            <a:r>
              <a:rPr dirty="0" err="1"/>
              <a:t>parādu</a:t>
            </a:r>
            <a:endParaRPr dirty="0"/>
          </a:p>
          <a:p>
            <a:pPr marL="571500" indent="-571500" defTabSz="1109609">
              <a:lnSpc>
                <a:spcPct val="80000"/>
              </a:lnSpc>
              <a:spcBef>
                <a:spcPts val="0"/>
              </a:spcBef>
              <a:buClr>
                <a:srgbClr val="942235"/>
              </a:buClr>
              <a:buSzPct val="150000"/>
              <a:buFontTx/>
              <a:defRPr sz="3300"/>
            </a:pPr>
            <a:r>
              <a:rPr dirty="0"/>
              <a:t>nav </a:t>
            </a:r>
            <a:r>
              <a:rPr dirty="0" err="1"/>
              <a:t>pasludināts</a:t>
            </a:r>
            <a:r>
              <a:rPr dirty="0"/>
              <a:t> </a:t>
            </a:r>
            <a:r>
              <a:rPr dirty="0" err="1"/>
              <a:t>maksātnespējas</a:t>
            </a:r>
            <a:r>
              <a:rPr dirty="0"/>
              <a:t> process</a:t>
            </a:r>
          </a:p>
          <a:p>
            <a:pPr marL="571500" indent="-571500" defTabSz="1109609">
              <a:lnSpc>
                <a:spcPct val="80000"/>
              </a:lnSpc>
              <a:spcBef>
                <a:spcPts val="0"/>
              </a:spcBef>
              <a:buClr>
                <a:srgbClr val="942235"/>
              </a:buClr>
              <a:buSzPct val="150000"/>
              <a:buFontTx/>
              <a:defRPr sz="3300"/>
            </a:pPr>
            <a:r>
              <a:rPr dirty="0" err="1"/>
              <a:t>ir</a:t>
            </a:r>
            <a:r>
              <a:rPr dirty="0"/>
              <a:t> </a:t>
            </a:r>
            <a:r>
              <a:rPr dirty="0" err="1"/>
              <a:t>pieejams</a:t>
            </a:r>
            <a:r>
              <a:rPr dirty="0"/>
              <a:t> de minimis</a:t>
            </a:r>
          </a:p>
          <a:p>
            <a:pPr marL="571500" indent="-571500" defTabSz="1109609">
              <a:lnSpc>
                <a:spcPct val="80000"/>
              </a:lnSpc>
              <a:spcBef>
                <a:spcPts val="0"/>
              </a:spcBef>
              <a:buClr>
                <a:srgbClr val="942235"/>
              </a:buClr>
              <a:buSzPct val="150000"/>
              <a:buFontTx/>
              <a:defRPr sz="3300"/>
            </a:pPr>
            <a:r>
              <a:rPr dirty="0"/>
              <a:t>nav </a:t>
            </a:r>
            <a:r>
              <a:rPr dirty="0" err="1"/>
              <a:t>noteiktas</a:t>
            </a:r>
            <a:r>
              <a:rPr dirty="0"/>
              <a:t> </a:t>
            </a:r>
            <a:r>
              <a:rPr dirty="0" err="1"/>
              <a:t>sankcijas</a:t>
            </a:r>
            <a:endParaRPr dirty="0"/>
          </a:p>
          <a:p>
            <a:pPr marL="571500" indent="-571500" defTabSz="1109609">
              <a:lnSpc>
                <a:spcPct val="80000"/>
              </a:lnSpc>
              <a:spcBef>
                <a:spcPts val="0"/>
              </a:spcBef>
              <a:buClr>
                <a:srgbClr val="942235"/>
              </a:buClr>
              <a:buSzPct val="150000"/>
              <a:buFontTx/>
              <a:defRPr sz="3300"/>
            </a:pPr>
            <a:r>
              <a:rPr dirty="0"/>
              <a:t>nav </a:t>
            </a:r>
            <a:r>
              <a:rPr dirty="0" err="1"/>
              <a:t>sniedzis</a:t>
            </a:r>
            <a:r>
              <a:rPr dirty="0"/>
              <a:t> </a:t>
            </a:r>
            <a:r>
              <a:rPr dirty="0" err="1"/>
              <a:t>nepatiesu</a:t>
            </a:r>
            <a:r>
              <a:rPr dirty="0"/>
              <a:t> </a:t>
            </a:r>
            <a:r>
              <a:rPr dirty="0" err="1"/>
              <a:t>informāciju</a:t>
            </a:r>
            <a:r>
              <a:rPr dirty="0"/>
              <a:t> </a:t>
            </a:r>
            <a:r>
              <a:rPr dirty="0" err="1"/>
              <a:t>atbalsta</a:t>
            </a:r>
            <a:r>
              <a:rPr dirty="0"/>
              <a:t> </a:t>
            </a:r>
            <a:r>
              <a:rPr dirty="0" err="1"/>
              <a:t>programmas</a:t>
            </a:r>
            <a:r>
              <a:rPr dirty="0"/>
              <a:t> </a:t>
            </a:r>
            <a:r>
              <a:rPr dirty="0" err="1"/>
              <a:t>ietvaros</a:t>
            </a:r>
            <a:endParaRPr dirty="0"/>
          </a:p>
          <a:p>
            <a:pPr marL="571500" indent="-571500" defTabSz="1109609">
              <a:lnSpc>
                <a:spcPct val="80000"/>
              </a:lnSpc>
              <a:spcBef>
                <a:spcPts val="0"/>
              </a:spcBef>
              <a:buClr>
                <a:srgbClr val="942235"/>
              </a:buClr>
              <a:buSzPct val="150000"/>
              <a:buFontTx/>
              <a:defRPr sz="3300"/>
            </a:pPr>
            <a:r>
              <a:rPr dirty="0" err="1"/>
              <a:t>ir</a:t>
            </a:r>
            <a:r>
              <a:rPr dirty="0"/>
              <a:t> </a:t>
            </a:r>
            <a:r>
              <a:rPr dirty="0" err="1"/>
              <a:t>saņemta</a:t>
            </a:r>
            <a:r>
              <a:rPr dirty="0"/>
              <a:t> </a:t>
            </a:r>
            <a:r>
              <a:rPr dirty="0" err="1"/>
              <a:t>investīcija</a:t>
            </a:r>
            <a:r>
              <a:rPr dirty="0"/>
              <a:t> </a:t>
            </a:r>
            <a:r>
              <a:rPr lang="lv-LV" dirty="0"/>
              <a:t>vai tas</a:t>
            </a:r>
            <a:r>
              <a:rPr dirty="0"/>
              <a:t> </a:t>
            </a:r>
            <a:r>
              <a:rPr dirty="0" err="1"/>
              <a:t>veic</a:t>
            </a:r>
            <a:r>
              <a:rPr dirty="0"/>
              <a:t> </a:t>
            </a:r>
            <a:r>
              <a:rPr dirty="0" err="1"/>
              <a:t>inovatīva</a:t>
            </a:r>
            <a:r>
              <a:rPr dirty="0"/>
              <a:t> </a:t>
            </a:r>
            <a:r>
              <a:rPr dirty="0" err="1"/>
              <a:t>produkta</a:t>
            </a:r>
            <a:r>
              <a:rPr dirty="0"/>
              <a:t> </a:t>
            </a:r>
            <a:r>
              <a:rPr dirty="0" err="1"/>
              <a:t>izstrādi</a:t>
            </a:r>
            <a:r>
              <a:rPr dirty="0"/>
              <a:t>, </a:t>
            </a:r>
            <a:r>
              <a:rPr dirty="0" err="1"/>
              <a:t>ražošanu</a:t>
            </a:r>
            <a:r>
              <a:rPr dirty="0"/>
              <a:t> </a:t>
            </a:r>
            <a:r>
              <a:rPr dirty="0" err="1"/>
              <a:t>vai</a:t>
            </a:r>
            <a:r>
              <a:rPr dirty="0"/>
              <a:t> </a:t>
            </a:r>
            <a:r>
              <a:rPr dirty="0" err="1"/>
              <a:t>attīstību</a:t>
            </a:r>
            <a:endParaRPr dirty="0"/>
          </a:p>
          <a:p>
            <a:pPr marL="0" indent="0" algn="just" defTabSz="1109609">
              <a:lnSpc>
                <a:spcPct val="80000"/>
              </a:lnSpc>
              <a:spcBef>
                <a:spcPts val="0"/>
              </a:spcBef>
              <a:buSzTx/>
              <a:buFontTx/>
              <a:buNone/>
              <a:defRPr sz="3300"/>
            </a:pPr>
            <a:endParaRPr dirty="0"/>
          </a:p>
          <a:p>
            <a:pPr marL="0" indent="0" algn="just" defTabSz="1109609">
              <a:lnSpc>
                <a:spcPct val="80000"/>
              </a:lnSpc>
              <a:spcBef>
                <a:spcPts val="0"/>
              </a:spcBef>
              <a:buSzTx/>
              <a:buFontTx/>
              <a:buNone/>
              <a:defRPr sz="3300">
                <a:solidFill>
                  <a:srgbClr val="A7A7A7"/>
                </a:solidFill>
                <a:latin typeface="Armin Grotesk UltraBold"/>
                <a:ea typeface="Armin Grotesk UltraBold"/>
                <a:cs typeface="Armin Grotesk UltraBold"/>
                <a:sym typeface="Armin Grotesk UltraBold"/>
              </a:defRPr>
            </a:pPr>
            <a:r>
              <a:rPr dirty="0" err="1"/>
              <a:t>Piesakoties</a:t>
            </a:r>
            <a:r>
              <a:rPr dirty="0"/>
              <a:t> AKD </a:t>
            </a:r>
            <a:r>
              <a:rPr dirty="0" err="1"/>
              <a:t>papildus</a:t>
            </a:r>
            <a:r>
              <a:rPr dirty="0"/>
              <a:t>:</a:t>
            </a:r>
          </a:p>
          <a:p>
            <a:pPr marL="571500" indent="-571500" defTabSz="1109609">
              <a:lnSpc>
                <a:spcPct val="80000"/>
              </a:lnSpc>
              <a:spcBef>
                <a:spcPts val="0"/>
              </a:spcBef>
              <a:buClr>
                <a:srgbClr val="942235"/>
              </a:buClr>
              <a:buSzPct val="150000"/>
              <a:buFontTx/>
              <a:defRPr sz="3300"/>
            </a:pPr>
            <a:r>
              <a:rPr dirty="0" err="1"/>
              <a:t>atbilst</a:t>
            </a:r>
            <a:r>
              <a:rPr dirty="0"/>
              <a:t> </a:t>
            </a:r>
            <a:r>
              <a:rPr dirty="0" err="1"/>
              <a:t>sīkā</a:t>
            </a:r>
            <a:r>
              <a:rPr dirty="0"/>
              <a:t>, </a:t>
            </a:r>
            <a:r>
              <a:rPr dirty="0" err="1"/>
              <a:t>mazā</a:t>
            </a:r>
            <a:r>
              <a:rPr dirty="0"/>
              <a:t> </a:t>
            </a:r>
            <a:r>
              <a:rPr dirty="0" err="1"/>
              <a:t>vai</a:t>
            </a:r>
            <a:r>
              <a:rPr dirty="0"/>
              <a:t> </a:t>
            </a:r>
            <a:r>
              <a:rPr dirty="0" err="1"/>
              <a:t>vidējā</a:t>
            </a:r>
            <a:r>
              <a:rPr dirty="0"/>
              <a:t> </a:t>
            </a:r>
            <a:r>
              <a:rPr dirty="0" err="1"/>
              <a:t>uzņēmuma</a:t>
            </a:r>
            <a:r>
              <a:rPr dirty="0"/>
              <a:t> (MVU) </a:t>
            </a:r>
            <a:r>
              <a:rPr dirty="0" err="1"/>
              <a:t>statusam</a:t>
            </a:r>
            <a:endParaRPr dirty="0"/>
          </a:p>
          <a:p>
            <a:pPr marL="571500" indent="-571500" defTabSz="1109609">
              <a:lnSpc>
                <a:spcPct val="80000"/>
              </a:lnSpc>
              <a:spcBef>
                <a:spcPts val="0"/>
              </a:spcBef>
              <a:buClr>
                <a:srgbClr val="942235"/>
              </a:buClr>
              <a:buSzPct val="150000"/>
              <a:buFontTx/>
              <a:defRPr sz="3300"/>
            </a:pPr>
            <a:r>
              <a:rPr dirty="0" err="1"/>
              <a:t>darbības</a:t>
            </a:r>
            <a:r>
              <a:rPr dirty="0"/>
              <a:t> </a:t>
            </a:r>
            <a:r>
              <a:rPr dirty="0" err="1"/>
              <a:t>tiek</a:t>
            </a:r>
            <a:r>
              <a:rPr dirty="0"/>
              <a:t> </a:t>
            </a:r>
            <a:r>
              <a:rPr dirty="0" err="1"/>
              <a:t>īstenotas</a:t>
            </a:r>
            <a:r>
              <a:rPr dirty="0"/>
              <a:t> RIS3 </a:t>
            </a:r>
            <a:r>
              <a:rPr dirty="0" err="1"/>
              <a:t>jomā</a:t>
            </a:r>
            <a:endParaRPr dirty="0"/>
          </a:p>
          <a:p>
            <a:pPr marL="571500" indent="-571500" defTabSz="1109609">
              <a:lnSpc>
                <a:spcPct val="80000"/>
              </a:lnSpc>
              <a:spcBef>
                <a:spcPts val="0"/>
              </a:spcBef>
              <a:buClr>
                <a:srgbClr val="942235"/>
              </a:buClr>
              <a:buSzPct val="150000"/>
              <a:buFontTx/>
              <a:defRPr sz="3300"/>
            </a:pPr>
            <a:r>
              <a:rPr dirty="0" err="1"/>
              <a:t>uz</a:t>
            </a:r>
            <a:r>
              <a:rPr dirty="0"/>
              <a:t> kuru </a:t>
            </a:r>
            <a:r>
              <a:rPr dirty="0" err="1"/>
              <a:t>neattiecas</a:t>
            </a:r>
            <a:r>
              <a:rPr dirty="0"/>
              <a:t> </a:t>
            </a:r>
            <a:r>
              <a:rPr dirty="0" err="1"/>
              <a:t>projekta</a:t>
            </a:r>
            <a:r>
              <a:rPr dirty="0"/>
              <a:t> </a:t>
            </a:r>
            <a:r>
              <a:rPr dirty="0" err="1"/>
              <a:t>iesniedzēja</a:t>
            </a:r>
            <a:r>
              <a:rPr dirty="0"/>
              <a:t> </a:t>
            </a:r>
            <a:r>
              <a:rPr dirty="0" err="1"/>
              <a:t>izslēgšanas</a:t>
            </a:r>
            <a:r>
              <a:rPr dirty="0"/>
              <a:t> </a:t>
            </a:r>
            <a:r>
              <a:rPr dirty="0" err="1"/>
              <a:t>noteikumi</a:t>
            </a:r>
            <a:r>
              <a:rPr dirty="0"/>
              <a:t>: </a:t>
            </a:r>
            <a:r>
              <a:rPr sz="3300" dirty="0">
                <a:solidFill>
                  <a:srgbClr val="A7A7A7"/>
                </a:solidFill>
                <a:latin typeface="Armin Grotesk UltraBold"/>
                <a:ea typeface="Armin Grotesk UltraBold"/>
                <a:hlinkClick r:id="rId3">
                  <a:extLst>
                    <a:ext uri="{A12FA001-AC4F-418D-AE19-62706E023703}">
                      <ahyp:hlinkClr xmlns:ahyp="http://schemas.microsoft.com/office/drawing/2018/hyperlinkcolor" val="tx"/>
                    </a:ext>
                  </a:extLst>
                </a:hlinkClick>
              </a:rPr>
              <a:t>likumi.lv</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Kvalifikācijas pazīmes…"/>
          <p:cNvSpPr txBox="1">
            <a:spLocks noGrp="1"/>
          </p:cNvSpPr>
          <p:nvPr>
            <p:ph type="title" idx="4294967295"/>
          </p:nvPr>
        </p:nvSpPr>
        <p:spPr>
          <a:xfrm>
            <a:off x="1206499" y="1592164"/>
            <a:ext cx="21407233" cy="3057063"/>
          </a:xfrm>
          <a:prstGeom prst="rect">
            <a:avLst/>
          </a:prstGeom>
        </p:spPr>
        <p:txBody>
          <a:bodyPr>
            <a:normAutofit/>
          </a:bodyPr>
          <a:lstStyle/>
          <a:p>
            <a:pPr defTabSz="1109609">
              <a:lnSpc>
                <a:spcPct val="70000"/>
              </a:lnSpc>
              <a:defRPr>
                <a:solidFill>
                  <a:srgbClr val="A7A7A7"/>
                </a:solidFill>
                <a:latin typeface="Armin Grotesk UltraBold"/>
                <a:ea typeface="Armin Grotesk UltraBold"/>
                <a:cs typeface="Armin Grotesk UltraBold"/>
                <a:sym typeface="Armin Grotesk UltraBold"/>
              </a:defRPr>
            </a:pPr>
            <a:r>
              <a:t>Kvalifikācijas pazīmes</a:t>
            </a:r>
          </a:p>
          <a:p>
            <a:pPr defTabSz="1109609">
              <a:lnSpc>
                <a:spcPct val="70000"/>
              </a:lnSpc>
              <a:defRPr>
                <a:solidFill>
                  <a:srgbClr val="A7A7A7"/>
                </a:solidFill>
                <a:latin typeface="Armin Grotesk UltraBold"/>
                <a:ea typeface="Armin Grotesk UltraBold"/>
                <a:cs typeface="Armin Grotesk UltraBold"/>
                <a:sym typeface="Armin Grotesk UltraBold"/>
              </a:defRPr>
            </a:pPr>
            <a:r>
              <a:t>atbalsta programmām</a:t>
            </a:r>
          </a:p>
        </p:txBody>
      </p:sp>
      <p:sp>
        <p:nvSpPr>
          <p:cNvPr id="66" name="Rectangle 7"/>
          <p:cNvSpPr txBox="1"/>
          <p:nvPr/>
        </p:nvSpPr>
        <p:spPr>
          <a:xfrm>
            <a:off x="1817437" y="5196823"/>
            <a:ext cx="14089753" cy="54035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5453" tIns="55453" rIns="55453" bIns="55453">
            <a:spAutoFit/>
          </a:bodyPr>
          <a:lstStyle/>
          <a:p>
            <a:pPr>
              <a:lnSpc>
                <a:spcPct val="80000"/>
              </a:lnSpc>
              <a:defRPr sz="3300">
                <a:solidFill>
                  <a:srgbClr val="A7A7A7"/>
                </a:solidFill>
                <a:latin typeface="Armin Grotesk UltraBold"/>
                <a:ea typeface="Armin Grotesk UltraBold"/>
                <a:cs typeface="Armin Grotesk UltraBold"/>
                <a:sym typeface="Armin Grotesk UltraBold"/>
              </a:defRPr>
            </a:pPr>
            <a:r>
              <a:rPr dirty="0" err="1"/>
              <a:t>Jaunuzņēmums</a:t>
            </a:r>
            <a:r>
              <a:rPr dirty="0"/>
              <a:t> var </a:t>
            </a:r>
            <a:r>
              <a:rPr dirty="0" err="1"/>
              <a:t>pieteikties</a:t>
            </a:r>
            <a:r>
              <a:rPr dirty="0"/>
              <a:t> </a:t>
            </a:r>
            <a:r>
              <a:rPr dirty="0" err="1"/>
              <a:t>atbalsta</a:t>
            </a:r>
            <a:r>
              <a:rPr dirty="0"/>
              <a:t> </a:t>
            </a:r>
            <a:r>
              <a:rPr dirty="0" err="1"/>
              <a:t>programmām</a:t>
            </a:r>
            <a:r>
              <a:rPr dirty="0"/>
              <a:t>, </a:t>
            </a:r>
            <a:endParaRPr lang="lv-LV" dirty="0"/>
          </a:p>
          <a:p>
            <a:pPr>
              <a:lnSpc>
                <a:spcPct val="80000"/>
              </a:lnSpc>
              <a:defRPr sz="3300">
                <a:solidFill>
                  <a:srgbClr val="A7A7A7"/>
                </a:solidFill>
                <a:latin typeface="Armin Grotesk UltraBold"/>
                <a:ea typeface="Armin Grotesk UltraBold"/>
                <a:cs typeface="Armin Grotesk UltraBold"/>
                <a:sym typeface="Armin Grotesk UltraBold"/>
              </a:defRPr>
            </a:pPr>
            <a:r>
              <a:rPr dirty="0" err="1"/>
              <a:t>kvalificējoties</a:t>
            </a:r>
            <a:r>
              <a:rPr dirty="0"/>
              <a:t> </a:t>
            </a:r>
            <a:r>
              <a:rPr dirty="0" err="1"/>
              <a:t>ar</a:t>
            </a:r>
            <a:r>
              <a:rPr dirty="0"/>
              <a:t> </a:t>
            </a:r>
            <a:r>
              <a:rPr lang="lv-LV" dirty="0"/>
              <a:t>vienu</a:t>
            </a:r>
            <a:r>
              <a:rPr dirty="0"/>
              <a:t> no </a:t>
            </a:r>
            <a:r>
              <a:rPr lang="lv-LV" dirty="0"/>
              <a:t>trīs sekojošam</a:t>
            </a:r>
            <a:r>
              <a:rPr dirty="0"/>
              <a:t> </a:t>
            </a:r>
            <a:r>
              <a:rPr dirty="0" err="1"/>
              <a:t>pazīmēm</a:t>
            </a:r>
            <a:r>
              <a:rPr dirty="0"/>
              <a:t>:</a:t>
            </a:r>
          </a:p>
          <a:p>
            <a:pPr marL="610790" indent="-610790">
              <a:lnSpc>
                <a:spcPct val="80000"/>
              </a:lnSpc>
              <a:buSzPct val="100000"/>
              <a:buAutoNum type="arabicParenR"/>
              <a:defRPr sz="3300">
                <a:solidFill>
                  <a:srgbClr val="FFFFFF"/>
                </a:solidFill>
              </a:defRPr>
            </a:pPr>
            <a:endParaRPr dirty="0"/>
          </a:p>
          <a:p>
            <a:pPr marL="571500" indent="-571500">
              <a:lnSpc>
                <a:spcPct val="80000"/>
              </a:lnSpc>
              <a:buClr>
                <a:srgbClr val="942235"/>
              </a:buClr>
              <a:buSzPct val="150000"/>
              <a:buChar char="•"/>
              <a:defRPr sz="3300">
                <a:solidFill>
                  <a:srgbClr val="FFFFFF"/>
                </a:solidFill>
              </a:defRPr>
            </a:pPr>
            <a:r>
              <a:rPr dirty="0"/>
              <a:t>ja </a:t>
            </a:r>
            <a:r>
              <a:rPr dirty="0" err="1"/>
              <a:t>saņemta</a:t>
            </a:r>
            <a:r>
              <a:rPr dirty="0"/>
              <a:t> </a:t>
            </a:r>
            <a:r>
              <a:rPr dirty="0" err="1"/>
              <a:t>riska</a:t>
            </a:r>
            <a:r>
              <a:rPr dirty="0"/>
              <a:t> </a:t>
            </a:r>
            <a:r>
              <a:rPr dirty="0" err="1"/>
              <a:t>kapitāla</a:t>
            </a:r>
            <a:r>
              <a:rPr dirty="0"/>
              <a:t> </a:t>
            </a:r>
            <a:r>
              <a:rPr dirty="0" err="1"/>
              <a:t>investīcija</a:t>
            </a:r>
            <a:r>
              <a:rPr dirty="0"/>
              <a:t> </a:t>
            </a:r>
            <a:r>
              <a:rPr dirty="0" err="1"/>
              <a:t>jaunuzņēmumā</a:t>
            </a:r>
            <a:endParaRPr dirty="0"/>
          </a:p>
          <a:p>
            <a:pPr marL="571500" indent="-571500">
              <a:lnSpc>
                <a:spcPct val="80000"/>
              </a:lnSpc>
              <a:buClr>
                <a:srgbClr val="942235"/>
              </a:buClr>
              <a:buSzPct val="150000"/>
              <a:buChar char="•"/>
              <a:defRPr sz="3300">
                <a:solidFill>
                  <a:srgbClr val="FFFFFF"/>
                </a:solidFill>
              </a:defRPr>
            </a:pPr>
            <a:endParaRPr dirty="0"/>
          </a:p>
          <a:p>
            <a:pPr marL="571500" indent="-571500">
              <a:lnSpc>
                <a:spcPct val="80000"/>
              </a:lnSpc>
              <a:buClr>
                <a:srgbClr val="942235"/>
              </a:buClr>
              <a:buSzPct val="150000"/>
              <a:buChar char="•"/>
              <a:defRPr sz="3300">
                <a:solidFill>
                  <a:srgbClr val="FFFFFF"/>
                </a:solidFill>
              </a:defRPr>
            </a:pPr>
            <a:r>
              <a:rPr dirty="0"/>
              <a:t>ja </a:t>
            </a:r>
            <a:r>
              <a:rPr dirty="0" err="1"/>
              <a:t>riska</a:t>
            </a:r>
            <a:r>
              <a:rPr dirty="0"/>
              <a:t> </a:t>
            </a:r>
            <a:r>
              <a:rPr dirty="0" err="1"/>
              <a:t>kapitāla</a:t>
            </a:r>
            <a:r>
              <a:rPr dirty="0"/>
              <a:t> </a:t>
            </a:r>
            <a:r>
              <a:rPr dirty="0" err="1"/>
              <a:t>investīcija</a:t>
            </a:r>
            <a:r>
              <a:rPr dirty="0"/>
              <a:t> </a:t>
            </a:r>
            <a:r>
              <a:rPr dirty="0" err="1"/>
              <a:t>veikta</a:t>
            </a:r>
            <a:r>
              <a:rPr dirty="0"/>
              <a:t> </a:t>
            </a:r>
            <a:r>
              <a:rPr dirty="0" err="1"/>
              <a:t>jaunuzņēmuma</a:t>
            </a:r>
            <a:r>
              <a:rPr dirty="0"/>
              <a:t> </a:t>
            </a:r>
            <a:r>
              <a:rPr dirty="0" err="1"/>
              <a:t>mātes</a:t>
            </a:r>
            <a:r>
              <a:rPr dirty="0"/>
              <a:t> </a:t>
            </a:r>
            <a:r>
              <a:rPr dirty="0" err="1"/>
              <a:t>vai</a:t>
            </a:r>
            <a:r>
              <a:rPr dirty="0"/>
              <a:t> </a:t>
            </a:r>
            <a:r>
              <a:rPr dirty="0" err="1"/>
              <a:t>meitas</a:t>
            </a:r>
            <a:r>
              <a:rPr dirty="0"/>
              <a:t> </a:t>
            </a:r>
            <a:r>
              <a:rPr dirty="0" err="1"/>
              <a:t>sabiedrībā</a:t>
            </a:r>
            <a:endParaRPr dirty="0"/>
          </a:p>
          <a:p>
            <a:pPr marL="571500" indent="-571500">
              <a:lnSpc>
                <a:spcPct val="80000"/>
              </a:lnSpc>
              <a:buClr>
                <a:srgbClr val="942235"/>
              </a:buClr>
              <a:buSzPct val="150000"/>
              <a:buChar char="•"/>
              <a:defRPr sz="3300">
                <a:solidFill>
                  <a:srgbClr val="FFFFFF"/>
                </a:solidFill>
              </a:defRPr>
            </a:pPr>
            <a:endParaRPr dirty="0"/>
          </a:p>
          <a:p>
            <a:pPr marL="571500" indent="-571500">
              <a:lnSpc>
                <a:spcPct val="80000"/>
              </a:lnSpc>
              <a:buClr>
                <a:srgbClr val="942235"/>
              </a:buClr>
              <a:buSzPct val="150000"/>
              <a:buChar char="•"/>
              <a:defRPr sz="3300">
                <a:solidFill>
                  <a:srgbClr val="FFFFFF"/>
                </a:solidFill>
              </a:defRPr>
            </a:pPr>
            <a:r>
              <a:rPr dirty="0"/>
              <a:t>ja </a:t>
            </a:r>
            <a:r>
              <a:rPr dirty="0" err="1"/>
              <a:t>jaunuzņēmums</a:t>
            </a:r>
            <a:r>
              <a:rPr dirty="0"/>
              <a:t> </a:t>
            </a:r>
            <a:r>
              <a:rPr dirty="0" err="1"/>
              <a:t>veic</a:t>
            </a:r>
            <a:r>
              <a:rPr dirty="0"/>
              <a:t> </a:t>
            </a:r>
            <a:r>
              <a:rPr dirty="0" err="1"/>
              <a:t>inovatīva</a:t>
            </a:r>
            <a:r>
              <a:rPr dirty="0"/>
              <a:t> </a:t>
            </a:r>
            <a:r>
              <a:rPr dirty="0" err="1"/>
              <a:t>produkta</a:t>
            </a:r>
            <a:r>
              <a:rPr dirty="0"/>
              <a:t> </a:t>
            </a:r>
            <a:r>
              <a:rPr dirty="0" err="1"/>
              <a:t>izstrādi</a:t>
            </a:r>
            <a:r>
              <a:rPr dirty="0"/>
              <a:t>, </a:t>
            </a:r>
            <a:r>
              <a:rPr dirty="0" err="1"/>
              <a:t>ražošanu</a:t>
            </a:r>
            <a:r>
              <a:rPr dirty="0"/>
              <a:t> </a:t>
            </a:r>
            <a:r>
              <a:rPr dirty="0" err="1"/>
              <a:t>vai</a:t>
            </a:r>
            <a:r>
              <a:rPr dirty="0"/>
              <a:t> </a:t>
            </a:r>
            <a:r>
              <a:rPr dirty="0" err="1"/>
              <a:t>attīstību</a:t>
            </a:r>
            <a:r>
              <a:rPr dirty="0"/>
              <a:t>, </a:t>
            </a:r>
            <a:r>
              <a:rPr dirty="0" err="1"/>
              <a:t>t.i.</a:t>
            </a:r>
            <a:r>
              <a:rPr dirty="0"/>
              <a:t> </a:t>
            </a:r>
            <a:r>
              <a:rPr dirty="0" err="1"/>
              <a:t>jaunuzņēmuma</a:t>
            </a:r>
            <a:r>
              <a:rPr dirty="0"/>
              <a:t> </a:t>
            </a:r>
            <a:r>
              <a:rPr dirty="0" err="1"/>
              <a:t>produktam</a:t>
            </a:r>
            <a:r>
              <a:rPr dirty="0"/>
              <a:t> </a:t>
            </a:r>
            <a:r>
              <a:rPr dirty="0" err="1"/>
              <a:t>ir</a:t>
            </a:r>
            <a:r>
              <a:rPr dirty="0"/>
              <a:t> </a:t>
            </a:r>
            <a:r>
              <a:rPr dirty="0" err="1"/>
              <a:t>vismaz</a:t>
            </a:r>
            <a:r>
              <a:rPr dirty="0"/>
              <a:t> </a:t>
            </a:r>
            <a:r>
              <a:rPr dirty="0" err="1"/>
              <a:t>tā</a:t>
            </a:r>
            <a:r>
              <a:rPr dirty="0"/>
              <a:t> </a:t>
            </a:r>
            <a:r>
              <a:rPr dirty="0" err="1"/>
              <a:t>saucamais</a:t>
            </a:r>
            <a:r>
              <a:rPr dirty="0"/>
              <a:t> MVP (minimum viable product). </a:t>
            </a:r>
          </a:p>
          <a:p>
            <a:pPr>
              <a:lnSpc>
                <a:spcPct val="80000"/>
              </a:lnSpc>
              <a:defRPr sz="3300">
                <a:solidFill>
                  <a:srgbClr val="FFFFFF"/>
                </a:solidFill>
              </a:defRPr>
            </a:pPr>
            <a:endParaRPr dirty="0"/>
          </a:p>
          <a:p>
            <a:pPr>
              <a:lnSpc>
                <a:spcPct val="80000"/>
              </a:lnSpc>
              <a:defRPr sz="3300" i="1">
                <a:solidFill>
                  <a:srgbClr val="FFFFFF"/>
                </a:solidFill>
              </a:defRPr>
            </a:pPr>
            <a:r>
              <a:rPr dirty="0"/>
              <a:t>MVP </a:t>
            </a:r>
            <a:r>
              <a:rPr dirty="0" err="1"/>
              <a:t>ir</a:t>
            </a:r>
            <a:r>
              <a:rPr dirty="0"/>
              <a:t> </a:t>
            </a:r>
            <a:r>
              <a:rPr u="sng" dirty="0" err="1"/>
              <a:t>produkta</a:t>
            </a:r>
            <a:r>
              <a:rPr u="sng" dirty="0"/>
              <a:t> </a:t>
            </a:r>
            <a:r>
              <a:rPr u="sng" dirty="0" err="1"/>
              <a:t>izstrādes</a:t>
            </a:r>
            <a:r>
              <a:rPr u="sng" dirty="0"/>
              <a:t> </a:t>
            </a:r>
            <a:r>
              <a:rPr u="sng" dirty="0" err="1"/>
              <a:t>stadija</a:t>
            </a:r>
            <a:r>
              <a:rPr u="sng" dirty="0"/>
              <a:t>, kas </a:t>
            </a:r>
            <a:r>
              <a:rPr u="sng" dirty="0" err="1"/>
              <a:t>izmantojama</a:t>
            </a:r>
            <a:r>
              <a:rPr u="sng" dirty="0"/>
              <a:t> </a:t>
            </a:r>
            <a:r>
              <a:rPr u="sng" dirty="0" err="1"/>
              <a:t>testēšanai</a:t>
            </a:r>
            <a:r>
              <a:rPr u="sng" dirty="0"/>
              <a:t> </a:t>
            </a:r>
            <a:r>
              <a:rPr u="sng" dirty="0" err="1"/>
              <a:t>pirmajiem</a:t>
            </a:r>
            <a:r>
              <a:rPr u="sng" dirty="0"/>
              <a:t> </a:t>
            </a:r>
            <a:r>
              <a:rPr u="sng" dirty="0" err="1"/>
              <a:t>klientiem</a:t>
            </a:r>
            <a:r>
              <a:rPr dirty="0"/>
              <a:t>, </a:t>
            </a:r>
            <a:r>
              <a:rPr dirty="0" err="1"/>
              <a:t>kuri</a:t>
            </a:r>
            <a:r>
              <a:rPr dirty="0"/>
              <a:t> var </a:t>
            </a:r>
            <a:r>
              <a:rPr dirty="0" err="1"/>
              <a:t>sniegt</a:t>
            </a:r>
            <a:r>
              <a:rPr dirty="0"/>
              <a:t> </a:t>
            </a:r>
            <a:r>
              <a:rPr dirty="0" err="1"/>
              <a:t>atsauksmes</a:t>
            </a:r>
            <a:r>
              <a:rPr dirty="0"/>
              <a:t> </a:t>
            </a:r>
            <a:r>
              <a:rPr dirty="0" err="1"/>
              <a:t>turpmākai</a:t>
            </a:r>
            <a:r>
              <a:rPr dirty="0"/>
              <a:t> </a:t>
            </a:r>
            <a:r>
              <a:rPr dirty="0" err="1"/>
              <a:t>produkta</a:t>
            </a:r>
            <a:r>
              <a:rPr dirty="0"/>
              <a:t> </a:t>
            </a:r>
            <a:r>
              <a:rPr dirty="0" err="1"/>
              <a:t>izstrādei</a:t>
            </a:r>
            <a:endParaRPr dirty="0"/>
          </a:p>
        </p:txBody>
      </p:sp>
      <p:pic>
        <p:nvPicPr>
          <p:cNvPr id="67" name="shutterstock_534796828.jpg" descr="shutterstock_534796828.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6493425" y="-1"/>
            <a:ext cx="7269488" cy="137160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investīcijas ir veicis kvalificēts riska kapitāla investors*, kas nav ar jaunuzņēmumu saistīta persona…"/>
          <p:cNvSpPr txBox="1">
            <a:spLocks noGrp="1"/>
          </p:cNvSpPr>
          <p:nvPr>
            <p:ph type="body" sz="half" idx="4294967295"/>
          </p:nvPr>
        </p:nvSpPr>
        <p:spPr>
          <a:xfrm>
            <a:off x="1794933" y="3960030"/>
            <a:ext cx="13372673" cy="7878740"/>
          </a:xfrm>
          <a:prstGeom prst="rect">
            <a:avLst/>
          </a:prstGeom>
        </p:spPr>
        <p:txBody>
          <a:bodyPr>
            <a:normAutofit lnSpcReduction="10000"/>
          </a:bodyPr>
          <a:lstStyle/>
          <a:p>
            <a:pPr marL="571500" indent="-571500" defTabSz="1109609">
              <a:lnSpc>
                <a:spcPct val="80000"/>
              </a:lnSpc>
              <a:spcBef>
                <a:spcPts val="0"/>
              </a:spcBef>
              <a:buClr>
                <a:srgbClr val="942235"/>
              </a:buClr>
              <a:buSzPct val="150000"/>
              <a:buFontTx/>
              <a:defRPr sz="3300"/>
            </a:pPr>
            <a:r>
              <a:rPr dirty="0" err="1"/>
              <a:t>investīcijas</a:t>
            </a:r>
            <a:r>
              <a:rPr dirty="0"/>
              <a:t> </a:t>
            </a:r>
            <a:r>
              <a:rPr dirty="0" err="1"/>
              <a:t>ir</a:t>
            </a:r>
            <a:r>
              <a:rPr dirty="0"/>
              <a:t> </a:t>
            </a:r>
            <a:r>
              <a:rPr dirty="0" err="1"/>
              <a:t>veicis</a:t>
            </a:r>
            <a:r>
              <a:rPr dirty="0"/>
              <a:t> </a:t>
            </a:r>
            <a:r>
              <a:rPr sz="3300" dirty="0" err="1">
                <a:solidFill>
                  <a:schemeClr val="bg1"/>
                </a:solidFill>
                <a:latin typeface="Armin Grotesk UltraBold"/>
                <a:ea typeface="Armin Grotesk UltraBold"/>
                <a:hlinkClick r:id="rId2">
                  <a:extLst>
                    <a:ext uri="{A12FA001-AC4F-418D-AE19-62706E023703}">
                      <ahyp:hlinkClr xmlns:ahyp="http://schemas.microsoft.com/office/drawing/2018/hyperlinkcolor" val="tx"/>
                    </a:ext>
                  </a:extLst>
                </a:hlinkClick>
              </a:rPr>
              <a:t>kvalificēts</a:t>
            </a:r>
            <a:r>
              <a:rPr sz="3300" dirty="0">
                <a:solidFill>
                  <a:schemeClr val="bg1"/>
                </a:solidFill>
                <a:latin typeface="Armin Grotesk UltraBold"/>
                <a:ea typeface="Armin Grotesk UltraBold"/>
                <a:hlinkClick r:id="rId2">
                  <a:extLst>
                    <a:ext uri="{A12FA001-AC4F-418D-AE19-62706E023703}">
                      <ahyp:hlinkClr xmlns:ahyp="http://schemas.microsoft.com/office/drawing/2018/hyperlinkcolor" val="tx"/>
                    </a:ext>
                  </a:extLst>
                </a:hlinkClick>
              </a:rPr>
              <a:t> </a:t>
            </a:r>
            <a:r>
              <a:rPr sz="3300" dirty="0" err="1">
                <a:solidFill>
                  <a:schemeClr val="bg1"/>
                </a:solidFill>
                <a:latin typeface="Armin Grotesk UltraBold"/>
                <a:ea typeface="Armin Grotesk UltraBold"/>
                <a:hlinkClick r:id="rId2">
                  <a:extLst>
                    <a:ext uri="{A12FA001-AC4F-418D-AE19-62706E023703}">
                      <ahyp:hlinkClr xmlns:ahyp="http://schemas.microsoft.com/office/drawing/2018/hyperlinkcolor" val="tx"/>
                    </a:ext>
                  </a:extLst>
                </a:hlinkClick>
              </a:rPr>
              <a:t>riska</a:t>
            </a:r>
            <a:r>
              <a:rPr sz="3300" dirty="0">
                <a:solidFill>
                  <a:schemeClr val="bg1"/>
                </a:solidFill>
                <a:latin typeface="Armin Grotesk UltraBold"/>
                <a:ea typeface="Armin Grotesk UltraBold"/>
                <a:hlinkClick r:id="rId2">
                  <a:extLst>
                    <a:ext uri="{A12FA001-AC4F-418D-AE19-62706E023703}">
                      <ahyp:hlinkClr xmlns:ahyp="http://schemas.microsoft.com/office/drawing/2018/hyperlinkcolor" val="tx"/>
                    </a:ext>
                  </a:extLst>
                </a:hlinkClick>
              </a:rPr>
              <a:t> </a:t>
            </a:r>
            <a:r>
              <a:rPr sz="3300" dirty="0" err="1">
                <a:solidFill>
                  <a:schemeClr val="bg1"/>
                </a:solidFill>
                <a:latin typeface="Armin Grotesk UltraBold"/>
                <a:ea typeface="Armin Grotesk UltraBold"/>
                <a:hlinkClick r:id="rId2">
                  <a:extLst>
                    <a:ext uri="{A12FA001-AC4F-418D-AE19-62706E023703}">
                      <ahyp:hlinkClr xmlns:ahyp="http://schemas.microsoft.com/office/drawing/2018/hyperlinkcolor" val="tx"/>
                    </a:ext>
                  </a:extLst>
                </a:hlinkClick>
              </a:rPr>
              <a:t>kapitāla</a:t>
            </a:r>
            <a:r>
              <a:rPr sz="3300" dirty="0">
                <a:solidFill>
                  <a:schemeClr val="bg1"/>
                </a:solidFill>
                <a:latin typeface="Armin Grotesk UltraBold"/>
                <a:ea typeface="Armin Grotesk UltraBold"/>
                <a:hlinkClick r:id="rId2">
                  <a:extLst>
                    <a:ext uri="{A12FA001-AC4F-418D-AE19-62706E023703}">
                      <ahyp:hlinkClr xmlns:ahyp="http://schemas.microsoft.com/office/drawing/2018/hyperlinkcolor" val="tx"/>
                    </a:ext>
                  </a:extLst>
                </a:hlinkClick>
              </a:rPr>
              <a:t> investors</a:t>
            </a:r>
            <a:r>
              <a:rPr dirty="0"/>
              <a:t>*, kas nav </a:t>
            </a:r>
            <a:r>
              <a:rPr dirty="0" err="1"/>
              <a:t>ar</a:t>
            </a:r>
            <a:r>
              <a:rPr dirty="0"/>
              <a:t> </a:t>
            </a:r>
            <a:r>
              <a:rPr dirty="0" err="1"/>
              <a:t>jaunuzņēmumu</a:t>
            </a:r>
            <a:r>
              <a:rPr dirty="0"/>
              <a:t> </a:t>
            </a:r>
            <a:r>
              <a:rPr dirty="0" err="1"/>
              <a:t>saistīta</a:t>
            </a:r>
            <a:r>
              <a:rPr dirty="0"/>
              <a:t> persona</a:t>
            </a:r>
          </a:p>
          <a:p>
            <a:pPr marL="571500" indent="-571500" defTabSz="1109609">
              <a:lnSpc>
                <a:spcPct val="80000"/>
              </a:lnSpc>
              <a:spcBef>
                <a:spcPts val="0"/>
              </a:spcBef>
              <a:buClr>
                <a:srgbClr val="942235"/>
              </a:buClr>
              <a:buSzPct val="150000"/>
              <a:buFontTx/>
              <a:defRPr sz="3300"/>
            </a:pPr>
            <a:endParaRPr dirty="0"/>
          </a:p>
          <a:p>
            <a:pPr marL="571500" indent="-571500" defTabSz="1109609">
              <a:lnSpc>
                <a:spcPct val="80000"/>
              </a:lnSpc>
              <a:spcBef>
                <a:spcPts val="0"/>
              </a:spcBef>
              <a:buClr>
                <a:srgbClr val="942235"/>
              </a:buClr>
              <a:buSzPct val="150000"/>
              <a:buFontTx/>
              <a:defRPr sz="3300"/>
            </a:pPr>
            <a:r>
              <a:rPr dirty="0" err="1"/>
              <a:t>investīcijas</a:t>
            </a:r>
            <a:r>
              <a:rPr dirty="0"/>
              <a:t> </a:t>
            </a:r>
            <a:r>
              <a:rPr dirty="0" err="1"/>
              <a:t>ir</a:t>
            </a:r>
            <a:r>
              <a:rPr dirty="0"/>
              <a:t> </a:t>
            </a:r>
            <a:r>
              <a:rPr dirty="0" err="1"/>
              <a:t>veiktas</a:t>
            </a:r>
            <a:r>
              <a:rPr dirty="0"/>
              <a:t> </a:t>
            </a:r>
            <a:r>
              <a:rPr dirty="0" err="1"/>
              <a:t>pēdējo</a:t>
            </a:r>
            <a:r>
              <a:rPr dirty="0"/>
              <a:t> 24 </a:t>
            </a:r>
            <a:r>
              <a:rPr dirty="0" err="1"/>
              <a:t>mēnešu</a:t>
            </a:r>
            <a:r>
              <a:rPr dirty="0"/>
              <a:t> </a:t>
            </a:r>
            <a:r>
              <a:rPr dirty="0" err="1"/>
              <a:t>laikā</a:t>
            </a:r>
            <a:r>
              <a:rPr dirty="0"/>
              <a:t> no </a:t>
            </a:r>
            <a:r>
              <a:rPr dirty="0" err="1"/>
              <a:t>dienas</a:t>
            </a:r>
            <a:r>
              <a:rPr dirty="0"/>
              <a:t>, </a:t>
            </a:r>
            <a:r>
              <a:rPr dirty="0" err="1"/>
              <a:t>kad</a:t>
            </a:r>
            <a:r>
              <a:rPr dirty="0"/>
              <a:t> </a:t>
            </a:r>
            <a:r>
              <a:rPr dirty="0" err="1"/>
              <a:t>iesniegts</a:t>
            </a:r>
            <a:r>
              <a:rPr dirty="0"/>
              <a:t> </a:t>
            </a:r>
            <a:r>
              <a:rPr dirty="0" err="1"/>
              <a:t>pieteikums</a:t>
            </a:r>
            <a:endParaRPr dirty="0"/>
          </a:p>
          <a:p>
            <a:pPr marL="571500" indent="-571500" defTabSz="1109609">
              <a:lnSpc>
                <a:spcPct val="80000"/>
              </a:lnSpc>
              <a:spcBef>
                <a:spcPts val="0"/>
              </a:spcBef>
              <a:buClr>
                <a:srgbClr val="942235"/>
              </a:buClr>
              <a:buSzPct val="150000"/>
              <a:buFontTx/>
              <a:defRPr sz="3300"/>
            </a:pPr>
            <a:endParaRPr dirty="0"/>
          </a:p>
          <a:p>
            <a:pPr marL="571500" indent="-571500" defTabSz="1109609">
              <a:lnSpc>
                <a:spcPct val="80000"/>
              </a:lnSpc>
              <a:spcBef>
                <a:spcPts val="0"/>
              </a:spcBef>
              <a:buClr>
                <a:srgbClr val="942235"/>
              </a:buClr>
              <a:buSzPct val="150000"/>
              <a:buFontTx/>
              <a:defRPr sz="3300"/>
            </a:pPr>
            <a:r>
              <a:rPr dirty="0" err="1"/>
              <a:t>investīcijas</a:t>
            </a:r>
            <a:r>
              <a:rPr dirty="0"/>
              <a:t> </a:t>
            </a:r>
            <a:r>
              <a:rPr dirty="0" err="1"/>
              <a:t>ir</a:t>
            </a:r>
            <a:r>
              <a:rPr dirty="0"/>
              <a:t> </a:t>
            </a:r>
            <a:r>
              <a:rPr dirty="0" err="1"/>
              <a:t>agrīnās</a:t>
            </a:r>
            <a:r>
              <a:rPr dirty="0"/>
              <a:t> </a:t>
            </a:r>
            <a:r>
              <a:rPr dirty="0" err="1"/>
              <a:t>stadijas</a:t>
            </a:r>
            <a:r>
              <a:rPr dirty="0"/>
              <a:t> </a:t>
            </a:r>
            <a:r>
              <a:rPr dirty="0" err="1"/>
              <a:t>riska</a:t>
            </a:r>
            <a:r>
              <a:rPr dirty="0"/>
              <a:t> </a:t>
            </a:r>
            <a:r>
              <a:rPr dirty="0" err="1"/>
              <a:t>kapitāla</a:t>
            </a:r>
            <a:r>
              <a:rPr dirty="0"/>
              <a:t> </a:t>
            </a:r>
            <a:r>
              <a:rPr dirty="0" err="1"/>
              <a:t>ieguldījums</a:t>
            </a:r>
            <a:r>
              <a:rPr dirty="0"/>
              <a:t>*</a:t>
            </a:r>
            <a:r>
              <a:rPr lang="lv-LV" dirty="0"/>
              <a:t>*</a:t>
            </a:r>
            <a:r>
              <a:rPr dirty="0"/>
              <a:t> </a:t>
            </a:r>
            <a:r>
              <a:rPr dirty="0" err="1"/>
              <a:t>vismaz</a:t>
            </a:r>
            <a:r>
              <a:rPr dirty="0"/>
              <a:t> </a:t>
            </a:r>
            <a:endParaRPr lang="lv-LV" dirty="0"/>
          </a:p>
          <a:p>
            <a:pPr marL="0" indent="0" defTabSz="1109609">
              <a:lnSpc>
                <a:spcPct val="80000"/>
              </a:lnSpc>
              <a:spcBef>
                <a:spcPts val="0"/>
              </a:spcBef>
              <a:buClr>
                <a:srgbClr val="942235"/>
              </a:buClr>
              <a:buSzPct val="150000"/>
              <a:buNone/>
              <a:defRPr sz="3300"/>
            </a:pPr>
            <a:r>
              <a:rPr lang="lv-LV" dirty="0"/>
              <a:t>       </a:t>
            </a:r>
            <a:r>
              <a:rPr dirty="0"/>
              <a:t>30 000 EUR (</a:t>
            </a:r>
            <a:r>
              <a:rPr dirty="0" err="1"/>
              <a:t>Likuma</a:t>
            </a:r>
            <a:r>
              <a:rPr dirty="0"/>
              <a:t> 5.panta </a:t>
            </a:r>
            <a:r>
              <a:rPr dirty="0" err="1"/>
              <a:t>pirmās</a:t>
            </a:r>
            <a:r>
              <a:rPr dirty="0"/>
              <a:t> </a:t>
            </a:r>
            <a:r>
              <a:rPr dirty="0" err="1"/>
              <a:t>daļas</a:t>
            </a:r>
            <a:r>
              <a:rPr dirty="0"/>
              <a:t> 1.punkts) </a:t>
            </a:r>
            <a:r>
              <a:rPr dirty="0" err="1"/>
              <a:t>vai</a:t>
            </a:r>
            <a:r>
              <a:rPr dirty="0"/>
              <a:t> 15 000 EUR </a:t>
            </a:r>
            <a:r>
              <a:rPr lang="lv-LV" dirty="0"/>
              <a:t> </a:t>
            </a:r>
          </a:p>
          <a:p>
            <a:pPr marL="0" indent="0" defTabSz="1109609">
              <a:lnSpc>
                <a:spcPct val="80000"/>
              </a:lnSpc>
              <a:spcBef>
                <a:spcPts val="0"/>
              </a:spcBef>
              <a:buClr>
                <a:srgbClr val="942235"/>
              </a:buClr>
              <a:buSzPct val="150000"/>
              <a:buNone/>
              <a:defRPr sz="3300"/>
            </a:pPr>
            <a:r>
              <a:rPr lang="lv-LV" dirty="0"/>
              <a:t>       </a:t>
            </a:r>
            <a:r>
              <a:rPr dirty="0"/>
              <a:t>(</a:t>
            </a:r>
            <a:r>
              <a:rPr dirty="0" err="1"/>
              <a:t>Likuma</a:t>
            </a:r>
            <a:r>
              <a:rPr dirty="0"/>
              <a:t> 5.panta </a:t>
            </a:r>
            <a:r>
              <a:rPr dirty="0" err="1"/>
              <a:t>pirmās</a:t>
            </a:r>
            <a:r>
              <a:rPr dirty="0"/>
              <a:t> </a:t>
            </a:r>
            <a:r>
              <a:rPr dirty="0" err="1"/>
              <a:t>daļas</a:t>
            </a:r>
            <a:r>
              <a:rPr dirty="0"/>
              <a:t> 2.,3., </a:t>
            </a:r>
            <a:r>
              <a:rPr dirty="0" err="1"/>
              <a:t>vai</a:t>
            </a:r>
            <a:r>
              <a:rPr dirty="0"/>
              <a:t> 4.punkts) </a:t>
            </a:r>
            <a:r>
              <a:rPr dirty="0" err="1"/>
              <a:t>apmērā</a:t>
            </a:r>
            <a:endParaRPr lang="lv-LV" dirty="0"/>
          </a:p>
          <a:p>
            <a:pPr marL="0" indent="0" defTabSz="1109609">
              <a:lnSpc>
                <a:spcPct val="80000"/>
              </a:lnSpc>
              <a:spcBef>
                <a:spcPts val="0"/>
              </a:spcBef>
              <a:buClr>
                <a:srgbClr val="942235"/>
              </a:buClr>
              <a:buSzPct val="150000"/>
              <a:buNone/>
              <a:defRPr sz="3300"/>
            </a:pPr>
            <a:endParaRPr lang="lv-LV" dirty="0"/>
          </a:p>
          <a:p>
            <a:pPr marL="0" indent="0" defTabSz="1109609">
              <a:lnSpc>
                <a:spcPct val="80000"/>
              </a:lnSpc>
              <a:spcBef>
                <a:spcPts val="0"/>
              </a:spcBef>
              <a:buClr>
                <a:srgbClr val="942235"/>
              </a:buClr>
              <a:buSzPct val="150000"/>
              <a:buNone/>
              <a:defRPr sz="3300"/>
            </a:pPr>
            <a:endParaRPr lang="lv-LV" dirty="0"/>
          </a:p>
          <a:p>
            <a:pPr marL="0" indent="0" defTabSz="1109609">
              <a:lnSpc>
                <a:spcPct val="80000"/>
              </a:lnSpc>
              <a:spcBef>
                <a:spcPts val="0"/>
              </a:spcBef>
              <a:buClr>
                <a:srgbClr val="942235"/>
              </a:buClr>
              <a:buSzPct val="150000"/>
              <a:buNone/>
              <a:defRPr sz="3300"/>
            </a:pPr>
            <a:endParaRPr lang="lv-LV" dirty="0"/>
          </a:p>
          <a:p>
            <a:pPr marL="0" indent="0" defTabSz="1109609">
              <a:lnSpc>
                <a:spcPct val="80000"/>
              </a:lnSpc>
              <a:spcBef>
                <a:spcPts val="0"/>
              </a:spcBef>
              <a:buClr>
                <a:srgbClr val="942235"/>
              </a:buClr>
              <a:buSzPct val="150000"/>
              <a:buNone/>
              <a:defRPr sz="3300"/>
            </a:pPr>
            <a:endParaRPr lang="lv-LV" dirty="0"/>
          </a:p>
          <a:p>
            <a:pPr marL="0" indent="0" defTabSz="1109609">
              <a:lnSpc>
                <a:spcPct val="80000"/>
              </a:lnSpc>
              <a:spcBef>
                <a:spcPts val="0"/>
              </a:spcBef>
              <a:buClr>
                <a:srgbClr val="942235"/>
              </a:buClr>
              <a:buSzPct val="150000"/>
              <a:buNone/>
              <a:defRPr sz="3300"/>
            </a:pPr>
            <a:endParaRPr lang="lv-LV" dirty="0"/>
          </a:p>
          <a:p>
            <a:pPr marL="0" indent="0" defTabSz="1109609">
              <a:lnSpc>
                <a:spcPct val="80000"/>
              </a:lnSpc>
              <a:spcBef>
                <a:spcPts val="0"/>
              </a:spcBef>
              <a:buClr>
                <a:srgbClr val="942235"/>
              </a:buClr>
              <a:buSzPct val="150000"/>
              <a:buNone/>
              <a:defRPr sz="3300"/>
            </a:pPr>
            <a:endParaRPr lang="lv-LV" dirty="0"/>
          </a:p>
          <a:p>
            <a:pPr marL="0" indent="0" defTabSz="1109609">
              <a:lnSpc>
                <a:spcPct val="80000"/>
              </a:lnSpc>
              <a:spcBef>
                <a:spcPts val="0"/>
              </a:spcBef>
              <a:buClr>
                <a:srgbClr val="942235"/>
              </a:buClr>
              <a:buSzPct val="150000"/>
              <a:buNone/>
              <a:defRPr sz="3300"/>
            </a:pPr>
            <a:endParaRPr lang="lv-LV" dirty="0"/>
          </a:p>
          <a:p>
            <a:pPr marL="0" indent="0" defTabSz="1109609">
              <a:lnSpc>
                <a:spcPct val="80000"/>
              </a:lnSpc>
              <a:spcBef>
                <a:spcPts val="0"/>
              </a:spcBef>
              <a:buClr>
                <a:srgbClr val="942235"/>
              </a:buClr>
              <a:buSzPct val="150000"/>
              <a:buNone/>
              <a:defRPr sz="3300"/>
            </a:pPr>
            <a:endParaRPr lang="lv-LV" dirty="0"/>
          </a:p>
          <a:p>
            <a:pPr marL="0" indent="0" defTabSz="1109609">
              <a:lnSpc>
                <a:spcPct val="80000"/>
              </a:lnSpc>
              <a:spcBef>
                <a:spcPts val="0"/>
              </a:spcBef>
              <a:buClr>
                <a:srgbClr val="942235"/>
              </a:buClr>
              <a:buSzPct val="150000"/>
              <a:buNone/>
              <a:defRPr sz="3300"/>
            </a:pPr>
            <a:endParaRPr lang="lv-LV" dirty="0"/>
          </a:p>
          <a:p>
            <a:pPr marL="0" indent="0" defTabSz="1109609">
              <a:lnSpc>
                <a:spcPct val="80000"/>
              </a:lnSpc>
              <a:spcBef>
                <a:spcPts val="0"/>
              </a:spcBef>
              <a:buClr>
                <a:srgbClr val="942235"/>
              </a:buClr>
              <a:buSzPct val="150000"/>
              <a:buNone/>
              <a:defRPr sz="3300"/>
            </a:pPr>
            <a:r>
              <a:rPr lang="lv-LV" sz="2800" dirty="0"/>
              <a:t>*kvalificēto riska kapitāla investoru saraksts pieejams LIAA tīmekļvietnē</a:t>
            </a:r>
          </a:p>
          <a:p>
            <a:pPr marL="0" indent="0" defTabSz="1109609">
              <a:lnSpc>
                <a:spcPct val="80000"/>
              </a:lnSpc>
              <a:spcBef>
                <a:spcPts val="0"/>
              </a:spcBef>
              <a:buClr>
                <a:srgbClr val="942235"/>
              </a:buClr>
              <a:buSzPct val="150000"/>
              <a:buNone/>
              <a:defRPr sz="3300"/>
            </a:pPr>
            <a:r>
              <a:rPr lang="lv-LV" sz="2800" dirty="0"/>
              <a:t>** ieguldījums, kas veikts </a:t>
            </a:r>
            <a:r>
              <a:rPr lang="lv-LV" sz="2800" dirty="0" err="1"/>
              <a:t>jaunuzņēmuma</a:t>
            </a:r>
            <a:r>
              <a:rPr lang="lv-LV" sz="2800" dirty="0"/>
              <a:t> pirmajos piecos darbības gados</a:t>
            </a:r>
            <a:endParaRPr sz="2800" dirty="0"/>
          </a:p>
        </p:txBody>
      </p:sp>
      <p:sp>
        <p:nvSpPr>
          <p:cNvPr id="70" name="TextBox 3"/>
          <p:cNvSpPr txBox="1"/>
          <p:nvPr/>
        </p:nvSpPr>
        <p:spPr>
          <a:xfrm>
            <a:off x="1185333" y="1587274"/>
            <a:ext cx="15709918" cy="14841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9600">
                <a:solidFill>
                  <a:srgbClr val="A7A7A7"/>
                </a:solidFill>
                <a:latin typeface="Armin Grotesk UltraBold"/>
                <a:ea typeface="Armin Grotesk UltraBold"/>
                <a:cs typeface="Armin Grotesk UltraBold"/>
                <a:sym typeface="Armin Grotesk UltraBold"/>
              </a:defRPr>
            </a:lvl1pPr>
          </a:lstStyle>
          <a:p>
            <a:r>
              <a:t>Investīcijas</a:t>
            </a:r>
          </a:p>
        </p:txBody>
      </p:sp>
      <p:pic>
        <p:nvPicPr>
          <p:cNvPr id="71" name="shutterstock_12951298.jpg" descr="shutterstock_1295129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493425" y="-1"/>
            <a:ext cx="7269488" cy="1371600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Atbalsta periods"/>
          <p:cNvSpPr txBox="1">
            <a:spLocks noGrp="1"/>
          </p:cNvSpPr>
          <p:nvPr>
            <p:ph type="title" idx="4294967295"/>
          </p:nvPr>
        </p:nvSpPr>
        <p:spPr>
          <a:xfrm>
            <a:off x="1253066" y="1606444"/>
            <a:ext cx="16925802" cy="1953190"/>
          </a:xfrm>
          <a:prstGeom prst="rect">
            <a:avLst/>
          </a:prstGeom>
        </p:spPr>
        <p:txBody>
          <a:bodyPr>
            <a:normAutofit/>
          </a:bodyPr>
          <a:lstStyle>
            <a:lvl1pPr defTabSz="1109609">
              <a:defRPr>
                <a:solidFill>
                  <a:srgbClr val="A7A7A7"/>
                </a:solidFill>
                <a:latin typeface="Armin Grotesk UltraBold"/>
                <a:ea typeface="Armin Grotesk UltraBold"/>
                <a:cs typeface="Armin Grotesk UltraBold"/>
                <a:sym typeface="Armin Grotesk UltraBold"/>
              </a:defRPr>
            </a:lvl1pPr>
          </a:lstStyle>
          <a:p>
            <a:r>
              <a:t>Atbalsta periods</a:t>
            </a:r>
          </a:p>
        </p:txBody>
      </p:sp>
      <p:sp>
        <p:nvSpPr>
          <p:cNvPr id="74" name="investīcija līdz 150 000 EUR 12 mēneši…"/>
          <p:cNvSpPr txBox="1">
            <a:spLocks noGrp="1"/>
          </p:cNvSpPr>
          <p:nvPr>
            <p:ph type="body" sz="half" idx="4294967295"/>
          </p:nvPr>
        </p:nvSpPr>
        <p:spPr>
          <a:xfrm>
            <a:off x="1778000" y="3946430"/>
            <a:ext cx="10045368" cy="7181272"/>
          </a:xfrm>
          <a:prstGeom prst="rect">
            <a:avLst/>
          </a:prstGeom>
        </p:spPr>
        <p:txBody>
          <a:bodyPr>
            <a:normAutofit/>
          </a:bodyPr>
          <a:lstStyle/>
          <a:p>
            <a:pPr marL="571500" indent="-571500" defTabSz="1109609">
              <a:lnSpc>
                <a:spcPct val="100000"/>
              </a:lnSpc>
              <a:spcBef>
                <a:spcPts val="0"/>
              </a:spcBef>
              <a:buClr>
                <a:srgbClr val="942235"/>
              </a:buClr>
              <a:buSzPct val="150000"/>
              <a:buFontTx/>
              <a:defRPr sz="3300"/>
            </a:pPr>
            <a:r>
              <a:t>investīcija līdz 150 000 EUR 12 mēneši</a:t>
            </a:r>
          </a:p>
          <a:p>
            <a:pPr marL="571500" indent="-571500" defTabSz="1109609">
              <a:lnSpc>
                <a:spcPct val="100000"/>
              </a:lnSpc>
              <a:spcBef>
                <a:spcPts val="0"/>
              </a:spcBef>
              <a:buClr>
                <a:srgbClr val="942235"/>
              </a:buClr>
              <a:buSzPct val="150000"/>
              <a:buFontTx/>
              <a:defRPr sz="3300"/>
            </a:pPr>
            <a:endParaRPr/>
          </a:p>
          <a:p>
            <a:pPr marL="571500" indent="-571500" defTabSz="1109609">
              <a:lnSpc>
                <a:spcPct val="100000"/>
              </a:lnSpc>
              <a:spcBef>
                <a:spcPts val="0"/>
              </a:spcBef>
              <a:buClr>
                <a:srgbClr val="942235"/>
              </a:buClr>
              <a:buSzPct val="150000"/>
              <a:buFontTx/>
              <a:defRPr sz="3300"/>
            </a:pPr>
            <a:r>
              <a:t>investīcija vismaz 150 000 EUR 24 mēneši</a:t>
            </a:r>
          </a:p>
          <a:p>
            <a:pPr marL="571500" indent="-571500" defTabSz="1109609">
              <a:lnSpc>
                <a:spcPct val="100000"/>
              </a:lnSpc>
              <a:spcBef>
                <a:spcPts val="0"/>
              </a:spcBef>
              <a:buClr>
                <a:srgbClr val="942235"/>
              </a:buClr>
              <a:buSzPct val="150000"/>
              <a:buFontTx/>
              <a:defRPr sz="3300"/>
            </a:pPr>
            <a:endParaRPr/>
          </a:p>
          <a:p>
            <a:pPr marL="571500" indent="-571500" defTabSz="1109609">
              <a:lnSpc>
                <a:spcPct val="100000"/>
              </a:lnSpc>
              <a:spcBef>
                <a:spcPts val="0"/>
              </a:spcBef>
              <a:buClr>
                <a:srgbClr val="942235"/>
              </a:buClr>
              <a:buSzPct val="150000"/>
              <a:buFontTx/>
              <a:defRPr sz="3300"/>
            </a:pPr>
            <a:r>
              <a:t>ja veic produkta izstrādi, ražošanu vai attīstību, tad atbalsta periods ir 12 mēneši</a:t>
            </a:r>
          </a:p>
          <a:p>
            <a:pPr marL="571500" indent="-571500" defTabSz="1109609">
              <a:lnSpc>
                <a:spcPct val="100000"/>
              </a:lnSpc>
              <a:spcBef>
                <a:spcPts val="0"/>
              </a:spcBef>
              <a:buClr>
                <a:srgbClr val="942235"/>
              </a:buClr>
              <a:buSzPct val="150000"/>
              <a:buFontTx/>
              <a:defRPr sz="3300"/>
            </a:pPr>
            <a:endParaRPr/>
          </a:p>
          <a:p>
            <a:pPr marL="571500" indent="-571500" defTabSz="1109609">
              <a:lnSpc>
                <a:spcPct val="100000"/>
              </a:lnSpc>
              <a:spcBef>
                <a:spcPts val="0"/>
              </a:spcBef>
              <a:buClr>
                <a:srgbClr val="942235"/>
              </a:buClr>
              <a:buSzPct val="150000"/>
              <a:buFontTx/>
              <a:defRPr sz="3300"/>
            </a:pPr>
            <a:r>
              <a:t>papildu atbalsts ir atlikušie mēneši no sākotnēji piešķirtā perioda</a:t>
            </a:r>
          </a:p>
        </p:txBody>
      </p:sp>
      <p:pic>
        <p:nvPicPr>
          <p:cNvPr id="75" name="shutterstock_525525397.jpg" descr="shutterstock_525525397.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6493425" y="-1"/>
            <a:ext cx="7269488" cy="1371600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Atbalsta apmērs"/>
          <p:cNvSpPr txBox="1">
            <a:spLocks noGrp="1"/>
          </p:cNvSpPr>
          <p:nvPr>
            <p:ph type="title" idx="4294967295"/>
          </p:nvPr>
        </p:nvSpPr>
        <p:spPr>
          <a:xfrm>
            <a:off x="1275570" y="1594369"/>
            <a:ext cx="16925802" cy="1953189"/>
          </a:xfrm>
          <a:prstGeom prst="rect">
            <a:avLst/>
          </a:prstGeom>
        </p:spPr>
        <p:txBody>
          <a:bodyPr>
            <a:normAutofit/>
          </a:bodyPr>
          <a:lstStyle>
            <a:lvl1pPr defTabSz="1109609">
              <a:defRPr>
                <a:solidFill>
                  <a:srgbClr val="A7A7A7"/>
                </a:solidFill>
                <a:latin typeface="Armin Grotesk UltraBold"/>
                <a:ea typeface="Armin Grotesk UltraBold"/>
                <a:cs typeface="Armin Grotesk UltraBold"/>
                <a:sym typeface="Armin Grotesk UltraBold"/>
              </a:defRPr>
            </a:lvl1pPr>
          </a:lstStyle>
          <a:p>
            <a:r>
              <a:t>Atbalsta apmērs</a:t>
            </a:r>
          </a:p>
        </p:txBody>
      </p:sp>
      <p:sp>
        <p:nvSpPr>
          <p:cNvPr id="78" name="Kamēr nav MKN grozījumi - līdz 200 000 EUR triju gadu laikā (de minimis atbalsts pēc EK regulas Nr. 1407/2013)…"/>
          <p:cNvSpPr txBox="1">
            <a:spLocks noGrp="1"/>
          </p:cNvSpPr>
          <p:nvPr>
            <p:ph type="body" sz="half" idx="4294967295"/>
          </p:nvPr>
        </p:nvSpPr>
        <p:spPr>
          <a:xfrm>
            <a:off x="1816978" y="4712559"/>
            <a:ext cx="9437620" cy="9048115"/>
          </a:xfrm>
          <a:prstGeom prst="rect">
            <a:avLst/>
          </a:prstGeom>
        </p:spPr>
        <p:txBody>
          <a:bodyPr>
            <a:normAutofit/>
          </a:bodyPr>
          <a:lstStyle/>
          <a:p>
            <a:pPr marL="571500" indent="-571500" defTabSz="1109609">
              <a:lnSpc>
                <a:spcPct val="80000"/>
              </a:lnSpc>
              <a:spcBef>
                <a:spcPts val="0"/>
              </a:spcBef>
              <a:buClr>
                <a:srgbClr val="942235"/>
              </a:buClr>
              <a:buSzPct val="150000"/>
              <a:buFontTx/>
              <a:defRPr sz="3300"/>
            </a:pPr>
            <a:r>
              <a:t>Kamēr nav MKN grozījumi - līdz 200 000 EUR triju gadu laikā (de minimis atbalsts pēc EK regulas Nr. 1407/2013)</a:t>
            </a:r>
          </a:p>
          <a:p>
            <a:pPr marL="571500" indent="-571500" defTabSz="1109609">
              <a:lnSpc>
                <a:spcPct val="80000"/>
              </a:lnSpc>
              <a:spcBef>
                <a:spcPts val="0"/>
              </a:spcBef>
              <a:buClr>
                <a:srgbClr val="942235"/>
              </a:buClr>
              <a:buSzPct val="150000"/>
              <a:buFontTx/>
              <a:defRPr sz="3300"/>
            </a:pPr>
            <a:endParaRPr/>
          </a:p>
          <a:p>
            <a:pPr marL="571500" indent="-571500" defTabSz="1109609">
              <a:lnSpc>
                <a:spcPct val="80000"/>
              </a:lnSpc>
              <a:spcBef>
                <a:spcPts val="0"/>
              </a:spcBef>
              <a:buClr>
                <a:srgbClr val="942235"/>
              </a:buClr>
              <a:buSzPct val="150000"/>
              <a:buFontTx/>
              <a:defRPr sz="3300"/>
            </a:pPr>
            <a:r>
              <a:t>Pēc MKN grozījumu veikšanas - līdz 300 000 EUR pēc slīdoša trīs gadu perioda (de minimis atbalsts pēc EK regulas Nr. 2023/2831)</a:t>
            </a:r>
          </a:p>
        </p:txBody>
      </p:sp>
      <p:pic>
        <p:nvPicPr>
          <p:cNvPr id="79" name="LIAA Atbalsts-01.png" descr="LIAA Atbalsts-01.png"/>
          <p:cNvPicPr>
            <a:picLocks noChangeAspect="1"/>
          </p:cNvPicPr>
          <p:nvPr/>
        </p:nvPicPr>
        <p:blipFill>
          <a:blip r:embed="rId2"/>
          <a:stretch>
            <a:fillRect/>
          </a:stretch>
        </p:blipFill>
        <p:spPr>
          <a:xfrm>
            <a:off x="15384620" y="4404266"/>
            <a:ext cx="7899401" cy="819150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apildu atbalsts"/>
          <p:cNvSpPr txBox="1">
            <a:spLocks noGrp="1"/>
          </p:cNvSpPr>
          <p:nvPr>
            <p:ph type="title" idx="4294967295"/>
          </p:nvPr>
        </p:nvSpPr>
        <p:spPr>
          <a:xfrm>
            <a:off x="1190904" y="1603225"/>
            <a:ext cx="16925802" cy="1953189"/>
          </a:xfrm>
          <a:prstGeom prst="rect">
            <a:avLst/>
          </a:prstGeom>
        </p:spPr>
        <p:txBody>
          <a:bodyPr>
            <a:normAutofit/>
          </a:bodyPr>
          <a:lstStyle>
            <a:lvl1pPr defTabSz="1109609">
              <a:defRPr>
                <a:solidFill>
                  <a:srgbClr val="A7A7A7"/>
                </a:solidFill>
                <a:latin typeface="Armin Grotesk UltraBold"/>
                <a:ea typeface="Armin Grotesk UltraBold"/>
                <a:cs typeface="Armin Grotesk UltraBold"/>
                <a:sym typeface="Armin Grotesk UltraBold"/>
              </a:defRPr>
            </a:lvl1pPr>
          </a:lstStyle>
          <a:p>
            <a:r>
              <a:t>Papildu atbalsts</a:t>
            </a:r>
          </a:p>
        </p:txBody>
      </p:sp>
      <p:sp>
        <p:nvSpPr>
          <p:cNvPr id="82" name="Ja nepieciešamas izmaiņas pieteikumā, tajā skaitā papildu finansējums vai izmaiņas pieteiktajos darbiniekos, jaunuzņēmums var pieteikties papildu atbalstam, iesniedzot precizētu pieteikumu…"/>
          <p:cNvSpPr txBox="1">
            <a:spLocks noGrp="1"/>
          </p:cNvSpPr>
          <p:nvPr>
            <p:ph type="body" sz="half" idx="4294967295"/>
          </p:nvPr>
        </p:nvSpPr>
        <p:spPr>
          <a:xfrm>
            <a:off x="1817436" y="4724310"/>
            <a:ext cx="13762151" cy="9048116"/>
          </a:xfrm>
          <a:prstGeom prst="rect">
            <a:avLst/>
          </a:prstGeom>
        </p:spPr>
        <p:txBody>
          <a:bodyPr>
            <a:normAutofit/>
          </a:bodyPr>
          <a:lstStyle/>
          <a:p>
            <a:pPr marL="571500" indent="-571500" defTabSz="1109609">
              <a:lnSpc>
                <a:spcPct val="80000"/>
              </a:lnSpc>
              <a:spcBef>
                <a:spcPts val="0"/>
              </a:spcBef>
              <a:buClr>
                <a:srgbClr val="942235"/>
              </a:buClr>
              <a:buSzPct val="150000"/>
              <a:buFontTx/>
              <a:defRPr sz="3300"/>
            </a:pPr>
            <a:r>
              <a:t>Ja nepieciešamas izmaiņas pieteikumā, tajā skaitā papildu finansējums vai izmaiņas pieteiktajos darbiniekos, jaunuzņēmums var pieteikties papildu atbalstam, iesniedzot precizētu pieteikumu</a:t>
            </a:r>
          </a:p>
          <a:p>
            <a:pPr marL="571500" indent="-571500" defTabSz="1109609">
              <a:lnSpc>
                <a:spcPct val="80000"/>
              </a:lnSpc>
              <a:spcBef>
                <a:spcPts val="0"/>
              </a:spcBef>
              <a:buClr>
                <a:srgbClr val="942235"/>
              </a:buClr>
              <a:buSzPct val="150000"/>
              <a:buFontTx/>
              <a:defRPr sz="3300"/>
            </a:pPr>
            <a:endParaRPr/>
          </a:p>
          <a:p>
            <a:pPr marL="571500" indent="-571500" defTabSz="1109609">
              <a:lnSpc>
                <a:spcPct val="80000"/>
              </a:lnSpc>
              <a:spcBef>
                <a:spcPts val="0"/>
              </a:spcBef>
              <a:buClr>
                <a:srgbClr val="942235"/>
              </a:buClr>
              <a:buSzPct val="150000"/>
              <a:buFontTx/>
              <a:defRPr sz="3300"/>
            </a:pPr>
            <a:r>
              <a:t>Pieteikumu papildu atbalstam LIAA izvērtē un vērtēšanas komisija apstiprina</a:t>
            </a:r>
          </a:p>
          <a:p>
            <a:pPr marL="571500" indent="-571500" defTabSz="1109609">
              <a:lnSpc>
                <a:spcPct val="80000"/>
              </a:lnSpc>
              <a:spcBef>
                <a:spcPts val="0"/>
              </a:spcBef>
              <a:buClr>
                <a:srgbClr val="942235"/>
              </a:buClr>
              <a:buSzPct val="150000"/>
              <a:buFontTx/>
              <a:defRPr sz="3300"/>
            </a:pPr>
            <a:endParaRPr/>
          </a:p>
          <a:p>
            <a:pPr marL="571500" indent="-571500" defTabSz="1109609">
              <a:lnSpc>
                <a:spcPct val="80000"/>
              </a:lnSpc>
              <a:spcBef>
                <a:spcPts val="0"/>
              </a:spcBef>
              <a:buClr>
                <a:srgbClr val="942235"/>
              </a:buClr>
              <a:buSzPct val="150000"/>
              <a:buFontTx/>
              <a:defRPr sz="3300"/>
            </a:pPr>
            <a:r>
              <a:t>Papildu atbalstu var izmantot no vērtēšanas komisijas lēmuma pieņemšanas brīža, nepārsniedzot sākotnēji apstiprināto atbalsta periodu</a:t>
            </a:r>
          </a:p>
        </p:txBody>
      </p:sp>
      <p:pic>
        <p:nvPicPr>
          <p:cNvPr id="83" name="LIAA Atbalsts-02.png" descr="LIAA Atbalsts-02.png"/>
          <p:cNvPicPr>
            <a:picLocks noChangeAspect="1"/>
          </p:cNvPicPr>
          <p:nvPr/>
        </p:nvPicPr>
        <p:blipFill>
          <a:blip r:embed="rId2"/>
          <a:stretch>
            <a:fillRect/>
          </a:stretch>
        </p:blipFill>
        <p:spPr>
          <a:xfrm>
            <a:off x="15338542" y="4466818"/>
            <a:ext cx="7899401" cy="819150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min Grotesk Regular"/>
        <a:ea typeface="Armin Grotesk Regular"/>
        <a:cs typeface="Armin Grotesk Regular"/>
      </a:majorFont>
      <a:minorFont>
        <a:latin typeface="Armin Grotesk Regular"/>
        <a:ea typeface="Armin Grotesk Regular"/>
        <a:cs typeface="Armin Grotesk Regula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55450" tIns="55450" rIns="55450" bIns="55450" numCol="1" spcCol="38100" rtlCol="0" anchor="ctr">
        <a:spAutoFit/>
      </a:bodyPr>
      <a:lstStyle>
        <a:def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5450" tIns="55450" rIns="55450" bIns="55450" numCol="1" spcCol="38100" rtlCol="0" anchor="t">
        <a:spAutoFit/>
      </a:bodyPr>
      <a:lstStyle>
        <a:def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min Grotesk Regular"/>
        <a:ea typeface="Armin Grotesk Regular"/>
        <a:cs typeface="Armin Grotesk Regular"/>
      </a:majorFont>
      <a:minorFont>
        <a:latin typeface="Armin Grotesk Regular"/>
        <a:ea typeface="Armin Grotesk Regular"/>
        <a:cs typeface="Armin Grotesk Regula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55450" tIns="55450" rIns="55450" bIns="55450" numCol="1" spcCol="38100" rtlCol="0" anchor="ctr">
        <a:spAutoFit/>
      </a:bodyPr>
      <a:lstStyle>
        <a:def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5450" tIns="55450" rIns="55450" bIns="55450" numCol="1" spcCol="38100" rtlCol="0" anchor="t">
        <a:spAutoFit/>
      </a:bodyPr>
      <a:lstStyle>
        <a:defPPr marL="0" marR="0" indent="0" algn="l" defTabSz="1109609"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min Grotesk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462</TotalTime>
  <Words>1274</Words>
  <Application>Microsoft Office PowerPoint</Application>
  <PresentationFormat>Custom</PresentationFormat>
  <Paragraphs>162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Armin Grotesk Regular</vt:lpstr>
      <vt:lpstr>Armin Grotesk SemiBold</vt:lpstr>
      <vt:lpstr>Armin Grotesk UltraBold</vt:lpstr>
      <vt:lpstr>Calibri</vt:lpstr>
      <vt:lpstr>Office Theme</vt:lpstr>
      <vt:lpstr>Jaunuzņēmumu atbalsts</vt:lpstr>
      <vt:lpstr>Jaunuzņēmumu atbalsts</vt:lpstr>
      <vt:lpstr>PowerPoint Presentation</vt:lpstr>
      <vt:lpstr>Atbalsta saņēmējs</vt:lpstr>
      <vt:lpstr>Kvalifikācijas pazīmes atbalsta programmām</vt:lpstr>
      <vt:lpstr>PowerPoint Presentation</vt:lpstr>
      <vt:lpstr>Atbalsta periods</vt:lpstr>
      <vt:lpstr>Atbalsta apmērs</vt:lpstr>
      <vt:lpstr>Papildu atbalsts</vt:lpstr>
      <vt:lpstr>Atkārtota pieteikšanās</vt:lpstr>
      <vt:lpstr>Pieteikšanās</vt:lpstr>
      <vt:lpstr>PowerPoint Presentation</vt:lpstr>
      <vt:lpstr>Atbalsts AKD</vt:lpstr>
      <vt:lpstr>AKD darbinieks:</vt:lpstr>
      <vt:lpstr>AKD īstenošana un atbalsta saņemšana</vt:lpstr>
      <vt:lpstr>Nodokļu atvieglojumi</vt:lpstr>
      <vt:lpstr>Atbalsts nodokļu atvieglojumiem</vt:lpstr>
      <vt:lpstr>Nodokļu atvieglojumu darbinieks:</vt:lpstr>
      <vt:lpstr>Nodokļu atvieglojumu atbalsta īstenošana</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Jaunuzņēmumu atbalsts</dc:title>
  <dc:creator>Ieva Šenne</dc:creator>
  <cp:lastModifiedBy>Ineta Purauska</cp:lastModifiedBy>
  <cp:revision>18</cp:revision>
  <dcterms:modified xsi:type="dcterms:W3CDTF">2024-05-20T08:37:59Z</dcterms:modified>
</cp:coreProperties>
</file>