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660" r:id="rId3"/>
    <p:sldId id="605" r:id="rId4"/>
    <p:sldId id="655" r:id="rId5"/>
    <p:sldId id="267" r:id="rId6"/>
    <p:sldId id="656" r:id="rId7"/>
    <p:sldId id="397" r:id="rId8"/>
    <p:sldId id="398" r:id="rId9"/>
    <p:sldId id="404" r:id="rId10"/>
    <p:sldId id="658" r:id="rId11"/>
    <p:sldId id="659" r:id="rId12"/>
    <p:sldId id="604" r:id="rId13"/>
    <p:sldId id="258" r:id="rId1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33"/>
    <a:srgbClr val="DE9A9A"/>
    <a:srgbClr val="CC6666"/>
    <a:srgbClr val="C14343"/>
    <a:srgbClr val="FF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Vidējs stils 2 - izcēlum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8268" autoAdjust="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36DF9-0E5C-4D41-ABCA-0D69A9BBABEE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C9133-6849-491A-9209-934A3FB7BE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7293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C9133-6849-491A-9209-934A3FB7BE78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9486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C9133-6849-491A-9209-934A3FB7BE78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4481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C9133-6849-491A-9209-934A3FB7BE78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93158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C9133-6849-491A-9209-934A3FB7BE78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28802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C9133-6849-491A-9209-934A3FB7BE78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3365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04B903-4D06-45C3-BA87-44DACAF9A5A7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493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04B903-4D06-45C3-BA87-44DACAF9A5A7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1545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C9133-6849-491A-9209-934A3FB7BE78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0903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7788" y="739775"/>
            <a:ext cx="6580187" cy="37020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16F497-1CC7-4CFD-9B67-404AECF606F1}" type="slidenum">
              <a:rPr lang="lv-LV" smtClean="0"/>
              <a:pPr>
                <a:defRPr/>
              </a:pPr>
              <a:t>7</a:t>
            </a:fld>
            <a:endParaRPr lang="lv-LV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7788" y="739775"/>
            <a:ext cx="6580187" cy="37020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C5FD82-D9F2-4889-83F9-F89D2B552CD3}" type="slidenum">
              <a:rPr lang="lv-LV" smtClean="0"/>
              <a:pPr>
                <a:defRPr/>
              </a:pPr>
              <a:t>8</a:t>
            </a:fld>
            <a:endParaRPr lang="lv-LV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226EE-7E7B-47A3-A9A8-CC977ABF9A4E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5570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7742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1368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737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1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3"/>
          </a:xfrm>
        </p:spPr>
        <p:txBody>
          <a:bodyPr anchor="t">
            <a:normAutofit/>
          </a:bodyPr>
          <a:lstStyle>
            <a:lvl1pPr algn="l"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0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667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667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667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4AC66604-9519-42E9-81BF-1599F474BC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11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4818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90966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950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3374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76117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6335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0667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9191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98494-B71C-4A57-A89A-A3A3C5AC707B}" type="datetimeFigureOut">
              <a:rPr lang="lv-LV" smtClean="0"/>
              <a:t>17.05.2024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88C8E-405B-4BDE-9DC4-5FF1C612E3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984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3.png"/><Relationship Id="rId7" Type="http://schemas.openxmlformats.org/officeDocument/2006/relationships/image" Target="../media/image26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svg"/><Relationship Id="rId5" Type="http://schemas.openxmlformats.org/officeDocument/2006/relationships/image" Target="../media/image24.sv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4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sv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7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7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3.png"/><Relationship Id="rId7" Type="http://schemas.openxmlformats.org/officeDocument/2006/relationships/image" Target="../media/image21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Relationship Id="rId9" Type="http://schemas.openxmlformats.org/officeDocument/2006/relationships/image" Target="../media/image1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Taisns savienotājs 4"/>
          <p:cNvCxnSpPr/>
          <p:nvPr/>
        </p:nvCxnSpPr>
        <p:spPr>
          <a:xfrm>
            <a:off x="4267535" y="3429000"/>
            <a:ext cx="6554317" cy="0"/>
          </a:xfrm>
          <a:prstGeom prst="line">
            <a:avLst/>
          </a:prstGeom>
          <a:ln w="28575"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267537" y="1893801"/>
            <a:ext cx="6981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Ar sadarbību pret korupciju </a:t>
            </a:r>
          </a:p>
        </p:txBody>
      </p:sp>
      <p:pic>
        <p:nvPicPr>
          <p:cNvPr id="3" name="Attēls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55" y="1200413"/>
            <a:ext cx="3128955" cy="345675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476B889-2117-D6E1-9B05-C636A999AA61}"/>
              </a:ext>
            </a:extLst>
          </p:cNvPr>
          <p:cNvSpPr txBox="1"/>
          <p:nvPr/>
        </p:nvSpPr>
        <p:spPr>
          <a:xfrm>
            <a:off x="4984376" y="4444463"/>
            <a:ext cx="6681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</a:rPr>
              <a:t>Inta Nolle</a:t>
            </a:r>
          </a:p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Korupcijas novēršanas un apkarošanas birojs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079347-244B-1591-D1E1-64634E165214}"/>
              </a:ext>
            </a:extLst>
          </p:cNvPr>
          <p:cNvSpPr txBox="1"/>
          <p:nvPr/>
        </p:nvSpPr>
        <p:spPr>
          <a:xfrm>
            <a:off x="4984376" y="5951451"/>
            <a:ext cx="512064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2024. gada 17. maijs </a:t>
            </a:r>
            <a:endParaRPr lang="en-GB" sz="15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8D5E42-E38C-9E94-37A3-81329CAFBF86}"/>
              </a:ext>
            </a:extLst>
          </p:cNvPr>
          <p:cNvSpPr txBox="1"/>
          <p:nvPr/>
        </p:nvSpPr>
        <p:spPr>
          <a:xfrm>
            <a:off x="4267535" y="2585739"/>
            <a:ext cx="6554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Korupcijas riski iepirkumos un ieteikumi iespējamās korupcijas novēršanai</a:t>
            </a: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58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C5C75-617B-4F1F-4A13-0E5A67023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Taisns savienotājs 3">
            <a:extLst>
              <a:ext uri="{FF2B5EF4-FFF2-40B4-BE49-F238E27FC236}">
                <a16:creationId xmlns:a16="http://schemas.microsoft.com/office/drawing/2014/main" id="{31074E41-67A1-018C-5E8D-CB606A23231B}"/>
              </a:ext>
            </a:extLst>
          </p:cNvPr>
          <p:cNvCxnSpPr>
            <a:cxnSpLocks/>
          </p:cNvCxnSpPr>
          <p:nvPr/>
        </p:nvCxnSpPr>
        <p:spPr>
          <a:xfrm flipH="1">
            <a:off x="1809177" y="1370285"/>
            <a:ext cx="7626957" cy="0"/>
          </a:xfrm>
          <a:prstGeom prst="line">
            <a:avLst/>
          </a:prstGeom>
          <a:ln w="28575"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9AB5F80-348B-AD2A-50A6-8C424F51F011}"/>
              </a:ext>
            </a:extLst>
          </p:cNvPr>
          <p:cNvSpPr txBox="1"/>
          <p:nvPr/>
        </p:nvSpPr>
        <p:spPr>
          <a:xfrm>
            <a:off x="1809177" y="553407"/>
            <a:ext cx="857364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Juridiskas personas atbildība</a:t>
            </a:r>
          </a:p>
        </p:txBody>
      </p:sp>
      <p:pic>
        <p:nvPicPr>
          <p:cNvPr id="6" name="Attēls 5">
            <a:extLst>
              <a:ext uri="{FF2B5EF4-FFF2-40B4-BE49-F238E27FC236}">
                <a16:creationId xmlns:a16="http://schemas.microsoft.com/office/drawing/2014/main" id="{947E6A46-5054-9AFE-FFC6-7DA12A8803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38" y="430580"/>
            <a:ext cx="809549" cy="939077"/>
          </a:xfrm>
          <a:prstGeom prst="rect">
            <a:avLst/>
          </a:prstGeom>
        </p:spPr>
      </p:pic>
      <p:sp>
        <p:nvSpPr>
          <p:cNvPr id="3" name="Taisnstūris 2">
            <a:extLst>
              <a:ext uri="{FF2B5EF4-FFF2-40B4-BE49-F238E27FC236}">
                <a16:creationId xmlns:a16="http://schemas.microsoft.com/office/drawing/2014/main" id="{7518089E-0CC7-71C2-506F-642FD705E137}"/>
              </a:ext>
            </a:extLst>
          </p:cNvPr>
          <p:cNvSpPr/>
          <p:nvPr/>
        </p:nvSpPr>
        <p:spPr>
          <a:xfrm>
            <a:off x="6352437" y="1921642"/>
            <a:ext cx="5405120" cy="3890338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CA2664-2578-EC63-73C6-16678A67FAD1}"/>
              </a:ext>
            </a:extLst>
          </p:cNvPr>
          <p:cNvSpPr txBox="1"/>
          <p:nvPr/>
        </p:nvSpPr>
        <p:spPr>
          <a:xfrm>
            <a:off x="1587287" y="2318544"/>
            <a:ext cx="3314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Likvidācija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8CD0AE-9CAC-B632-E312-9A31D4BE118F}"/>
              </a:ext>
            </a:extLst>
          </p:cNvPr>
          <p:cNvSpPr txBox="1"/>
          <p:nvPr/>
        </p:nvSpPr>
        <p:spPr>
          <a:xfrm>
            <a:off x="1525598" y="3008919"/>
            <a:ext cx="3845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Tiesību ierobežošana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FA343B-347F-627A-093A-13A898C62E8D}"/>
              </a:ext>
            </a:extLst>
          </p:cNvPr>
          <p:cNvSpPr txBox="1"/>
          <p:nvPr/>
        </p:nvSpPr>
        <p:spPr>
          <a:xfrm>
            <a:off x="1587287" y="3723933"/>
            <a:ext cx="3314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Konfiskācija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A349AC-BBB4-2EFE-F066-DD7805F74220}"/>
              </a:ext>
            </a:extLst>
          </p:cNvPr>
          <p:cNvSpPr txBox="1"/>
          <p:nvPr/>
        </p:nvSpPr>
        <p:spPr>
          <a:xfrm>
            <a:off x="1525598" y="4452237"/>
            <a:ext cx="9140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Naudas sods līdz 10 000 minimālajām mēnešalgām </a:t>
            </a:r>
          </a:p>
        </p:txBody>
      </p:sp>
      <p:pic>
        <p:nvPicPr>
          <p:cNvPr id="21" name="Grafika 20" descr="Rādītājpirksts norāda pa labi, plaukstas virspuse">
            <a:extLst>
              <a:ext uri="{FF2B5EF4-FFF2-40B4-BE49-F238E27FC236}">
                <a16:creationId xmlns:a16="http://schemas.microsoft.com/office/drawing/2014/main" id="{F6092655-94CA-4162-B505-B59A7B812E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9260" y="2281842"/>
            <a:ext cx="532294" cy="532294"/>
          </a:xfrm>
          <a:prstGeom prst="rect">
            <a:avLst/>
          </a:prstGeom>
        </p:spPr>
      </p:pic>
      <p:pic>
        <p:nvPicPr>
          <p:cNvPr id="23" name="Grafika 22" descr="Rādītājpirksts norāda pa labi, plaukstas virspuse">
            <a:extLst>
              <a:ext uri="{FF2B5EF4-FFF2-40B4-BE49-F238E27FC236}">
                <a16:creationId xmlns:a16="http://schemas.microsoft.com/office/drawing/2014/main" id="{58A64AF8-D5F0-3920-28F4-B02B060096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4993" y="3014335"/>
            <a:ext cx="532294" cy="532294"/>
          </a:xfrm>
          <a:prstGeom prst="rect">
            <a:avLst/>
          </a:prstGeom>
        </p:spPr>
      </p:pic>
      <p:pic>
        <p:nvPicPr>
          <p:cNvPr id="24" name="Grafika 23" descr="Rādītājpirksts norāda pa labi, plaukstas virspuse">
            <a:extLst>
              <a:ext uri="{FF2B5EF4-FFF2-40B4-BE49-F238E27FC236}">
                <a16:creationId xmlns:a16="http://schemas.microsoft.com/office/drawing/2014/main" id="{5E3E3048-C487-ED15-663C-49745B63394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7040" y="3746829"/>
            <a:ext cx="532294" cy="532294"/>
          </a:xfrm>
          <a:prstGeom prst="rect">
            <a:avLst/>
          </a:prstGeom>
        </p:spPr>
      </p:pic>
      <p:pic>
        <p:nvPicPr>
          <p:cNvPr id="25" name="Grafika 24" descr="Rādītājpirksts norāda pa labi, plaukstas virspuse">
            <a:extLst>
              <a:ext uri="{FF2B5EF4-FFF2-40B4-BE49-F238E27FC236}">
                <a16:creationId xmlns:a16="http://schemas.microsoft.com/office/drawing/2014/main" id="{37F8EF77-19B3-4584-A58A-BADF83EC600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58478" y="4414555"/>
            <a:ext cx="532294" cy="53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090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C5C75-617B-4F1F-4A13-0E5A67023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Taisns savienotājs 3">
            <a:extLst>
              <a:ext uri="{FF2B5EF4-FFF2-40B4-BE49-F238E27FC236}">
                <a16:creationId xmlns:a16="http://schemas.microsoft.com/office/drawing/2014/main" id="{31074E41-67A1-018C-5E8D-CB606A23231B}"/>
              </a:ext>
            </a:extLst>
          </p:cNvPr>
          <p:cNvCxnSpPr>
            <a:cxnSpLocks/>
          </p:cNvCxnSpPr>
          <p:nvPr/>
        </p:nvCxnSpPr>
        <p:spPr>
          <a:xfrm flipH="1">
            <a:off x="1809177" y="1370285"/>
            <a:ext cx="7626957" cy="0"/>
          </a:xfrm>
          <a:prstGeom prst="line">
            <a:avLst/>
          </a:prstGeom>
          <a:ln w="28575"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9AB5F80-348B-AD2A-50A6-8C424F51F011}"/>
              </a:ext>
            </a:extLst>
          </p:cNvPr>
          <p:cNvSpPr txBox="1"/>
          <p:nvPr/>
        </p:nvSpPr>
        <p:spPr>
          <a:xfrm>
            <a:off x="1809177" y="553407"/>
            <a:ext cx="857364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Iekšējās kontroles sistēma</a:t>
            </a:r>
          </a:p>
        </p:txBody>
      </p:sp>
      <p:pic>
        <p:nvPicPr>
          <p:cNvPr id="6" name="Attēls 5">
            <a:extLst>
              <a:ext uri="{FF2B5EF4-FFF2-40B4-BE49-F238E27FC236}">
                <a16:creationId xmlns:a16="http://schemas.microsoft.com/office/drawing/2014/main" id="{947E6A46-5054-9AFE-FFC6-7DA12A8803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38" y="430580"/>
            <a:ext cx="809549" cy="939077"/>
          </a:xfrm>
          <a:prstGeom prst="rect">
            <a:avLst/>
          </a:prstGeom>
        </p:spPr>
      </p:pic>
      <p:sp>
        <p:nvSpPr>
          <p:cNvPr id="3" name="Taisnstūris 2">
            <a:extLst>
              <a:ext uri="{FF2B5EF4-FFF2-40B4-BE49-F238E27FC236}">
                <a16:creationId xmlns:a16="http://schemas.microsoft.com/office/drawing/2014/main" id="{7518089E-0CC7-71C2-506F-642FD705E137}"/>
              </a:ext>
            </a:extLst>
          </p:cNvPr>
          <p:cNvSpPr/>
          <p:nvPr/>
        </p:nvSpPr>
        <p:spPr>
          <a:xfrm>
            <a:off x="6352437" y="1921642"/>
            <a:ext cx="5405120" cy="3890338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4C6A55-867E-1F10-4667-2C0D7FBD4F69}"/>
              </a:ext>
            </a:extLst>
          </p:cNvPr>
          <p:cNvSpPr txBox="1"/>
          <p:nvPr/>
        </p:nvSpPr>
        <p:spPr>
          <a:xfrm>
            <a:off x="1896552" y="4963600"/>
            <a:ext cx="4097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«Četru acu» princips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B6FB9D-1F7F-BCB5-C72A-DAD22379E064}"/>
              </a:ext>
            </a:extLst>
          </p:cNvPr>
          <p:cNvSpPr txBox="1"/>
          <p:nvPr/>
        </p:nvSpPr>
        <p:spPr>
          <a:xfrm>
            <a:off x="1579861" y="2126861"/>
            <a:ext cx="3874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Lielāka iespējamība identificēt korupciju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23914D1-4EDA-2FF6-CBAA-460330C3DC37}"/>
              </a:ext>
            </a:extLst>
          </p:cNvPr>
          <p:cNvSpPr txBox="1"/>
          <p:nvPr/>
        </p:nvSpPr>
        <p:spPr>
          <a:xfrm>
            <a:off x="6709141" y="2219473"/>
            <a:ext cx="3314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Izmaksas </a:t>
            </a:r>
          </a:p>
        </p:txBody>
      </p:sp>
      <p:pic>
        <p:nvPicPr>
          <p:cNvPr id="17" name="Grafika 16" descr="Piedurkņu uzšuves bultiņas">
            <a:extLst>
              <a:ext uri="{FF2B5EF4-FFF2-40B4-BE49-F238E27FC236}">
                <a16:creationId xmlns:a16="http://schemas.microsoft.com/office/drawing/2014/main" id="{88FB1CAA-0CC6-4BE4-7E27-25B7F8496E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6239" y="1993106"/>
            <a:ext cx="914400" cy="9144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E8DDE02-1002-798A-C304-46C5605A6C01}"/>
              </a:ext>
            </a:extLst>
          </p:cNvPr>
          <p:cNvSpPr txBox="1"/>
          <p:nvPr/>
        </p:nvSpPr>
        <p:spPr>
          <a:xfrm>
            <a:off x="1896552" y="4473139"/>
            <a:ext cx="5075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Drošs ziņošanas mehānisms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77DFF8-7BEE-B2CD-4D58-3A268D46D0FB}"/>
              </a:ext>
            </a:extLst>
          </p:cNvPr>
          <p:cNvSpPr txBox="1"/>
          <p:nvPr/>
        </p:nvSpPr>
        <p:spPr>
          <a:xfrm>
            <a:off x="1938363" y="3950494"/>
            <a:ext cx="4097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Mācības</a:t>
            </a: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9AA2FB-C7CD-B304-80BC-9BFAA291D3AB}"/>
              </a:ext>
            </a:extLst>
          </p:cNvPr>
          <p:cNvSpPr txBox="1"/>
          <p:nvPr/>
        </p:nvSpPr>
        <p:spPr>
          <a:xfrm>
            <a:off x="1938363" y="5474265"/>
            <a:ext cx="56713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Pārskatīt </a:t>
            </a:r>
            <a:r>
              <a:rPr lang="lv-LV" sz="2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bonusu</a:t>
            </a:r>
            <a:r>
              <a:rPr lang="lv-LV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kritērijus  </a:t>
            </a:r>
          </a:p>
        </p:txBody>
      </p:sp>
      <p:pic>
        <p:nvPicPr>
          <p:cNvPr id="22" name="Grafika 21" descr="Lietotāji">
            <a:extLst>
              <a:ext uri="{FF2B5EF4-FFF2-40B4-BE49-F238E27FC236}">
                <a16:creationId xmlns:a16="http://schemas.microsoft.com/office/drawing/2014/main" id="{685DB317-8892-B730-1B48-ED1ED7CC14F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5461" y="4506400"/>
            <a:ext cx="914400" cy="914400"/>
          </a:xfrm>
          <a:prstGeom prst="rect">
            <a:avLst/>
          </a:prstGeom>
        </p:spPr>
      </p:pic>
      <p:cxnSp>
        <p:nvCxnSpPr>
          <p:cNvPr id="26" name="Taisns savienotājs 25">
            <a:extLst>
              <a:ext uri="{FF2B5EF4-FFF2-40B4-BE49-F238E27FC236}">
                <a16:creationId xmlns:a16="http://schemas.microsoft.com/office/drawing/2014/main" id="{E4EB2293-448D-FEBE-DA66-DCEAA2E0B8DB}"/>
              </a:ext>
            </a:extLst>
          </p:cNvPr>
          <p:cNvCxnSpPr>
            <a:cxnSpLocks/>
          </p:cNvCxnSpPr>
          <p:nvPr/>
        </p:nvCxnSpPr>
        <p:spPr>
          <a:xfrm>
            <a:off x="1809177" y="3950494"/>
            <a:ext cx="0" cy="2038341"/>
          </a:xfrm>
          <a:prstGeom prst="line">
            <a:avLst/>
          </a:prstGeom>
          <a:ln w="28575"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587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Taisns savienotājs 8"/>
          <p:cNvCxnSpPr>
            <a:cxnSpLocks/>
          </p:cNvCxnSpPr>
          <p:nvPr/>
        </p:nvCxnSpPr>
        <p:spPr>
          <a:xfrm flipH="1">
            <a:off x="1583633" y="1207267"/>
            <a:ext cx="9229483" cy="0"/>
          </a:xfrm>
          <a:prstGeom prst="line">
            <a:avLst/>
          </a:prstGeom>
          <a:ln w="28575"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83633" y="468031"/>
            <a:ext cx="857364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Atpazīsti – ziņo!</a:t>
            </a:r>
          </a:p>
        </p:txBody>
      </p:sp>
      <p:pic>
        <p:nvPicPr>
          <p:cNvPr id="11" name="Attēls 10">
            <a:extLst>
              <a:ext uri="{FF2B5EF4-FFF2-40B4-BE49-F238E27FC236}">
                <a16:creationId xmlns:a16="http://schemas.microsoft.com/office/drawing/2014/main" id="{287BAA2B-292F-494F-AE93-5E76BC2FD4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38" y="430580"/>
            <a:ext cx="809549" cy="939077"/>
          </a:xfrm>
          <a:prstGeom prst="rect">
            <a:avLst/>
          </a:prstGeom>
        </p:spPr>
      </p:pic>
      <p:sp>
        <p:nvSpPr>
          <p:cNvPr id="15" name="Taisnstūris 14"/>
          <p:cNvSpPr/>
          <p:nvPr/>
        </p:nvSpPr>
        <p:spPr>
          <a:xfrm>
            <a:off x="6347819" y="1921642"/>
            <a:ext cx="5405120" cy="3890338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3" name="Attēls 2">
            <a:extLst>
              <a:ext uri="{FF2B5EF4-FFF2-40B4-BE49-F238E27FC236}">
                <a16:creationId xmlns:a16="http://schemas.microsoft.com/office/drawing/2014/main" id="{F616F669-C0F6-CDD8-8CE8-48BEA386CD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633" y="1558705"/>
            <a:ext cx="9144000" cy="5299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090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isnstūris 8"/>
          <p:cNvSpPr/>
          <p:nvPr/>
        </p:nvSpPr>
        <p:spPr>
          <a:xfrm>
            <a:off x="7311362" y="4784943"/>
            <a:ext cx="390434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v-LV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Citadeles iela 1, Rīga, LV-1010, Latvija</a:t>
            </a:r>
          </a:p>
          <a:p>
            <a:pPr algn="r"/>
            <a:r>
              <a:rPr lang="lv-LV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Uzticības tālrunis: 8000 20 70</a:t>
            </a:r>
          </a:p>
          <a:p>
            <a:pPr algn="r"/>
            <a:r>
              <a:rPr lang="lv-LV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Tālr.: 6735 61 61</a:t>
            </a:r>
          </a:p>
          <a:p>
            <a:pPr algn="r"/>
            <a:r>
              <a:rPr lang="lv-LV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knab@knab.gov.lv</a:t>
            </a:r>
          </a:p>
          <a:p>
            <a:pPr algn="r"/>
            <a:r>
              <a:rPr lang="lv-LV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www.knab.gov.lv</a:t>
            </a:r>
          </a:p>
          <a:p>
            <a:pPr algn="r"/>
            <a:r>
              <a:rPr lang="lv-LV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Mobilā lietotne "Ziņo KNAB"</a:t>
            </a:r>
          </a:p>
        </p:txBody>
      </p:sp>
      <p:pic>
        <p:nvPicPr>
          <p:cNvPr id="10" name="Attēls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7597" y="6220470"/>
            <a:ext cx="1078114" cy="554171"/>
          </a:xfrm>
          <a:prstGeom prst="rect">
            <a:avLst/>
          </a:prstGeom>
        </p:spPr>
      </p:pic>
      <p:pic>
        <p:nvPicPr>
          <p:cNvPr id="11" name="Attēls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1770" y="4058472"/>
            <a:ext cx="2469471" cy="456715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718" y="458856"/>
            <a:ext cx="3128955" cy="34567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6A0FE57-3EA2-845D-2A1B-32048D0A1253}"/>
              </a:ext>
            </a:extLst>
          </p:cNvPr>
          <p:cNvSpPr txBox="1"/>
          <p:nvPr/>
        </p:nvSpPr>
        <p:spPr>
          <a:xfrm>
            <a:off x="1490553" y="3136612"/>
            <a:ext cx="6554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Paldies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229600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ttēls 5">
            <a:extLst>
              <a:ext uri="{FF2B5EF4-FFF2-40B4-BE49-F238E27FC236}">
                <a16:creationId xmlns:a16="http://schemas.microsoft.com/office/drawing/2014/main" id="{287BAA2B-292F-494F-AE93-5E76BC2FD4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38" y="430580"/>
            <a:ext cx="809549" cy="93907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E05C41E-F20B-63DC-AADD-1B48778A0371}"/>
              </a:ext>
            </a:extLst>
          </p:cNvPr>
          <p:cNvSpPr txBox="1"/>
          <p:nvPr/>
        </p:nvSpPr>
        <p:spPr>
          <a:xfrm>
            <a:off x="1040875" y="4746907"/>
            <a:ext cx="9848473" cy="126803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</a:pPr>
            <a:r>
              <a:rPr lang="lv-LV" sz="2200" b="1" dirty="0">
                <a:latin typeface="Verdana" panose="020B0604030504040204" pitchFamily="34" charset="0"/>
                <a:ea typeface="Verdana" panose="020B0604030504040204" pitchFamily="34" charset="0"/>
              </a:rPr>
              <a:t>Korupcija</a:t>
            </a:r>
            <a:r>
              <a:rPr lang="lv-LV" sz="2200" dirty="0">
                <a:latin typeface="Verdana" panose="020B0604030504040204" pitchFamily="34" charset="0"/>
                <a:ea typeface="Verdana" panose="020B0604030504040204" pitchFamily="34" charset="0"/>
              </a:rPr>
              <a:t> - noziedzīga rakstura darbība, kurā </a:t>
            </a:r>
            <a:r>
              <a:rPr lang="lv-LV" sz="2200" b="1" dirty="0">
                <a:latin typeface="Verdana" panose="020B0604030504040204" pitchFamily="34" charset="0"/>
                <a:ea typeface="Verdana" panose="020B0604030504040204" pitchFamily="34" charset="0"/>
              </a:rPr>
              <a:t>vismaz divas darījuma puses saņem kādu labumu</a:t>
            </a:r>
            <a:r>
              <a:rPr lang="lv-LV" sz="2200" dirty="0">
                <a:latin typeface="Verdana" panose="020B0604030504040204" pitchFamily="34" charset="0"/>
                <a:ea typeface="Verdana" panose="020B0604030504040204" pitchFamily="34" charset="0"/>
              </a:rPr>
              <a:t> - savās vai citas personas labā. </a:t>
            </a:r>
          </a:p>
        </p:txBody>
      </p:sp>
      <p:pic>
        <p:nvPicPr>
          <p:cNvPr id="9" name="Attēls 8">
            <a:extLst>
              <a:ext uri="{FF2B5EF4-FFF2-40B4-BE49-F238E27FC236}">
                <a16:creationId xmlns:a16="http://schemas.microsoft.com/office/drawing/2014/main" id="{825A86A8-C989-1049-D0DF-38C8E10111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08" y="1961214"/>
            <a:ext cx="1172005" cy="1172005"/>
          </a:xfrm>
          <a:prstGeom prst="rect">
            <a:avLst/>
          </a:prstGeom>
        </p:spPr>
      </p:pic>
      <p:pic>
        <p:nvPicPr>
          <p:cNvPr id="11" name="Grafika 10" descr="Monētas">
            <a:extLst>
              <a:ext uri="{FF2B5EF4-FFF2-40B4-BE49-F238E27FC236}">
                <a16:creationId xmlns:a16="http://schemas.microsoft.com/office/drawing/2014/main" id="{CBE82360-A2C3-F7C7-B76A-A62F571452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40775" y="3362564"/>
            <a:ext cx="723733" cy="723733"/>
          </a:xfrm>
          <a:prstGeom prst="rect">
            <a:avLst/>
          </a:prstGeom>
        </p:spPr>
      </p:pic>
      <p:pic>
        <p:nvPicPr>
          <p:cNvPr id="17" name="Grafika 16" descr="Portfelis">
            <a:extLst>
              <a:ext uri="{FF2B5EF4-FFF2-40B4-BE49-F238E27FC236}">
                <a16:creationId xmlns:a16="http://schemas.microsoft.com/office/drawing/2014/main" id="{89276381-B1E5-89D8-C400-42E46346F7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147685" y="3357899"/>
            <a:ext cx="723733" cy="723733"/>
          </a:xfrm>
          <a:prstGeom prst="rect">
            <a:avLst/>
          </a:prstGeom>
        </p:spPr>
      </p:pic>
      <p:pic>
        <p:nvPicPr>
          <p:cNvPr id="21" name="Grafika 20" descr="Kronis">
            <a:extLst>
              <a:ext uri="{FF2B5EF4-FFF2-40B4-BE49-F238E27FC236}">
                <a16:creationId xmlns:a16="http://schemas.microsoft.com/office/drawing/2014/main" id="{1D192A54-5BCE-CA57-EA61-2A63000251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054595" y="3327748"/>
            <a:ext cx="723733" cy="7237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28A4C84-FE93-845D-38B2-0E61D4BAD81F}"/>
              </a:ext>
            </a:extLst>
          </p:cNvPr>
          <p:cNvSpPr txBox="1"/>
          <p:nvPr/>
        </p:nvSpPr>
        <p:spPr>
          <a:xfrm>
            <a:off x="1829294" y="409226"/>
            <a:ext cx="925804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Kas ir korupcija</a:t>
            </a:r>
          </a:p>
        </p:txBody>
      </p:sp>
      <p:cxnSp>
        <p:nvCxnSpPr>
          <p:cNvPr id="23" name="Taisns savienotājs 22">
            <a:extLst>
              <a:ext uri="{FF2B5EF4-FFF2-40B4-BE49-F238E27FC236}">
                <a16:creationId xmlns:a16="http://schemas.microsoft.com/office/drawing/2014/main" id="{F6F95CA7-75C4-D636-B238-6CE9B0AC2EB7}"/>
              </a:ext>
            </a:extLst>
          </p:cNvPr>
          <p:cNvCxnSpPr>
            <a:cxnSpLocks/>
          </p:cNvCxnSpPr>
          <p:nvPr/>
        </p:nvCxnSpPr>
        <p:spPr>
          <a:xfrm flipH="1">
            <a:off x="1829294" y="1223372"/>
            <a:ext cx="8271636" cy="0"/>
          </a:xfrm>
          <a:prstGeom prst="line">
            <a:avLst/>
          </a:prstGeom>
          <a:ln w="28575"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02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>
            <a:extLst>
              <a:ext uri="{FF2B5EF4-FFF2-40B4-BE49-F238E27FC236}">
                <a16:creationId xmlns:a16="http://schemas.microsoft.com/office/drawing/2014/main" id="{AE44E088-E854-9D89-00AF-727986525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5066" y="500001"/>
            <a:ext cx="4387335" cy="20499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C9C3FD90-58B8-6AE2-7477-5D7673E0FF5C}"/>
              </a:ext>
            </a:extLst>
          </p:cNvPr>
          <p:cNvSpPr txBox="1"/>
          <p:nvPr/>
        </p:nvSpPr>
        <p:spPr>
          <a:xfrm>
            <a:off x="765544" y="3015394"/>
            <a:ext cx="108558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i="1" dirty="0">
                <a:latin typeface="Verdana" panose="020B0604030504040204" pitchFamily="34" charset="0"/>
                <a:ea typeface="Verdana" panose="020B0604030504040204" pitchFamily="34" charset="0"/>
              </a:rPr>
              <a:t>Siemens AG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lieta – 1,4 miljardi ASV dolāru samaksāti kukuļos no 2001. līdz 2007.gadam</a:t>
            </a:r>
          </a:p>
          <a:p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Lielākā daļa – 982 miljonu ASV dolāru – pārskaitīti, izmantojot starpniekus un pamatojoties uz fiktīviem konsultāciju līgumiem; pārējie naudas līdzekļi nodoti, izmantojot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slush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funds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, vai skaidrā naudā</a:t>
            </a:r>
          </a:p>
          <a:p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2008.gada decembrī – </a:t>
            </a:r>
            <a:r>
              <a:rPr lang="lv-LV" i="1" dirty="0">
                <a:latin typeface="Verdana" panose="020B0604030504040204" pitchFamily="34" charset="0"/>
                <a:ea typeface="Verdana" panose="020B0604030504040204" pitchFamily="34" charset="0"/>
              </a:rPr>
              <a:t>Siemens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 piespriestā soda nauda, kas jāsamaksā ASV un Vācijas tiesībsargājošajām institūcijām ir 1,6 miljardi ASV dolāru. </a:t>
            </a:r>
          </a:p>
          <a:p>
            <a:endParaRPr lang="lv-LV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E557172-C22E-4B15-8FCA-1A7DEBD120A7}"/>
              </a:ext>
            </a:extLst>
          </p:cNvPr>
          <p:cNvSpPr txBox="1"/>
          <p:nvPr/>
        </p:nvSpPr>
        <p:spPr>
          <a:xfrm>
            <a:off x="329609" y="5922335"/>
            <a:ext cx="1066091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Izraēla, Ungārija, Azerbaidžāna, Taivāna, Ķīna, Čīle, Nigērija, Itālija, Grieķija, Lihtenšteina,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Banglade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ša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, V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jetnama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Krievija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, Me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ksika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, Norvēģija, Irāka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ASV, Vācija…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7" name="Grafika 26" descr="Monētas">
            <a:extLst>
              <a:ext uri="{FF2B5EF4-FFF2-40B4-BE49-F238E27FC236}">
                <a16:creationId xmlns:a16="http://schemas.microsoft.com/office/drawing/2014/main" id="{737E2515-DFCB-3F19-B8C3-6900108CA6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38658" y="5883633"/>
            <a:ext cx="723733" cy="72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460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Taisns savienotājs 21">
            <a:extLst>
              <a:ext uri="{FF2B5EF4-FFF2-40B4-BE49-F238E27FC236}">
                <a16:creationId xmlns:a16="http://schemas.microsoft.com/office/drawing/2014/main" id="{1880A715-2224-E5A1-7D7B-088AAFD9A5DA}"/>
              </a:ext>
            </a:extLst>
          </p:cNvPr>
          <p:cNvCxnSpPr/>
          <p:nvPr/>
        </p:nvCxnSpPr>
        <p:spPr>
          <a:xfrm>
            <a:off x="3264293" y="2893867"/>
            <a:ext cx="5559927" cy="0"/>
          </a:xfrm>
          <a:prstGeom prst="line">
            <a:avLst/>
          </a:prstGeom>
          <a:ln>
            <a:solidFill>
              <a:srgbClr val="99333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Taisns savienotājs 23">
            <a:extLst>
              <a:ext uri="{FF2B5EF4-FFF2-40B4-BE49-F238E27FC236}">
                <a16:creationId xmlns:a16="http://schemas.microsoft.com/office/drawing/2014/main" id="{73C5CAFC-900B-65F2-528A-014C15354B84}"/>
              </a:ext>
            </a:extLst>
          </p:cNvPr>
          <p:cNvCxnSpPr>
            <a:cxnSpLocks/>
          </p:cNvCxnSpPr>
          <p:nvPr/>
        </p:nvCxnSpPr>
        <p:spPr>
          <a:xfrm>
            <a:off x="8824220" y="2894135"/>
            <a:ext cx="2031934" cy="68766"/>
          </a:xfrm>
          <a:prstGeom prst="line">
            <a:avLst/>
          </a:prstGeom>
          <a:ln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Line 1">
            <a:extLst>
              <a:ext uri="{FF2B5EF4-FFF2-40B4-BE49-F238E27FC236}">
                <a16:creationId xmlns:a16="http://schemas.microsoft.com/office/drawing/2014/main" id="{A0DDA91E-A397-656A-E358-15C10443A354}"/>
              </a:ext>
            </a:extLst>
          </p:cNvPr>
          <p:cNvSpPr/>
          <p:nvPr/>
        </p:nvSpPr>
        <p:spPr>
          <a:xfrm flipH="1">
            <a:off x="1481349" y="1226520"/>
            <a:ext cx="9065543" cy="419"/>
          </a:xfrm>
          <a:prstGeom prst="line">
            <a:avLst/>
          </a:prstGeom>
          <a:ln w="28575"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2">
            <a:extLst>
              <a:ext uri="{FF2B5EF4-FFF2-40B4-BE49-F238E27FC236}">
                <a16:creationId xmlns:a16="http://schemas.microsoft.com/office/drawing/2014/main" id="{F363DEF7-5CE5-A28C-B24E-D76F03C3CDE3}"/>
              </a:ext>
            </a:extLst>
          </p:cNvPr>
          <p:cNvSpPr/>
          <p:nvPr/>
        </p:nvSpPr>
        <p:spPr>
          <a:xfrm>
            <a:off x="1416182" y="593056"/>
            <a:ext cx="10964180" cy="6294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5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Neoficiālu paņēmienu izmantošana</a:t>
            </a:r>
            <a:endParaRPr kumimoji="0" lang="lv-LV" sz="35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" name="Attēls 5">
            <a:extLst>
              <a:ext uri="{FF2B5EF4-FFF2-40B4-BE49-F238E27FC236}">
                <a16:creationId xmlns:a16="http://schemas.microsoft.com/office/drawing/2014/main" id="{6CD4636F-640D-9968-5EA2-79AE99538ED6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69080" y="288360"/>
            <a:ext cx="808560" cy="938160"/>
          </a:xfrm>
          <a:prstGeom prst="rect">
            <a:avLst/>
          </a:prstGeom>
          <a:ln w="0">
            <a:noFill/>
          </a:ln>
        </p:spPr>
      </p:pic>
      <p:pic>
        <p:nvPicPr>
          <p:cNvPr id="7" name="Grafika 27" descr="Lietotājs">
            <a:extLst>
              <a:ext uri="{FF2B5EF4-FFF2-40B4-BE49-F238E27FC236}">
                <a16:creationId xmlns:a16="http://schemas.microsoft.com/office/drawing/2014/main" id="{63FF163C-67BB-D254-EFA8-9B65E3C5E38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440" y="2053623"/>
            <a:ext cx="914400" cy="914400"/>
          </a:xfrm>
          <a:prstGeom prst="rect">
            <a:avLst/>
          </a:prstGeom>
        </p:spPr>
      </p:pic>
      <p:sp>
        <p:nvSpPr>
          <p:cNvPr id="8" name="CustomShape 8">
            <a:extLst>
              <a:ext uri="{FF2B5EF4-FFF2-40B4-BE49-F238E27FC236}">
                <a16:creationId xmlns:a16="http://schemas.microsoft.com/office/drawing/2014/main" id="{A240994F-1F2B-7D53-AB69-EBC807C92866}"/>
              </a:ext>
            </a:extLst>
          </p:cNvPr>
          <p:cNvSpPr/>
          <p:nvPr/>
        </p:nvSpPr>
        <p:spPr>
          <a:xfrm>
            <a:off x="458014" y="2896302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iedzīvotāji</a:t>
            </a:r>
            <a:endParaRPr kumimoji="0" lang="lv-LV" sz="17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Grafika 2" descr="Koferis">
            <a:extLst>
              <a:ext uri="{FF2B5EF4-FFF2-40B4-BE49-F238E27FC236}">
                <a16:creationId xmlns:a16="http://schemas.microsoft.com/office/drawing/2014/main" id="{123C928E-89EA-81C5-4ADF-5BDAE9B99E5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1899" y="4312336"/>
            <a:ext cx="811482" cy="811482"/>
          </a:xfrm>
          <a:prstGeom prst="rect">
            <a:avLst/>
          </a:prstGeom>
        </p:spPr>
      </p:pic>
      <p:sp>
        <p:nvSpPr>
          <p:cNvPr id="10" name="CustomShape 8">
            <a:extLst>
              <a:ext uri="{FF2B5EF4-FFF2-40B4-BE49-F238E27FC236}">
                <a16:creationId xmlns:a16="http://schemas.microsoft.com/office/drawing/2014/main" id="{9D72BAAB-434B-D67C-82A0-EDFE629B28D6}"/>
              </a:ext>
            </a:extLst>
          </p:cNvPr>
          <p:cNvSpPr/>
          <p:nvPr/>
        </p:nvSpPr>
        <p:spPr>
          <a:xfrm>
            <a:off x="458014" y="5123818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uzņēmēji</a:t>
            </a:r>
            <a:endParaRPr kumimoji="0" lang="lv-LV" sz="17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CustomShape 8">
            <a:extLst>
              <a:ext uri="{FF2B5EF4-FFF2-40B4-BE49-F238E27FC236}">
                <a16:creationId xmlns:a16="http://schemas.microsoft.com/office/drawing/2014/main" id="{4BD28839-57F0-B764-6C86-8FF35F677D1C}"/>
              </a:ext>
            </a:extLst>
          </p:cNvPr>
          <p:cNvSpPr/>
          <p:nvPr/>
        </p:nvSpPr>
        <p:spPr>
          <a:xfrm>
            <a:off x="3030229" y="5912569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0" i="0" u="none" strike="noStrike" kern="1200" cap="none" spc="-1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2021</a:t>
            </a:r>
            <a:endParaRPr kumimoji="0" lang="lv-LV" sz="1700" b="0" i="0" u="none" strike="noStrike" kern="1200" cap="none" spc="-1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CustomShape 8">
            <a:extLst>
              <a:ext uri="{FF2B5EF4-FFF2-40B4-BE49-F238E27FC236}">
                <a16:creationId xmlns:a16="http://schemas.microsoft.com/office/drawing/2014/main" id="{064A9A51-5439-0EC7-53FF-73D4EC17B771}"/>
              </a:ext>
            </a:extLst>
          </p:cNvPr>
          <p:cNvSpPr/>
          <p:nvPr/>
        </p:nvSpPr>
        <p:spPr>
          <a:xfrm>
            <a:off x="6096000" y="5912569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0" i="0" u="none" strike="noStrike" kern="1200" cap="none" spc="-1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2022</a:t>
            </a:r>
          </a:p>
        </p:txBody>
      </p:sp>
      <p:sp>
        <p:nvSpPr>
          <p:cNvPr id="13" name="CustomShape 8">
            <a:extLst>
              <a:ext uri="{FF2B5EF4-FFF2-40B4-BE49-F238E27FC236}">
                <a16:creationId xmlns:a16="http://schemas.microsoft.com/office/drawing/2014/main" id="{51D5B13E-7535-1EAB-D10A-C4B4E83C4A47}"/>
              </a:ext>
            </a:extLst>
          </p:cNvPr>
          <p:cNvSpPr/>
          <p:nvPr/>
        </p:nvSpPr>
        <p:spPr>
          <a:xfrm>
            <a:off x="9161771" y="5912569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0" i="0" u="none" strike="noStrike" kern="1200" cap="none" spc="-1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2023</a:t>
            </a:r>
          </a:p>
        </p:txBody>
      </p:sp>
      <p:sp>
        <p:nvSpPr>
          <p:cNvPr id="14" name="CustomShape 9">
            <a:extLst>
              <a:ext uri="{FF2B5EF4-FFF2-40B4-BE49-F238E27FC236}">
                <a16:creationId xmlns:a16="http://schemas.microsoft.com/office/drawing/2014/main" id="{3413C36C-99C9-3597-9B56-E4E521A3DF50}"/>
              </a:ext>
            </a:extLst>
          </p:cNvPr>
          <p:cNvSpPr/>
          <p:nvPr/>
        </p:nvSpPr>
        <p:spPr>
          <a:xfrm>
            <a:off x="3264293" y="2342167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500" b="1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+mn-cs"/>
              </a:rPr>
              <a:t>20 %</a:t>
            </a:r>
          </a:p>
        </p:txBody>
      </p:sp>
      <p:sp>
        <p:nvSpPr>
          <p:cNvPr id="15" name="CustomShape 9">
            <a:extLst>
              <a:ext uri="{FF2B5EF4-FFF2-40B4-BE49-F238E27FC236}">
                <a16:creationId xmlns:a16="http://schemas.microsoft.com/office/drawing/2014/main" id="{D2A6C879-7483-1B74-0C3F-B3E4AD813E05}"/>
              </a:ext>
            </a:extLst>
          </p:cNvPr>
          <p:cNvSpPr/>
          <p:nvPr/>
        </p:nvSpPr>
        <p:spPr>
          <a:xfrm>
            <a:off x="6330064" y="2342167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500" b="1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+mn-cs"/>
              </a:rPr>
              <a:t>20 %</a:t>
            </a:r>
          </a:p>
        </p:txBody>
      </p:sp>
      <p:sp>
        <p:nvSpPr>
          <p:cNvPr id="16" name="CustomShape 9">
            <a:extLst>
              <a:ext uri="{FF2B5EF4-FFF2-40B4-BE49-F238E27FC236}">
                <a16:creationId xmlns:a16="http://schemas.microsoft.com/office/drawing/2014/main" id="{E3F44CDF-8EBE-3ED4-B756-D65B97EA8D24}"/>
              </a:ext>
            </a:extLst>
          </p:cNvPr>
          <p:cNvSpPr/>
          <p:nvPr/>
        </p:nvSpPr>
        <p:spPr>
          <a:xfrm>
            <a:off x="9395835" y="2342167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500" b="1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+mn-cs"/>
              </a:rPr>
              <a:t>19 %</a:t>
            </a:r>
          </a:p>
        </p:txBody>
      </p:sp>
      <p:sp>
        <p:nvSpPr>
          <p:cNvPr id="17" name="CustomShape 9">
            <a:extLst>
              <a:ext uri="{FF2B5EF4-FFF2-40B4-BE49-F238E27FC236}">
                <a16:creationId xmlns:a16="http://schemas.microsoft.com/office/drawing/2014/main" id="{96600936-AD2A-A015-9C9F-E636C6C58491}"/>
              </a:ext>
            </a:extLst>
          </p:cNvPr>
          <p:cNvSpPr/>
          <p:nvPr/>
        </p:nvSpPr>
        <p:spPr>
          <a:xfrm>
            <a:off x="3264293" y="4648630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500" b="1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+mn-cs"/>
              </a:rPr>
              <a:t>21 %</a:t>
            </a:r>
          </a:p>
        </p:txBody>
      </p:sp>
      <p:sp>
        <p:nvSpPr>
          <p:cNvPr id="18" name="CustomShape 9">
            <a:extLst>
              <a:ext uri="{FF2B5EF4-FFF2-40B4-BE49-F238E27FC236}">
                <a16:creationId xmlns:a16="http://schemas.microsoft.com/office/drawing/2014/main" id="{12E0C004-2F7D-BB72-D836-B2C5BE033E12}"/>
              </a:ext>
            </a:extLst>
          </p:cNvPr>
          <p:cNvSpPr/>
          <p:nvPr/>
        </p:nvSpPr>
        <p:spPr>
          <a:xfrm>
            <a:off x="6330064" y="4648630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500" b="1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+mn-cs"/>
              </a:rPr>
              <a:t>31 %</a:t>
            </a:r>
          </a:p>
        </p:txBody>
      </p:sp>
      <p:sp>
        <p:nvSpPr>
          <p:cNvPr id="19" name="CustomShape 9">
            <a:extLst>
              <a:ext uri="{FF2B5EF4-FFF2-40B4-BE49-F238E27FC236}">
                <a16:creationId xmlns:a16="http://schemas.microsoft.com/office/drawing/2014/main" id="{E2F7777C-312D-E1E8-0CDE-94F6CE6BE883}"/>
              </a:ext>
            </a:extLst>
          </p:cNvPr>
          <p:cNvSpPr/>
          <p:nvPr/>
        </p:nvSpPr>
        <p:spPr>
          <a:xfrm>
            <a:off x="9395835" y="4648630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500" b="1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+mn-cs"/>
              </a:rPr>
              <a:t>20 %</a:t>
            </a:r>
          </a:p>
        </p:txBody>
      </p:sp>
      <p:cxnSp>
        <p:nvCxnSpPr>
          <p:cNvPr id="29" name="Taisns savienotājs 28">
            <a:extLst>
              <a:ext uri="{FF2B5EF4-FFF2-40B4-BE49-F238E27FC236}">
                <a16:creationId xmlns:a16="http://schemas.microsoft.com/office/drawing/2014/main" id="{74D08E6F-6968-CEA3-8606-0BA322A49EA3}"/>
              </a:ext>
            </a:extLst>
          </p:cNvPr>
          <p:cNvCxnSpPr>
            <a:cxnSpLocks/>
          </p:cNvCxnSpPr>
          <p:nvPr/>
        </p:nvCxnSpPr>
        <p:spPr>
          <a:xfrm flipV="1">
            <a:off x="3264292" y="3993169"/>
            <a:ext cx="3628455" cy="655461"/>
          </a:xfrm>
          <a:prstGeom prst="line">
            <a:avLst/>
          </a:prstGeom>
          <a:ln>
            <a:solidFill>
              <a:srgbClr val="99333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Taisns savienotājs 29">
            <a:extLst>
              <a:ext uri="{FF2B5EF4-FFF2-40B4-BE49-F238E27FC236}">
                <a16:creationId xmlns:a16="http://schemas.microsoft.com/office/drawing/2014/main" id="{E3C4EC91-4F2F-6A9B-DCF3-93FF3E5B88D0}"/>
              </a:ext>
            </a:extLst>
          </p:cNvPr>
          <p:cNvCxnSpPr>
            <a:cxnSpLocks/>
          </p:cNvCxnSpPr>
          <p:nvPr/>
        </p:nvCxnSpPr>
        <p:spPr>
          <a:xfrm>
            <a:off x="6892747" y="4002957"/>
            <a:ext cx="3674210" cy="724494"/>
          </a:xfrm>
          <a:prstGeom prst="line">
            <a:avLst/>
          </a:prstGeom>
          <a:ln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578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">
            <a:extLst>
              <a:ext uri="{FF2B5EF4-FFF2-40B4-BE49-F238E27FC236}">
                <a16:creationId xmlns:a16="http://schemas.microsoft.com/office/drawing/2014/main" id="{01EE19E0-C221-1ADF-D4E5-82A4A17D9996}"/>
              </a:ext>
            </a:extLst>
          </p:cNvPr>
          <p:cNvSpPr/>
          <p:nvPr/>
        </p:nvSpPr>
        <p:spPr>
          <a:xfrm flipH="1" flipV="1">
            <a:off x="1725118" y="1293352"/>
            <a:ext cx="8933782" cy="16871"/>
          </a:xfrm>
          <a:prstGeom prst="line">
            <a:avLst/>
          </a:prstGeom>
          <a:ln w="28575"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FE0320D3-251D-7715-EB52-82FE0071B7A8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69080" y="288360"/>
            <a:ext cx="808560" cy="938160"/>
          </a:xfrm>
          <a:prstGeom prst="rect">
            <a:avLst/>
          </a:prstGeom>
          <a:ln w="0">
            <a:noFill/>
          </a:ln>
        </p:spPr>
      </p:pic>
      <p:sp>
        <p:nvSpPr>
          <p:cNvPr id="6" name="CustomShape 2">
            <a:extLst>
              <a:ext uri="{FF2B5EF4-FFF2-40B4-BE49-F238E27FC236}">
                <a16:creationId xmlns:a16="http://schemas.microsoft.com/office/drawing/2014/main" id="{D8EE80D3-FEB4-F334-E63C-56FF147F3512}"/>
              </a:ext>
            </a:extLst>
          </p:cNvPr>
          <p:cNvSpPr/>
          <p:nvPr/>
        </p:nvSpPr>
        <p:spPr>
          <a:xfrm>
            <a:off x="1610877" y="593509"/>
            <a:ext cx="8572680" cy="6294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lv-LV" sz="3500" b="1" spc="-1" dirty="0">
                <a:solidFill>
                  <a:srgbClr val="000000"/>
                </a:solidFill>
                <a:latin typeface="Verdana"/>
                <a:ea typeface="Verdana"/>
              </a:rPr>
              <a:t>Gatavība dot kukuli</a:t>
            </a:r>
            <a:endParaRPr lang="lv-LV" sz="3500" b="0" strike="noStrike" spc="-1" dirty="0">
              <a:latin typeface="Arial"/>
            </a:endParaRPr>
          </a:p>
        </p:txBody>
      </p:sp>
      <p:pic>
        <p:nvPicPr>
          <p:cNvPr id="7" name="Grafika 27" descr="Lietotājs">
            <a:extLst>
              <a:ext uri="{FF2B5EF4-FFF2-40B4-BE49-F238E27FC236}">
                <a16:creationId xmlns:a16="http://schemas.microsoft.com/office/drawing/2014/main" id="{B9D93B99-EB23-4E93-2F65-5BD7FF1E221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440" y="2053623"/>
            <a:ext cx="914400" cy="914400"/>
          </a:xfrm>
          <a:prstGeom prst="rect">
            <a:avLst/>
          </a:prstGeom>
        </p:spPr>
      </p:pic>
      <p:sp>
        <p:nvSpPr>
          <p:cNvPr id="8" name="CustomShape 8">
            <a:extLst>
              <a:ext uri="{FF2B5EF4-FFF2-40B4-BE49-F238E27FC236}">
                <a16:creationId xmlns:a16="http://schemas.microsoft.com/office/drawing/2014/main" id="{40B044D8-5958-118D-7E46-75B5B61078FE}"/>
              </a:ext>
            </a:extLst>
          </p:cNvPr>
          <p:cNvSpPr/>
          <p:nvPr/>
        </p:nvSpPr>
        <p:spPr>
          <a:xfrm>
            <a:off x="458014" y="2896302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lv-LV" sz="1700" b="1" strike="noStrike" spc="-1" dirty="0">
                <a:solidFill>
                  <a:srgbClr val="000000"/>
                </a:solidFill>
                <a:latin typeface="Verdana"/>
                <a:ea typeface="Verdana"/>
              </a:rPr>
              <a:t>iedzīvotāji</a:t>
            </a:r>
            <a:endParaRPr lang="lv-LV" sz="1700" b="0" strike="noStrike" spc="-1" dirty="0">
              <a:latin typeface="Arial"/>
            </a:endParaRPr>
          </a:p>
        </p:txBody>
      </p:sp>
      <p:pic>
        <p:nvPicPr>
          <p:cNvPr id="9" name="Grafika 2" descr="Koferis">
            <a:extLst>
              <a:ext uri="{FF2B5EF4-FFF2-40B4-BE49-F238E27FC236}">
                <a16:creationId xmlns:a16="http://schemas.microsoft.com/office/drawing/2014/main" id="{B2644969-FAED-E9E2-B648-A1DB917E1B9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1899" y="4312336"/>
            <a:ext cx="811482" cy="811482"/>
          </a:xfrm>
          <a:prstGeom prst="rect">
            <a:avLst/>
          </a:prstGeom>
        </p:spPr>
      </p:pic>
      <p:sp>
        <p:nvSpPr>
          <p:cNvPr id="10" name="CustomShape 8">
            <a:extLst>
              <a:ext uri="{FF2B5EF4-FFF2-40B4-BE49-F238E27FC236}">
                <a16:creationId xmlns:a16="http://schemas.microsoft.com/office/drawing/2014/main" id="{0C9BD568-20DC-032E-082B-961270EECB8C}"/>
              </a:ext>
            </a:extLst>
          </p:cNvPr>
          <p:cNvSpPr/>
          <p:nvPr/>
        </p:nvSpPr>
        <p:spPr>
          <a:xfrm>
            <a:off x="458014" y="5123818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lv-LV" sz="1700" b="1" strike="noStrike" spc="-1" dirty="0">
                <a:solidFill>
                  <a:srgbClr val="000000"/>
                </a:solidFill>
                <a:latin typeface="Verdana"/>
                <a:ea typeface="Verdana"/>
              </a:rPr>
              <a:t>uzņēmēji</a:t>
            </a:r>
            <a:endParaRPr lang="lv-LV" sz="1700" b="0" strike="noStrike" spc="-1" dirty="0">
              <a:latin typeface="Arial"/>
            </a:endParaRPr>
          </a:p>
        </p:txBody>
      </p:sp>
      <p:sp>
        <p:nvSpPr>
          <p:cNvPr id="11" name="CustomShape 8">
            <a:extLst>
              <a:ext uri="{FF2B5EF4-FFF2-40B4-BE49-F238E27FC236}">
                <a16:creationId xmlns:a16="http://schemas.microsoft.com/office/drawing/2014/main" id="{58D0332C-E88D-357F-CDD9-96662AF2365C}"/>
              </a:ext>
            </a:extLst>
          </p:cNvPr>
          <p:cNvSpPr/>
          <p:nvPr/>
        </p:nvSpPr>
        <p:spPr>
          <a:xfrm>
            <a:off x="3030229" y="5912569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lv-LV" sz="1700" strike="noStrike" spc="-1" dirty="0">
                <a:solidFill>
                  <a:schemeClr val="bg1">
                    <a:lumMod val="65000"/>
                  </a:schemeClr>
                </a:solidFill>
                <a:latin typeface="Verdana"/>
                <a:ea typeface="Verdana"/>
              </a:rPr>
              <a:t>2021</a:t>
            </a:r>
            <a:endParaRPr lang="lv-LV" sz="1700" strike="noStrike" spc="-1" dirty="0">
              <a:solidFill>
                <a:schemeClr val="bg1">
                  <a:lumMod val="65000"/>
                </a:schemeClr>
              </a:solidFill>
              <a:latin typeface="Arial"/>
            </a:endParaRPr>
          </a:p>
        </p:txBody>
      </p:sp>
      <p:sp>
        <p:nvSpPr>
          <p:cNvPr id="12" name="CustomShape 8">
            <a:extLst>
              <a:ext uri="{FF2B5EF4-FFF2-40B4-BE49-F238E27FC236}">
                <a16:creationId xmlns:a16="http://schemas.microsoft.com/office/drawing/2014/main" id="{857393CB-9E95-A6E5-1808-9E56B2295572}"/>
              </a:ext>
            </a:extLst>
          </p:cNvPr>
          <p:cNvSpPr/>
          <p:nvPr/>
        </p:nvSpPr>
        <p:spPr>
          <a:xfrm>
            <a:off x="6096000" y="5912569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lv-LV" sz="1700" strike="noStrike" spc="-1" dirty="0">
                <a:solidFill>
                  <a:schemeClr val="bg1">
                    <a:lumMod val="65000"/>
                  </a:schemeClr>
                </a:solidFill>
                <a:latin typeface="Verdana"/>
                <a:ea typeface="Verdana"/>
              </a:rPr>
              <a:t>2022</a:t>
            </a:r>
          </a:p>
        </p:txBody>
      </p:sp>
      <p:sp>
        <p:nvSpPr>
          <p:cNvPr id="13" name="CustomShape 8">
            <a:extLst>
              <a:ext uri="{FF2B5EF4-FFF2-40B4-BE49-F238E27FC236}">
                <a16:creationId xmlns:a16="http://schemas.microsoft.com/office/drawing/2014/main" id="{25B2E466-0745-86E4-CC81-23D24AB3816D}"/>
              </a:ext>
            </a:extLst>
          </p:cNvPr>
          <p:cNvSpPr/>
          <p:nvPr/>
        </p:nvSpPr>
        <p:spPr>
          <a:xfrm>
            <a:off x="9161771" y="5912569"/>
            <a:ext cx="1639252" cy="3524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lv-LV" sz="1700" strike="noStrike" spc="-1" dirty="0">
                <a:solidFill>
                  <a:schemeClr val="bg1">
                    <a:lumMod val="65000"/>
                  </a:schemeClr>
                </a:solidFill>
                <a:latin typeface="Verdana"/>
                <a:ea typeface="Verdana"/>
              </a:rPr>
              <a:t>2023</a:t>
            </a:r>
          </a:p>
        </p:txBody>
      </p:sp>
      <p:sp>
        <p:nvSpPr>
          <p:cNvPr id="14" name="CustomShape 9">
            <a:extLst>
              <a:ext uri="{FF2B5EF4-FFF2-40B4-BE49-F238E27FC236}">
                <a16:creationId xmlns:a16="http://schemas.microsoft.com/office/drawing/2014/main" id="{5E7C8215-8B6D-83E9-E8C8-5C5F33ACE8B4}"/>
              </a:ext>
            </a:extLst>
          </p:cNvPr>
          <p:cNvSpPr/>
          <p:nvPr/>
        </p:nvSpPr>
        <p:spPr>
          <a:xfrm>
            <a:off x="3264293" y="2342167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lv-LV" sz="2500" b="1" strike="noStrike" spc="-1" dirty="0">
                <a:latin typeface="Arial Black" panose="020B0A04020102020204" pitchFamily="34" charset="0"/>
                <a:ea typeface="Verdana" panose="020B0604030504040204" pitchFamily="34" charset="0"/>
              </a:rPr>
              <a:t>21 %</a:t>
            </a:r>
          </a:p>
        </p:txBody>
      </p:sp>
      <p:sp>
        <p:nvSpPr>
          <p:cNvPr id="15" name="CustomShape 9">
            <a:extLst>
              <a:ext uri="{FF2B5EF4-FFF2-40B4-BE49-F238E27FC236}">
                <a16:creationId xmlns:a16="http://schemas.microsoft.com/office/drawing/2014/main" id="{558541B1-F8E9-5D0E-3D2E-520A070060A1}"/>
              </a:ext>
            </a:extLst>
          </p:cNvPr>
          <p:cNvSpPr/>
          <p:nvPr/>
        </p:nvSpPr>
        <p:spPr>
          <a:xfrm>
            <a:off x="6330064" y="2342167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lv-LV" sz="2500" b="1" strike="noStrike" spc="-1" dirty="0">
                <a:latin typeface="Arial Black" panose="020B0A04020102020204" pitchFamily="34" charset="0"/>
                <a:ea typeface="Verdana" panose="020B0604030504040204" pitchFamily="34" charset="0"/>
              </a:rPr>
              <a:t>15 %</a:t>
            </a:r>
          </a:p>
        </p:txBody>
      </p:sp>
      <p:sp>
        <p:nvSpPr>
          <p:cNvPr id="16" name="CustomShape 9">
            <a:extLst>
              <a:ext uri="{FF2B5EF4-FFF2-40B4-BE49-F238E27FC236}">
                <a16:creationId xmlns:a16="http://schemas.microsoft.com/office/drawing/2014/main" id="{22203608-E03E-64E3-5128-38F933F378C9}"/>
              </a:ext>
            </a:extLst>
          </p:cNvPr>
          <p:cNvSpPr/>
          <p:nvPr/>
        </p:nvSpPr>
        <p:spPr>
          <a:xfrm>
            <a:off x="9395835" y="2342167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lv-LV" sz="2500" b="1" strike="noStrike" spc="-1" dirty="0">
                <a:latin typeface="Arial Black" panose="020B0A04020102020204" pitchFamily="34" charset="0"/>
                <a:ea typeface="Verdana" panose="020B0604030504040204" pitchFamily="34" charset="0"/>
              </a:rPr>
              <a:t>20 %</a:t>
            </a:r>
          </a:p>
        </p:txBody>
      </p:sp>
      <p:sp>
        <p:nvSpPr>
          <p:cNvPr id="17" name="CustomShape 9">
            <a:extLst>
              <a:ext uri="{FF2B5EF4-FFF2-40B4-BE49-F238E27FC236}">
                <a16:creationId xmlns:a16="http://schemas.microsoft.com/office/drawing/2014/main" id="{F41B71C7-656A-C6A8-0A6C-14EA0CC56C75}"/>
              </a:ext>
            </a:extLst>
          </p:cNvPr>
          <p:cNvSpPr/>
          <p:nvPr/>
        </p:nvSpPr>
        <p:spPr>
          <a:xfrm>
            <a:off x="3264293" y="4648630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lv-LV" sz="2500" b="1" strike="noStrike" spc="-1" dirty="0">
                <a:latin typeface="Arial Black" panose="020B0A04020102020204" pitchFamily="34" charset="0"/>
                <a:ea typeface="Verdana" panose="020B0604030504040204" pitchFamily="34" charset="0"/>
              </a:rPr>
              <a:t>19 %</a:t>
            </a:r>
          </a:p>
        </p:txBody>
      </p:sp>
      <p:sp>
        <p:nvSpPr>
          <p:cNvPr id="18" name="CustomShape 9">
            <a:extLst>
              <a:ext uri="{FF2B5EF4-FFF2-40B4-BE49-F238E27FC236}">
                <a16:creationId xmlns:a16="http://schemas.microsoft.com/office/drawing/2014/main" id="{7E0FB0BD-EE97-1284-E8F7-BCCCEC77D4A4}"/>
              </a:ext>
            </a:extLst>
          </p:cNvPr>
          <p:cNvSpPr/>
          <p:nvPr/>
        </p:nvSpPr>
        <p:spPr>
          <a:xfrm>
            <a:off x="6330064" y="4648630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lv-LV" sz="2500" b="1" strike="noStrike" spc="-1" dirty="0">
                <a:latin typeface="Arial Black" panose="020B0A04020102020204" pitchFamily="34" charset="0"/>
                <a:ea typeface="Verdana" panose="020B0604030504040204" pitchFamily="34" charset="0"/>
              </a:rPr>
              <a:t>27 %</a:t>
            </a:r>
          </a:p>
        </p:txBody>
      </p:sp>
      <p:sp>
        <p:nvSpPr>
          <p:cNvPr id="19" name="CustomShape 9">
            <a:extLst>
              <a:ext uri="{FF2B5EF4-FFF2-40B4-BE49-F238E27FC236}">
                <a16:creationId xmlns:a16="http://schemas.microsoft.com/office/drawing/2014/main" id="{59C24DA7-3673-B130-E163-289B7097D3BE}"/>
              </a:ext>
            </a:extLst>
          </p:cNvPr>
          <p:cNvSpPr/>
          <p:nvPr/>
        </p:nvSpPr>
        <p:spPr>
          <a:xfrm>
            <a:off x="9395835" y="4648630"/>
            <a:ext cx="1171123" cy="47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lv-LV" sz="2500" b="1" strike="noStrike" spc="-1" dirty="0">
                <a:latin typeface="Arial Black" panose="020B0A04020102020204" pitchFamily="34" charset="0"/>
                <a:ea typeface="Verdana" panose="020B0604030504040204" pitchFamily="34" charset="0"/>
              </a:rPr>
              <a:t>22 %</a:t>
            </a:r>
          </a:p>
        </p:txBody>
      </p:sp>
      <p:cxnSp>
        <p:nvCxnSpPr>
          <p:cNvPr id="21" name="Taisns savienotājs 20">
            <a:extLst>
              <a:ext uri="{FF2B5EF4-FFF2-40B4-BE49-F238E27FC236}">
                <a16:creationId xmlns:a16="http://schemas.microsoft.com/office/drawing/2014/main" id="{A3BA876E-E21E-0BC3-2E80-D692FE01DC9B}"/>
              </a:ext>
            </a:extLst>
          </p:cNvPr>
          <p:cNvCxnSpPr>
            <a:cxnSpLocks/>
          </p:cNvCxnSpPr>
          <p:nvPr/>
        </p:nvCxnSpPr>
        <p:spPr>
          <a:xfrm>
            <a:off x="3264293" y="2923002"/>
            <a:ext cx="3489204" cy="505998"/>
          </a:xfrm>
          <a:prstGeom prst="line">
            <a:avLst/>
          </a:prstGeom>
          <a:ln>
            <a:solidFill>
              <a:srgbClr val="99333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Taisns savienotājs 22">
            <a:extLst>
              <a:ext uri="{FF2B5EF4-FFF2-40B4-BE49-F238E27FC236}">
                <a16:creationId xmlns:a16="http://schemas.microsoft.com/office/drawing/2014/main" id="{D48467AE-72DE-7423-76C9-E26339162E86}"/>
              </a:ext>
            </a:extLst>
          </p:cNvPr>
          <p:cNvCxnSpPr>
            <a:cxnSpLocks/>
          </p:cNvCxnSpPr>
          <p:nvPr/>
        </p:nvCxnSpPr>
        <p:spPr>
          <a:xfrm flipV="1">
            <a:off x="6746605" y="2977910"/>
            <a:ext cx="3703681" cy="452333"/>
          </a:xfrm>
          <a:prstGeom prst="line">
            <a:avLst/>
          </a:prstGeom>
          <a:ln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Taisns savienotājs 25">
            <a:extLst>
              <a:ext uri="{FF2B5EF4-FFF2-40B4-BE49-F238E27FC236}">
                <a16:creationId xmlns:a16="http://schemas.microsoft.com/office/drawing/2014/main" id="{18D5E771-8EA8-064D-5285-FB7DA39BEF6B}"/>
              </a:ext>
            </a:extLst>
          </p:cNvPr>
          <p:cNvCxnSpPr>
            <a:cxnSpLocks/>
          </p:cNvCxnSpPr>
          <p:nvPr/>
        </p:nvCxnSpPr>
        <p:spPr>
          <a:xfrm flipV="1">
            <a:off x="3370151" y="4036154"/>
            <a:ext cx="3376454" cy="472621"/>
          </a:xfrm>
          <a:prstGeom prst="line">
            <a:avLst/>
          </a:prstGeom>
          <a:ln>
            <a:solidFill>
              <a:srgbClr val="99333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Taisns savienotājs 27">
            <a:extLst>
              <a:ext uri="{FF2B5EF4-FFF2-40B4-BE49-F238E27FC236}">
                <a16:creationId xmlns:a16="http://schemas.microsoft.com/office/drawing/2014/main" id="{26AC41B9-AEEB-B3FC-779D-59EDCAF489D7}"/>
              </a:ext>
            </a:extLst>
          </p:cNvPr>
          <p:cNvCxnSpPr>
            <a:cxnSpLocks/>
          </p:cNvCxnSpPr>
          <p:nvPr/>
        </p:nvCxnSpPr>
        <p:spPr>
          <a:xfrm>
            <a:off x="6753497" y="4038557"/>
            <a:ext cx="3566160" cy="366468"/>
          </a:xfrm>
          <a:prstGeom prst="line">
            <a:avLst/>
          </a:prstGeom>
          <a:ln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665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C5C75-617B-4F1F-4A13-0E5A67023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Taisns savienotājs 3">
            <a:extLst>
              <a:ext uri="{FF2B5EF4-FFF2-40B4-BE49-F238E27FC236}">
                <a16:creationId xmlns:a16="http://schemas.microsoft.com/office/drawing/2014/main" id="{31074E41-67A1-018C-5E8D-CB606A23231B}"/>
              </a:ext>
            </a:extLst>
          </p:cNvPr>
          <p:cNvCxnSpPr>
            <a:cxnSpLocks/>
          </p:cNvCxnSpPr>
          <p:nvPr/>
        </p:nvCxnSpPr>
        <p:spPr>
          <a:xfrm flipH="1">
            <a:off x="1808029" y="1691204"/>
            <a:ext cx="8271636" cy="0"/>
          </a:xfrm>
          <a:prstGeom prst="line">
            <a:avLst/>
          </a:prstGeom>
          <a:ln w="28575">
            <a:solidFill>
              <a:srgbClr val="99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9AB5F80-348B-AD2A-50A6-8C424F51F011}"/>
              </a:ext>
            </a:extLst>
          </p:cNvPr>
          <p:cNvSpPr txBox="1"/>
          <p:nvPr/>
        </p:nvSpPr>
        <p:spPr>
          <a:xfrm>
            <a:off x="1710159" y="383430"/>
            <a:ext cx="925804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Apstākļu upuris vai līdzdalībnieks valsts izzagšanā </a:t>
            </a:r>
          </a:p>
        </p:txBody>
      </p:sp>
      <p:pic>
        <p:nvPicPr>
          <p:cNvPr id="6" name="Attēls 5">
            <a:extLst>
              <a:ext uri="{FF2B5EF4-FFF2-40B4-BE49-F238E27FC236}">
                <a16:creationId xmlns:a16="http://schemas.microsoft.com/office/drawing/2014/main" id="{947E6A46-5054-9AFE-FFC6-7DA12A8803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38" y="430580"/>
            <a:ext cx="809549" cy="939077"/>
          </a:xfrm>
          <a:prstGeom prst="rect">
            <a:avLst/>
          </a:prstGeom>
        </p:spPr>
      </p:pic>
      <p:sp>
        <p:nvSpPr>
          <p:cNvPr id="3" name="Taisnstūris 2">
            <a:extLst>
              <a:ext uri="{FF2B5EF4-FFF2-40B4-BE49-F238E27FC236}">
                <a16:creationId xmlns:a16="http://schemas.microsoft.com/office/drawing/2014/main" id="{7518089E-0CC7-71C2-506F-642FD705E137}"/>
              </a:ext>
            </a:extLst>
          </p:cNvPr>
          <p:cNvSpPr/>
          <p:nvPr/>
        </p:nvSpPr>
        <p:spPr>
          <a:xfrm>
            <a:off x="6352437" y="1921642"/>
            <a:ext cx="5405120" cy="3890338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4" name="Grafika 13" descr="Detektīvs">
            <a:extLst>
              <a:ext uri="{FF2B5EF4-FFF2-40B4-BE49-F238E27FC236}">
                <a16:creationId xmlns:a16="http://schemas.microsoft.com/office/drawing/2014/main" id="{54BDD32A-15DB-CD41-9733-45FADD8BBF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19935" y="2584547"/>
            <a:ext cx="914400" cy="914400"/>
          </a:xfrm>
          <a:prstGeom prst="rect">
            <a:avLst/>
          </a:prstGeom>
        </p:spPr>
      </p:pic>
      <p:pic>
        <p:nvPicPr>
          <p:cNvPr id="15" name="Grafika 14" descr="Detektīvs">
            <a:extLst>
              <a:ext uri="{FF2B5EF4-FFF2-40B4-BE49-F238E27FC236}">
                <a16:creationId xmlns:a16="http://schemas.microsoft.com/office/drawing/2014/main" id="{CC199C3A-352A-3BF9-D835-724AD3406C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29952" y="2586568"/>
            <a:ext cx="914400" cy="914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D91E5BA-1485-BE5A-A212-F8D43E0B30EA}"/>
              </a:ext>
            </a:extLst>
          </p:cNvPr>
          <p:cNvSpPr txBox="1"/>
          <p:nvPr/>
        </p:nvSpPr>
        <p:spPr>
          <a:xfrm>
            <a:off x="1960843" y="3605201"/>
            <a:ext cx="3102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Īpašnieks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CA2664-2578-EC63-73C6-16678A67FAD1}"/>
              </a:ext>
            </a:extLst>
          </p:cNvPr>
          <p:cNvSpPr txBox="1"/>
          <p:nvPr/>
        </p:nvSpPr>
        <p:spPr>
          <a:xfrm>
            <a:off x="6895495" y="3552074"/>
            <a:ext cx="37238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Algots darbinieks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8B60A8-A568-7AEF-4409-D52C4BF3AA7A}"/>
              </a:ext>
            </a:extLst>
          </p:cNvPr>
          <p:cNvSpPr txBox="1"/>
          <p:nvPr/>
        </p:nvSpPr>
        <p:spPr>
          <a:xfrm>
            <a:off x="4065322" y="4961008"/>
            <a:ext cx="2567143" cy="461665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Grāmatvedis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B1E4EB-3251-99E5-FCAC-2C10813E4679}"/>
              </a:ext>
            </a:extLst>
          </p:cNvPr>
          <p:cNvSpPr txBox="1"/>
          <p:nvPr/>
        </p:nvSpPr>
        <p:spPr>
          <a:xfrm>
            <a:off x="4065322" y="5616747"/>
            <a:ext cx="2567143" cy="461665"/>
          </a:xfrm>
          <a:prstGeom prst="rect">
            <a:avLst/>
          </a:prstGeom>
          <a:noFill/>
          <a:ln>
            <a:solidFill>
              <a:srgbClr val="99333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Jurists </a:t>
            </a:r>
          </a:p>
        </p:txBody>
      </p:sp>
      <p:pic>
        <p:nvPicPr>
          <p:cNvPr id="20" name="Grafika 13" descr="Koferis">
            <a:extLst>
              <a:ext uri="{FF2B5EF4-FFF2-40B4-BE49-F238E27FC236}">
                <a16:creationId xmlns:a16="http://schemas.microsoft.com/office/drawing/2014/main" id="{C17122EB-049A-9652-9CFF-DDD27466E28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26859" y="2673525"/>
            <a:ext cx="811482" cy="811482"/>
          </a:xfrm>
          <a:prstGeom prst="rect">
            <a:avLst/>
          </a:prstGeom>
        </p:spPr>
      </p:pic>
      <p:pic>
        <p:nvPicPr>
          <p:cNvPr id="21" name="Grafika 13" descr="Koferis">
            <a:extLst>
              <a:ext uri="{FF2B5EF4-FFF2-40B4-BE49-F238E27FC236}">
                <a16:creationId xmlns:a16="http://schemas.microsoft.com/office/drawing/2014/main" id="{BC537CF7-BEC6-76EA-2A8E-DD242550760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53277" y="2672761"/>
            <a:ext cx="811482" cy="81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959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1839686" y="365125"/>
            <a:ext cx="9514114" cy="13255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lv-LV" alt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Korupcijas pazīmes iepirkumā: </a:t>
            </a:r>
            <a:br>
              <a:rPr lang="lv-LV" alt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alt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kam pievērst uzmanību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8C89C1-D8DF-47FA-873C-86665A89082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5843" name="Content Placeholder 2"/>
          <p:cNvSpPr>
            <a:spLocks noGrp="1"/>
          </p:cNvSpPr>
          <p:nvPr>
            <p:ph idx="4294967295"/>
          </p:nvPr>
        </p:nvSpPr>
        <p:spPr>
          <a:xfrm>
            <a:off x="647700" y="2293852"/>
            <a:ext cx="10896600" cy="4199023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Nepamatota, neizskaidrojama labvēlība,</a:t>
            </a:r>
          </a:p>
          <a:p>
            <a:pPr algn="just">
              <a:lnSpc>
                <a:spcPct val="13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Konfidenciālas informācijas iegūšana,</a:t>
            </a:r>
          </a:p>
          <a:p>
            <a:pPr algn="just">
              <a:lnSpc>
                <a:spcPct val="13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Ciešas attiecības starp pasūtītāju un izpildītāju,</a:t>
            </a:r>
          </a:p>
          <a:p>
            <a:pPr algn="just">
              <a:lnSpc>
                <a:spcPct val="13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Nepamatoti šauras tehniskās specifikācijas, </a:t>
            </a:r>
          </a:p>
          <a:p>
            <a:pPr algn="just">
              <a:lnSpc>
                <a:spcPct val="13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Uzņēmuma vai tā pārstāvju iesaiste iepirkuma nolikuma sagatavošanā,</a:t>
            </a:r>
          </a:p>
          <a:p>
            <a:pPr algn="just">
              <a:lnSpc>
                <a:spcPct val="13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Citu pretendentu apšaubāma izslēgšana,</a:t>
            </a:r>
          </a:p>
          <a:p>
            <a:pPr algn="just">
              <a:lnSpc>
                <a:spcPct val="13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Iepirkumu sadalīšana, izvairīšanās no PIL paredzēto procedūru piemērošanas</a:t>
            </a:r>
            <a:endParaRPr lang="lv-LV" altLang="lv-LV" sz="2800" dirty="0">
              <a:latin typeface="Times New Roman" pitchFamily="18" charset="0"/>
            </a:endParaRPr>
          </a:p>
          <a:p>
            <a:pPr marL="457189" indent="-457189" algn="just">
              <a:lnSpc>
                <a:spcPct val="80000"/>
              </a:lnSpc>
              <a:buFont typeface="Arial" charset="0"/>
              <a:buChar char="•"/>
            </a:pPr>
            <a:endParaRPr lang="lv-LV" altLang="lv-LV" sz="2800" dirty="0">
              <a:latin typeface="Times New Roman" pitchFamily="18" charset="0"/>
            </a:endParaRPr>
          </a:p>
          <a:p>
            <a:pPr marL="457189" indent="-457189" algn="just">
              <a:lnSpc>
                <a:spcPct val="80000"/>
              </a:lnSpc>
              <a:buFont typeface="Arial" charset="0"/>
              <a:buChar char="•"/>
            </a:pPr>
            <a:endParaRPr lang="lv-LV" altLang="lv-LV" sz="2800" dirty="0">
              <a:latin typeface="Times New Roman" pitchFamily="18" charset="0"/>
            </a:endParaRPr>
          </a:p>
        </p:txBody>
      </p:sp>
      <p:pic>
        <p:nvPicPr>
          <p:cNvPr id="2" name="Attēls 1">
            <a:extLst>
              <a:ext uri="{FF2B5EF4-FFF2-40B4-BE49-F238E27FC236}">
                <a16:creationId xmlns:a16="http://schemas.microsoft.com/office/drawing/2014/main" id="{13A7F22B-65CA-FA93-9014-55E62B063D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38" y="430580"/>
            <a:ext cx="809549" cy="93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30745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621970" y="299066"/>
            <a:ext cx="9731829" cy="1325563"/>
          </a:xfrm>
        </p:spPr>
        <p:txBody>
          <a:bodyPr>
            <a:noAutofit/>
          </a:bodyPr>
          <a:lstStyle/>
          <a:p>
            <a:r>
              <a:rPr lang="lv-LV" alt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Korupcijas pazīmes iepirkumā: </a:t>
            </a:r>
            <a:br>
              <a:rPr lang="lv-LV" alt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alt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kam pievērst uzmanību (2)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60A766-C716-4CC8-8DC4-4A21D9E2620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6867" name="Content Placeholder 2"/>
          <p:cNvSpPr>
            <a:spLocks noGrp="1"/>
          </p:cNvSpPr>
          <p:nvPr>
            <p:ph idx="4294967295"/>
          </p:nvPr>
        </p:nvSpPr>
        <p:spPr>
          <a:xfrm>
            <a:off x="1081087" y="2027854"/>
            <a:ext cx="10272712" cy="469362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Pilnībā vai daļēji nav saņemtas preces vai pakalpojumi, par kuriem tika veikta samaksa,</a:t>
            </a:r>
          </a:p>
          <a:p>
            <a:pPr algn="just">
              <a:lnSpc>
                <a:spcPct val="12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Vairāki saturiski identiski līgumi un rēķini,</a:t>
            </a:r>
          </a:p>
          <a:p>
            <a:pPr algn="just">
              <a:lnSpc>
                <a:spcPct val="12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Darījumi ar ārzonas uzņēmumiem,</a:t>
            </a:r>
          </a:p>
          <a:p>
            <a:pPr algn="just">
              <a:lnSpc>
                <a:spcPct val="12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Darījumi ar fiktīviem uzņēmumiem,</a:t>
            </a:r>
          </a:p>
          <a:p>
            <a:pPr algn="just">
              <a:lnSpc>
                <a:spcPct val="12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Uzņēmums ir uzvarējis iepirkumā bez pieredzes attiecīgajā jomā,</a:t>
            </a:r>
          </a:p>
          <a:p>
            <a:pPr algn="just">
              <a:lnSpc>
                <a:spcPct val="12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Uzņēmums veic tikai starpnieka funkciju,</a:t>
            </a:r>
          </a:p>
          <a:p>
            <a:pPr algn="just">
              <a:lnSpc>
                <a:spcPct val="12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Darījumi ir ievērojami sadārdzināti,</a:t>
            </a:r>
          </a:p>
          <a:p>
            <a:pPr algn="just">
              <a:lnSpc>
                <a:spcPct val="12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Izsniegti aizdevumi, kas netiek atmaksāti,</a:t>
            </a:r>
          </a:p>
          <a:p>
            <a:pPr algn="just">
              <a:lnSpc>
                <a:spcPct val="120000"/>
              </a:lnSpc>
              <a:spcBef>
                <a:spcPts val="1067"/>
              </a:spcBef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Slēgti apšaubāmi konsultāciju līgumi. </a:t>
            </a:r>
          </a:p>
          <a:p>
            <a:pPr marL="457189" indent="-457189" algn="just">
              <a:spcBef>
                <a:spcPts val="1067"/>
              </a:spcBef>
              <a:buBlip>
                <a:blip r:embed="rId3"/>
              </a:buBlip>
            </a:pPr>
            <a:endParaRPr lang="lv-LV" altLang="lv-LV" sz="2400" dirty="0">
              <a:solidFill>
                <a:srgbClr val="000000"/>
              </a:solidFill>
              <a:latin typeface="+mn-lt"/>
            </a:endParaRPr>
          </a:p>
          <a:p>
            <a:pPr marL="457189" indent="-457189" algn="just">
              <a:lnSpc>
                <a:spcPct val="70000"/>
              </a:lnSpc>
              <a:buFont typeface="Arial" charset="0"/>
              <a:buChar char="•"/>
            </a:pPr>
            <a:endParaRPr lang="lv-LV" altLang="lv-LV" sz="2800" dirty="0">
              <a:latin typeface="Times New Roman" pitchFamily="18" charset="0"/>
            </a:endParaRPr>
          </a:p>
          <a:p>
            <a:pPr marL="457189" indent="-457189" algn="just">
              <a:lnSpc>
                <a:spcPct val="70000"/>
              </a:lnSpc>
              <a:buFont typeface="Arial" charset="0"/>
              <a:buChar char="•"/>
            </a:pPr>
            <a:endParaRPr lang="lv-LV" altLang="lv-LV" sz="2800" dirty="0">
              <a:latin typeface="Times New Roman" pitchFamily="18" charset="0"/>
            </a:endParaRPr>
          </a:p>
          <a:p>
            <a:pPr marL="457189" indent="-457189" algn="just">
              <a:lnSpc>
                <a:spcPct val="70000"/>
              </a:lnSpc>
              <a:buFont typeface="Arial" charset="0"/>
              <a:buChar char="•"/>
            </a:pPr>
            <a:endParaRPr lang="lv-LV" altLang="lv-LV" sz="2800" dirty="0">
              <a:latin typeface="Times New Roman" pitchFamily="18" charset="0"/>
            </a:endParaRPr>
          </a:p>
          <a:p>
            <a:pPr marL="457189" indent="-457189" algn="just">
              <a:lnSpc>
                <a:spcPct val="70000"/>
              </a:lnSpc>
              <a:buFont typeface="Arial" charset="0"/>
              <a:buChar char="•"/>
            </a:pPr>
            <a:endParaRPr lang="lv-LV" altLang="lv-LV" sz="2800" dirty="0">
              <a:latin typeface="Times New Roman" pitchFamily="18" charset="0"/>
            </a:endParaRPr>
          </a:p>
          <a:p>
            <a:pPr marL="457189" indent="-457189" algn="just">
              <a:lnSpc>
                <a:spcPct val="70000"/>
              </a:lnSpc>
              <a:buFont typeface="Arial" charset="0"/>
              <a:buChar char="•"/>
            </a:pPr>
            <a:endParaRPr lang="lv-LV" altLang="lv-LV" sz="2800" dirty="0">
              <a:latin typeface="Times New Roman" pitchFamily="18" charset="0"/>
            </a:endParaRPr>
          </a:p>
        </p:txBody>
      </p:sp>
      <p:pic>
        <p:nvPicPr>
          <p:cNvPr id="2" name="Attēls 1">
            <a:extLst>
              <a:ext uri="{FF2B5EF4-FFF2-40B4-BE49-F238E27FC236}">
                <a16:creationId xmlns:a16="http://schemas.microsoft.com/office/drawing/2014/main" id="{3B358FFF-75AB-DEAB-D449-AB84ACF33B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38" y="430580"/>
            <a:ext cx="809549" cy="93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35988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0990" y="365125"/>
            <a:ext cx="9882809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lv-LV" altLang="lv-LV" sz="3500" b="1" dirty="0">
                <a:latin typeface="Verdana" panose="020B0604030504040204" pitchFamily="34" charset="0"/>
                <a:ea typeface="Verdana" panose="020B0604030504040204" pitchFamily="34" charset="0"/>
              </a:rPr>
              <a:t>Indikatori saistīti ar ārējiem kontaktiem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26403" y="2252938"/>
            <a:ext cx="11319153" cy="47037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Aizdomīgi atšķirīga attieksme pret dažādiem klientiem;</a:t>
            </a:r>
          </a:p>
          <a:p>
            <a:pPr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Dod priekšroku diskrecionārām iepirkumu procedūrām (izņēmumi, iepirkuma sadalīšana);</a:t>
            </a:r>
          </a:p>
          <a:p>
            <a:pPr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Līgumu izpildes laikā tiek paaugstinātas līguma izpildes summas;</a:t>
            </a:r>
          </a:p>
          <a:p>
            <a:pPr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Iepirkumi acīmredzami pārsniedz parastās tirgus cenas;</a:t>
            </a:r>
          </a:p>
          <a:p>
            <a:pPr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Aizdomīgi biežas aprēķinu kļūdas, kas vēlāk tiek labotas;</a:t>
            </a:r>
          </a:p>
          <a:p>
            <a:pPr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Ienesīgs blakus darbs;</a:t>
            </a:r>
          </a:p>
          <a:p>
            <a:pPr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rgbClr val="993333"/>
              </a:buClr>
              <a:buFont typeface="Wingdings" panose="05000000000000000000" pitchFamily="2" charset="2"/>
              <a:buChar char="§"/>
            </a:pPr>
            <a:r>
              <a:rPr lang="lv-LV" alt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Ģimenes locekļu bizness un nodarbošanās sfērā, kas saistīta ar amata pienākumiem</a:t>
            </a:r>
          </a:p>
        </p:txBody>
      </p:sp>
      <p:pic>
        <p:nvPicPr>
          <p:cNvPr id="2" name="Attēls 1">
            <a:extLst>
              <a:ext uri="{FF2B5EF4-FFF2-40B4-BE49-F238E27FC236}">
                <a16:creationId xmlns:a16="http://schemas.microsoft.com/office/drawing/2014/main" id="{8DF8C636-BB73-4358-9B99-1B113D4529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38" y="430580"/>
            <a:ext cx="809549" cy="93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446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513</Words>
  <Application>Microsoft Office PowerPoint</Application>
  <PresentationFormat>Platekrāna</PresentationFormat>
  <Paragraphs>105</Paragraphs>
  <Slides>13</Slides>
  <Notes>11</Notes>
  <HiddenSlides>0</HiddenSlides>
  <MMClips>0</MMClips>
  <ScaleCrop>false</ScaleCrop>
  <HeadingPairs>
    <vt:vector size="6" baseType="variant">
      <vt:variant>
        <vt:lpstr>Lietotie fonti</vt:lpstr>
      </vt:variant>
      <vt:variant>
        <vt:i4>7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 dizains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Korupcijas pazīmes iepirkumā:  kam pievērst uzmanību</vt:lpstr>
      <vt:lpstr>Korupcijas pazīmes iepirkumā:  kam pievērst uzmanību (2)</vt:lpstr>
      <vt:lpstr>Indikatori saistīti ar ārējiem kontaktiem </vt:lpstr>
      <vt:lpstr>PowerPoint prezentācija</vt:lpstr>
      <vt:lpstr>PowerPoint prezentācija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Inta Nolle</dc:creator>
  <cp:lastModifiedBy>088</cp:lastModifiedBy>
  <cp:revision>138</cp:revision>
  <dcterms:created xsi:type="dcterms:W3CDTF">2021-03-18T09:19:57Z</dcterms:created>
  <dcterms:modified xsi:type="dcterms:W3CDTF">2024-05-17T11:17:56Z</dcterms:modified>
</cp:coreProperties>
</file>