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61" r:id="rId5"/>
    <p:sldId id="406" r:id="rId6"/>
    <p:sldId id="386" r:id="rId7"/>
    <p:sldId id="387" r:id="rId8"/>
    <p:sldId id="389" r:id="rId9"/>
    <p:sldId id="388" r:id="rId10"/>
    <p:sldId id="390" r:id="rId11"/>
    <p:sldId id="399" r:id="rId12"/>
    <p:sldId id="391" r:id="rId13"/>
    <p:sldId id="393" r:id="rId14"/>
    <p:sldId id="394" r:id="rId15"/>
    <p:sldId id="397" r:id="rId16"/>
    <p:sldId id="401" r:id="rId17"/>
    <p:sldId id="403" r:id="rId18"/>
    <p:sldId id="405" r:id="rId19"/>
    <p:sldId id="398" r:id="rId20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s Pudans" initials="KP" lastIdx="8" clrIdx="0">
    <p:extLst>
      <p:ext uri="{19B8F6BF-5375-455C-9EA6-DF929625EA0E}">
        <p15:presenceInfo xmlns:p15="http://schemas.microsoft.com/office/powerpoint/2012/main" userId="S::Kristians.Pudans@altum.lv::28f27343-3aa1-4a70-ac26-416afd6abc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6AC2BB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1BF9F-512D-4C4A-9241-8D01E492E010}" v="5" dt="2023-12-20T09:12:55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89225" autoAdjust="0"/>
  </p:normalViewPr>
  <p:slideViewPr>
    <p:cSldViewPr snapToGrid="0" snapToObjects="1">
      <p:cViewPr varScale="1">
        <p:scale>
          <a:sx n="59" d="100"/>
          <a:sy n="59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ga Maļina" userId="53ccc2dd-1f32-4f25-bc4d-d492f51bf843" providerId="ADAL" clId="{D641BF9F-512D-4C4A-9241-8D01E492E010}"/>
    <pc:docChg chg="custSel modSld">
      <pc:chgData name="Ilga Maļina" userId="53ccc2dd-1f32-4f25-bc4d-d492f51bf843" providerId="ADAL" clId="{D641BF9F-512D-4C4A-9241-8D01E492E010}" dt="2023-12-20T09:13:06.930" v="17" actId="1076"/>
      <pc:docMkLst>
        <pc:docMk/>
      </pc:docMkLst>
      <pc:sldChg chg="addSp delSp modSp mod">
        <pc:chgData name="Ilga Maļina" userId="53ccc2dd-1f32-4f25-bc4d-d492f51bf843" providerId="ADAL" clId="{D641BF9F-512D-4C4A-9241-8D01E492E010}" dt="2023-12-20T09:13:06.930" v="17" actId="1076"/>
        <pc:sldMkLst>
          <pc:docMk/>
          <pc:sldMk cId="2898452556" sldId="261"/>
        </pc:sldMkLst>
        <pc:spChg chg="add del">
          <ac:chgData name="Ilga Maļina" userId="53ccc2dd-1f32-4f25-bc4d-d492f51bf843" providerId="ADAL" clId="{D641BF9F-512D-4C4A-9241-8D01E492E010}" dt="2023-12-20T09:12:50.473" v="12"/>
          <ac:spMkLst>
            <pc:docMk/>
            <pc:sldMk cId="2898452556" sldId="261"/>
            <ac:spMk id="8" creationId="{31D47921-6A9F-5B61-40AC-B957D7727BDC}"/>
          </ac:spMkLst>
        </pc:spChg>
        <pc:picChg chg="add del mod">
          <ac:chgData name="Ilga Maļina" userId="53ccc2dd-1f32-4f25-bc4d-d492f51bf843" providerId="ADAL" clId="{D641BF9F-512D-4C4A-9241-8D01E492E010}" dt="2023-12-20T08:57:03.240" v="3" actId="478"/>
          <ac:picMkLst>
            <pc:docMk/>
            <pc:sldMk cId="2898452556" sldId="261"/>
            <ac:picMk id="3" creationId="{4A5F9E2F-7029-E97D-FBFA-42989529C339}"/>
          </ac:picMkLst>
        </pc:picChg>
        <pc:picChg chg="add del mod">
          <ac:chgData name="Ilga Maļina" userId="53ccc2dd-1f32-4f25-bc4d-d492f51bf843" providerId="ADAL" clId="{D641BF9F-512D-4C4A-9241-8D01E492E010}" dt="2023-12-20T09:12:59.329" v="15" actId="478"/>
          <ac:picMkLst>
            <pc:docMk/>
            <pc:sldMk cId="2898452556" sldId="261"/>
            <ac:picMk id="4" creationId="{688EC839-FB9E-E99E-A837-8A40B3697D79}"/>
          </ac:picMkLst>
        </pc:picChg>
        <pc:picChg chg="add mod">
          <ac:chgData name="Ilga Maļina" userId="53ccc2dd-1f32-4f25-bc4d-d492f51bf843" providerId="ADAL" clId="{D641BF9F-512D-4C4A-9241-8D01E492E010}" dt="2023-12-20T09:13:06.930" v="17" actId="1076"/>
          <ac:picMkLst>
            <pc:docMk/>
            <pc:sldMk cId="2898452556" sldId="261"/>
            <ac:picMk id="10" creationId="{5F6D97C5-662D-2603-7FA4-D31517A5613F}"/>
          </ac:picMkLst>
        </pc:picChg>
        <pc:picChg chg="del">
          <ac:chgData name="Ilga Maļina" userId="53ccc2dd-1f32-4f25-bc4d-d492f51bf843" providerId="ADAL" clId="{D641BF9F-512D-4C4A-9241-8D01E492E010}" dt="2023-12-20T08:56:12.058" v="0" actId="478"/>
          <ac:picMkLst>
            <pc:docMk/>
            <pc:sldMk cId="2898452556" sldId="261"/>
            <ac:picMk id="16" creationId="{8C7C101A-87DD-4E2B-ACD5-B2EF6B1C71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AAD6-B74E-474B-8050-B4FA2D65FFEE}" type="datetimeFigureOut">
              <a:rPr lang="lv-LV" smtClean="0"/>
              <a:t>20.12.2023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4139-3713-4248-AE1E-8D3E3C49891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321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/>
              <a:t>ALTUM loma un projektu vērtēšana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4139-3713-4248-AE1E-8D3E3C49891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56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4139-3713-4248-AE1E-8D3E3C49891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282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4139-3713-4248-AE1E-8D3E3C49891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041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34139-3713-4248-AE1E-8D3E3C49891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321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449629"/>
            <a:ext cx="1558886" cy="672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145" y="6140523"/>
            <a:ext cx="150789" cy="212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99" y="5850412"/>
            <a:ext cx="212879" cy="212879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677" y="1848428"/>
            <a:ext cx="10515600" cy="1325563"/>
          </a:xfrm>
        </p:spPr>
        <p:txBody>
          <a:bodyPr>
            <a:noAutofit/>
          </a:bodyPr>
          <a:lstStyle>
            <a:lvl1pPr>
              <a:defRPr sz="5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088" y="3426352"/>
            <a:ext cx="10515600" cy="986965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b="0" i="0">
                <a:latin typeface="Century Gothic" panose="020B0502020202020204" pitchFamily="34" charset="0"/>
              </a:defRPr>
            </a:lvl2pPr>
            <a:lvl3pPr marL="914400" indent="0">
              <a:buNone/>
              <a:defRPr b="0" i="0">
                <a:latin typeface="Century Gothic" panose="020B0502020202020204" pitchFamily="34" charset="0"/>
              </a:defRPr>
            </a:lvl3pPr>
            <a:lvl4pPr marL="1371600" indent="0">
              <a:buNone/>
              <a:defRPr b="0" i="0">
                <a:latin typeface="Century Gothic" panose="020B0502020202020204" pitchFamily="34" charset="0"/>
              </a:defRPr>
            </a:lvl4pPr>
            <a:lvl5pPr marL="182880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6563" y="5254422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6563" y="5521109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341" y="5846221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341" y="6140419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7677" y="4497567"/>
            <a:ext cx="2116744" cy="211674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1708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44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78580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8580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18961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18961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78580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78580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18961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8961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52328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70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59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248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0083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94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433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508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5047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122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4950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5199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44833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00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6199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8375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192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9704"/>
            <a:ext cx="10515600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9233"/>
            <a:ext cx="10515600" cy="539646"/>
          </a:xfrm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9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80750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686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868977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07081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221753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4719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7356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2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4452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3371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393258"/>
            <a:ext cx="8869657" cy="52774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6989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22" y="1388758"/>
            <a:ext cx="8896159" cy="52932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3156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84" y="1399984"/>
            <a:ext cx="8887097" cy="5287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5483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0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1000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1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13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9928" y="969450"/>
            <a:ext cx="6644502" cy="4541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483" y="3140519"/>
            <a:ext cx="1114398" cy="111505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938499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9535" y="599529"/>
            <a:ext cx="2736683" cy="5546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9644789" y="4316196"/>
            <a:ext cx="986951" cy="14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6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724340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66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8233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96883"/>
            <a:ext cx="6096001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233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233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6" y="2244725"/>
            <a:ext cx="1558886" cy="6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0084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1282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1282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282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4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1916" y="0"/>
            <a:ext cx="3040084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96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196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96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199" y="1491819"/>
            <a:ext cx="5087938" cy="4810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540" y="1982101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07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0787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787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0787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787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65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/>
          <a:srcRect l="7563" t="6561" r="7563" b="856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62E-8960-6947-B215-BE88EFAFE8FA}" type="datetimeFigureOut">
              <a:rPr lang="lv-LV" smtClean="0"/>
              <a:t>20.12.2023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54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66" r:id="rId11"/>
    <p:sldLayoutId id="2147483668" r:id="rId12"/>
    <p:sldLayoutId id="2147483667" r:id="rId13"/>
    <p:sldLayoutId id="2147483669" r:id="rId14"/>
    <p:sldLayoutId id="2147483670" r:id="rId15"/>
    <p:sldLayoutId id="2147483671" r:id="rId16"/>
    <p:sldLayoutId id="2147483678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83" r:id="rId27"/>
    <p:sldLayoutId id="2147483682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53" r:id="rId34"/>
    <p:sldLayoutId id="2147483689" r:id="rId35"/>
    <p:sldLayoutId id="214748365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1E89-9B5E-E444-B397-0806BF45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08" y="1815875"/>
            <a:ext cx="11369702" cy="1273484"/>
          </a:xfrm>
        </p:spPr>
        <p:txBody>
          <a:bodyPr/>
          <a:lstStyle/>
          <a:p>
            <a:br>
              <a:rPr lang="lv-LV" sz="4800" dirty="0"/>
            </a:br>
            <a:r>
              <a:rPr lang="lv-LV" sz="4000" dirty="0">
                <a:highlight>
                  <a:srgbClr val="C1D82F"/>
                </a:highlight>
              </a:rPr>
              <a:t>aizdevums</a:t>
            </a:r>
            <a:r>
              <a:rPr lang="lv-LV" sz="4000" dirty="0"/>
              <a:t> </a:t>
            </a:r>
            <a:r>
              <a:rPr lang="lv-LV" sz="4000" dirty="0">
                <a:highlight>
                  <a:srgbClr val="6AC2BB"/>
                </a:highlight>
              </a:rPr>
              <a:t>ar kapitāla atlaidi </a:t>
            </a:r>
            <a:br>
              <a:rPr lang="lv-LV" sz="3600" dirty="0"/>
            </a:br>
            <a:br>
              <a:rPr lang="lv-LV" sz="3600" dirty="0"/>
            </a:br>
            <a:r>
              <a:rPr lang="lv-LV" sz="2400" b="0" dirty="0"/>
              <a:t>eksportējošiem komersantiem lielo investīciju projektu atbalstam</a:t>
            </a:r>
            <a:endParaRPr lang="lv-LV" sz="36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34181-5C69-E14C-A215-6370F60F1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6563" y="5521109"/>
            <a:ext cx="2659950" cy="247880"/>
          </a:xfrm>
        </p:spPr>
        <p:txBody>
          <a:bodyPr/>
          <a:lstStyle/>
          <a:p>
            <a:r>
              <a:rPr lang="lv-LV" dirty="0"/>
              <a:t>Korporatīvās darījumu daļas vadītāja vietniece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AEFEFC-D6CB-FB48-B233-6E172870F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5341" y="5846221"/>
            <a:ext cx="2111141" cy="228268"/>
          </a:xfrm>
        </p:spPr>
        <p:txBody>
          <a:bodyPr/>
          <a:lstStyle/>
          <a:p>
            <a:r>
              <a:rPr lang="lv-LV" dirty="0"/>
              <a:t>Irina.Nozkina@altum.lv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BA11C-ECF4-664F-AAB6-D10C15082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+371 25 655 819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60D50CB-6CC1-4666-905D-9524D04142F4}"/>
              </a:ext>
            </a:extLst>
          </p:cNvPr>
          <p:cNvSpPr txBox="1">
            <a:spLocks/>
          </p:cNvSpPr>
          <p:nvPr/>
        </p:nvSpPr>
        <p:spPr>
          <a:xfrm>
            <a:off x="8968200" y="5521109"/>
            <a:ext cx="2016125" cy="24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6780D8F-48D6-4335-AC25-065A66F133AD}"/>
              </a:ext>
            </a:extLst>
          </p:cNvPr>
          <p:cNvSpPr txBox="1">
            <a:spLocks/>
          </p:cNvSpPr>
          <p:nvPr/>
        </p:nvSpPr>
        <p:spPr>
          <a:xfrm>
            <a:off x="9326978" y="6140419"/>
            <a:ext cx="2016125" cy="22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854A33A5-0C19-4211-BF51-7EC4FAE52B68}"/>
              </a:ext>
            </a:extLst>
          </p:cNvPr>
          <p:cNvSpPr txBox="1">
            <a:spLocks/>
          </p:cNvSpPr>
          <p:nvPr/>
        </p:nvSpPr>
        <p:spPr>
          <a:xfrm>
            <a:off x="6659314" y="4497567"/>
            <a:ext cx="2116744" cy="2116744"/>
          </a:xfrm>
          <a:prstGeom prst="ellipse">
            <a:avLst/>
          </a:prstGeom>
        </p:spPr>
        <p:txBody>
          <a:bodyPr/>
          <a:lstStyle/>
          <a:p>
            <a:endParaRPr lang="lv-LV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F41393-B1D5-4E33-A47E-6374E0E58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6482" y="334374"/>
            <a:ext cx="1188118" cy="90729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45217-8554-4796-98F4-72964D77D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Irina Nožkina</a:t>
            </a:r>
          </a:p>
        </p:txBody>
      </p:sp>
      <p:pic>
        <p:nvPicPr>
          <p:cNvPr id="26" name="Picture Placeholder 25" descr="A person in a brown jacket&#10;&#10;Description automatically generated">
            <a:extLst>
              <a:ext uri="{FF2B5EF4-FFF2-40B4-BE49-F238E27FC236}">
                <a16:creationId xmlns:a16="http://schemas.microsoft.com/office/drawing/2014/main" id="{7F88A580-A0FC-222E-684D-6887229E853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12500" r="12500"/>
          <a:stretch>
            <a:fillRect/>
          </a:stretch>
        </p:blipFill>
        <p:spPr>
          <a:xfrm>
            <a:off x="1207677" y="4497567"/>
            <a:ext cx="2116744" cy="211674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D97C5-662D-2603-7FA4-D31517A56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986" y="334374"/>
            <a:ext cx="28575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CCEA-38A9-4DC6-AB0D-49B4C65D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88760"/>
            <a:ext cx="10374630" cy="1224519"/>
          </a:xfrm>
        </p:spPr>
        <p:txBody>
          <a:bodyPr>
            <a:normAutofit/>
          </a:bodyPr>
          <a:lstStyle/>
          <a:p>
            <a:r>
              <a:rPr lang="lv-LV" dirty="0">
                <a:highlight>
                  <a:srgbClr val="6AC2BB"/>
                </a:highlight>
              </a:rPr>
              <a:t>Darījuma finanšu struktūra</a:t>
            </a:r>
            <a:endParaRPr lang="en-US" dirty="0">
              <a:highlight>
                <a:srgbClr val="6AC2BB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A4764-35FE-444E-AD3B-9255A3470D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331" y="2787375"/>
            <a:ext cx="7884285" cy="2887984"/>
          </a:xfrm>
        </p:spPr>
        <p:txBody>
          <a:bodyPr/>
          <a:lstStyle/>
          <a:p>
            <a:r>
              <a:rPr lang="lv-LV" dirty="0"/>
              <a:t> Uzņēmumu </a:t>
            </a:r>
            <a:r>
              <a:rPr lang="lv-LV" b="1" dirty="0"/>
              <a:t>vēsturiskie</a:t>
            </a:r>
            <a:r>
              <a:rPr lang="lv-LV" dirty="0"/>
              <a:t> dati</a:t>
            </a:r>
          </a:p>
          <a:p>
            <a:r>
              <a:rPr lang="lv-LV" dirty="0"/>
              <a:t> Plānotā naudas plūsma - kādi būs finanšu rādītāji </a:t>
            </a:r>
            <a:r>
              <a:rPr lang="lv-LV" b="1" dirty="0"/>
              <a:t>pēc projekta </a:t>
            </a:r>
            <a:r>
              <a:rPr lang="lv-LV" dirty="0"/>
              <a:t>pabeigšanas un </a:t>
            </a:r>
            <a:r>
              <a:rPr lang="lv-LV" b="1" dirty="0"/>
              <a:t>līdz</a:t>
            </a:r>
            <a:r>
              <a:rPr lang="lv-LV" dirty="0"/>
              <a:t> 	kapitāla atlaides saņemšanas</a:t>
            </a:r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971D4D8F-E468-49C4-8A1D-6A7B53D5E466}"/>
              </a:ext>
            </a:extLst>
          </p:cNvPr>
          <p:cNvGrpSpPr/>
          <p:nvPr/>
        </p:nvGrpSpPr>
        <p:grpSpPr>
          <a:xfrm>
            <a:off x="9155981" y="4315160"/>
            <a:ext cx="1920944" cy="1361455"/>
            <a:chOff x="11318047" y="1659024"/>
            <a:chExt cx="1093627" cy="775100"/>
          </a:xfrm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F23F4C97-40F7-43D5-9D02-F809C4B4745D}"/>
                </a:ext>
              </a:extLst>
            </p:cNvPr>
            <p:cNvGrpSpPr/>
            <p:nvPr/>
          </p:nvGrpSpPr>
          <p:grpSpPr>
            <a:xfrm>
              <a:off x="11391763" y="1659024"/>
              <a:ext cx="946153" cy="407232"/>
              <a:chOff x="11391763" y="1659024"/>
              <a:chExt cx="946153" cy="407232"/>
            </a:xfrm>
            <a:noFill/>
          </p:grpSpPr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A579274D-B677-40B6-98C6-DA7C289FB3B5}"/>
                  </a:ext>
                </a:extLst>
              </p:cNvPr>
              <p:cNvSpPr/>
              <p:nvPr/>
            </p:nvSpPr>
            <p:spPr>
              <a:xfrm>
                <a:off x="11391763" y="1659024"/>
                <a:ext cx="946153" cy="407232"/>
              </a:xfrm>
              <a:custGeom>
                <a:avLst/>
                <a:gdLst>
                  <a:gd name="connsiteX0" fmla="*/ 946153 w 946153"/>
                  <a:gd name="connsiteY0" fmla="*/ 0 h 407232"/>
                  <a:gd name="connsiteX1" fmla="*/ 561823 w 946153"/>
                  <a:gd name="connsiteY1" fmla="*/ 392202 h 407232"/>
                  <a:gd name="connsiteX2" fmla="*/ 529616 w 946153"/>
                  <a:gd name="connsiteY2" fmla="*/ 395065 h 407232"/>
                  <a:gd name="connsiteX3" fmla="*/ 240475 w 946153"/>
                  <a:gd name="connsiteY3" fmla="*/ 193238 h 407232"/>
                  <a:gd name="connsiteX4" fmla="*/ 235465 w 946153"/>
                  <a:gd name="connsiteY4" fmla="*/ 193238 h 407232"/>
                  <a:gd name="connsiteX5" fmla="*/ 0 w 946153"/>
                  <a:gd name="connsiteY5" fmla="*/ 407232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153" h="407232">
                    <a:moveTo>
                      <a:pt x="946153" y="0"/>
                    </a:moveTo>
                    <a:lnTo>
                      <a:pt x="561823" y="392202"/>
                    </a:lnTo>
                    <a:cubicBezTo>
                      <a:pt x="553235" y="400791"/>
                      <a:pt x="539636" y="402222"/>
                      <a:pt x="529616" y="395065"/>
                    </a:cubicBezTo>
                    <a:lnTo>
                      <a:pt x="240475" y="193238"/>
                    </a:lnTo>
                    <a:cubicBezTo>
                      <a:pt x="239043" y="192523"/>
                      <a:pt x="236897" y="192523"/>
                      <a:pt x="235465" y="193238"/>
                    </a:cubicBezTo>
                    <a:lnTo>
                      <a:pt x="0" y="407232"/>
                    </a:lnTo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77279081-755A-4584-9F2C-D3CF3C7B9330}"/>
                  </a:ext>
                </a:extLst>
              </p:cNvPr>
              <p:cNvSpPr/>
              <p:nvPr/>
            </p:nvSpPr>
            <p:spPr>
              <a:xfrm>
                <a:off x="12172590" y="1659024"/>
                <a:ext cx="165326" cy="165326"/>
              </a:xfrm>
              <a:custGeom>
                <a:avLst/>
                <a:gdLst>
                  <a:gd name="connsiteX0" fmla="*/ 165326 w 165326"/>
                  <a:gd name="connsiteY0" fmla="*/ 165326 h 165326"/>
                  <a:gd name="connsiteX1" fmla="*/ 165326 w 165326"/>
                  <a:gd name="connsiteY1" fmla="*/ 2147 h 165326"/>
                  <a:gd name="connsiteX2" fmla="*/ 163179 w 165326"/>
                  <a:gd name="connsiteY2" fmla="*/ 0 h 165326"/>
                  <a:gd name="connsiteX3" fmla="*/ 0 w 165326"/>
                  <a:gd name="connsiteY3" fmla="*/ 0 h 16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326" h="165326">
                    <a:moveTo>
                      <a:pt x="165326" y="165326"/>
                    </a:moveTo>
                    <a:lnTo>
                      <a:pt x="165326" y="2147"/>
                    </a:lnTo>
                    <a:cubicBezTo>
                      <a:pt x="165326" y="716"/>
                      <a:pt x="164611" y="0"/>
                      <a:pt x="16317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</p:grpSp>
        <p:sp>
          <p:nvSpPr>
            <p:cNvPr id="8" name="Freeform 89">
              <a:extLst>
                <a:ext uri="{FF2B5EF4-FFF2-40B4-BE49-F238E27FC236}">
                  <a16:creationId xmlns:a16="http://schemas.microsoft.com/office/drawing/2014/main" id="{A951D55A-4893-41B7-B073-BEBD171748AA}"/>
                </a:ext>
              </a:extLst>
            </p:cNvPr>
            <p:cNvSpPr/>
            <p:nvPr/>
          </p:nvSpPr>
          <p:spPr>
            <a:xfrm>
              <a:off x="11559236" y="2028324"/>
              <a:ext cx="148149" cy="405800"/>
            </a:xfrm>
            <a:custGeom>
              <a:avLst/>
              <a:gdLst>
                <a:gd name="connsiteX0" fmla="*/ 129541 w 148149"/>
                <a:gd name="connsiteY0" fmla="*/ 0 h 405800"/>
                <a:gd name="connsiteX1" fmla="*/ 19324 w 148149"/>
                <a:gd name="connsiteY1" fmla="*/ 0 h 405800"/>
                <a:gd name="connsiteX2" fmla="*/ 0 w 148149"/>
                <a:gd name="connsiteY2" fmla="*/ 19324 h 405800"/>
                <a:gd name="connsiteX3" fmla="*/ 0 w 148149"/>
                <a:gd name="connsiteY3" fmla="*/ 390055 h 405800"/>
                <a:gd name="connsiteX4" fmla="*/ 15746 w 148149"/>
                <a:gd name="connsiteY4" fmla="*/ 405801 h 405800"/>
                <a:gd name="connsiteX5" fmla="*/ 132404 w 148149"/>
                <a:gd name="connsiteY5" fmla="*/ 405801 h 405800"/>
                <a:gd name="connsiteX6" fmla="*/ 148150 w 148149"/>
                <a:gd name="connsiteY6" fmla="*/ 390055 h 405800"/>
                <a:gd name="connsiteX7" fmla="*/ 148150 w 148149"/>
                <a:gd name="connsiteY7" fmla="*/ 19324 h 405800"/>
                <a:gd name="connsiteX8" fmla="*/ 129541 w 148149"/>
                <a:gd name="connsiteY8" fmla="*/ 0 h 405800"/>
                <a:gd name="connsiteX9" fmla="*/ 116659 w 148149"/>
                <a:gd name="connsiteY9" fmla="*/ 373594 h 405800"/>
                <a:gd name="connsiteX10" fmla="*/ 32206 w 148149"/>
                <a:gd name="connsiteY10" fmla="*/ 373594 h 405800"/>
                <a:gd name="connsiteX11" fmla="*/ 32206 w 148149"/>
                <a:gd name="connsiteY11" fmla="*/ 31491 h 405800"/>
                <a:gd name="connsiteX12" fmla="*/ 116659 w 148149"/>
                <a:gd name="connsiteY12" fmla="*/ 31491 h 405800"/>
                <a:gd name="connsiteX13" fmla="*/ 116659 w 148149"/>
                <a:gd name="connsiteY13" fmla="*/ 373594 h 40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49" h="405800">
                  <a:moveTo>
                    <a:pt x="129541" y="0"/>
                  </a:moveTo>
                  <a:lnTo>
                    <a:pt x="19324" y="0"/>
                  </a:lnTo>
                  <a:cubicBezTo>
                    <a:pt x="8589" y="0"/>
                    <a:pt x="0" y="8588"/>
                    <a:pt x="0" y="19324"/>
                  </a:cubicBezTo>
                  <a:lnTo>
                    <a:pt x="0" y="390055"/>
                  </a:lnTo>
                  <a:cubicBezTo>
                    <a:pt x="0" y="398644"/>
                    <a:pt x="7157" y="405801"/>
                    <a:pt x="15746" y="405801"/>
                  </a:cubicBezTo>
                  <a:lnTo>
                    <a:pt x="132404" y="405801"/>
                  </a:lnTo>
                  <a:cubicBezTo>
                    <a:pt x="140993" y="405801"/>
                    <a:pt x="148150" y="398644"/>
                    <a:pt x="148150" y="390055"/>
                  </a:cubicBezTo>
                  <a:lnTo>
                    <a:pt x="148150" y="19324"/>
                  </a:lnTo>
                  <a:cubicBezTo>
                    <a:pt x="148150" y="8588"/>
                    <a:pt x="140277" y="0"/>
                    <a:pt x="129541" y="0"/>
                  </a:cubicBezTo>
                  <a:close/>
                  <a:moveTo>
                    <a:pt x="116659" y="373594"/>
                  </a:moveTo>
                  <a:lnTo>
                    <a:pt x="32206" y="373594"/>
                  </a:lnTo>
                  <a:lnTo>
                    <a:pt x="32206" y="31491"/>
                  </a:lnTo>
                  <a:lnTo>
                    <a:pt x="116659" y="31491"/>
                  </a:lnTo>
                  <a:lnTo>
                    <a:pt x="116659" y="373594"/>
                  </a:ln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9" name="Freeform 90">
              <a:extLst>
                <a:ext uri="{FF2B5EF4-FFF2-40B4-BE49-F238E27FC236}">
                  <a16:creationId xmlns:a16="http://schemas.microsoft.com/office/drawing/2014/main" id="{65B109C3-D799-4CF9-BADB-3F184E996A0B}"/>
                </a:ext>
              </a:extLst>
            </p:cNvPr>
            <p:cNvSpPr/>
            <p:nvPr/>
          </p:nvSpPr>
          <p:spPr>
            <a:xfrm>
              <a:off x="12263483" y="1997549"/>
              <a:ext cx="148190" cy="436575"/>
            </a:xfrm>
            <a:custGeom>
              <a:avLst/>
              <a:gdLst>
                <a:gd name="connsiteX0" fmla="*/ 129541 w 148190"/>
                <a:gd name="connsiteY0" fmla="*/ 0 h 436575"/>
                <a:gd name="connsiteX1" fmla="*/ 19323 w 148190"/>
                <a:gd name="connsiteY1" fmla="*/ 0 h 436575"/>
                <a:gd name="connsiteX2" fmla="*/ 0 w 148190"/>
                <a:gd name="connsiteY2" fmla="*/ 20755 h 436575"/>
                <a:gd name="connsiteX3" fmla="*/ 0 w 148190"/>
                <a:gd name="connsiteY3" fmla="*/ 419399 h 436575"/>
                <a:gd name="connsiteX4" fmla="*/ 15745 w 148190"/>
                <a:gd name="connsiteY4" fmla="*/ 436576 h 436575"/>
                <a:gd name="connsiteX5" fmla="*/ 132404 w 148190"/>
                <a:gd name="connsiteY5" fmla="*/ 436576 h 436575"/>
                <a:gd name="connsiteX6" fmla="*/ 148149 w 148190"/>
                <a:gd name="connsiteY6" fmla="*/ 419399 h 436575"/>
                <a:gd name="connsiteX7" fmla="*/ 148149 w 148190"/>
                <a:gd name="connsiteY7" fmla="*/ 20755 h 436575"/>
                <a:gd name="connsiteX8" fmla="*/ 129541 w 148190"/>
                <a:gd name="connsiteY8" fmla="*/ 0 h 436575"/>
                <a:gd name="connsiteX9" fmla="*/ 116659 w 148190"/>
                <a:gd name="connsiteY9" fmla="*/ 402222 h 436575"/>
                <a:gd name="connsiteX10" fmla="*/ 32206 w 148190"/>
                <a:gd name="connsiteY10" fmla="*/ 402222 h 436575"/>
                <a:gd name="connsiteX11" fmla="*/ 32206 w 148190"/>
                <a:gd name="connsiteY11" fmla="*/ 34354 h 436575"/>
                <a:gd name="connsiteX12" fmla="*/ 116659 w 148190"/>
                <a:gd name="connsiteY12" fmla="*/ 34354 h 436575"/>
                <a:gd name="connsiteX13" fmla="*/ 116659 w 148190"/>
                <a:gd name="connsiteY13" fmla="*/ 402222 h 4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90" h="436575">
                  <a:moveTo>
                    <a:pt x="129541" y="0"/>
                  </a:moveTo>
                  <a:lnTo>
                    <a:pt x="19323" y="0"/>
                  </a:lnTo>
                  <a:cubicBezTo>
                    <a:pt x="8588" y="0"/>
                    <a:pt x="0" y="9304"/>
                    <a:pt x="0" y="20755"/>
                  </a:cubicBezTo>
                  <a:lnTo>
                    <a:pt x="0" y="419399"/>
                  </a:lnTo>
                  <a:cubicBezTo>
                    <a:pt x="0" y="428703"/>
                    <a:pt x="7157" y="436576"/>
                    <a:pt x="15745" y="436576"/>
                  </a:cubicBezTo>
                  <a:lnTo>
                    <a:pt x="132404" y="436576"/>
                  </a:lnTo>
                  <a:cubicBezTo>
                    <a:pt x="140992" y="436576"/>
                    <a:pt x="148149" y="428703"/>
                    <a:pt x="148149" y="419399"/>
                  </a:cubicBezTo>
                  <a:lnTo>
                    <a:pt x="148149" y="20755"/>
                  </a:lnTo>
                  <a:cubicBezTo>
                    <a:pt x="148866" y="9304"/>
                    <a:pt x="140277" y="0"/>
                    <a:pt x="129541" y="0"/>
                  </a:cubicBezTo>
                  <a:close/>
                  <a:moveTo>
                    <a:pt x="116659" y="402222"/>
                  </a:moveTo>
                  <a:lnTo>
                    <a:pt x="32206" y="402222"/>
                  </a:lnTo>
                  <a:lnTo>
                    <a:pt x="32206" y="34354"/>
                  </a:lnTo>
                  <a:lnTo>
                    <a:pt x="116659" y="34354"/>
                  </a:lnTo>
                  <a:lnTo>
                    <a:pt x="116659" y="402222"/>
                  </a:ln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0" name="Freeform 91">
              <a:extLst>
                <a:ext uri="{FF2B5EF4-FFF2-40B4-BE49-F238E27FC236}">
                  <a16:creationId xmlns:a16="http://schemas.microsoft.com/office/drawing/2014/main" id="{A5818BBB-B468-4BEE-998C-CD5835DC6555}"/>
                </a:ext>
              </a:extLst>
            </p:cNvPr>
            <p:cNvSpPr/>
            <p:nvPr/>
          </p:nvSpPr>
          <p:spPr>
            <a:xfrm>
              <a:off x="12027303" y="2112777"/>
              <a:ext cx="148190" cy="320632"/>
            </a:xfrm>
            <a:custGeom>
              <a:avLst/>
              <a:gdLst>
                <a:gd name="connsiteX0" fmla="*/ 129541 w 148190"/>
                <a:gd name="connsiteY0" fmla="*/ 0 h 320632"/>
                <a:gd name="connsiteX1" fmla="*/ 19323 w 148190"/>
                <a:gd name="connsiteY1" fmla="*/ 0 h 320632"/>
                <a:gd name="connsiteX2" fmla="*/ 0 w 148190"/>
                <a:gd name="connsiteY2" fmla="*/ 19324 h 320632"/>
                <a:gd name="connsiteX3" fmla="*/ 0 w 148190"/>
                <a:gd name="connsiteY3" fmla="*/ 304887 h 320632"/>
                <a:gd name="connsiteX4" fmla="*/ 15745 w 148190"/>
                <a:gd name="connsiteY4" fmla="*/ 320633 h 320632"/>
                <a:gd name="connsiteX5" fmla="*/ 132404 w 148190"/>
                <a:gd name="connsiteY5" fmla="*/ 320633 h 320632"/>
                <a:gd name="connsiteX6" fmla="*/ 148149 w 148190"/>
                <a:gd name="connsiteY6" fmla="*/ 304887 h 320632"/>
                <a:gd name="connsiteX7" fmla="*/ 148149 w 148190"/>
                <a:gd name="connsiteY7" fmla="*/ 19324 h 320632"/>
                <a:gd name="connsiteX8" fmla="*/ 129541 w 148190"/>
                <a:gd name="connsiteY8" fmla="*/ 0 h 320632"/>
                <a:gd name="connsiteX9" fmla="*/ 116659 w 148190"/>
                <a:gd name="connsiteY9" fmla="*/ 289142 h 320632"/>
                <a:gd name="connsiteX10" fmla="*/ 32206 w 148190"/>
                <a:gd name="connsiteY10" fmla="*/ 289142 h 320632"/>
                <a:gd name="connsiteX11" fmla="*/ 32206 w 148190"/>
                <a:gd name="connsiteY11" fmla="*/ 31491 h 320632"/>
                <a:gd name="connsiteX12" fmla="*/ 116659 w 148190"/>
                <a:gd name="connsiteY12" fmla="*/ 31491 h 320632"/>
                <a:gd name="connsiteX13" fmla="*/ 116659 w 148190"/>
                <a:gd name="connsiteY13" fmla="*/ 289142 h 32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90" h="320632">
                  <a:moveTo>
                    <a:pt x="129541" y="0"/>
                  </a:moveTo>
                  <a:lnTo>
                    <a:pt x="19323" y="0"/>
                  </a:lnTo>
                  <a:cubicBezTo>
                    <a:pt x="8588" y="0"/>
                    <a:pt x="0" y="8588"/>
                    <a:pt x="0" y="19324"/>
                  </a:cubicBezTo>
                  <a:lnTo>
                    <a:pt x="0" y="304887"/>
                  </a:lnTo>
                  <a:cubicBezTo>
                    <a:pt x="0" y="313476"/>
                    <a:pt x="7157" y="320633"/>
                    <a:pt x="15745" y="320633"/>
                  </a:cubicBezTo>
                  <a:lnTo>
                    <a:pt x="132404" y="320633"/>
                  </a:lnTo>
                  <a:cubicBezTo>
                    <a:pt x="140992" y="320633"/>
                    <a:pt x="148149" y="313476"/>
                    <a:pt x="148149" y="304887"/>
                  </a:cubicBezTo>
                  <a:lnTo>
                    <a:pt x="148149" y="19324"/>
                  </a:lnTo>
                  <a:cubicBezTo>
                    <a:pt x="148866" y="8588"/>
                    <a:pt x="140277" y="0"/>
                    <a:pt x="129541" y="0"/>
                  </a:cubicBezTo>
                  <a:close/>
                  <a:moveTo>
                    <a:pt x="116659" y="289142"/>
                  </a:moveTo>
                  <a:lnTo>
                    <a:pt x="32206" y="289142"/>
                  </a:lnTo>
                  <a:lnTo>
                    <a:pt x="32206" y="31491"/>
                  </a:lnTo>
                  <a:lnTo>
                    <a:pt x="116659" y="31491"/>
                  </a:lnTo>
                  <a:lnTo>
                    <a:pt x="116659" y="289142"/>
                  </a:ln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1" name="Freeform 92">
              <a:extLst>
                <a:ext uri="{FF2B5EF4-FFF2-40B4-BE49-F238E27FC236}">
                  <a16:creationId xmlns:a16="http://schemas.microsoft.com/office/drawing/2014/main" id="{B6129323-23B6-4A31-BE79-AD1EC6AF7446}"/>
                </a:ext>
              </a:extLst>
            </p:cNvPr>
            <p:cNvSpPr/>
            <p:nvPr/>
          </p:nvSpPr>
          <p:spPr>
            <a:xfrm>
              <a:off x="11318047" y="2220847"/>
              <a:ext cx="148190" cy="213277"/>
            </a:xfrm>
            <a:custGeom>
              <a:avLst/>
              <a:gdLst>
                <a:gd name="connsiteX0" fmla="*/ 129541 w 148190"/>
                <a:gd name="connsiteY0" fmla="*/ 0 h 213277"/>
                <a:gd name="connsiteX1" fmla="*/ 19323 w 148190"/>
                <a:gd name="connsiteY1" fmla="*/ 0 h 213277"/>
                <a:gd name="connsiteX2" fmla="*/ 0 w 148190"/>
                <a:gd name="connsiteY2" fmla="*/ 19324 h 213277"/>
                <a:gd name="connsiteX3" fmla="*/ 0 w 148190"/>
                <a:gd name="connsiteY3" fmla="*/ 197533 h 213277"/>
                <a:gd name="connsiteX4" fmla="*/ 15745 w 148190"/>
                <a:gd name="connsiteY4" fmla="*/ 213278 h 213277"/>
                <a:gd name="connsiteX5" fmla="*/ 132404 w 148190"/>
                <a:gd name="connsiteY5" fmla="*/ 213278 h 213277"/>
                <a:gd name="connsiteX6" fmla="*/ 148149 w 148190"/>
                <a:gd name="connsiteY6" fmla="*/ 197533 h 213277"/>
                <a:gd name="connsiteX7" fmla="*/ 148149 w 148190"/>
                <a:gd name="connsiteY7" fmla="*/ 19324 h 213277"/>
                <a:gd name="connsiteX8" fmla="*/ 129541 w 148190"/>
                <a:gd name="connsiteY8" fmla="*/ 0 h 213277"/>
                <a:gd name="connsiteX9" fmla="*/ 117375 w 148190"/>
                <a:gd name="connsiteY9" fmla="*/ 181072 h 213277"/>
                <a:gd name="connsiteX10" fmla="*/ 32922 w 148190"/>
                <a:gd name="connsiteY10" fmla="*/ 181072 h 213277"/>
                <a:gd name="connsiteX11" fmla="*/ 32922 w 148190"/>
                <a:gd name="connsiteY11" fmla="*/ 31491 h 213277"/>
                <a:gd name="connsiteX12" fmla="*/ 117375 w 148190"/>
                <a:gd name="connsiteY12" fmla="*/ 31491 h 213277"/>
                <a:gd name="connsiteX13" fmla="*/ 117375 w 148190"/>
                <a:gd name="connsiteY13" fmla="*/ 181072 h 21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90" h="213277">
                  <a:moveTo>
                    <a:pt x="129541" y="0"/>
                  </a:moveTo>
                  <a:lnTo>
                    <a:pt x="19323" y="0"/>
                  </a:lnTo>
                  <a:cubicBezTo>
                    <a:pt x="8588" y="0"/>
                    <a:pt x="0" y="8588"/>
                    <a:pt x="0" y="19324"/>
                  </a:cubicBezTo>
                  <a:lnTo>
                    <a:pt x="0" y="197533"/>
                  </a:lnTo>
                  <a:cubicBezTo>
                    <a:pt x="0" y="206121"/>
                    <a:pt x="7157" y="213278"/>
                    <a:pt x="15745" y="213278"/>
                  </a:cubicBezTo>
                  <a:lnTo>
                    <a:pt x="132404" y="213278"/>
                  </a:lnTo>
                  <a:cubicBezTo>
                    <a:pt x="140992" y="213278"/>
                    <a:pt x="148149" y="206121"/>
                    <a:pt x="148149" y="197533"/>
                  </a:cubicBezTo>
                  <a:lnTo>
                    <a:pt x="148149" y="19324"/>
                  </a:lnTo>
                  <a:cubicBezTo>
                    <a:pt x="148865" y="8588"/>
                    <a:pt x="140277" y="0"/>
                    <a:pt x="129541" y="0"/>
                  </a:cubicBezTo>
                  <a:close/>
                  <a:moveTo>
                    <a:pt x="117375" y="181072"/>
                  </a:moveTo>
                  <a:lnTo>
                    <a:pt x="32922" y="181072"/>
                  </a:lnTo>
                  <a:lnTo>
                    <a:pt x="32922" y="31491"/>
                  </a:lnTo>
                  <a:lnTo>
                    <a:pt x="117375" y="31491"/>
                  </a:lnTo>
                  <a:lnTo>
                    <a:pt x="117375" y="181072"/>
                  </a:ln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2" name="Freeform 93">
              <a:extLst>
                <a:ext uri="{FF2B5EF4-FFF2-40B4-BE49-F238E27FC236}">
                  <a16:creationId xmlns:a16="http://schemas.microsoft.com/office/drawing/2014/main" id="{BD096C22-68AB-470F-8043-5AB1B4A92721}"/>
                </a:ext>
              </a:extLst>
            </p:cNvPr>
            <p:cNvSpPr/>
            <p:nvPr/>
          </p:nvSpPr>
          <p:spPr>
            <a:xfrm>
              <a:off x="11791123" y="2196513"/>
              <a:ext cx="148190" cy="237611"/>
            </a:xfrm>
            <a:custGeom>
              <a:avLst/>
              <a:gdLst>
                <a:gd name="connsiteX0" fmla="*/ 129541 w 148190"/>
                <a:gd name="connsiteY0" fmla="*/ 0 h 237611"/>
                <a:gd name="connsiteX1" fmla="*/ 19323 w 148190"/>
                <a:gd name="connsiteY1" fmla="*/ 0 h 237611"/>
                <a:gd name="connsiteX2" fmla="*/ 0 w 148190"/>
                <a:gd name="connsiteY2" fmla="*/ 21471 h 237611"/>
                <a:gd name="connsiteX3" fmla="*/ 0 w 148190"/>
                <a:gd name="connsiteY3" fmla="*/ 219719 h 237611"/>
                <a:gd name="connsiteX4" fmla="*/ 15745 w 148190"/>
                <a:gd name="connsiteY4" fmla="*/ 237612 h 237611"/>
                <a:gd name="connsiteX5" fmla="*/ 132404 w 148190"/>
                <a:gd name="connsiteY5" fmla="*/ 237612 h 237611"/>
                <a:gd name="connsiteX6" fmla="*/ 148149 w 148190"/>
                <a:gd name="connsiteY6" fmla="*/ 219719 h 237611"/>
                <a:gd name="connsiteX7" fmla="*/ 148149 w 148190"/>
                <a:gd name="connsiteY7" fmla="*/ 21471 h 237611"/>
                <a:gd name="connsiteX8" fmla="*/ 129541 w 148190"/>
                <a:gd name="connsiteY8" fmla="*/ 0 h 237611"/>
                <a:gd name="connsiteX9" fmla="*/ 116659 w 148190"/>
                <a:gd name="connsiteY9" fmla="*/ 201827 h 237611"/>
                <a:gd name="connsiteX10" fmla="*/ 32206 w 148190"/>
                <a:gd name="connsiteY10" fmla="*/ 201827 h 237611"/>
                <a:gd name="connsiteX11" fmla="*/ 32206 w 148190"/>
                <a:gd name="connsiteY11" fmla="*/ 35069 h 237611"/>
                <a:gd name="connsiteX12" fmla="*/ 116659 w 148190"/>
                <a:gd name="connsiteY12" fmla="*/ 35069 h 237611"/>
                <a:gd name="connsiteX13" fmla="*/ 116659 w 148190"/>
                <a:gd name="connsiteY13" fmla="*/ 201827 h 2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190" h="237611">
                  <a:moveTo>
                    <a:pt x="129541" y="0"/>
                  </a:moveTo>
                  <a:lnTo>
                    <a:pt x="19323" y="0"/>
                  </a:lnTo>
                  <a:cubicBezTo>
                    <a:pt x="8588" y="0"/>
                    <a:pt x="0" y="9304"/>
                    <a:pt x="0" y="21471"/>
                  </a:cubicBezTo>
                  <a:lnTo>
                    <a:pt x="0" y="219719"/>
                  </a:lnTo>
                  <a:cubicBezTo>
                    <a:pt x="0" y="229739"/>
                    <a:pt x="7157" y="237612"/>
                    <a:pt x="15745" y="237612"/>
                  </a:cubicBezTo>
                  <a:lnTo>
                    <a:pt x="132404" y="237612"/>
                  </a:lnTo>
                  <a:cubicBezTo>
                    <a:pt x="140992" y="237612"/>
                    <a:pt x="148149" y="229739"/>
                    <a:pt x="148149" y="219719"/>
                  </a:cubicBezTo>
                  <a:lnTo>
                    <a:pt x="148149" y="21471"/>
                  </a:lnTo>
                  <a:cubicBezTo>
                    <a:pt x="148866" y="9304"/>
                    <a:pt x="140277" y="0"/>
                    <a:pt x="129541" y="0"/>
                  </a:cubicBezTo>
                  <a:close/>
                  <a:moveTo>
                    <a:pt x="116659" y="201827"/>
                  </a:moveTo>
                  <a:lnTo>
                    <a:pt x="32206" y="201827"/>
                  </a:lnTo>
                  <a:lnTo>
                    <a:pt x="32206" y="35069"/>
                  </a:lnTo>
                  <a:lnTo>
                    <a:pt x="116659" y="35069"/>
                  </a:lnTo>
                  <a:lnTo>
                    <a:pt x="116659" y="201827"/>
                  </a:ln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</p:spTree>
    <p:extLst>
      <p:ext uri="{BB962C8B-B14F-4D97-AF65-F5344CB8AC3E}">
        <p14:creationId xmlns:p14="http://schemas.microsoft.com/office/powerpoint/2010/main" val="152423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A199-E7B6-4650-8DEB-74F2B41F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88761"/>
            <a:ext cx="10528300" cy="707680"/>
          </a:xfrm>
        </p:spPr>
        <p:txBody>
          <a:bodyPr>
            <a:normAutofit/>
          </a:bodyPr>
          <a:lstStyle/>
          <a:p>
            <a:r>
              <a:rPr lang="lv-LV" sz="4200" dirty="0">
                <a:highlight>
                  <a:srgbClr val="C1D82F"/>
                </a:highlight>
              </a:rPr>
              <a:t>UZŅĒMUMA UN PROJEKTA DZĪVOTSPĒJA</a:t>
            </a:r>
            <a:endParaRPr lang="en-US" sz="4200" dirty="0">
              <a:highlight>
                <a:srgbClr val="C1D82F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4B808-B173-47E7-A661-A099C0ABB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1940942"/>
            <a:ext cx="7512044" cy="4684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Starta finanšu koeficienti MIN. prasības </a:t>
            </a:r>
            <a:br>
              <a:rPr lang="lv-LV" b="1" dirty="0"/>
            </a:br>
            <a:r>
              <a:rPr lang="lv-LV" dirty="0"/>
              <a:t>(pēc pēdējā noslēgtā gada pārskata datiem)</a:t>
            </a:r>
          </a:p>
          <a:p>
            <a:r>
              <a:rPr lang="lv-LV" dirty="0"/>
              <a:t> DSCR </a:t>
            </a:r>
          </a:p>
          <a:p>
            <a:r>
              <a:rPr lang="lv-LV" dirty="0"/>
              <a:t> Pašu kapitāls / aktīvi </a:t>
            </a:r>
            <a:endParaRPr lang="lv-LV" dirty="0">
              <a:solidFill>
                <a:srgbClr val="FF0000"/>
              </a:solidFill>
            </a:endParaRPr>
          </a:p>
          <a:p>
            <a:r>
              <a:rPr lang="lv-LV" dirty="0"/>
              <a:t> Neto saistības / EBITDA 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Finanšu koeficienti pēc projekta realizācijas</a:t>
            </a:r>
          </a:p>
          <a:p>
            <a:r>
              <a:rPr lang="lv-LV" dirty="0"/>
              <a:t> DSCR min. </a:t>
            </a:r>
          </a:p>
          <a:p>
            <a:r>
              <a:rPr lang="lv-LV" dirty="0"/>
              <a:t> Pašu kapitāls / aktīvi </a:t>
            </a:r>
          </a:p>
          <a:p>
            <a:r>
              <a:rPr lang="lv-LV" dirty="0"/>
              <a:t> Neto saistības / EBITDA </a:t>
            </a:r>
          </a:p>
          <a:p>
            <a:pPr marL="0" indent="0">
              <a:buNone/>
            </a:pPr>
            <a:endParaRPr lang="lv-LV" dirty="0"/>
          </a:p>
        </p:txBody>
      </p:sp>
      <p:grpSp>
        <p:nvGrpSpPr>
          <p:cNvPr id="6" name="Graphic 11">
            <a:extLst>
              <a:ext uri="{FF2B5EF4-FFF2-40B4-BE49-F238E27FC236}">
                <a16:creationId xmlns:a16="http://schemas.microsoft.com/office/drawing/2014/main" id="{C812852E-DCA6-433F-A7BC-C27ECA66654F}"/>
              </a:ext>
            </a:extLst>
          </p:cNvPr>
          <p:cNvGrpSpPr/>
          <p:nvPr/>
        </p:nvGrpSpPr>
        <p:grpSpPr>
          <a:xfrm>
            <a:off x="8782836" y="3612238"/>
            <a:ext cx="2093185" cy="2091690"/>
            <a:chOff x="1218117" y="1283962"/>
            <a:chExt cx="1003408" cy="1002692"/>
          </a:xfrm>
          <a:noFill/>
        </p:grpSpPr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E4BDE59-C299-42F1-B9E2-ECE98E63966C}"/>
                </a:ext>
              </a:extLst>
            </p:cNvPr>
            <p:cNvSpPr/>
            <p:nvPr/>
          </p:nvSpPr>
          <p:spPr>
            <a:xfrm>
              <a:off x="1558074" y="1283962"/>
              <a:ext cx="7156" cy="339240"/>
            </a:xfrm>
            <a:custGeom>
              <a:avLst/>
              <a:gdLst>
                <a:gd name="connsiteX0" fmla="*/ 0 w 7156"/>
                <a:gd name="connsiteY0" fmla="*/ 339241 h 339240"/>
                <a:gd name="connsiteX1" fmla="*/ 0 w 7156"/>
                <a:gd name="connsiteY1" fmla="*/ 0 h 3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" h="339240">
                  <a:moveTo>
                    <a:pt x="0" y="339241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24E42FC-1859-427C-AD54-B4F253BA7E8F}"/>
                </a:ext>
              </a:extLst>
            </p:cNvPr>
            <p:cNvSpPr/>
            <p:nvPr/>
          </p:nvSpPr>
          <p:spPr>
            <a:xfrm>
              <a:off x="1218117" y="1623203"/>
              <a:ext cx="1003408" cy="663451"/>
            </a:xfrm>
            <a:custGeom>
              <a:avLst/>
              <a:gdLst>
                <a:gd name="connsiteX0" fmla="*/ 0 w 1003408"/>
                <a:gd name="connsiteY0" fmla="*/ 373594 h 663451"/>
                <a:gd name="connsiteX1" fmla="*/ 339957 w 1003408"/>
                <a:gd name="connsiteY1" fmla="*/ 0 h 663451"/>
                <a:gd name="connsiteX2" fmla="*/ 1003408 w 1003408"/>
                <a:gd name="connsiteY2" fmla="*/ 663452 h 663451"/>
                <a:gd name="connsiteX3" fmla="*/ 339957 w 1003408"/>
                <a:gd name="connsiteY3" fmla="*/ 663452 h 66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408" h="663451">
                  <a:moveTo>
                    <a:pt x="0" y="373594"/>
                  </a:moveTo>
                  <a:lnTo>
                    <a:pt x="339957" y="0"/>
                  </a:lnTo>
                  <a:lnTo>
                    <a:pt x="1003408" y="663452"/>
                  </a:lnTo>
                  <a:lnTo>
                    <a:pt x="339957" y="663452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171014D6-7F39-42B6-B459-CC45894D6F40}"/>
                </a:ext>
              </a:extLst>
            </p:cNvPr>
            <p:cNvSpPr/>
            <p:nvPr/>
          </p:nvSpPr>
          <p:spPr>
            <a:xfrm>
              <a:off x="1825745" y="1739146"/>
              <a:ext cx="395780" cy="256219"/>
            </a:xfrm>
            <a:custGeom>
              <a:avLst/>
              <a:gdLst>
                <a:gd name="connsiteX0" fmla="*/ 395781 w 395780"/>
                <a:gd name="connsiteY0" fmla="*/ 256220 h 256219"/>
                <a:gd name="connsiteX1" fmla="*/ 138845 w 395780"/>
                <a:gd name="connsiteY1" fmla="*/ 0 h 256219"/>
                <a:gd name="connsiteX2" fmla="*/ 7157 w 395780"/>
                <a:gd name="connsiteY2" fmla="*/ 143855 h 256219"/>
                <a:gd name="connsiteX3" fmla="*/ 0 w 395780"/>
                <a:gd name="connsiteY3" fmla="*/ 151728 h 25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0" h="256219">
                  <a:moveTo>
                    <a:pt x="395781" y="256220"/>
                  </a:moveTo>
                  <a:lnTo>
                    <a:pt x="138845" y="0"/>
                  </a:lnTo>
                  <a:lnTo>
                    <a:pt x="7157" y="143855"/>
                  </a:lnTo>
                  <a:lnTo>
                    <a:pt x="0" y="151728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661BC467-EEE1-43A4-ACEB-EE7318BA8521}"/>
                </a:ext>
              </a:extLst>
            </p:cNvPr>
            <p:cNvSpPr/>
            <p:nvPr/>
          </p:nvSpPr>
          <p:spPr>
            <a:xfrm>
              <a:off x="1558074" y="1283962"/>
              <a:ext cx="210415" cy="128825"/>
            </a:xfrm>
            <a:custGeom>
              <a:avLst/>
              <a:gdLst>
                <a:gd name="connsiteX0" fmla="*/ 210415 w 210415"/>
                <a:gd name="connsiteY0" fmla="*/ 0 h 128825"/>
                <a:gd name="connsiteX1" fmla="*/ 64413 w 210415"/>
                <a:gd name="connsiteY1" fmla="*/ 0 h 128825"/>
                <a:gd name="connsiteX2" fmla="*/ 0 w 210415"/>
                <a:gd name="connsiteY2" fmla="*/ 0 h 128825"/>
                <a:gd name="connsiteX3" fmla="*/ 0 w 210415"/>
                <a:gd name="connsiteY3" fmla="*/ 128826 h 128825"/>
                <a:gd name="connsiteX4" fmla="*/ 210415 w 210415"/>
                <a:gd name="connsiteY4" fmla="*/ 128826 h 128825"/>
                <a:gd name="connsiteX5" fmla="*/ 145287 w 210415"/>
                <a:gd name="connsiteY5" fmla="*/ 63697 h 1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15" h="128825">
                  <a:moveTo>
                    <a:pt x="210415" y="0"/>
                  </a:moveTo>
                  <a:lnTo>
                    <a:pt x="64413" y="0"/>
                  </a:lnTo>
                  <a:lnTo>
                    <a:pt x="0" y="0"/>
                  </a:lnTo>
                  <a:lnTo>
                    <a:pt x="0" y="128826"/>
                  </a:lnTo>
                  <a:lnTo>
                    <a:pt x="210415" y="128826"/>
                  </a:lnTo>
                  <a:lnTo>
                    <a:pt x="145287" y="63697"/>
                  </a:ln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4447BBBB-BB27-454E-AACB-491D4AA767FB}"/>
                </a:ext>
              </a:extLst>
            </p:cNvPr>
            <p:cNvSpPr/>
            <p:nvPr/>
          </p:nvSpPr>
          <p:spPr>
            <a:xfrm>
              <a:off x="1369845" y="1680458"/>
              <a:ext cx="440869" cy="460909"/>
            </a:xfrm>
            <a:custGeom>
              <a:avLst/>
              <a:gdLst>
                <a:gd name="connsiteX0" fmla="*/ 440870 w 440869"/>
                <a:gd name="connsiteY0" fmla="*/ 460910 h 460909"/>
                <a:gd name="connsiteX1" fmla="*/ 68707 w 440869"/>
                <a:gd name="connsiteY1" fmla="*/ 460910 h 460909"/>
                <a:gd name="connsiteX2" fmla="*/ 0 w 440869"/>
                <a:gd name="connsiteY2" fmla="*/ 392203 h 460909"/>
                <a:gd name="connsiteX3" fmla="*/ 68707 w 440869"/>
                <a:gd name="connsiteY3" fmla="*/ 309897 h 460909"/>
                <a:gd name="connsiteX4" fmla="*/ 220435 w 440869"/>
                <a:gd name="connsiteY4" fmla="*/ 254788 h 460909"/>
                <a:gd name="connsiteX5" fmla="*/ 261945 w 440869"/>
                <a:gd name="connsiteY5" fmla="*/ 213278 h 460909"/>
                <a:gd name="connsiteX6" fmla="*/ 220435 w 440869"/>
                <a:gd name="connsiteY6" fmla="*/ 158169 h 460909"/>
                <a:gd name="connsiteX7" fmla="*/ 198248 w 440869"/>
                <a:gd name="connsiteY7" fmla="*/ 135983 h 460909"/>
                <a:gd name="connsiteX8" fmla="*/ 151728 w 440869"/>
                <a:gd name="connsiteY8" fmla="*/ 89462 h 460909"/>
                <a:gd name="connsiteX9" fmla="*/ 193238 w 440869"/>
                <a:gd name="connsiteY9" fmla="*/ 47952 h 460909"/>
                <a:gd name="connsiteX10" fmla="*/ 241190 w 440869"/>
                <a:gd name="connsiteY10" fmla="*/ 0 h 46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0869" h="460909">
                  <a:moveTo>
                    <a:pt x="440870" y="460910"/>
                  </a:moveTo>
                  <a:lnTo>
                    <a:pt x="68707" y="460910"/>
                  </a:lnTo>
                  <a:cubicBezTo>
                    <a:pt x="30775" y="460910"/>
                    <a:pt x="0" y="430134"/>
                    <a:pt x="0" y="392203"/>
                  </a:cubicBezTo>
                  <a:cubicBezTo>
                    <a:pt x="0" y="354270"/>
                    <a:pt x="27197" y="323495"/>
                    <a:pt x="68707" y="309897"/>
                  </a:cubicBezTo>
                  <a:lnTo>
                    <a:pt x="220435" y="254788"/>
                  </a:lnTo>
                  <a:cubicBezTo>
                    <a:pt x="248347" y="244053"/>
                    <a:pt x="261230" y="236180"/>
                    <a:pt x="261945" y="213278"/>
                  </a:cubicBezTo>
                  <a:cubicBezTo>
                    <a:pt x="262661" y="193238"/>
                    <a:pt x="249063" y="185366"/>
                    <a:pt x="220435" y="158169"/>
                  </a:cubicBezTo>
                  <a:lnTo>
                    <a:pt x="198248" y="135983"/>
                  </a:lnTo>
                  <a:lnTo>
                    <a:pt x="151728" y="89462"/>
                  </a:lnTo>
                  <a:lnTo>
                    <a:pt x="193238" y="47952"/>
                  </a:lnTo>
                  <a:lnTo>
                    <a:pt x="241190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99724384-4CBC-48D8-A432-4A429C9B5B41}"/>
                </a:ext>
              </a:extLst>
            </p:cNvPr>
            <p:cNvSpPr/>
            <p:nvPr/>
          </p:nvSpPr>
          <p:spPr>
            <a:xfrm>
              <a:off x="1875128" y="1832902"/>
              <a:ext cx="180355" cy="42941"/>
            </a:xfrm>
            <a:custGeom>
              <a:avLst/>
              <a:gdLst>
                <a:gd name="connsiteX0" fmla="*/ 0 w 180355"/>
                <a:gd name="connsiteY0" fmla="*/ 0 h 42941"/>
                <a:gd name="connsiteX1" fmla="*/ 45089 w 180355"/>
                <a:gd name="connsiteY1" fmla="*/ 42942 h 42941"/>
                <a:gd name="connsiteX2" fmla="*/ 90178 w 180355"/>
                <a:gd name="connsiteY2" fmla="*/ 0 h 42941"/>
                <a:gd name="connsiteX3" fmla="*/ 135267 w 180355"/>
                <a:gd name="connsiteY3" fmla="*/ 42942 h 42941"/>
                <a:gd name="connsiteX4" fmla="*/ 180356 w 180355"/>
                <a:gd name="connsiteY4" fmla="*/ 0 h 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55" h="42941">
                  <a:moveTo>
                    <a:pt x="0" y="0"/>
                  </a:moveTo>
                  <a:lnTo>
                    <a:pt x="45089" y="42942"/>
                  </a:lnTo>
                  <a:lnTo>
                    <a:pt x="90178" y="0"/>
                  </a:lnTo>
                  <a:lnTo>
                    <a:pt x="135267" y="42942"/>
                  </a:lnTo>
                  <a:lnTo>
                    <a:pt x="180356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</p:spTree>
    <p:extLst>
      <p:ext uri="{BB962C8B-B14F-4D97-AF65-F5344CB8AC3E}">
        <p14:creationId xmlns:p14="http://schemas.microsoft.com/office/powerpoint/2010/main" val="45683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2551-469C-4583-AAC2-D34CDEF8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3341"/>
            <a:ext cx="10133490" cy="855634"/>
          </a:xfrm>
        </p:spPr>
        <p:txBody>
          <a:bodyPr>
            <a:normAutofit fontScale="90000"/>
          </a:bodyPr>
          <a:lstStyle/>
          <a:p>
            <a:r>
              <a:rPr lang="lv-LV" dirty="0">
                <a:highlight>
                  <a:srgbClr val="C1D82F"/>
                </a:highlight>
              </a:rPr>
              <a:t>PĒCUZRAUDZIBA</a:t>
            </a:r>
            <a:r>
              <a:rPr lang="lv-LV" dirty="0">
                <a:highlight>
                  <a:srgbClr val="6AC2BB"/>
                </a:highlight>
              </a:rPr>
              <a:t> UN KAPITĀLA ATLAIDE</a:t>
            </a:r>
            <a:endParaRPr lang="en-US" dirty="0">
              <a:highlight>
                <a:srgbClr val="6AC2BB"/>
              </a:highligh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43CE9-9BFA-471C-BA32-B88E3F3606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50" y="1367040"/>
            <a:ext cx="10989089" cy="10100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Kapitāla atlaide ir aizdevuma </a:t>
            </a:r>
            <a:r>
              <a:rPr lang="lv-LV" b="1" dirty="0"/>
              <a:t>daļējs</a:t>
            </a:r>
            <a:r>
              <a:rPr lang="lv-LV" dirty="0"/>
              <a:t> vai </a:t>
            </a:r>
            <a:r>
              <a:rPr lang="lv-LV" b="1" dirty="0"/>
              <a:t>pilnīgs pamatsummas </a:t>
            </a:r>
            <a:r>
              <a:rPr lang="lv-LV" dirty="0"/>
              <a:t>samazinājums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14C148-A37E-4484-4EAC-221C8699DCE9}"/>
              </a:ext>
            </a:extLst>
          </p:cNvPr>
          <p:cNvSpPr txBox="1">
            <a:spLocks/>
          </p:cNvSpPr>
          <p:nvPr/>
        </p:nvSpPr>
        <p:spPr>
          <a:xfrm>
            <a:off x="655523" y="5721796"/>
            <a:ext cx="7781111" cy="869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lv-LV" sz="1200" b="0" i="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* – vai pēc 2 gadiem pēc projekta pabeigšanas, ja nav saņemts klienta paziņojums</a:t>
            </a:r>
            <a:endParaRPr lang="lv-LV" sz="1200" b="0" i="0" dirty="0">
              <a:solidFill>
                <a:srgbClr val="878788"/>
              </a:solidFill>
              <a:effectLst/>
              <a:latin typeface="Montserrat" panose="00000500000000000000" pitchFamily="2" charset="-70"/>
            </a:endParaRPr>
          </a:p>
          <a:p>
            <a:pPr algn="l" fontAlgn="base"/>
            <a:r>
              <a:rPr lang="lv-LV" sz="1200" b="0" i="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** – par vienu trešdaļu var tikt samazināta ALTUM izsniegtā aizdevuma pamatsumma</a:t>
            </a:r>
            <a:endParaRPr lang="lv-LV" sz="1200" b="0" i="0" dirty="0">
              <a:solidFill>
                <a:srgbClr val="878788"/>
              </a:solidFill>
              <a:effectLst/>
              <a:latin typeface="Montserrat" panose="00000500000000000000" pitchFamily="2" charset="-70"/>
            </a:endParaRPr>
          </a:p>
          <a:p>
            <a:pPr algn="l" fontAlgn="base"/>
            <a:r>
              <a:rPr lang="lv-LV" sz="1200" b="0" i="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*** – komersants zaudē vienu trešdaļu no projektam maksimāli pieejamās kapitāla atlaides apjoma</a:t>
            </a:r>
            <a:endParaRPr lang="lv-LV" sz="1200" b="0" i="0" dirty="0">
              <a:solidFill>
                <a:srgbClr val="878788"/>
              </a:solidFill>
              <a:effectLst/>
              <a:latin typeface="Montserrat" panose="00000500000000000000" pitchFamily="2" charset="-7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7E4D1A-EA6D-66DF-8F8D-C5C53AD8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0683"/>
            <a:ext cx="12060195" cy="2714616"/>
          </a:xfrm>
          <a:prstGeom prst="rect">
            <a:avLst/>
          </a:prstGeom>
        </p:spPr>
      </p:pic>
      <p:grpSp>
        <p:nvGrpSpPr>
          <p:cNvPr id="6" name="Graphic 2">
            <a:extLst>
              <a:ext uri="{FF2B5EF4-FFF2-40B4-BE49-F238E27FC236}">
                <a16:creationId xmlns:a16="http://schemas.microsoft.com/office/drawing/2014/main" id="{2567AC90-C41D-49D9-95E9-4CB37382148B}"/>
              </a:ext>
            </a:extLst>
          </p:cNvPr>
          <p:cNvGrpSpPr/>
          <p:nvPr/>
        </p:nvGrpSpPr>
        <p:grpSpPr>
          <a:xfrm>
            <a:off x="10433673" y="5127790"/>
            <a:ext cx="1383186" cy="1332282"/>
            <a:chOff x="11495983" y="5018153"/>
            <a:chExt cx="1054920" cy="965118"/>
          </a:xfrm>
          <a:noFill/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505D803C-E5A1-4CA8-ACE7-A7CB16484560}"/>
                </a:ext>
              </a:extLst>
            </p:cNvPr>
            <p:cNvGrpSpPr/>
            <p:nvPr/>
          </p:nvGrpSpPr>
          <p:grpSpPr>
            <a:xfrm>
              <a:off x="11847663" y="5455802"/>
              <a:ext cx="347829" cy="347113"/>
              <a:chOff x="11847663" y="5455802"/>
              <a:chExt cx="347829" cy="347113"/>
            </a:xfrm>
            <a:noFill/>
          </p:grpSpPr>
          <p:sp>
            <p:nvSpPr>
              <p:cNvPr id="9" name="Freeform 90">
                <a:extLst>
                  <a:ext uri="{FF2B5EF4-FFF2-40B4-BE49-F238E27FC236}">
                    <a16:creationId xmlns:a16="http://schemas.microsoft.com/office/drawing/2014/main" id="{3B4AE7C4-318F-4444-8100-DB10D00E98A8}"/>
                  </a:ext>
                </a:extLst>
              </p:cNvPr>
              <p:cNvSpPr/>
              <p:nvPr/>
            </p:nvSpPr>
            <p:spPr>
              <a:xfrm>
                <a:off x="11882016" y="5494450"/>
                <a:ext cx="274112" cy="274828"/>
              </a:xfrm>
              <a:custGeom>
                <a:avLst/>
                <a:gdLst>
                  <a:gd name="connsiteX0" fmla="*/ 0 w 274112"/>
                  <a:gd name="connsiteY0" fmla="*/ 274828 h 274828"/>
                  <a:gd name="connsiteX1" fmla="*/ 274112 w 274112"/>
                  <a:gd name="connsiteY1" fmla="*/ 0 h 27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112" h="274828">
                    <a:moveTo>
                      <a:pt x="0" y="274828"/>
                    </a:moveTo>
                    <a:lnTo>
                      <a:pt x="274112" y="0"/>
                    </a:lnTo>
                  </a:path>
                </a:pathLst>
              </a:custGeom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EB2A7A2-FDFB-4A29-A7EA-2519C2C100E1}"/>
                  </a:ext>
                </a:extLst>
              </p:cNvPr>
              <p:cNvSpPr/>
              <p:nvPr/>
            </p:nvSpPr>
            <p:spPr>
              <a:xfrm>
                <a:off x="11847663" y="5455802"/>
                <a:ext cx="130257" cy="130257"/>
              </a:xfrm>
              <a:custGeom>
                <a:avLst/>
                <a:gdLst>
                  <a:gd name="connsiteX0" fmla="*/ 130257 w 130257"/>
                  <a:gd name="connsiteY0" fmla="*/ 65129 h 130257"/>
                  <a:gd name="connsiteX1" fmla="*/ 65129 w 130257"/>
                  <a:gd name="connsiteY1" fmla="*/ 130257 h 130257"/>
                  <a:gd name="connsiteX2" fmla="*/ 0 w 130257"/>
                  <a:gd name="connsiteY2" fmla="*/ 65129 h 130257"/>
                  <a:gd name="connsiteX3" fmla="*/ 65129 w 130257"/>
                  <a:gd name="connsiteY3" fmla="*/ 0 h 130257"/>
                  <a:gd name="connsiteX4" fmla="*/ 130257 w 130257"/>
                  <a:gd name="connsiteY4" fmla="*/ 65129 h 13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257" h="130257">
                    <a:moveTo>
                      <a:pt x="130257" y="65129"/>
                    </a:moveTo>
                    <a:cubicBezTo>
                      <a:pt x="130257" y="101098"/>
                      <a:pt x="101098" y="130257"/>
                      <a:pt x="65129" y="130257"/>
                    </a:cubicBezTo>
                    <a:cubicBezTo>
                      <a:pt x="29159" y="130257"/>
                      <a:pt x="0" y="101098"/>
                      <a:pt x="0" y="65129"/>
                    </a:cubicBezTo>
                    <a:cubicBezTo>
                      <a:pt x="0" y="29159"/>
                      <a:pt x="29159" y="0"/>
                      <a:pt x="65129" y="0"/>
                    </a:cubicBezTo>
                    <a:cubicBezTo>
                      <a:pt x="101098" y="0"/>
                      <a:pt x="130257" y="29159"/>
                      <a:pt x="130257" y="65129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47F4EF2F-5CE5-4843-9992-F76C8737DDA5}"/>
                  </a:ext>
                </a:extLst>
              </p:cNvPr>
              <p:cNvSpPr/>
              <p:nvPr/>
            </p:nvSpPr>
            <p:spPr>
              <a:xfrm>
                <a:off x="12065235" y="5672658"/>
                <a:ext cx="130257" cy="130257"/>
              </a:xfrm>
              <a:custGeom>
                <a:avLst/>
                <a:gdLst>
                  <a:gd name="connsiteX0" fmla="*/ 130257 w 130257"/>
                  <a:gd name="connsiteY0" fmla="*/ 65129 h 130257"/>
                  <a:gd name="connsiteX1" fmla="*/ 65129 w 130257"/>
                  <a:gd name="connsiteY1" fmla="*/ 130257 h 130257"/>
                  <a:gd name="connsiteX2" fmla="*/ 0 w 130257"/>
                  <a:gd name="connsiteY2" fmla="*/ 65129 h 130257"/>
                  <a:gd name="connsiteX3" fmla="*/ 65129 w 130257"/>
                  <a:gd name="connsiteY3" fmla="*/ 0 h 130257"/>
                  <a:gd name="connsiteX4" fmla="*/ 130257 w 130257"/>
                  <a:gd name="connsiteY4" fmla="*/ 65129 h 13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257" h="130257">
                    <a:moveTo>
                      <a:pt x="130257" y="65129"/>
                    </a:moveTo>
                    <a:cubicBezTo>
                      <a:pt x="130257" y="101098"/>
                      <a:pt x="101098" y="130257"/>
                      <a:pt x="65129" y="130257"/>
                    </a:cubicBezTo>
                    <a:cubicBezTo>
                      <a:pt x="29159" y="130257"/>
                      <a:pt x="0" y="101098"/>
                      <a:pt x="0" y="65129"/>
                    </a:cubicBezTo>
                    <a:cubicBezTo>
                      <a:pt x="0" y="29159"/>
                      <a:pt x="29159" y="0"/>
                      <a:pt x="65129" y="0"/>
                    </a:cubicBezTo>
                    <a:cubicBezTo>
                      <a:pt x="101098" y="0"/>
                      <a:pt x="130257" y="29159"/>
                      <a:pt x="130257" y="65129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</p:grpSp>
        <p:sp>
          <p:nvSpPr>
            <p:cNvPr id="8" name="Freeform 89">
              <a:extLst>
                <a:ext uri="{FF2B5EF4-FFF2-40B4-BE49-F238E27FC236}">
                  <a16:creationId xmlns:a16="http://schemas.microsoft.com/office/drawing/2014/main" id="{513CE451-E88D-4BE7-B5E8-46AC8C87BB1E}"/>
                </a:ext>
              </a:extLst>
            </p:cNvPr>
            <p:cNvSpPr/>
            <p:nvPr/>
          </p:nvSpPr>
          <p:spPr>
            <a:xfrm>
              <a:off x="11495983" y="5018153"/>
              <a:ext cx="1054920" cy="965118"/>
            </a:xfrm>
            <a:custGeom>
              <a:avLst/>
              <a:gdLst>
                <a:gd name="connsiteX0" fmla="*/ 917081 w 1054920"/>
                <a:gd name="connsiteY0" fmla="*/ 371805 h 965118"/>
                <a:gd name="connsiteX1" fmla="*/ 917081 w 1054920"/>
                <a:gd name="connsiteY1" fmla="*/ 109144 h 965118"/>
                <a:gd name="connsiteX2" fmla="*/ 871992 w 1054920"/>
                <a:gd name="connsiteY2" fmla="*/ 64055 h 965118"/>
                <a:gd name="connsiteX3" fmla="*/ 780383 w 1054920"/>
                <a:gd name="connsiteY3" fmla="*/ 64055 h 965118"/>
                <a:gd name="connsiteX4" fmla="*/ 735294 w 1054920"/>
                <a:gd name="connsiteY4" fmla="*/ 109144 h 965118"/>
                <a:gd name="connsiteX5" fmla="*/ 735294 w 1054920"/>
                <a:gd name="connsiteY5" fmla="*/ 190018 h 965118"/>
                <a:gd name="connsiteX6" fmla="*/ 559232 w 1054920"/>
                <a:gd name="connsiteY6" fmla="*/ 13956 h 965118"/>
                <a:gd name="connsiteX7" fmla="*/ 491956 w 1054920"/>
                <a:gd name="connsiteY7" fmla="*/ 13956 h 965118"/>
                <a:gd name="connsiteX8" fmla="*/ 5997 w 1054920"/>
                <a:gd name="connsiteY8" fmla="*/ 499915 h 965118"/>
                <a:gd name="connsiteX9" fmla="*/ 20311 w 1054920"/>
                <a:gd name="connsiteY9" fmla="*/ 534268 h 965118"/>
                <a:gd name="connsiteX10" fmla="*/ 133392 w 1054920"/>
                <a:gd name="connsiteY10" fmla="*/ 534268 h 965118"/>
                <a:gd name="connsiteX11" fmla="*/ 133392 w 1054920"/>
                <a:gd name="connsiteY11" fmla="*/ 921461 h 965118"/>
                <a:gd name="connsiteX12" fmla="*/ 177049 w 1054920"/>
                <a:gd name="connsiteY12" fmla="*/ 965119 h 965118"/>
                <a:gd name="connsiteX13" fmla="*/ 873424 w 1054920"/>
                <a:gd name="connsiteY13" fmla="*/ 965119 h 965118"/>
                <a:gd name="connsiteX14" fmla="*/ 917081 w 1054920"/>
                <a:gd name="connsiteY14" fmla="*/ 921461 h 965118"/>
                <a:gd name="connsiteX15" fmla="*/ 917081 w 1054920"/>
                <a:gd name="connsiteY15" fmla="*/ 534268 h 965118"/>
                <a:gd name="connsiteX16" fmla="*/ 1037318 w 1054920"/>
                <a:gd name="connsiteY16" fmla="*/ 534268 h 965118"/>
                <a:gd name="connsiteX17" fmla="*/ 1049485 w 1054920"/>
                <a:gd name="connsiteY17" fmla="*/ 504209 h 965118"/>
                <a:gd name="connsiteX18" fmla="*/ 917081 w 1054920"/>
                <a:gd name="connsiteY18" fmla="*/ 371805 h 96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4920" h="965118">
                  <a:moveTo>
                    <a:pt x="917081" y="371805"/>
                  </a:moveTo>
                  <a:lnTo>
                    <a:pt x="917081" y="109144"/>
                  </a:lnTo>
                  <a:cubicBezTo>
                    <a:pt x="917081" y="84095"/>
                    <a:pt x="897041" y="64055"/>
                    <a:pt x="871992" y="64055"/>
                  </a:cubicBezTo>
                  <a:lnTo>
                    <a:pt x="780383" y="64055"/>
                  </a:lnTo>
                  <a:cubicBezTo>
                    <a:pt x="755333" y="64055"/>
                    <a:pt x="735294" y="84095"/>
                    <a:pt x="735294" y="109144"/>
                  </a:cubicBezTo>
                  <a:lnTo>
                    <a:pt x="735294" y="190018"/>
                  </a:lnTo>
                  <a:lnTo>
                    <a:pt x="559232" y="13956"/>
                  </a:lnTo>
                  <a:cubicBezTo>
                    <a:pt x="540624" y="-4652"/>
                    <a:pt x="510564" y="-4652"/>
                    <a:pt x="491956" y="13956"/>
                  </a:cubicBezTo>
                  <a:lnTo>
                    <a:pt x="5997" y="499915"/>
                  </a:lnTo>
                  <a:cubicBezTo>
                    <a:pt x="-6885" y="512797"/>
                    <a:pt x="2419" y="534268"/>
                    <a:pt x="20311" y="534268"/>
                  </a:cubicBezTo>
                  <a:lnTo>
                    <a:pt x="133392" y="534268"/>
                  </a:lnTo>
                  <a:lnTo>
                    <a:pt x="133392" y="921461"/>
                  </a:lnTo>
                  <a:cubicBezTo>
                    <a:pt x="133392" y="945795"/>
                    <a:pt x="152715" y="965119"/>
                    <a:pt x="177049" y="965119"/>
                  </a:cubicBezTo>
                  <a:lnTo>
                    <a:pt x="873424" y="965119"/>
                  </a:lnTo>
                  <a:cubicBezTo>
                    <a:pt x="897757" y="965119"/>
                    <a:pt x="917081" y="945795"/>
                    <a:pt x="917081" y="921461"/>
                  </a:cubicBezTo>
                  <a:lnTo>
                    <a:pt x="917081" y="534268"/>
                  </a:lnTo>
                  <a:lnTo>
                    <a:pt x="1037318" y="534268"/>
                  </a:lnTo>
                  <a:cubicBezTo>
                    <a:pt x="1053064" y="534268"/>
                    <a:pt x="1060936" y="515660"/>
                    <a:pt x="1049485" y="504209"/>
                  </a:cubicBezTo>
                  <a:lnTo>
                    <a:pt x="917081" y="371805"/>
                  </a:ln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</p:spTree>
    <p:extLst>
      <p:ext uri="{BB962C8B-B14F-4D97-AF65-F5344CB8AC3E}">
        <p14:creationId xmlns:p14="http://schemas.microsoft.com/office/powerpoint/2010/main" val="235391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1A49-91C4-A14C-114F-BFE88E6B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32" y="276610"/>
            <a:ext cx="10934580" cy="855634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Papildaizdevuma</a:t>
            </a:r>
            <a:r>
              <a:rPr lang="lv-LV" dirty="0"/>
              <a:t> pieteikuma izskatīšana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803FB-60F3-7818-D40F-96B8249A41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79" y="5019971"/>
            <a:ext cx="9820097" cy="156141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Līdz </a:t>
            </a:r>
            <a:r>
              <a:rPr lang="lv-LV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milj. EUR, 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ievērojot pieļaujamās atbalsta</a:t>
            </a:r>
            <a:r>
              <a:rPr lang="lv-LV" sz="1500" kern="1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v-LV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intensitātes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Papildaizdevumu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 piešķirt tikai, ja </a:t>
            </a:r>
            <a:r>
              <a:rPr lang="lv-LV" sz="15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piešķirts aizdevums ar kapitāla atlaidi 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tas </a:t>
            </a:r>
            <a:r>
              <a:rPr lang="lv-LV" sz="15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attiecās uz tam pašām attiecināmajām izmaksām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Termiņš</a:t>
            </a:r>
            <a:r>
              <a:rPr lang="lv-LV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līdz 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gadiem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Pamatsummas atmaksu sāk </a:t>
            </a:r>
            <a:r>
              <a:rPr lang="lv-LV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gadu laika pēc investīciju projekta pabeigšanas</a:t>
            </a:r>
            <a:endParaRPr lang="lv-LV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lv-LV" sz="1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Papildaizdevumam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 pieteikties, ja investīciju projekts </a:t>
            </a:r>
            <a:r>
              <a:rPr lang="lv-LV" sz="15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uzsākts</a:t>
            </a:r>
            <a:endParaRPr lang="lv-LV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lv-LV" sz="15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Papildaizdevumam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5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</a:t>
            </a:r>
            <a:r>
              <a:rPr lang="lv-LV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piemērojama kapitāla atlaide</a:t>
            </a:r>
          </a:p>
          <a:p>
            <a:pPr marL="0" indent="0">
              <a:buNone/>
            </a:pPr>
            <a:endParaRPr lang="lv-LV" dirty="0"/>
          </a:p>
        </p:txBody>
      </p:sp>
      <p:grpSp>
        <p:nvGrpSpPr>
          <p:cNvPr id="6" name="Graphic 890">
            <a:extLst>
              <a:ext uri="{FF2B5EF4-FFF2-40B4-BE49-F238E27FC236}">
                <a16:creationId xmlns:a16="http://schemas.microsoft.com/office/drawing/2014/main" id="{9F4F5BBC-DEFC-7C83-9F7D-76E9176E9068}"/>
              </a:ext>
            </a:extLst>
          </p:cNvPr>
          <p:cNvGrpSpPr/>
          <p:nvPr/>
        </p:nvGrpSpPr>
        <p:grpSpPr>
          <a:xfrm>
            <a:off x="10232207" y="4723526"/>
            <a:ext cx="1534223" cy="1534223"/>
            <a:chOff x="7774836" y="1290208"/>
            <a:chExt cx="1526307" cy="152630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26920C15-9146-CDA3-FD08-9357A22E1E50}"/>
                </a:ext>
              </a:extLst>
            </p:cNvPr>
            <p:cNvSpPr/>
            <p:nvPr/>
          </p:nvSpPr>
          <p:spPr>
            <a:xfrm>
              <a:off x="8231241" y="1805742"/>
              <a:ext cx="480233" cy="493831"/>
            </a:xfrm>
            <a:custGeom>
              <a:avLst/>
              <a:gdLst>
                <a:gd name="connsiteX0" fmla="*/ 81590 w 480233"/>
                <a:gd name="connsiteY0" fmla="*/ 186797 h 493831"/>
                <a:gd name="connsiteX1" fmla="*/ 48668 w 480233"/>
                <a:gd name="connsiteY1" fmla="*/ 186797 h 493831"/>
                <a:gd name="connsiteX2" fmla="*/ 0 w 480233"/>
                <a:gd name="connsiteY2" fmla="*/ 227592 h 493831"/>
                <a:gd name="connsiteX3" fmla="*/ 74433 w 480233"/>
                <a:gd name="connsiteY3" fmla="*/ 227592 h 493831"/>
                <a:gd name="connsiteX4" fmla="*/ 73717 w 480233"/>
                <a:gd name="connsiteY4" fmla="*/ 247632 h 493831"/>
                <a:gd name="connsiteX5" fmla="*/ 74433 w 480233"/>
                <a:gd name="connsiteY5" fmla="*/ 267671 h 493831"/>
                <a:gd name="connsiteX6" fmla="*/ 48668 w 480233"/>
                <a:gd name="connsiteY6" fmla="*/ 267671 h 493831"/>
                <a:gd name="connsiteX7" fmla="*/ 0 w 480233"/>
                <a:gd name="connsiteY7" fmla="*/ 308466 h 493831"/>
                <a:gd name="connsiteX8" fmla="*/ 81590 w 480233"/>
                <a:gd name="connsiteY8" fmla="*/ 308466 h 493831"/>
                <a:gd name="connsiteX9" fmla="*/ 319918 w 480233"/>
                <a:gd name="connsiteY9" fmla="*/ 493832 h 493831"/>
                <a:gd name="connsiteX10" fmla="*/ 477371 w 480233"/>
                <a:gd name="connsiteY10" fmla="*/ 436576 h 493831"/>
                <a:gd name="connsiteX11" fmla="*/ 480233 w 480233"/>
                <a:gd name="connsiteY11" fmla="*/ 433713 h 493831"/>
                <a:gd name="connsiteX12" fmla="*/ 448027 w 480233"/>
                <a:gd name="connsiteY12" fmla="*/ 407232 h 493831"/>
                <a:gd name="connsiteX13" fmla="*/ 445880 w 480233"/>
                <a:gd name="connsiteY13" fmla="*/ 408664 h 493831"/>
                <a:gd name="connsiteX14" fmla="*/ 319201 w 480233"/>
                <a:gd name="connsiteY14" fmla="*/ 452321 h 493831"/>
                <a:gd name="connsiteX15" fmla="*/ 123101 w 480233"/>
                <a:gd name="connsiteY15" fmla="*/ 307750 h 493831"/>
                <a:gd name="connsiteX16" fmla="*/ 279838 w 480233"/>
                <a:gd name="connsiteY16" fmla="*/ 307750 h 493831"/>
                <a:gd name="connsiteX17" fmla="*/ 328506 w 480233"/>
                <a:gd name="connsiteY17" fmla="*/ 266955 h 493831"/>
                <a:gd name="connsiteX18" fmla="*/ 114512 w 480233"/>
                <a:gd name="connsiteY18" fmla="*/ 266955 h 493831"/>
                <a:gd name="connsiteX19" fmla="*/ 113081 w 480233"/>
                <a:gd name="connsiteY19" fmla="*/ 246916 h 493831"/>
                <a:gd name="connsiteX20" fmla="*/ 114512 w 480233"/>
                <a:gd name="connsiteY20" fmla="*/ 226876 h 493831"/>
                <a:gd name="connsiteX21" fmla="*/ 279838 w 480233"/>
                <a:gd name="connsiteY21" fmla="*/ 226876 h 493831"/>
                <a:gd name="connsiteX22" fmla="*/ 328506 w 480233"/>
                <a:gd name="connsiteY22" fmla="*/ 186081 h 493831"/>
                <a:gd name="connsiteX23" fmla="*/ 123101 w 480233"/>
                <a:gd name="connsiteY23" fmla="*/ 186081 h 493831"/>
                <a:gd name="connsiteX24" fmla="*/ 319201 w 480233"/>
                <a:gd name="connsiteY24" fmla="*/ 41510 h 493831"/>
                <a:gd name="connsiteX25" fmla="*/ 445165 w 480233"/>
                <a:gd name="connsiteY25" fmla="*/ 85168 h 493831"/>
                <a:gd name="connsiteX26" fmla="*/ 447311 w 480233"/>
                <a:gd name="connsiteY26" fmla="*/ 86599 h 493831"/>
                <a:gd name="connsiteX27" fmla="*/ 479518 w 480233"/>
                <a:gd name="connsiteY27" fmla="*/ 60119 h 493831"/>
                <a:gd name="connsiteX28" fmla="*/ 476655 w 480233"/>
                <a:gd name="connsiteY28" fmla="*/ 57256 h 493831"/>
                <a:gd name="connsiteX29" fmla="*/ 319201 w 480233"/>
                <a:gd name="connsiteY29" fmla="*/ 0 h 493831"/>
                <a:gd name="connsiteX30" fmla="*/ 81590 w 480233"/>
                <a:gd name="connsiteY30" fmla="*/ 186797 h 4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33" h="493831">
                  <a:moveTo>
                    <a:pt x="81590" y="186797"/>
                  </a:moveTo>
                  <a:lnTo>
                    <a:pt x="48668" y="186797"/>
                  </a:lnTo>
                  <a:lnTo>
                    <a:pt x="0" y="227592"/>
                  </a:lnTo>
                  <a:lnTo>
                    <a:pt x="74433" y="227592"/>
                  </a:lnTo>
                  <a:cubicBezTo>
                    <a:pt x="73717" y="234749"/>
                    <a:pt x="73717" y="241190"/>
                    <a:pt x="73717" y="247632"/>
                  </a:cubicBezTo>
                  <a:cubicBezTo>
                    <a:pt x="73717" y="254073"/>
                    <a:pt x="73717" y="260514"/>
                    <a:pt x="74433" y="267671"/>
                  </a:cubicBezTo>
                  <a:lnTo>
                    <a:pt x="48668" y="267671"/>
                  </a:lnTo>
                  <a:lnTo>
                    <a:pt x="0" y="308466"/>
                  </a:lnTo>
                  <a:lnTo>
                    <a:pt x="81590" y="308466"/>
                  </a:lnTo>
                  <a:cubicBezTo>
                    <a:pt x="109502" y="417968"/>
                    <a:pt x="206837" y="493832"/>
                    <a:pt x="319918" y="493832"/>
                  </a:cubicBezTo>
                  <a:cubicBezTo>
                    <a:pt x="377173" y="493832"/>
                    <a:pt x="432997" y="473792"/>
                    <a:pt x="477371" y="436576"/>
                  </a:cubicBezTo>
                  <a:lnTo>
                    <a:pt x="480233" y="433713"/>
                  </a:lnTo>
                  <a:lnTo>
                    <a:pt x="448027" y="407232"/>
                  </a:lnTo>
                  <a:lnTo>
                    <a:pt x="445880" y="408664"/>
                  </a:lnTo>
                  <a:cubicBezTo>
                    <a:pt x="409380" y="437292"/>
                    <a:pt x="365721" y="452321"/>
                    <a:pt x="319201" y="452321"/>
                  </a:cubicBezTo>
                  <a:cubicBezTo>
                    <a:pt x="229739" y="452321"/>
                    <a:pt x="149581" y="392918"/>
                    <a:pt x="123101" y="307750"/>
                  </a:cubicBezTo>
                  <a:lnTo>
                    <a:pt x="279838" y="307750"/>
                  </a:lnTo>
                  <a:lnTo>
                    <a:pt x="328506" y="266955"/>
                  </a:lnTo>
                  <a:lnTo>
                    <a:pt x="114512" y="266955"/>
                  </a:lnTo>
                  <a:cubicBezTo>
                    <a:pt x="113796" y="259798"/>
                    <a:pt x="113081" y="253357"/>
                    <a:pt x="113081" y="246916"/>
                  </a:cubicBezTo>
                  <a:cubicBezTo>
                    <a:pt x="113081" y="240475"/>
                    <a:pt x="113081" y="234033"/>
                    <a:pt x="114512" y="226876"/>
                  </a:cubicBezTo>
                  <a:lnTo>
                    <a:pt x="279838" y="226876"/>
                  </a:lnTo>
                  <a:lnTo>
                    <a:pt x="328506" y="186081"/>
                  </a:lnTo>
                  <a:lnTo>
                    <a:pt x="123101" y="186081"/>
                  </a:lnTo>
                  <a:cubicBezTo>
                    <a:pt x="149581" y="100913"/>
                    <a:pt x="229739" y="41510"/>
                    <a:pt x="319201" y="41510"/>
                  </a:cubicBezTo>
                  <a:cubicBezTo>
                    <a:pt x="365721" y="41510"/>
                    <a:pt x="409380" y="56540"/>
                    <a:pt x="445165" y="85168"/>
                  </a:cubicBezTo>
                  <a:lnTo>
                    <a:pt x="447311" y="86599"/>
                  </a:lnTo>
                  <a:lnTo>
                    <a:pt x="479518" y="60119"/>
                  </a:lnTo>
                  <a:lnTo>
                    <a:pt x="476655" y="57256"/>
                  </a:lnTo>
                  <a:cubicBezTo>
                    <a:pt x="432282" y="20755"/>
                    <a:pt x="376457" y="0"/>
                    <a:pt x="319201" y="0"/>
                  </a:cubicBezTo>
                  <a:cubicBezTo>
                    <a:pt x="206837" y="2147"/>
                    <a:pt x="109502" y="78011"/>
                    <a:pt x="81590" y="186797"/>
                  </a:cubicBez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D3452B1-05A1-CD90-FDB9-D7FCD096AA89}"/>
                </a:ext>
              </a:extLst>
            </p:cNvPr>
            <p:cNvSpPr/>
            <p:nvPr/>
          </p:nvSpPr>
          <p:spPr>
            <a:xfrm rot="-2700000">
              <a:off x="7998358" y="1513731"/>
              <a:ext cx="1079262" cy="1079262"/>
            </a:xfrm>
            <a:custGeom>
              <a:avLst/>
              <a:gdLst>
                <a:gd name="connsiteX0" fmla="*/ 1079262 w 1079262"/>
                <a:gd name="connsiteY0" fmla="*/ 539631 h 1079262"/>
                <a:gd name="connsiteX1" fmla="*/ 539631 w 1079262"/>
                <a:gd name="connsiteY1" fmla="*/ 1079262 h 1079262"/>
                <a:gd name="connsiteX2" fmla="*/ 0 w 1079262"/>
                <a:gd name="connsiteY2" fmla="*/ 539631 h 1079262"/>
                <a:gd name="connsiteX3" fmla="*/ 539631 w 1079262"/>
                <a:gd name="connsiteY3" fmla="*/ 0 h 1079262"/>
                <a:gd name="connsiteX4" fmla="*/ 1079262 w 1079262"/>
                <a:gd name="connsiteY4" fmla="*/ 539631 h 10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62" h="1079262">
                  <a:moveTo>
                    <a:pt x="1079262" y="539631"/>
                  </a:moveTo>
                  <a:cubicBezTo>
                    <a:pt x="1079262" y="837661"/>
                    <a:pt x="837662" y="1079262"/>
                    <a:pt x="539631" y="1079262"/>
                  </a:cubicBezTo>
                  <a:cubicBezTo>
                    <a:pt x="241601" y="1079262"/>
                    <a:pt x="0" y="837661"/>
                    <a:pt x="0" y="539631"/>
                  </a:cubicBezTo>
                  <a:cubicBezTo>
                    <a:pt x="0" y="241601"/>
                    <a:pt x="241601" y="0"/>
                    <a:pt x="539631" y="0"/>
                  </a:cubicBezTo>
                  <a:cubicBezTo>
                    <a:pt x="837661" y="0"/>
                    <a:pt x="1079262" y="241601"/>
                    <a:pt x="1079262" y="539631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D1EE-DF5F-0AB1-5CC2-1EEEA956FC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849" y="1035369"/>
            <a:ext cx="10831063" cy="758825"/>
          </a:xfrm>
        </p:spPr>
        <p:txBody>
          <a:bodyPr/>
          <a:lstStyle/>
          <a:p>
            <a:r>
              <a:rPr lang="lv-LV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Investīciju projektam, </a:t>
            </a:r>
            <a:r>
              <a:rPr lang="lv-LV" sz="2000" b="1" kern="100" dirty="0">
                <a:effectLst/>
                <a:highlight>
                  <a:srgbClr val="C1D82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 kuru iesniegts pieteikums aizdevumam ar kapitāla atlaidi</a:t>
            </a:r>
            <a:r>
              <a:rPr lang="lv-LV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līdzfinansēšanai ir pieejams </a:t>
            </a:r>
            <a:r>
              <a:rPr lang="lv-LV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Altum</a:t>
            </a:r>
            <a:r>
              <a:rPr lang="lv-LV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papildaizdevums</a:t>
            </a:r>
            <a:r>
              <a:rPr lang="lv-LV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90FE07-8529-1A75-67A1-2774F8C9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2" y="1838029"/>
            <a:ext cx="9820097" cy="30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C99C-151C-9B4F-1879-8CA17A7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6697"/>
            <a:ext cx="10235841" cy="672620"/>
          </a:xfrm>
        </p:spPr>
        <p:txBody>
          <a:bodyPr>
            <a:normAutofit/>
          </a:bodyPr>
          <a:lstStyle/>
          <a:p>
            <a:r>
              <a:rPr lang="lv-LV" sz="3600" dirty="0">
                <a:highlight>
                  <a:srgbClr val="C1D82F"/>
                </a:highlight>
              </a:rPr>
              <a:t>Finansēšanas struktūras veidi 3.kārtai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16532-EF2B-6BE7-0C56-39DE530713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3284" y="6065073"/>
            <a:ext cx="10235840" cy="60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400" dirty="0"/>
              <a:t>* </a:t>
            </a:r>
            <a:r>
              <a:rPr lang="lv-LV" sz="1400" dirty="0" err="1"/>
              <a:t>Altum</a:t>
            </a:r>
            <a:r>
              <a:rPr lang="lv-LV" sz="1400" dirty="0"/>
              <a:t> aizdevums ar kapitāla atlaidi</a:t>
            </a:r>
          </a:p>
          <a:p>
            <a:pPr marL="0" indent="0">
              <a:buNone/>
            </a:pPr>
            <a:r>
              <a:rPr lang="lv-LV" sz="1400" dirty="0"/>
              <a:t>** Ievērojot atbalsta intensitātes noteiktajā reģionā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729D96D-DDCA-F634-FE28-0CF80722B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39160"/>
              </p:ext>
            </p:extLst>
          </p:nvPr>
        </p:nvGraphicFramePr>
        <p:xfrm>
          <a:off x="963284" y="1343127"/>
          <a:ext cx="10382495" cy="45191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7319">
                  <a:extLst>
                    <a:ext uri="{9D8B030D-6E8A-4147-A177-3AD203B41FA5}">
                      <a16:colId xmlns:a16="http://schemas.microsoft.com/office/drawing/2014/main" val="2647717934"/>
                    </a:ext>
                  </a:extLst>
                </a:gridCol>
                <a:gridCol w="3795229">
                  <a:extLst>
                    <a:ext uri="{9D8B030D-6E8A-4147-A177-3AD203B41FA5}">
                      <a16:colId xmlns:a16="http://schemas.microsoft.com/office/drawing/2014/main" val="3690385471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671946740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694824993"/>
                    </a:ext>
                  </a:extLst>
                </a:gridCol>
              </a:tblGrid>
              <a:tr h="66883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Finansēšanas struktūra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err="1"/>
                        <a:t>Max.summa</a:t>
                      </a:r>
                      <a:r>
                        <a:rPr lang="lv-LV" sz="1800" dirty="0"/>
                        <a:t> </a:t>
                      </a:r>
                      <a:r>
                        <a:rPr lang="lv-LV" sz="1800" dirty="0" err="1"/>
                        <a:t>Altum</a:t>
                      </a:r>
                      <a:endParaRPr lang="lv-LV" sz="18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Klienta līdzdalība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/>
                        <a:t>Bankas aizdevums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76276304"/>
                  </a:ext>
                </a:extLst>
              </a:tr>
              <a:tr h="844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KA* + Klients</a:t>
                      </a:r>
                    </a:p>
                    <a:p>
                      <a:endParaRPr lang="lv-LV" sz="16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</a:rPr>
                        <a:t>līdz 30% no investīciju projekta attiecināmām izmaksām (maksimāli 10 milj. EUR)</a:t>
                      </a:r>
                      <a:endParaRPr lang="lv-LV" sz="16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Min. 70%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n/a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35519716"/>
                  </a:ext>
                </a:extLst>
              </a:tr>
              <a:tr h="312985">
                <a:tc>
                  <a:txBody>
                    <a:bodyPr/>
                    <a:lstStyle/>
                    <a:p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KA* + Klients</a:t>
                      </a:r>
                    </a:p>
                    <a:p>
                      <a:r>
                        <a:rPr lang="lv-LV" sz="1600" b="1" dirty="0"/>
                        <a:t>+ Banka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</a:rPr>
                        <a:t>līdz 30% no investīciju projekta attiecināmām izmaksām (maksimāli 10 milj. EUR)</a:t>
                      </a:r>
                      <a:endParaRPr lang="lv-LV" sz="16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Min. 10%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Vienāds vai lielāks par </a:t>
                      </a:r>
                      <a:r>
                        <a:rPr lang="lv-LV" sz="1600" dirty="0" err="1"/>
                        <a:t>Altum</a:t>
                      </a:r>
                      <a:r>
                        <a:rPr lang="lv-LV" sz="1600" dirty="0"/>
                        <a:t> aizdevumu ar KA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1829069"/>
                  </a:ext>
                </a:extLst>
              </a:tr>
              <a:tr h="1091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KA* + Klients + Banka + </a:t>
                      </a:r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</a:t>
                      </a:r>
                      <a:r>
                        <a:rPr lang="lv-LV" sz="1600" b="1" dirty="0" err="1"/>
                        <a:t>Papildaizdevums</a:t>
                      </a:r>
                      <a:endParaRPr lang="lv-LV" sz="16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Aizdevums ar KA: </a:t>
                      </a:r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</a:rPr>
                        <a:t>līdz 30% no investīciju projekta attiecināmām izmaksām (maksimāli 10 milj. EUR)</a:t>
                      </a:r>
                      <a:endParaRPr lang="lv-LV" sz="1600" dirty="0"/>
                    </a:p>
                    <a:p>
                      <a:r>
                        <a:rPr lang="lv-LV" sz="1600" dirty="0"/>
                        <a:t>+ </a:t>
                      </a:r>
                      <a:r>
                        <a:rPr lang="lv-LV" sz="1600" dirty="0" err="1"/>
                        <a:t>Papildaizdevums</a:t>
                      </a:r>
                      <a:r>
                        <a:rPr lang="lv-LV" sz="1600" dirty="0"/>
                        <a:t> līdz 30 milj. EUR**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Min. 10%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Vienāds vai lielāks par </a:t>
                      </a:r>
                      <a:r>
                        <a:rPr lang="lv-LV" sz="1600" dirty="0" err="1"/>
                        <a:t>Altum</a:t>
                      </a:r>
                      <a:r>
                        <a:rPr lang="lv-LV" sz="1600" dirty="0"/>
                        <a:t> aizdevumu ar KA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62466168"/>
                  </a:ext>
                </a:extLst>
              </a:tr>
              <a:tr h="1091261">
                <a:tc>
                  <a:txBody>
                    <a:bodyPr/>
                    <a:lstStyle/>
                    <a:p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KA* + Klients</a:t>
                      </a:r>
                    </a:p>
                    <a:p>
                      <a:r>
                        <a:rPr lang="lv-LV" sz="1600" b="1" dirty="0" err="1"/>
                        <a:t>Altum</a:t>
                      </a:r>
                      <a:r>
                        <a:rPr lang="lv-LV" sz="1600" b="1" dirty="0"/>
                        <a:t> </a:t>
                      </a:r>
                      <a:r>
                        <a:rPr lang="lv-LV" sz="1600" b="1" dirty="0" err="1"/>
                        <a:t>Papildaizdevums</a:t>
                      </a:r>
                      <a:endParaRPr lang="lv-LV" sz="1600" b="1" dirty="0"/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Aizdevums ar KA: </a:t>
                      </a:r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</a:rPr>
                        <a:t>līdz 30% no investīciju projekta attiecināmām izmaksām (maksimāli 10 milj. EUR)</a:t>
                      </a:r>
                      <a:endParaRPr lang="lv-LV" sz="1600" dirty="0"/>
                    </a:p>
                    <a:p>
                      <a:r>
                        <a:rPr lang="lv-LV" sz="1600" dirty="0"/>
                        <a:t>+ </a:t>
                      </a:r>
                      <a:r>
                        <a:rPr lang="lv-LV" sz="1600" dirty="0" err="1"/>
                        <a:t>Papildaizdevums</a:t>
                      </a:r>
                      <a:r>
                        <a:rPr lang="lv-LV" sz="1600" dirty="0"/>
                        <a:t> līdz 30 milj. EUR**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25%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n/a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5215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68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7EFFF0-F4FD-C553-F599-C6593512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4540F-0975-4EA6-C4CE-0F69534D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2920888"/>
            <a:ext cx="5558589" cy="427817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highlight>
                  <a:srgbClr val="C1D82F"/>
                </a:highlight>
              </a:rPr>
              <a:t>Kur meklēt informāciju?</a:t>
            </a:r>
          </a:p>
        </p:txBody>
      </p:sp>
      <p:pic>
        <p:nvPicPr>
          <p:cNvPr id="8" name="Picture 7" descr="A hand cursor with a black background&#10;&#10;Description automatically generated">
            <a:extLst>
              <a:ext uri="{FF2B5EF4-FFF2-40B4-BE49-F238E27FC236}">
                <a16:creationId xmlns:a16="http://schemas.microsoft.com/office/drawing/2014/main" id="{319F8565-B083-3FC5-050B-2A97A8672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383" y="4993105"/>
            <a:ext cx="1046748" cy="10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1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1">
            <a:extLst>
              <a:ext uri="{FF2B5EF4-FFF2-40B4-BE49-F238E27FC236}">
                <a16:creationId xmlns:a16="http://schemas.microsoft.com/office/drawing/2014/main" id="{CCAA2799-3E72-4DD8-9544-6641CEBCAA87}"/>
              </a:ext>
            </a:extLst>
          </p:cNvPr>
          <p:cNvGrpSpPr/>
          <p:nvPr/>
        </p:nvGrpSpPr>
        <p:grpSpPr>
          <a:xfrm>
            <a:off x="10455975" y="5043555"/>
            <a:ext cx="897825" cy="970250"/>
            <a:chOff x="1205235" y="4964796"/>
            <a:chExt cx="1029173" cy="1112194"/>
          </a:xfrm>
          <a:noFill/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D25AE107-18D6-43C9-9C89-1344C217780D}"/>
                </a:ext>
              </a:extLst>
            </p:cNvPr>
            <p:cNvSpPr/>
            <p:nvPr/>
          </p:nvSpPr>
          <p:spPr>
            <a:xfrm>
              <a:off x="1925943" y="5426422"/>
              <a:ext cx="6441" cy="36500"/>
            </a:xfrm>
            <a:custGeom>
              <a:avLst/>
              <a:gdLst>
                <a:gd name="connsiteX0" fmla="*/ 0 w 6441"/>
                <a:gd name="connsiteY0" fmla="*/ 0 h 36500"/>
                <a:gd name="connsiteX1" fmla="*/ 6441 w 6441"/>
                <a:gd name="connsiteY1" fmla="*/ 36500 h 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1" h="36500">
                  <a:moveTo>
                    <a:pt x="0" y="0"/>
                  </a:moveTo>
                  <a:cubicBezTo>
                    <a:pt x="2863" y="11451"/>
                    <a:pt x="5725" y="24333"/>
                    <a:pt x="6441" y="36500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02DC9F9-A29F-4259-9D2E-DEA965E2A96C}"/>
                </a:ext>
              </a:extLst>
            </p:cNvPr>
            <p:cNvSpPr/>
            <p:nvPr/>
          </p:nvSpPr>
          <p:spPr>
            <a:xfrm>
              <a:off x="1720537" y="5269684"/>
              <a:ext cx="178924" cy="98050"/>
            </a:xfrm>
            <a:custGeom>
              <a:avLst/>
              <a:gdLst>
                <a:gd name="connsiteX0" fmla="*/ 0 w 178924"/>
                <a:gd name="connsiteY0" fmla="*/ 0 h 98050"/>
                <a:gd name="connsiteX1" fmla="*/ 178924 w 178924"/>
                <a:gd name="connsiteY1" fmla="*/ 98051 h 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924" h="98050">
                  <a:moveTo>
                    <a:pt x="0" y="0"/>
                  </a:moveTo>
                  <a:cubicBezTo>
                    <a:pt x="75148" y="0"/>
                    <a:pt x="140993" y="39363"/>
                    <a:pt x="178924" y="98051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 dirty="0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81EA6D57-A14E-49F1-AE21-303F2E9989F0}"/>
                </a:ext>
              </a:extLst>
            </p:cNvPr>
            <p:cNvSpPr/>
            <p:nvPr/>
          </p:nvSpPr>
          <p:spPr>
            <a:xfrm>
              <a:off x="1407777" y="5168054"/>
              <a:ext cx="625520" cy="833788"/>
            </a:xfrm>
            <a:custGeom>
              <a:avLst/>
              <a:gdLst>
                <a:gd name="connsiteX0" fmla="*/ 625520 w 625520"/>
                <a:gd name="connsiteY0" fmla="*/ 312760 h 833788"/>
                <a:gd name="connsiteX1" fmla="*/ 312760 w 625520"/>
                <a:gd name="connsiteY1" fmla="*/ 0 h 833788"/>
                <a:gd name="connsiteX2" fmla="*/ 0 w 625520"/>
                <a:gd name="connsiteY2" fmla="*/ 312760 h 833788"/>
                <a:gd name="connsiteX3" fmla="*/ 126679 w 625520"/>
                <a:gd name="connsiteY3" fmla="*/ 563970 h 833788"/>
                <a:gd name="connsiteX4" fmla="*/ 167473 w 625520"/>
                <a:gd name="connsiteY4" fmla="*/ 644844 h 833788"/>
                <a:gd name="connsiteX5" fmla="*/ 167473 w 625520"/>
                <a:gd name="connsiteY5" fmla="*/ 833788 h 833788"/>
                <a:gd name="connsiteX6" fmla="*/ 458762 w 625520"/>
                <a:gd name="connsiteY6" fmla="*/ 833788 h 833788"/>
                <a:gd name="connsiteX7" fmla="*/ 458762 w 625520"/>
                <a:gd name="connsiteY7" fmla="*/ 644844 h 833788"/>
                <a:gd name="connsiteX8" fmla="*/ 499557 w 625520"/>
                <a:gd name="connsiteY8" fmla="*/ 563970 h 833788"/>
                <a:gd name="connsiteX9" fmla="*/ 625520 w 625520"/>
                <a:gd name="connsiteY9" fmla="*/ 312760 h 8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520" h="833788">
                  <a:moveTo>
                    <a:pt x="625520" y="312760"/>
                  </a:moveTo>
                  <a:cubicBezTo>
                    <a:pt x="625520" y="140277"/>
                    <a:pt x="485243" y="0"/>
                    <a:pt x="312760" y="0"/>
                  </a:cubicBezTo>
                  <a:cubicBezTo>
                    <a:pt x="140277" y="0"/>
                    <a:pt x="0" y="140277"/>
                    <a:pt x="0" y="312760"/>
                  </a:cubicBezTo>
                  <a:cubicBezTo>
                    <a:pt x="0" y="415821"/>
                    <a:pt x="50099" y="506715"/>
                    <a:pt x="126679" y="563970"/>
                  </a:cubicBezTo>
                  <a:cubicBezTo>
                    <a:pt x="152444" y="582578"/>
                    <a:pt x="167473" y="612638"/>
                    <a:pt x="167473" y="644844"/>
                  </a:cubicBezTo>
                  <a:lnTo>
                    <a:pt x="167473" y="833788"/>
                  </a:lnTo>
                  <a:lnTo>
                    <a:pt x="458762" y="833788"/>
                  </a:lnTo>
                  <a:lnTo>
                    <a:pt x="458762" y="644844"/>
                  </a:lnTo>
                  <a:cubicBezTo>
                    <a:pt x="458762" y="613353"/>
                    <a:pt x="473792" y="583294"/>
                    <a:pt x="499557" y="563970"/>
                  </a:cubicBezTo>
                  <a:cubicBezTo>
                    <a:pt x="576137" y="506715"/>
                    <a:pt x="625520" y="415105"/>
                    <a:pt x="625520" y="312760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A77526B2-F18B-4179-AFA6-90A2570BCC91}"/>
                </a:ext>
              </a:extLst>
            </p:cNvPr>
            <p:cNvSpPr/>
            <p:nvPr/>
          </p:nvSpPr>
          <p:spPr>
            <a:xfrm>
              <a:off x="1575251" y="5846536"/>
              <a:ext cx="291289" cy="7156"/>
            </a:xfrm>
            <a:custGeom>
              <a:avLst/>
              <a:gdLst>
                <a:gd name="connsiteX0" fmla="*/ 0 w 291289"/>
                <a:gd name="connsiteY0" fmla="*/ 0 h 7156"/>
                <a:gd name="connsiteX1" fmla="*/ 291289 w 291289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289" h="7156">
                  <a:moveTo>
                    <a:pt x="0" y="0"/>
                  </a:moveTo>
                  <a:lnTo>
                    <a:pt x="291289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451710C2-4701-4E1F-826E-35FDE56D1DAD}"/>
                </a:ext>
              </a:extLst>
            </p:cNvPr>
            <p:cNvSpPr/>
            <p:nvPr/>
          </p:nvSpPr>
          <p:spPr>
            <a:xfrm>
              <a:off x="1575251" y="5924547"/>
              <a:ext cx="291289" cy="7156"/>
            </a:xfrm>
            <a:custGeom>
              <a:avLst/>
              <a:gdLst>
                <a:gd name="connsiteX0" fmla="*/ 0 w 291289"/>
                <a:gd name="connsiteY0" fmla="*/ 0 h 7156"/>
                <a:gd name="connsiteX1" fmla="*/ 291289 w 291289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289" h="7156">
                  <a:moveTo>
                    <a:pt x="0" y="0"/>
                  </a:moveTo>
                  <a:lnTo>
                    <a:pt x="291289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008A94B-C411-4FA9-915A-287B4D5923AF}"/>
                </a:ext>
              </a:extLst>
            </p:cNvPr>
            <p:cNvSpPr/>
            <p:nvPr/>
          </p:nvSpPr>
          <p:spPr>
            <a:xfrm>
              <a:off x="1574535" y="6001842"/>
              <a:ext cx="292004" cy="75148"/>
            </a:xfrm>
            <a:custGeom>
              <a:avLst/>
              <a:gdLst>
                <a:gd name="connsiteX0" fmla="*/ 292005 w 292004"/>
                <a:gd name="connsiteY0" fmla="*/ 0 h 75148"/>
                <a:gd name="connsiteX1" fmla="*/ 253357 w 292004"/>
                <a:gd name="connsiteY1" fmla="*/ 49383 h 75148"/>
                <a:gd name="connsiteX2" fmla="*/ 200395 w 292004"/>
                <a:gd name="connsiteY2" fmla="*/ 75148 h 75148"/>
                <a:gd name="connsiteX3" fmla="*/ 91609 w 292004"/>
                <a:gd name="connsiteY3" fmla="*/ 75148 h 75148"/>
                <a:gd name="connsiteX4" fmla="*/ 38648 w 292004"/>
                <a:gd name="connsiteY4" fmla="*/ 49383 h 75148"/>
                <a:gd name="connsiteX5" fmla="*/ 0 w 292004"/>
                <a:gd name="connsiteY5" fmla="*/ 0 h 7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004" h="75148">
                  <a:moveTo>
                    <a:pt x="292005" y="0"/>
                  </a:moveTo>
                  <a:lnTo>
                    <a:pt x="253357" y="49383"/>
                  </a:lnTo>
                  <a:cubicBezTo>
                    <a:pt x="240475" y="65844"/>
                    <a:pt x="221151" y="75148"/>
                    <a:pt x="200395" y="75148"/>
                  </a:cubicBezTo>
                  <a:lnTo>
                    <a:pt x="91609" y="75148"/>
                  </a:lnTo>
                  <a:cubicBezTo>
                    <a:pt x="70854" y="75148"/>
                    <a:pt x="51530" y="65844"/>
                    <a:pt x="38648" y="49383"/>
                  </a:cubicBezTo>
                  <a:lnTo>
                    <a:pt x="0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65B0B93-6B28-4216-96AB-CE757048B72F}"/>
                </a:ext>
              </a:extLst>
            </p:cNvPr>
            <p:cNvSpPr/>
            <p:nvPr/>
          </p:nvSpPr>
          <p:spPr>
            <a:xfrm>
              <a:off x="1720537" y="4964796"/>
              <a:ext cx="7156" cy="88030"/>
            </a:xfrm>
            <a:custGeom>
              <a:avLst/>
              <a:gdLst>
                <a:gd name="connsiteX0" fmla="*/ 0 w 7156"/>
                <a:gd name="connsiteY0" fmla="*/ 88031 h 88030"/>
                <a:gd name="connsiteX1" fmla="*/ 0 w 7156"/>
                <a:gd name="connsiteY1" fmla="*/ 0 h 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" h="88030">
                  <a:moveTo>
                    <a:pt x="0" y="88031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9DEABF90-0725-41CC-80AA-8626B9468ADE}"/>
                </a:ext>
              </a:extLst>
            </p:cNvPr>
            <p:cNvSpPr/>
            <p:nvPr/>
          </p:nvSpPr>
          <p:spPr>
            <a:xfrm>
              <a:off x="1356247" y="5115093"/>
              <a:ext cx="62981" cy="62265"/>
            </a:xfrm>
            <a:custGeom>
              <a:avLst/>
              <a:gdLst>
                <a:gd name="connsiteX0" fmla="*/ 62981 w 62981"/>
                <a:gd name="connsiteY0" fmla="*/ 62266 h 62265"/>
                <a:gd name="connsiteX1" fmla="*/ 0 w 62981"/>
                <a:gd name="connsiteY1" fmla="*/ 0 h 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81" h="62265">
                  <a:moveTo>
                    <a:pt x="62981" y="62266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89F9AB00-6D78-402F-A197-66C415FC4357}"/>
                </a:ext>
              </a:extLst>
            </p:cNvPr>
            <p:cNvSpPr/>
            <p:nvPr/>
          </p:nvSpPr>
          <p:spPr>
            <a:xfrm>
              <a:off x="1205235" y="5478667"/>
              <a:ext cx="88030" cy="7156"/>
            </a:xfrm>
            <a:custGeom>
              <a:avLst/>
              <a:gdLst>
                <a:gd name="connsiteX0" fmla="*/ 88031 w 88030"/>
                <a:gd name="connsiteY0" fmla="*/ 0 h 7156"/>
                <a:gd name="connsiteX1" fmla="*/ 0 w 88030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030" h="7156">
                  <a:moveTo>
                    <a:pt x="88031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C501A0D-ED70-4CB1-8180-33AA4BA22D04}"/>
                </a:ext>
              </a:extLst>
            </p:cNvPr>
            <p:cNvSpPr/>
            <p:nvPr/>
          </p:nvSpPr>
          <p:spPr>
            <a:xfrm>
              <a:off x="1355531" y="5781408"/>
              <a:ext cx="60834" cy="61550"/>
            </a:xfrm>
            <a:custGeom>
              <a:avLst/>
              <a:gdLst>
                <a:gd name="connsiteX0" fmla="*/ 60834 w 60834"/>
                <a:gd name="connsiteY0" fmla="*/ 0 h 61550"/>
                <a:gd name="connsiteX1" fmla="*/ 0 w 60834"/>
                <a:gd name="connsiteY1" fmla="*/ 61550 h 6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34" h="61550">
                  <a:moveTo>
                    <a:pt x="60834" y="0"/>
                  </a:moveTo>
                  <a:lnTo>
                    <a:pt x="0" y="6155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37CDD5AA-C264-4889-B355-9531F192E9ED}"/>
                </a:ext>
              </a:extLst>
            </p:cNvPr>
            <p:cNvSpPr/>
            <p:nvPr/>
          </p:nvSpPr>
          <p:spPr>
            <a:xfrm>
              <a:off x="2022562" y="5783555"/>
              <a:ext cx="60834" cy="60834"/>
            </a:xfrm>
            <a:custGeom>
              <a:avLst/>
              <a:gdLst>
                <a:gd name="connsiteX0" fmla="*/ 60834 w 60834"/>
                <a:gd name="connsiteY0" fmla="*/ 60834 h 60834"/>
                <a:gd name="connsiteX1" fmla="*/ 0 w 60834"/>
                <a:gd name="connsiteY1" fmla="*/ 0 h 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34" h="60834">
                  <a:moveTo>
                    <a:pt x="60834" y="60834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98D5DC1A-71E3-47A6-9F68-1E4AB80B06EF}"/>
                </a:ext>
              </a:extLst>
            </p:cNvPr>
            <p:cNvSpPr/>
            <p:nvPr/>
          </p:nvSpPr>
          <p:spPr>
            <a:xfrm>
              <a:off x="2148525" y="5480099"/>
              <a:ext cx="85883" cy="7156"/>
            </a:xfrm>
            <a:custGeom>
              <a:avLst/>
              <a:gdLst>
                <a:gd name="connsiteX0" fmla="*/ 85884 w 85883"/>
                <a:gd name="connsiteY0" fmla="*/ 0 h 7156"/>
                <a:gd name="connsiteX1" fmla="*/ 0 w 85883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83" h="7156">
                  <a:moveTo>
                    <a:pt x="85884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46730483-7509-49B7-A276-2FDC05C00DD3}"/>
                </a:ext>
              </a:extLst>
            </p:cNvPr>
            <p:cNvSpPr/>
            <p:nvPr/>
          </p:nvSpPr>
          <p:spPr>
            <a:xfrm>
              <a:off x="2022562" y="5115809"/>
              <a:ext cx="61550" cy="62265"/>
            </a:xfrm>
            <a:custGeom>
              <a:avLst/>
              <a:gdLst>
                <a:gd name="connsiteX0" fmla="*/ 61550 w 61550"/>
                <a:gd name="connsiteY0" fmla="*/ 0 h 62265"/>
                <a:gd name="connsiteX1" fmla="*/ 0 w 61550"/>
                <a:gd name="connsiteY1" fmla="*/ 62266 h 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50" h="62265">
                  <a:moveTo>
                    <a:pt x="61550" y="0"/>
                  </a:moveTo>
                  <a:lnTo>
                    <a:pt x="0" y="62266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199D71C-ADD4-4015-8793-9597261EE02E}"/>
              </a:ext>
            </a:extLst>
          </p:cNvPr>
          <p:cNvSpPr txBox="1">
            <a:spLocks/>
          </p:cNvSpPr>
          <p:nvPr/>
        </p:nvSpPr>
        <p:spPr>
          <a:xfrm>
            <a:off x="7336312" y="5120350"/>
            <a:ext cx="2273514" cy="49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latin typeface="+mn-lt"/>
              </a:rPr>
              <a:t>Irina </a:t>
            </a:r>
            <a:r>
              <a:rPr lang="lv-LV" sz="1600" dirty="0" err="1">
                <a:latin typeface="+mn-lt"/>
              </a:rPr>
              <a:t>Nožkina</a:t>
            </a:r>
            <a:endParaRPr lang="lv-LV" sz="1600" dirty="0">
              <a:latin typeface="+mn-l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D27F54-C0B9-497B-B5FF-98B1677A7F5D}"/>
              </a:ext>
            </a:extLst>
          </p:cNvPr>
          <p:cNvSpPr txBox="1">
            <a:spLocks/>
          </p:cNvSpPr>
          <p:nvPr/>
        </p:nvSpPr>
        <p:spPr>
          <a:xfrm>
            <a:off x="7336312" y="5819006"/>
            <a:ext cx="2396710" cy="28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irina.nozkina@altum.lv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4FAB4BB-52A0-4803-8240-82311B978782}"/>
              </a:ext>
            </a:extLst>
          </p:cNvPr>
          <p:cNvSpPr txBox="1">
            <a:spLocks/>
          </p:cNvSpPr>
          <p:nvPr/>
        </p:nvSpPr>
        <p:spPr>
          <a:xfrm>
            <a:off x="1262638" y="5819006"/>
            <a:ext cx="2392680" cy="342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b="1" dirty="0"/>
              <a:t>www.altum.lv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DB20EE9-2920-9B43-A487-44C84A139F2A}"/>
              </a:ext>
            </a:extLst>
          </p:cNvPr>
          <p:cNvSpPr txBox="1">
            <a:spLocks/>
          </p:cNvSpPr>
          <p:nvPr/>
        </p:nvSpPr>
        <p:spPr>
          <a:xfrm>
            <a:off x="7333751" y="5562920"/>
            <a:ext cx="2079392" cy="286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dirty="0"/>
              <a:t>25 655 819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766D1A53-57C2-FB49-BE8E-33ED486C2C94}"/>
              </a:ext>
            </a:extLst>
          </p:cNvPr>
          <p:cNvSpPr txBox="1">
            <a:spLocks/>
          </p:cNvSpPr>
          <p:nvPr/>
        </p:nvSpPr>
        <p:spPr>
          <a:xfrm>
            <a:off x="1041371" y="2565902"/>
            <a:ext cx="10515600" cy="71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v-LV" dirty="0">
                <a:highlight>
                  <a:srgbClr val="C1D82F"/>
                </a:highlight>
              </a:rPr>
              <a:t>Gaidīsim Jūsu pieteikumus!</a:t>
            </a:r>
            <a:endParaRPr lang="en-US" dirty="0">
              <a:highlight>
                <a:srgbClr val="C1D82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196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DE8A04-AEB9-63D0-649D-506B21646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738"/>
            <a:ext cx="10515600" cy="719529"/>
          </a:xfrm>
        </p:spPr>
        <p:txBody>
          <a:bodyPr/>
          <a:lstStyle/>
          <a:p>
            <a:r>
              <a:rPr lang="lv-LV" dirty="0"/>
              <a:t>Saturs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79E49-1316-B508-9A8A-5CDF60D1FD27}"/>
              </a:ext>
            </a:extLst>
          </p:cNvPr>
          <p:cNvSpPr txBox="1"/>
          <p:nvPr/>
        </p:nvSpPr>
        <p:spPr>
          <a:xfrm>
            <a:off x="593407" y="1981069"/>
            <a:ext cx="9876791" cy="40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LV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01B5CE"/>
              </a:buClr>
              <a:buFont typeface="System Font Regular"/>
              <a:buChar char="⎼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B5CC"/>
              </a:buClr>
              <a:buFont typeface="System Font Regular"/>
              <a:buChar char="⎼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/>
              <a:t>ALTUM investīciju aizdevums ar kapitāla atlaidi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/>
              <a:t>ALTUM </a:t>
            </a:r>
            <a:r>
              <a:rPr lang="lv-LV" sz="2800" dirty="0" err="1"/>
              <a:t>papildaizdevums</a:t>
            </a:r>
            <a:endParaRPr lang="lv-LV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2800" dirty="0"/>
              <a:t>Finansēšanas struktūra</a:t>
            </a:r>
          </a:p>
          <a:p>
            <a:pPr marL="0" indent="0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72320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265BA-148F-4978-AE2D-F5D842B70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669" y="5768256"/>
            <a:ext cx="10024661" cy="401963"/>
          </a:xfrm>
        </p:spPr>
        <p:txBody>
          <a:bodyPr>
            <a:normAutofit fontScale="47500" lnSpcReduction="20000"/>
          </a:bodyPr>
          <a:lstStyle/>
          <a:p>
            <a:r>
              <a:rPr lang="lv-LV" dirty="0"/>
              <a:t>ALTUM uzsāk aizdevuma pieteikuma ar kapitāla atlaidi (projekta) vērtēšanu</a:t>
            </a:r>
            <a:r>
              <a:rPr lang="lv-LV" b="1" dirty="0"/>
              <a:t> pēc pieteikuma saņemšanas!</a:t>
            </a:r>
            <a:endParaRPr lang="en-US" b="1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D74B1A3-CB4D-649C-3EB1-E8B8AAA4CA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533525"/>
            <a:ext cx="12192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28811-645D-F6DE-FA4E-EB1D4C3D7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58" y="2061313"/>
            <a:ext cx="12326474" cy="2883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FD132-65B1-B93F-6E2D-C3FF504C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06" y="260041"/>
            <a:ext cx="11369702" cy="1273484"/>
          </a:xfrm>
        </p:spPr>
        <p:txBody>
          <a:bodyPr>
            <a:normAutofit fontScale="90000"/>
          </a:bodyPr>
          <a:lstStyle/>
          <a:p>
            <a:br>
              <a:rPr lang="lv-LV" sz="4800" dirty="0"/>
            </a:br>
            <a:r>
              <a:rPr lang="lv-LV" sz="4000" dirty="0"/>
              <a:t>aizdevums ar kapitāla atlaidi </a:t>
            </a:r>
            <a:endParaRPr lang="lv-LV" sz="3600" b="0" dirty="0"/>
          </a:p>
        </p:txBody>
      </p:sp>
    </p:spTree>
    <p:extLst>
      <p:ext uri="{BB962C8B-B14F-4D97-AF65-F5344CB8AC3E}">
        <p14:creationId xmlns:p14="http://schemas.microsoft.com/office/powerpoint/2010/main" val="269387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54C5-2AAD-4DBB-BA84-A14FA34C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88761"/>
            <a:ext cx="7528380" cy="855634"/>
          </a:xfrm>
        </p:spPr>
        <p:txBody>
          <a:bodyPr>
            <a:normAutofit/>
          </a:bodyPr>
          <a:lstStyle/>
          <a:p>
            <a:r>
              <a:rPr lang="lv-LV" dirty="0">
                <a:highlight>
                  <a:srgbClr val="6AC2BB"/>
                </a:highlight>
              </a:rPr>
              <a:t>KO MĒS VĒRTĒJAM?</a:t>
            </a:r>
            <a:endParaRPr lang="en-US" dirty="0">
              <a:highlight>
                <a:srgbClr val="6AC2BB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A0F38-6EBD-49D1-A396-9B0F30150DDA}"/>
              </a:ext>
            </a:extLst>
          </p:cNvPr>
          <p:cNvSpPr txBox="1"/>
          <p:nvPr/>
        </p:nvSpPr>
        <p:spPr>
          <a:xfrm>
            <a:off x="888087" y="2461694"/>
            <a:ext cx="9876791" cy="40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LV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01B5CE"/>
              </a:buClr>
              <a:buFont typeface="System Font Regular"/>
              <a:buChar char="⎼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1B5CC"/>
              </a:buClr>
              <a:buFont typeface="System Font Regular"/>
              <a:buChar char="⎼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dirty="0"/>
              <a:t>AML</a:t>
            </a:r>
            <a:endParaRPr lang="en-US" dirty="0"/>
          </a:p>
          <a:p>
            <a:r>
              <a:rPr lang="lv-LV" dirty="0"/>
              <a:t>Atbilstība programmas aizdevuma nosacījumiem </a:t>
            </a:r>
            <a:endParaRPr lang="en-US" dirty="0"/>
          </a:p>
          <a:p>
            <a:r>
              <a:rPr lang="lv-LV" dirty="0"/>
              <a:t>Darījuma finanšu struktūra </a:t>
            </a:r>
            <a:endParaRPr lang="en-US" dirty="0"/>
          </a:p>
          <a:p>
            <a:r>
              <a:rPr lang="lv-LV" dirty="0"/>
              <a:t>Uzņēmuma un projekta dzīvotspējas vērtējums</a:t>
            </a:r>
            <a:endParaRPr lang="en-US" dirty="0"/>
          </a:p>
        </p:txBody>
      </p:sp>
      <p:grpSp>
        <p:nvGrpSpPr>
          <p:cNvPr id="31" name="Graphic 2">
            <a:extLst>
              <a:ext uri="{FF2B5EF4-FFF2-40B4-BE49-F238E27FC236}">
                <a16:creationId xmlns:a16="http://schemas.microsoft.com/office/drawing/2014/main" id="{93865F21-F30C-4105-BB62-B5206AA8B412}"/>
              </a:ext>
            </a:extLst>
          </p:cNvPr>
          <p:cNvGrpSpPr/>
          <p:nvPr/>
        </p:nvGrpSpPr>
        <p:grpSpPr>
          <a:xfrm>
            <a:off x="9856671" y="4724797"/>
            <a:ext cx="1208987" cy="1120460"/>
            <a:chOff x="4138880" y="5072893"/>
            <a:chExt cx="911260" cy="844534"/>
          </a:xfrm>
          <a:noFill/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C6D2BA8F-362E-4EE2-A571-FDE341EFAB42}"/>
                </a:ext>
              </a:extLst>
            </p:cNvPr>
            <p:cNvSpPr/>
            <p:nvPr/>
          </p:nvSpPr>
          <p:spPr>
            <a:xfrm>
              <a:off x="4830245" y="5788601"/>
              <a:ext cx="53677" cy="7156"/>
            </a:xfrm>
            <a:custGeom>
              <a:avLst/>
              <a:gdLst>
                <a:gd name="connsiteX0" fmla="*/ 53678 w 53677"/>
                <a:gd name="connsiteY0" fmla="*/ 0 h 7156"/>
                <a:gd name="connsiteX1" fmla="*/ 0 w 53677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77" h="7156">
                  <a:moveTo>
                    <a:pt x="53678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DB815E2B-61E6-40D6-AB76-28B9CB1C4435}"/>
                </a:ext>
              </a:extLst>
            </p:cNvPr>
            <p:cNvSpPr/>
            <p:nvPr/>
          </p:nvSpPr>
          <p:spPr>
            <a:xfrm>
              <a:off x="4840265" y="5649040"/>
              <a:ext cx="79442" cy="7156"/>
            </a:xfrm>
            <a:custGeom>
              <a:avLst/>
              <a:gdLst>
                <a:gd name="connsiteX0" fmla="*/ 79443 w 79442"/>
                <a:gd name="connsiteY0" fmla="*/ 0 h 7156"/>
                <a:gd name="connsiteX1" fmla="*/ 0 w 79442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42" h="7156">
                  <a:moveTo>
                    <a:pt x="79443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AB61E805-8B55-4299-B4DF-5C8605122130}"/>
                </a:ext>
              </a:extLst>
            </p:cNvPr>
            <p:cNvSpPr/>
            <p:nvPr/>
          </p:nvSpPr>
          <p:spPr>
            <a:xfrm>
              <a:off x="4850284" y="5508764"/>
              <a:ext cx="95903" cy="7156"/>
            </a:xfrm>
            <a:custGeom>
              <a:avLst/>
              <a:gdLst>
                <a:gd name="connsiteX0" fmla="*/ 95903 w 95903"/>
                <a:gd name="connsiteY0" fmla="*/ 0 h 7156"/>
                <a:gd name="connsiteX1" fmla="*/ 0 w 95903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03" h="7156">
                  <a:moveTo>
                    <a:pt x="95903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89BD768A-FFD8-491F-B891-E4E7EADB980C}"/>
                </a:ext>
              </a:extLst>
            </p:cNvPr>
            <p:cNvSpPr/>
            <p:nvPr/>
          </p:nvSpPr>
          <p:spPr>
            <a:xfrm>
              <a:off x="4138880" y="5337712"/>
              <a:ext cx="243337" cy="579715"/>
            </a:xfrm>
            <a:custGeom>
              <a:avLst/>
              <a:gdLst>
                <a:gd name="connsiteX0" fmla="*/ 39363 w 243337"/>
                <a:gd name="connsiteY0" fmla="*/ 579715 h 579715"/>
                <a:gd name="connsiteX1" fmla="*/ 213994 w 243337"/>
                <a:gd name="connsiteY1" fmla="*/ 579715 h 579715"/>
                <a:gd name="connsiteX2" fmla="*/ 243337 w 243337"/>
                <a:gd name="connsiteY2" fmla="*/ 550372 h 579715"/>
                <a:gd name="connsiteX3" fmla="*/ 243337 w 243337"/>
                <a:gd name="connsiteY3" fmla="*/ 29344 h 579715"/>
                <a:gd name="connsiteX4" fmla="*/ 213994 w 243337"/>
                <a:gd name="connsiteY4" fmla="*/ 0 h 579715"/>
                <a:gd name="connsiteX5" fmla="*/ 39363 w 243337"/>
                <a:gd name="connsiteY5" fmla="*/ 0 h 579715"/>
                <a:gd name="connsiteX6" fmla="*/ 0 w 243337"/>
                <a:gd name="connsiteY6" fmla="*/ 39363 h 579715"/>
                <a:gd name="connsiteX7" fmla="*/ 0 w 243337"/>
                <a:gd name="connsiteY7" fmla="*/ 541068 h 579715"/>
                <a:gd name="connsiteX8" fmla="*/ 39363 w 243337"/>
                <a:gd name="connsiteY8" fmla="*/ 579715 h 5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37" h="579715">
                  <a:moveTo>
                    <a:pt x="39363" y="579715"/>
                  </a:moveTo>
                  <a:lnTo>
                    <a:pt x="213994" y="579715"/>
                  </a:lnTo>
                  <a:cubicBezTo>
                    <a:pt x="230455" y="579715"/>
                    <a:pt x="243337" y="566117"/>
                    <a:pt x="243337" y="550372"/>
                  </a:cubicBezTo>
                  <a:lnTo>
                    <a:pt x="243337" y="29344"/>
                  </a:lnTo>
                  <a:cubicBezTo>
                    <a:pt x="243337" y="12883"/>
                    <a:pt x="229739" y="0"/>
                    <a:pt x="213994" y="0"/>
                  </a:cubicBezTo>
                  <a:lnTo>
                    <a:pt x="39363" y="0"/>
                  </a:lnTo>
                  <a:cubicBezTo>
                    <a:pt x="17892" y="0"/>
                    <a:pt x="0" y="17892"/>
                    <a:pt x="0" y="39363"/>
                  </a:cubicBezTo>
                  <a:lnTo>
                    <a:pt x="0" y="541068"/>
                  </a:lnTo>
                  <a:cubicBezTo>
                    <a:pt x="0" y="561823"/>
                    <a:pt x="17892" y="579715"/>
                    <a:pt x="39363" y="579715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3BCCA79C-ADD7-4794-921E-F381447E6FA3}"/>
                </a:ext>
              </a:extLst>
            </p:cNvPr>
            <p:cNvSpPr/>
            <p:nvPr/>
          </p:nvSpPr>
          <p:spPr>
            <a:xfrm>
              <a:off x="4381502" y="5072893"/>
              <a:ext cx="668638" cy="843817"/>
            </a:xfrm>
            <a:custGeom>
              <a:avLst/>
              <a:gdLst>
                <a:gd name="connsiteX0" fmla="*/ 716 w 668638"/>
                <a:gd name="connsiteY0" fmla="*/ 802307 h 843817"/>
                <a:gd name="connsiteX1" fmla="*/ 499557 w 668638"/>
                <a:gd name="connsiteY1" fmla="*/ 843818 h 843817"/>
                <a:gd name="connsiteX2" fmla="*/ 571842 w 668638"/>
                <a:gd name="connsiteY2" fmla="*/ 780120 h 843817"/>
                <a:gd name="connsiteX3" fmla="*/ 501704 w 668638"/>
                <a:gd name="connsiteY3" fmla="*/ 716424 h 843817"/>
                <a:gd name="connsiteX4" fmla="*/ 531763 w 668638"/>
                <a:gd name="connsiteY4" fmla="*/ 716424 h 843817"/>
                <a:gd name="connsiteX5" fmla="*/ 604049 w 668638"/>
                <a:gd name="connsiteY5" fmla="*/ 651295 h 843817"/>
                <a:gd name="connsiteX6" fmla="*/ 533911 w 668638"/>
                <a:gd name="connsiteY6" fmla="*/ 576862 h 843817"/>
                <a:gd name="connsiteX7" fmla="*/ 563970 w 668638"/>
                <a:gd name="connsiteY7" fmla="*/ 576862 h 843817"/>
                <a:gd name="connsiteX8" fmla="*/ 636255 w 668638"/>
                <a:gd name="connsiteY8" fmla="*/ 511734 h 843817"/>
                <a:gd name="connsiteX9" fmla="*/ 566117 w 668638"/>
                <a:gd name="connsiteY9" fmla="*/ 437301 h 843817"/>
                <a:gd name="connsiteX10" fmla="*/ 596176 w 668638"/>
                <a:gd name="connsiteY10" fmla="*/ 437301 h 843817"/>
                <a:gd name="connsiteX11" fmla="*/ 668462 w 668638"/>
                <a:gd name="connsiteY11" fmla="*/ 372173 h 843817"/>
                <a:gd name="connsiteX12" fmla="*/ 598323 w 668638"/>
                <a:gd name="connsiteY12" fmla="*/ 297740 h 843817"/>
                <a:gd name="connsiteX13" fmla="*/ 342819 w 668638"/>
                <a:gd name="connsiteY13" fmla="*/ 297740 h 843817"/>
                <a:gd name="connsiteX14" fmla="*/ 309897 w 668638"/>
                <a:gd name="connsiteY14" fmla="*/ 256945 h 843817"/>
                <a:gd name="connsiteX15" fmla="*/ 283416 w 668638"/>
                <a:gd name="connsiteY15" fmla="*/ 32216 h 843817"/>
                <a:gd name="connsiteX16" fmla="*/ 175346 w 668638"/>
                <a:gd name="connsiteY16" fmla="*/ 55834 h 843817"/>
                <a:gd name="connsiteX17" fmla="*/ 0 w 668638"/>
                <a:gd name="connsiteY17" fmla="*/ 312770 h 8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638" h="843817">
                  <a:moveTo>
                    <a:pt x="716" y="802307"/>
                  </a:moveTo>
                  <a:cubicBezTo>
                    <a:pt x="716" y="802307"/>
                    <a:pt x="232602" y="843818"/>
                    <a:pt x="499557" y="843818"/>
                  </a:cubicBezTo>
                  <a:cubicBezTo>
                    <a:pt x="536773" y="843818"/>
                    <a:pt x="571842" y="823778"/>
                    <a:pt x="571842" y="780120"/>
                  </a:cubicBezTo>
                  <a:cubicBezTo>
                    <a:pt x="571842" y="744335"/>
                    <a:pt x="542499" y="716424"/>
                    <a:pt x="501704" y="716424"/>
                  </a:cubicBezTo>
                  <a:lnTo>
                    <a:pt x="531763" y="716424"/>
                  </a:lnTo>
                  <a:cubicBezTo>
                    <a:pt x="568980" y="716424"/>
                    <a:pt x="601902" y="688511"/>
                    <a:pt x="604049" y="651295"/>
                  </a:cubicBezTo>
                  <a:cubicBezTo>
                    <a:pt x="606912" y="610500"/>
                    <a:pt x="574705" y="576862"/>
                    <a:pt x="533911" y="576862"/>
                  </a:cubicBezTo>
                  <a:lnTo>
                    <a:pt x="563970" y="576862"/>
                  </a:lnTo>
                  <a:cubicBezTo>
                    <a:pt x="601186" y="576862"/>
                    <a:pt x="634108" y="548950"/>
                    <a:pt x="636255" y="511734"/>
                  </a:cubicBezTo>
                  <a:cubicBezTo>
                    <a:pt x="639118" y="470939"/>
                    <a:pt x="606912" y="437301"/>
                    <a:pt x="566117" y="437301"/>
                  </a:cubicBezTo>
                  <a:lnTo>
                    <a:pt x="596176" y="437301"/>
                  </a:lnTo>
                  <a:cubicBezTo>
                    <a:pt x="633393" y="437301"/>
                    <a:pt x="666315" y="409389"/>
                    <a:pt x="668462" y="372173"/>
                  </a:cubicBezTo>
                  <a:cubicBezTo>
                    <a:pt x="671325" y="331378"/>
                    <a:pt x="639118" y="297740"/>
                    <a:pt x="598323" y="297740"/>
                  </a:cubicBezTo>
                  <a:lnTo>
                    <a:pt x="342819" y="297740"/>
                  </a:lnTo>
                  <a:cubicBezTo>
                    <a:pt x="321348" y="297740"/>
                    <a:pt x="305603" y="277701"/>
                    <a:pt x="309897" y="256945"/>
                  </a:cubicBezTo>
                  <a:cubicBezTo>
                    <a:pt x="329221" y="168915"/>
                    <a:pt x="312760" y="93050"/>
                    <a:pt x="283416" y="32216"/>
                  </a:cubicBezTo>
                  <a:cubicBezTo>
                    <a:pt x="257651" y="-21461"/>
                    <a:pt x="176062" y="-4284"/>
                    <a:pt x="175346" y="55834"/>
                  </a:cubicBezTo>
                  <a:cubicBezTo>
                    <a:pt x="171768" y="259092"/>
                    <a:pt x="0" y="312770"/>
                    <a:pt x="0" y="312770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46CC143A-CD01-4F59-B9D8-68AE4A681D06}"/>
                </a:ext>
              </a:extLst>
            </p:cNvPr>
            <p:cNvSpPr/>
            <p:nvPr/>
          </p:nvSpPr>
          <p:spPr>
            <a:xfrm>
              <a:off x="4219039" y="5780013"/>
              <a:ext cx="83020" cy="83020"/>
            </a:xfrm>
            <a:custGeom>
              <a:avLst/>
              <a:gdLst>
                <a:gd name="connsiteX0" fmla="*/ 83021 w 83020"/>
                <a:gd name="connsiteY0" fmla="*/ 41510 h 83020"/>
                <a:gd name="connsiteX1" fmla="*/ 41510 w 83020"/>
                <a:gd name="connsiteY1" fmla="*/ 0 h 83020"/>
                <a:gd name="connsiteX2" fmla="*/ 0 w 83020"/>
                <a:gd name="connsiteY2" fmla="*/ 41510 h 83020"/>
                <a:gd name="connsiteX3" fmla="*/ 41510 w 83020"/>
                <a:gd name="connsiteY3" fmla="*/ 83021 h 83020"/>
                <a:gd name="connsiteX4" fmla="*/ 83021 w 83020"/>
                <a:gd name="connsiteY4" fmla="*/ 41510 h 8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20" h="83020">
                  <a:moveTo>
                    <a:pt x="83021" y="41510"/>
                  </a:moveTo>
                  <a:cubicBezTo>
                    <a:pt x="83021" y="18608"/>
                    <a:pt x="64413" y="0"/>
                    <a:pt x="41510" y="0"/>
                  </a:cubicBezTo>
                  <a:cubicBezTo>
                    <a:pt x="18608" y="0"/>
                    <a:pt x="0" y="18608"/>
                    <a:pt x="0" y="41510"/>
                  </a:cubicBezTo>
                  <a:cubicBezTo>
                    <a:pt x="0" y="64413"/>
                    <a:pt x="18608" y="83021"/>
                    <a:pt x="41510" y="83021"/>
                  </a:cubicBezTo>
                  <a:cubicBezTo>
                    <a:pt x="64413" y="83021"/>
                    <a:pt x="83021" y="64413"/>
                    <a:pt x="83021" y="41510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F5AB0554-CC6C-4E71-A94F-93D383A9FE2E}"/>
                </a:ext>
              </a:extLst>
            </p:cNvPr>
            <p:cNvSpPr/>
            <p:nvPr/>
          </p:nvSpPr>
          <p:spPr>
            <a:xfrm>
              <a:off x="4260549" y="5863034"/>
              <a:ext cx="7156" cy="54393"/>
            </a:xfrm>
            <a:custGeom>
              <a:avLst/>
              <a:gdLst>
                <a:gd name="connsiteX0" fmla="*/ 0 w 7156"/>
                <a:gd name="connsiteY0" fmla="*/ 0 h 54393"/>
                <a:gd name="connsiteX1" fmla="*/ 0 w 7156"/>
                <a:gd name="connsiteY1" fmla="*/ 54393 h 5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" h="54393">
                  <a:moveTo>
                    <a:pt x="0" y="0"/>
                  </a:moveTo>
                  <a:lnTo>
                    <a:pt x="0" y="54393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</p:spTree>
    <p:extLst>
      <p:ext uri="{BB962C8B-B14F-4D97-AF65-F5344CB8AC3E}">
        <p14:creationId xmlns:p14="http://schemas.microsoft.com/office/powerpoint/2010/main" val="407279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54C5-2AAD-4DBB-BA84-A14FA34C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130" y="2840430"/>
            <a:ext cx="6199249" cy="1426993"/>
          </a:xfrm>
        </p:spPr>
        <p:txBody>
          <a:bodyPr>
            <a:normAutofit/>
          </a:bodyPr>
          <a:lstStyle/>
          <a:p>
            <a:r>
              <a:rPr lang="lv-LV" sz="6600" dirty="0"/>
              <a:t>AML</a:t>
            </a:r>
            <a:endParaRPr lang="en-US" sz="6600" dirty="0"/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B63A114B-29C2-4BE8-AB34-C2757F8BF2D6}"/>
              </a:ext>
            </a:extLst>
          </p:cNvPr>
          <p:cNvSpPr/>
          <p:nvPr/>
        </p:nvSpPr>
        <p:spPr>
          <a:xfrm>
            <a:off x="6311661" y="2611120"/>
            <a:ext cx="1237332" cy="942807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noFill/>
          <a:ln w="42922" cap="flat">
            <a:solidFill>
              <a:srgbClr val="004183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</p:spTree>
    <p:extLst>
      <p:ext uri="{BB962C8B-B14F-4D97-AF65-F5344CB8AC3E}">
        <p14:creationId xmlns:p14="http://schemas.microsoft.com/office/powerpoint/2010/main" val="189061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0F38-D030-442D-8010-1EC3DEA0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88760"/>
            <a:ext cx="11360151" cy="2135793"/>
          </a:xfrm>
        </p:spPr>
        <p:txBody>
          <a:bodyPr>
            <a:normAutofit/>
          </a:bodyPr>
          <a:lstStyle/>
          <a:p>
            <a:r>
              <a:rPr lang="lv-LV" dirty="0">
                <a:highlight>
                  <a:srgbClr val="C1D82F"/>
                </a:highlight>
              </a:rPr>
              <a:t>Atbilstība AIZDEVUMA nosacījumiem</a:t>
            </a:r>
            <a:endParaRPr lang="en-US" dirty="0">
              <a:highlight>
                <a:srgbClr val="C1D82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6D5FB-6A44-4680-A906-BAE6A55D9834}"/>
              </a:ext>
            </a:extLst>
          </p:cNvPr>
          <p:cNvSpPr txBox="1"/>
          <p:nvPr/>
        </p:nvSpPr>
        <p:spPr>
          <a:xfrm>
            <a:off x="726968" y="3919736"/>
            <a:ext cx="2010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LV"/>
            </a:defPPr>
            <a:lvl1pPr lvl="0" algn="ctr">
              <a:buSzPts val="1000"/>
              <a:tabLst>
                <a:tab pos="457200" algn="l"/>
              </a:tabLst>
              <a:defRPr spc="10">
                <a:effectLst/>
                <a:ea typeface="Times New Roman" panose="02020603050405020304" pitchFamily="18" charset="0"/>
              </a:defRPr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2000" b="1" dirty="0"/>
              <a:t>vidējo</a:t>
            </a:r>
            <a:r>
              <a:rPr lang="lv-LV" sz="2000" dirty="0"/>
              <a:t> un </a:t>
            </a:r>
            <a:r>
              <a:rPr lang="lv-LV" sz="2000" b="1" dirty="0"/>
              <a:t>lielo</a:t>
            </a:r>
            <a:r>
              <a:rPr lang="lv-LV" sz="2000" dirty="0"/>
              <a:t> komersantu </a:t>
            </a:r>
            <a:r>
              <a:rPr lang="lv-LV" sz="2000" b="1" dirty="0"/>
              <a:t>statuss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C69AD-FEF4-4BB2-9AD3-FA62F65DE357}"/>
              </a:ext>
            </a:extLst>
          </p:cNvPr>
          <p:cNvSpPr txBox="1"/>
          <p:nvPr/>
        </p:nvSpPr>
        <p:spPr>
          <a:xfrm>
            <a:off x="3273661" y="3919736"/>
            <a:ext cx="201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lv-LV" sz="2000" b="1" spc="10" dirty="0">
                <a:effectLst/>
                <a:ea typeface="Times New Roman" panose="02020603050405020304" pitchFamily="18" charset="0"/>
              </a:rPr>
              <a:t>atbalstāmās nozares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B679D-5201-463A-A416-BA6642F60D66}"/>
              </a:ext>
            </a:extLst>
          </p:cNvPr>
          <p:cNvSpPr txBox="1"/>
          <p:nvPr/>
        </p:nvSpPr>
        <p:spPr>
          <a:xfrm>
            <a:off x="5715473" y="3919736"/>
            <a:ext cx="2648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lv-LV" sz="2000" spc="10" dirty="0">
                <a:effectLst/>
                <a:ea typeface="Times New Roman" panose="02020603050405020304" pitchFamily="18" charset="0"/>
              </a:rPr>
              <a:t>plānotās investīcijas ir vismaz 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lv-LV" sz="2000" b="1" spc="10" dirty="0">
                <a:effectLst/>
                <a:ea typeface="Times New Roman" panose="02020603050405020304" pitchFamily="18" charset="0"/>
              </a:rPr>
              <a:t>10 milj. EUR </a:t>
            </a:r>
            <a:r>
              <a:rPr lang="lv-LV" sz="2000" spc="10" dirty="0">
                <a:effectLst/>
                <a:ea typeface="Times New Roman" panose="02020603050405020304" pitchFamily="18" charset="0"/>
              </a:rPr>
              <a:t>apmērā</a:t>
            </a: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0DEBA-8CF1-4A4F-A8AA-13F7D93B5DEE}"/>
              </a:ext>
            </a:extLst>
          </p:cNvPr>
          <p:cNvSpPr txBox="1"/>
          <p:nvPr/>
        </p:nvSpPr>
        <p:spPr>
          <a:xfrm>
            <a:off x="8424962" y="3919736"/>
            <a:ext cx="34449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spc="10" dirty="0">
                <a:effectLst/>
                <a:ea typeface="Times New Roman" panose="02020603050405020304" pitchFamily="18" charset="0"/>
              </a:rPr>
              <a:t>investīcijas </a:t>
            </a:r>
            <a:r>
              <a:rPr lang="lv-LV" sz="2000" b="1" spc="10" dirty="0">
                <a:effectLst/>
                <a:ea typeface="Times New Roman" panose="02020603050405020304" pitchFamily="18" charset="0"/>
              </a:rPr>
              <a:t>ražošanas /</a:t>
            </a:r>
          </a:p>
          <a:p>
            <a:pPr algn="ctr"/>
            <a:r>
              <a:rPr lang="lv-LV" sz="2000" b="1" spc="10" dirty="0">
                <a:effectLst/>
                <a:ea typeface="Times New Roman" panose="02020603050405020304" pitchFamily="18" charset="0"/>
              </a:rPr>
              <a:t>pakalpojumu sniegšanas uzsākšanai vai paplašināšanai</a:t>
            </a:r>
            <a:endParaRPr lang="lv-LV" sz="2000" b="0" i="0" dirty="0">
              <a:effectLst/>
            </a:endParaRPr>
          </a:p>
        </p:txBody>
      </p:sp>
      <p:grpSp>
        <p:nvGrpSpPr>
          <p:cNvPr id="17" name="Graphic 2">
            <a:extLst>
              <a:ext uri="{FF2B5EF4-FFF2-40B4-BE49-F238E27FC236}">
                <a16:creationId xmlns:a16="http://schemas.microsoft.com/office/drawing/2014/main" id="{E8031867-6A49-48F4-BCC1-046592D7674A}"/>
              </a:ext>
            </a:extLst>
          </p:cNvPr>
          <p:cNvGrpSpPr/>
          <p:nvPr/>
        </p:nvGrpSpPr>
        <p:grpSpPr>
          <a:xfrm>
            <a:off x="6501268" y="2795196"/>
            <a:ext cx="1065092" cy="944074"/>
            <a:chOff x="4614104" y="1565268"/>
            <a:chExt cx="1220911" cy="1082188"/>
          </a:xfrm>
          <a:noFill/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48F7210D-1400-40D6-960B-A6C830565D6A}"/>
                </a:ext>
              </a:extLst>
            </p:cNvPr>
            <p:cNvGrpSpPr/>
            <p:nvPr/>
          </p:nvGrpSpPr>
          <p:grpSpPr>
            <a:xfrm>
              <a:off x="4812754" y="1625195"/>
              <a:ext cx="1022261" cy="1022261"/>
              <a:chOff x="4812754" y="1625195"/>
              <a:chExt cx="1022261" cy="1022261"/>
            </a:xfrm>
            <a:noFill/>
          </p:grpSpPr>
          <p:sp>
            <p:nvSpPr>
              <p:cNvPr id="35" name="Freeform 39">
                <a:extLst>
                  <a:ext uri="{FF2B5EF4-FFF2-40B4-BE49-F238E27FC236}">
                    <a16:creationId xmlns:a16="http://schemas.microsoft.com/office/drawing/2014/main" id="{7627B08F-0F5E-429B-95BA-D8A5A44CEDF7}"/>
                  </a:ext>
                </a:extLst>
              </p:cNvPr>
              <p:cNvSpPr/>
              <p:nvPr/>
            </p:nvSpPr>
            <p:spPr>
              <a:xfrm rot="-2700000">
                <a:off x="4956735" y="1780627"/>
                <a:ext cx="734299" cy="711396"/>
              </a:xfrm>
              <a:custGeom>
                <a:avLst/>
                <a:gdLst>
                  <a:gd name="connsiteX0" fmla="*/ 734299 w 734299"/>
                  <a:gd name="connsiteY0" fmla="*/ 355698 h 711396"/>
                  <a:gd name="connsiteX1" fmla="*/ 367150 w 734299"/>
                  <a:gd name="connsiteY1" fmla="*/ 711397 h 711396"/>
                  <a:gd name="connsiteX2" fmla="*/ 0 w 734299"/>
                  <a:gd name="connsiteY2" fmla="*/ 355698 h 711396"/>
                  <a:gd name="connsiteX3" fmla="*/ 367150 w 734299"/>
                  <a:gd name="connsiteY3" fmla="*/ 0 h 711396"/>
                  <a:gd name="connsiteX4" fmla="*/ 734299 w 734299"/>
                  <a:gd name="connsiteY4" fmla="*/ 355698 h 71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9" h="711396">
                    <a:moveTo>
                      <a:pt x="734299" y="355698"/>
                    </a:moveTo>
                    <a:cubicBezTo>
                      <a:pt x="734299" y="552145"/>
                      <a:pt x="569921" y="711397"/>
                      <a:pt x="367150" y="711397"/>
                    </a:cubicBezTo>
                    <a:cubicBezTo>
                      <a:pt x="164379" y="711397"/>
                      <a:pt x="0" y="552145"/>
                      <a:pt x="0" y="355698"/>
                    </a:cubicBezTo>
                    <a:cubicBezTo>
                      <a:pt x="0" y="159252"/>
                      <a:pt x="164379" y="0"/>
                      <a:pt x="367150" y="0"/>
                    </a:cubicBezTo>
                    <a:cubicBezTo>
                      <a:pt x="569921" y="0"/>
                      <a:pt x="734299" y="159252"/>
                      <a:pt x="734299" y="355698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grpSp>
            <p:nvGrpSpPr>
              <p:cNvPr id="36" name="Graphic 2">
                <a:extLst>
                  <a:ext uri="{FF2B5EF4-FFF2-40B4-BE49-F238E27FC236}">
                    <a16:creationId xmlns:a16="http://schemas.microsoft.com/office/drawing/2014/main" id="{2FD5A1C4-B964-4F47-9D28-4DCD09C2037F}"/>
                  </a:ext>
                </a:extLst>
              </p:cNvPr>
              <p:cNvGrpSpPr/>
              <p:nvPr/>
            </p:nvGrpSpPr>
            <p:grpSpPr>
              <a:xfrm>
                <a:off x="5168054" y="1946019"/>
                <a:ext cx="259798" cy="380751"/>
                <a:chOff x="5168054" y="1946019"/>
                <a:chExt cx="259798" cy="380751"/>
              </a:xfrm>
              <a:noFill/>
            </p:grpSpPr>
            <p:sp>
              <p:nvSpPr>
                <p:cNvPr id="37" name="Freeform 41">
                  <a:extLst>
                    <a:ext uri="{FF2B5EF4-FFF2-40B4-BE49-F238E27FC236}">
                      <a16:creationId xmlns:a16="http://schemas.microsoft.com/office/drawing/2014/main" id="{EB72B30D-F8B6-4D86-94E6-DE30D0F11701}"/>
                    </a:ext>
                  </a:extLst>
                </p:cNvPr>
                <p:cNvSpPr/>
                <p:nvPr/>
              </p:nvSpPr>
              <p:spPr>
                <a:xfrm>
                  <a:off x="5220300" y="1946019"/>
                  <a:ext cx="207552" cy="380751"/>
                </a:xfrm>
                <a:custGeom>
                  <a:avLst/>
                  <a:gdLst>
                    <a:gd name="connsiteX0" fmla="*/ 207552 w 207552"/>
                    <a:gd name="connsiteY0" fmla="*/ 346398 h 380751"/>
                    <a:gd name="connsiteX1" fmla="*/ 120953 w 207552"/>
                    <a:gd name="connsiteY1" fmla="*/ 380751 h 380751"/>
                    <a:gd name="connsiteX2" fmla="*/ 0 w 207552"/>
                    <a:gd name="connsiteY2" fmla="*/ 259798 h 380751"/>
                    <a:gd name="connsiteX3" fmla="*/ 0 w 207552"/>
                    <a:gd name="connsiteY3" fmla="*/ 120953 h 380751"/>
                    <a:gd name="connsiteX4" fmla="*/ 120953 w 207552"/>
                    <a:gd name="connsiteY4" fmla="*/ 0 h 380751"/>
                    <a:gd name="connsiteX5" fmla="*/ 207552 w 207552"/>
                    <a:gd name="connsiteY5" fmla="*/ 34353 h 380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552" h="380751">
                      <a:moveTo>
                        <a:pt x="207552" y="346398"/>
                      </a:moveTo>
                      <a:cubicBezTo>
                        <a:pt x="173199" y="380751"/>
                        <a:pt x="120953" y="380751"/>
                        <a:pt x="120953" y="380751"/>
                      </a:cubicBezTo>
                      <a:cubicBezTo>
                        <a:pt x="54393" y="380751"/>
                        <a:pt x="0" y="326358"/>
                        <a:pt x="0" y="259798"/>
                      </a:cubicBezTo>
                      <a:lnTo>
                        <a:pt x="0" y="120953"/>
                      </a:lnTo>
                      <a:cubicBezTo>
                        <a:pt x="0" y="54393"/>
                        <a:pt x="54393" y="0"/>
                        <a:pt x="120953" y="0"/>
                      </a:cubicBezTo>
                      <a:cubicBezTo>
                        <a:pt x="120953" y="0"/>
                        <a:pt x="173199" y="0"/>
                        <a:pt x="207552" y="34353"/>
                      </a:cubicBez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8" name="Freeform 42">
                  <a:extLst>
                    <a:ext uri="{FF2B5EF4-FFF2-40B4-BE49-F238E27FC236}">
                      <a16:creationId xmlns:a16="http://schemas.microsoft.com/office/drawing/2014/main" id="{F975AF03-7FB7-4EA1-AA56-8811E97DBC50}"/>
                    </a:ext>
                  </a:extLst>
                </p:cNvPr>
                <p:cNvSpPr/>
                <p:nvPr/>
              </p:nvSpPr>
              <p:spPr>
                <a:xfrm>
                  <a:off x="5168054" y="2084864"/>
                  <a:ext cx="173198" cy="7156"/>
                </a:xfrm>
                <a:custGeom>
                  <a:avLst/>
                  <a:gdLst>
                    <a:gd name="connsiteX0" fmla="*/ 0 w 173198"/>
                    <a:gd name="connsiteY0" fmla="*/ 0 h 7156"/>
                    <a:gd name="connsiteX1" fmla="*/ 173199 w 173198"/>
                    <a:gd name="connsiteY1" fmla="*/ 0 h 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198" h="7156">
                      <a:moveTo>
                        <a:pt x="0" y="0"/>
                      </a:moveTo>
                      <a:lnTo>
                        <a:pt x="173199" y="0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9" name="Freeform 43">
                  <a:extLst>
                    <a:ext uri="{FF2B5EF4-FFF2-40B4-BE49-F238E27FC236}">
                      <a16:creationId xmlns:a16="http://schemas.microsoft.com/office/drawing/2014/main" id="{C86F1E84-E1D8-42BE-A06B-0591AB09D772}"/>
                    </a:ext>
                  </a:extLst>
                </p:cNvPr>
                <p:cNvSpPr/>
                <p:nvPr/>
              </p:nvSpPr>
              <p:spPr>
                <a:xfrm>
                  <a:off x="5168054" y="2188641"/>
                  <a:ext cx="173198" cy="7156"/>
                </a:xfrm>
                <a:custGeom>
                  <a:avLst/>
                  <a:gdLst>
                    <a:gd name="connsiteX0" fmla="*/ 0 w 173198"/>
                    <a:gd name="connsiteY0" fmla="*/ 0 h 7156"/>
                    <a:gd name="connsiteX1" fmla="*/ 173199 w 173198"/>
                    <a:gd name="connsiteY1" fmla="*/ 0 h 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198" h="7156">
                      <a:moveTo>
                        <a:pt x="0" y="0"/>
                      </a:moveTo>
                      <a:lnTo>
                        <a:pt x="173199" y="0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</p:grp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4AB7D293-C1A0-4819-A5D2-8A96B61A015F}"/>
                </a:ext>
              </a:extLst>
            </p:cNvPr>
            <p:cNvGrpSpPr/>
            <p:nvPr/>
          </p:nvGrpSpPr>
          <p:grpSpPr>
            <a:xfrm>
              <a:off x="4614104" y="1565268"/>
              <a:ext cx="796571" cy="830925"/>
              <a:chOff x="4614104" y="1565268"/>
              <a:chExt cx="796571" cy="830925"/>
            </a:xfrm>
            <a:noFill/>
          </p:grpSpPr>
          <p:grpSp>
            <p:nvGrpSpPr>
              <p:cNvPr id="20" name="Graphic 2">
                <a:extLst>
                  <a:ext uri="{FF2B5EF4-FFF2-40B4-BE49-F238E27FC236}">
                    <a16:creationId xmlns:a16="http://schemas.microsoft.com/office/drawing/2014/main" id="{3C139D5C-9FD7-4E12-8E83-E752807D5C0A}"/>
                  </a:ext>
                </a:extLst>
              </p:cNvPr>
              <p:cNvGrpSpPr/>
              <p:nvPr/>
            </p:nvGrpSpPr>
            <p:grpSpPr>
              <a:xfrm>
                <a:off x="4735773" y="1565268"/>
                <a:ext cx="674903" cy="218287"/>
                <a:chOff x="4735773" y="1565268"/>
                <a:chExt cx="674903" cy="218287"/>
              </a:xfrm>
              <a:noFill/>
            </p:grpSpPr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id="{F09B6F35-B4E3-4470-B087-D219683FE3FC}"/>
                    </a:ext>
                  </a:extLst>
                </p:cNvPr>
                <p:cNvSpPr/>
                <p:nvPr/>
              </p:nvSpPr>
              <p:spPr>
                <a:xfrm>
                  <a:off x="4735773" y="1565268"/>
                  <a:ext cx="674903" cy="218287"/>
                </a:xfrm>
                <a:custGeom>
                  <a:avLst/>
                  <a:gdLst>
                    <a:gd name="connsiteX0" fmla="*/ 674903 w 674903"/>
                    <a:gd name="connsiteY0" fmla="*/ 218288 h 218287"/>
                    <a:gd name="connsiteX1" fmla="*/ 674903 w 674903"/>
                    <a:gd name="connsiteY1" fmla="*/ 103776 h 218287"/>
                    <a:gd name="connsiteX2" fmla="*/ 674903 w 674903"/>
                    <a:gd name="connsiteY2" fmla="*/ 46520 h 218287"/>
                    <a:gd name="connsiteX3" fmla="*/ 628383 w 674903"/>
                    <a:gd name="connsiteY3" fmla="*/ 0 h 218287"/>
                    <a:gd name="connsiteX4" fmla="*/ 46520 w 674903"/>
                    <a:gd name="connsiteY4" fmla="*/ 0 h 218287"/>
                    <a:gd name="connsiteX5" fmla="*/ 0 w 674903"/>
                    <a:gd name="connsiteY5" fmla="*/ 46520 h 218287"/>
                    <a:gd name="connsiteX6" fmla="*/ 0 w 674903"/>
                    <a:gd name="connsiteY6" fmla="*/ 207552 h 218287"/>
                    <a:gd name="connsiteX7" fmla="*/ 294152 w 674903"/>
                    <a:gd name="connsiteY7" fmla="*/ 207552 h 218287"/>
                    <a:gd name="connsiteX8" fmla="*/ 588304 w 674903"/>
                    <a:gd name="connsiteY8" fmla="*/ 207552 h 2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4903" h="218287">
                      <a:moveTo>
                        <a:pt x="674903" y="218288"/>
                      </a:moveTo>
                      <a:lnTo>
                        <a:pt x="674903" y="103776"/>
                      </a:lnTo>
                      <a:lnTo>
                        <a:pt x="674903" y="46520"/>
                      </a:lnTo>
                      <a:cubicBezTo>
                        <a:pt x="674903" y="20755"/>
                        <a:pt x="654148" y="0"/>
                        <a:pt x="628383" y="0"/>
                      </a:cubicBezTo>
                      <a:lnTo>
                        <a:pt x="46520" y="0"/>
                      </a:lnTo>
                      <a:cubicBezTo>
                        <a:pt x="20755" y="0"/>
                        <a:pt x="0" y="20755"/>
                        <a:pt x="0" y="46520"/>
                      </a:cubicBezTo>
                      <a:lnTo>
                        <a:pt x="0" y="207552"/>
                      </a:lnTo>
                      <a:lnTo>
                        <a:pt x="294152" y="207552"/>
                      </a:lnTo>
                      <a:lnTo>
                        <a:pt x="588304" y="207552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3" name="Freeform 37">
                  <a:extLst>
                    <a:ext uri="{FF2B5EF4-FFF2-40B4-BE49-F238E27FC236}">
                      <a16:creationId xmlns:a16="http://schemas.microsoft.com/office/drawing/2014/main" id="{9893E59D-2710-43B6-9B0E-17E9AF33A6C8}"/>
                    </a:ext>
                  </a:extLst>
                </p:cNvPr>
                <p:cNvSpPr/>
                <p:nvPr/>
              </p:nvSpPr>
              <p:spPr>
                <a:xfrm>
                  <a:off x="4838833" y="1651867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4" name="Freeform 38">
                  <a:extLst>
                    <a:ext uri="{FF2B5EF4-FFF2-40B4-BE49-F238E27FC236}">
                      <a16:creationId xmlns:a16="http://schemas.microsoft.com/office/drawing/2014/main" id="{A8BF57AF-2BC0-4BE5-8BEA-20D6BAD0DDC3}"/>
                    </a:ext>
                  </a:extLst>
                </p:cNvPr>
                <p:cNvSpPr/>
                <p:nvPr/>
              </p:nvSpPr>
              <p:spPr>
                <a:xfrm>
                  <a:off x="4977679" y="1651867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78F25916-9EF7-4E5B-A02C-E6DE7724F0B8}"/>
                  </a:ext>
                </a:extLst>
              </p:cNvPr>
              <p:cNvGrpSpPr/>
              <p:nvPr/>
            </p:nvGrpSpPr>
            <p:grpSpPr>
              <a:xfrm>
                <a:off x="4649173" y="1773536"/>
                <a:ext cx="347829" cy="206836"/>
                <a:chOff x="4649173" y="1773536"/>
                <a:chExt cx="347829" cy="206836"/>
              </a:xfrm>
              <a:noFill/>
            </p:grpSpPr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id="{3EE9DF63-3D7C-4863-8BA8-03E9F545EF40}"/>
                    </a:ext>
                  </a:extLst>
                </p:cNvPr>
                <p:cNvSpPr/>
                <p:nvPr/>
              </p:nvSpPr>
              <p:spPr>
                <a:xfrm>
                  <a:off x="4649173" y="1773536"/>
                  <a:ext cx="241906" cy="206836"/>
                </a:xfrm>
                <a:custGeom>
                  <a:avLst/>
                  <a:gdLst>
                    <a:gd name="connsiteX0" fmla="*/ 241906 w 241906"/>
                    <a:gd name="connsiteY0" fmla="*/ 206837 h 206836"/>
                    <a:gd name="connsiteX1" fmla="*/ 46520 w 241906"/>
                    <a:gd name="connsiteY1" fmla="*/ 206837 h 206836"/>
                    <a:gd name="connsiteX2" fmla="*/ 0 w 241906"/>
                    <a:gd name="connsiteY2" fmla="*/ 160316 h 206836"/>
                    <a:gd name="connsiteX3" fmla="*/ 0 w 241906"/>
                    <a:gd name="connsiteY3" fmla="*/ 46520 h 206836"/>
                    <a:gd name="connsiteX4" fmla="*/ 46520 w 241906"/>
                    <a:gd name="connsiteY4" fmla="*/ 0 h 206836"/>
                    <a:gd name="connsiteX5" fmla="*/ 86600 w 241906"/>
                    <a:gd name="connsiteY5" fmla="*/ 0 h 20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906" h="206836">
                      <a:moveTo>
                        <a:pt x="241906" y="206837"/>
                      </a:moveTo>
                      <a:lnTo>
                        <a:pt x="46520" y="206837"/>
                      </a:lnTo>
                      <a:cubicBezTo>
                        <a:pt x="20755" y="206837"/>
                        <a:pt x="0" y="186081"/>
                        <a:pt x="0" y="160316"/>
                      </a:cubicBezTo>
                      <a:lnTo>
                        <a:pt x="0" y="46520"/>
                      </a:lnTo>
                      <a:cubicBezTo>
                        <a:pt x="0" y="20755"/>
                        <a:pt x="20755" y="0"/>
                        <a:pt x="46520" y="0"/>
                      </a:cubicBezTo>
                      <a:lnTo>
                        <a:pt x="86600" y="0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id="{05D74088-F9D8-4887-82B0-7556BA1AAB19}"/>
                    </a:ext>
                  </a:extLst>
                </p:cNvPr>
                <p:cNvSpPr/>
                <p:nvPr/>
              </p:nvSpPr>
              <p:spPr>
                <a:xfrm>
                  <a:off x="4752234" y="185942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id="{5A811BDB-3749-495C-A94C-4412B13AAEC5}"/>
                    </a:ext>
                  </a:extLst>
                </p:cNvPr>
                <p:cNvSpPr/>
                <p:nvPr/>
              </p:nvSpPr>
              <p:spPr>
                <a:xfrm>
                  <a:off x="4891079" y="1859420"/>
                  <a:ext cx="105923" cy="120952"/>
                </a:xfrm>
                <a:custGeom>
                  <a:avLst/>
                  <a:gdLst>
                    <a:gd name="connsiteX0" fmla="*/ 0 w 105923"/>
                    <a:gd name="connsiteY0" fmla="*/ 0 h 120952"/>
                    <a:gd name="connsiteX1" fmla="*/ 0 w 105923"/>
                    <a:gd name="connsiteY1" fmla="*/ 120953 h 120952"/>
                    <a:gd name="connsiteX2" fmla="*/ 105923 w 105923"/>
                    <a:gd name="connsiteY2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923" h="120952">
                      <a:moveTo>
                        <a:pt x="0" y="0"/>
                      </a:moveTo>
                      <a:lnTo>
                        <a:pt x="0" y="120953"/>
                      </a:lnTo>
                      <a:lnTo>
                        <a:pt x="105923" y="120953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22" name="Graphic 2">
                <a:extLst>
                  <a:ext uri="{FF2B5EF4-FFF2-40B4-BE49-F238E27FC236}">
                    <a16:creationId xmlns:a16="http://schemas.microsoft.com/office/drawing/2014/main" id="{35821199-50FC-4067-946B-ACB641A2BDCE}"/>
                  </a:ext>
                </a:extLst>
              </p:cNvPr>
              <p:cNvGrpSpPr/>
              <p:nvPr/>
            </p:nvGrpSpPr>
            <p:grpSpPr>
              <a:xfrm>
                <a:off x="4735057" y="1980373"/>
                <a:ext cx="225444" cy="208268"/>
                <a:chOff x="4735057" y="1980373"/>
                <a:chExt cx="225444" cy="208268"/>
              </a:xfrm>
              <a:noFill/>
            </p:grpSpPr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2A6E15A5-969D-49BB-A4F5-74A15DE44962}"/>
                    </a:ext>
                  </a:extLst>
                </p:cNvPr>
                <p:cNvSpPr/>
                <p:nvPr/>
              </p:nvSpPr>
              <p:spPr>
                <a:xfrm>
                  <a:off x="4735057" y="1980373"/>
                  <a:ext cx="225444" cy="208268"/>
                </a:xfrm>
                <a:custGeom>
                  <a:avLst/>
                  <a:gdLst>
                    <a:gd name="connsiteX0" fmla="*/ 0 w 225444"/>
                    <a:gd name="connsiteY0" fmla="*/ 0 h 208268"/>
                    <a:gd name="connsiteX1" fmla="*/ 0 w 225444"/>
                    <a:gd name="connsiteY1" fmla="*/ 208268 h 208268"/>
                    <a:gd name="connsiteX2" fmla="*/ 121669 w 225444"/>
                    <a:gd name="connsiteY2" fmla="*/ 208268 h 208268"/>
                    <a:gd name="connsiteX3" fmla="*/ 225445 w 225444"/>
                    <a:gd name="connsiteY3" fmla="*/ 208268 h 2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444" h="208268">
                      <a:moveTo>
                        <a:pt x="0" y="0"/>
                      </a:moveTo>
                      <a:lnTo>
                        <a:pt x="0" y="208268"/>
                      </a:lnTo>
                      <a:lnTo>
                        <a:pt x="121669" y="208268"/>
                      </a:lnTo>
                      <a:lnTo>
                        <a:pt x="225445" y="208268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id="{96F2BE8E-B555-4C0D-8453-F59464CA9E52}"/>
                    </a:ext>
                  </a:extLst>
                </p:cNvPr>
                <p:cNvSpPr/>
                <p:nvPr/>
              </p:nvSpPr>
              <p:spPr>
                <a:xfrm>
                  <a:off x="4838833" y="2066972"/>
                  <a:ext cx="7156" cy="121668"/>
                </a:xfrm>
                <a:custGeom>
                  <a:avLst/>
                  <a:gdLst>
                    <a:gd name="connsiteX0" fmla="*/ 0 w 7156"/>
                    <a:gd name="connsiteY0" fmla="*/ 0 h 121668"/>
                    <a:gd name="connsiteX1" fmla="*/ 0 w 7156"/>
                    <a:gd name="connsiteY1" fmla="*/ 121669 h 121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1668">
                      <a:moveTo>
                        <a:pt x="0" y="0"/>
                      </a:moveTo>
                      <a:lnTo>
                        <a:pt x="0" y="121669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F5866131-10C9-4D72-B485-9069A61B7811}"/>
                  </a:ext>
                </a:extLst>
              </p:cNvPr>
              <p:cNvGrpSpPr/>
              <p:nvPr/>
            </p:nvGrpSpPr>
            <p:grpSpPr>
              <a:xfrm>
                <a:off x="4614104" y="2188641"/>
                <a:ext cx="450173" cy="207552"/>
                <a:chOff x="4614104" y="2188641"/>
                <a:chExt cx="450173" cy="207552"/>
              </a:xfrm>
              <a:noFill/>
            </p:grpSpPr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id="{81E63556-110E-43E4-A206-815F24348BB3}"/>
                    </a:ext>
                  </a:extLst>
                </p:cNvPr>
                <p:cNvSpPr/>
                <p:nvPr/>
              </p:nvSpPr>
              <p:spPr>
                <a:xfrm>
                  <a:off x="4614104" y="2188641"/>
                  <a:ext cx="450173" cy="206836"/>
                </a:xfrm>
                <a:custGeom>
                  <a:avLst/>
                  <a:gdLst>
                    <a:gd name="connsiteX0" fmla="*/ 120953 w 450173"/>
                    <a:gd name="connsiteY0" fmla="*/ 0 h 206836"/>
                    <a:gd name="connsiteX1" fmla="*/ 46520 w 450173"/>
                    <a:gd name="connsiteY1" fmla="*/ 0 h 206836"/>
                    <a:gd name="connsiteX2" fmla="*/ 0 w 450173"/>
                    <a:gd name="connsiteY2" fmla="*/ 46520 h 206836"/>
                    <a:gd name="connsiteX3" fmla="*/ 0 w 450173"/>
                    <a:gd name="connsiteY3" fmla="*/ 160316 h 206836"/>
                    <a:gd name="connsiteX4" fmla="*/ 46520 w 450173"/>
                    <a:gd name="connsiteY4" fmla="*/ 206837 h 206836"/>
                    <a:gd name="connsiteX5" fmla="*/ 294152 w 450173"/>
                    <a:gd name="connsiteY5" fmla="*/ 206837 h 206836"/>
                    <a:gd name="connsiteX6" fmla="*/ 450174 w 450173"/>
                    <a:gd name="connsiteY6" fmla="*/ 206837 h 20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0173" h="206836">
                      <a:moveTo>
                        <a:pt x="120953" y="0"/>
                      </a:moveTo>
                      <a:lnTo>
                        <a:pt x="46520" y="0"/>
                      </a:lnTo>
                      <a:cubicBezTo>
                        <a:pt x="20755" y="0"/>
                        <a:pt x="0" y="20755"/>
                        <a:pt x="0" y="46520"/>
                      </a:cubicBezTo>
                      <a:lnTo>
                        <a:pt x="0" y="160316"/>
                      </a:lnTo>
                      <a:cubicBezTo>
                        <a:pt x="0" y="186081"/>
                        <a:pt x="20755" y="206837"/>
                        <a:pt x="46520" y="206837"/>
                      </a:cubicBezTo>
                      <a:lnTo>
                        <a:pt x="294152" y="206837"/>
                      </a:lnTo>
                      <a:lnTo>
                        <a:pt x="450174" y="206837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id="{24596C22-625C-4102-AFBF-F68115916310}"/>
                    </a:ext>
                  </a:extLst>
                </p:cNvPr>
                <p:cNvSpPr/>
                <p:nvPr/>
              </p:nvSpPr>
              <p:spPr>
                <a:xfrm>
                  <a:off x="4717880" y="227524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id="{85CAC630-7A7E-4B77-9855-6F75C2360C8F}"/>
                    </a:ext>
                  </a:extLst>
                </p:cNvPr>
                <p:cNvSpPr/>
                <p:nvPr/>
              </p:nvSpPr>
              <p:spPr>
                <a:xfrm>
                  <a:off x="4856726" y="227524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</p:grpSp>
      </p:grpSp>
      <p:grpSp>
        <p:nvGrpSpPr>
          <p:cNvPr id="40" name="Graphic 2">
            <a:extLst>
              <a:ext uri="{FF2B5EF4-FFF2-40B4-BE49-F238E27FC236}">
                <a16:creationId xmlns:a16="http://schemas.microsoft.com/office/drawing/2014/main" id="{F2F3A8E4-8A27-44E7-9EF6-495413C78A39}"/>
              </a:ext>
            </a:extLst>
          </p:cNvPr>
          <p:cNvGrpSpPr/>
          <p:nvPr/>
        </p:nvGrpSpPr>
        <p:grpSpPr>
          <a:xfrm>
            <a:off x="3886426" y="2803942"/>
            <a:ext cx="794960" cy="736749"/>
            <a:chOff x="4138880" y="5072894"/>
            <a:chExt cx="911260" cy="844533"/>
          </a:xfrm>
          <a:noFill/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6307D5BC-24F9-472E-A656-DE01682459CF}"/>
                </a:ext>
              </a:extLst>
            </p:cNvPr>
            <p:cNvSpPr/>
            <p:nvPr/>
          </p:nvSpPr>
          <p:spPr>
            <a:xfrm>
              <a:off x="4830245" y="5788601"/>
              <a:ext cx="53677" cy="7156"/>
            </a:xfrm>
            <a:custGeom>
              <a:avLst/>
              <a:gdLst>
                <a:gd name="connsiteX0" fmla="*/ 53678 w 53677"/>
                <a:gd name="connsiteY0" fmla="*/ 0 h 7156"/>
                <a:gd name="connsiteX1" fmla="*/ 0 w 53677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77" h="7156">
                  <a:moveTo>
                    <a:pt x="53678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2" name="Freeform 64">
              <a:extLst>
                <a:ext uri="{FF2B5EF4-FFF2-40B4-BE49-F238E27FC236}">
                  <a16:creationId xmlns:a16="http://schemas.microsoft.com/office/drawing/2014/main" id="{A704DFEC-75F8-46AE-9E3A-F2032A648BC1}"/>
                </a:ext>
              </a:extLst>
            </p:cNvPr>
            <p:cNvSpPr/>
            <p:nvPr/>
          </p:nvSpPr>
          <p:spPr>
            <a:xfrm>
              <a:off x="4840265" y="5649040"/>
              <a:ext cx="79442" cy="7156"/>
            </a:xfrm>
            <a:custGeom>
              <a:avLst/>
              <a:gdLst>
                <a:gd name="connsiteX0" fmla="*/ 79443 w 79442"/>
                <a:gd name="connsiteY0" fmla="*/ 0 h 7156"/>
                <a:gd name="connsiteX1" fmla="*/ 0 w 79442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442" h="7156">
                  <a:moveTo>
                    <a:pt x="79443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3" name="Freeform 65">
              <a:extLst>
                <a:ext uri="{FF2B5EF4-FFF2-40B4-BE49-F238E27FC236}">
                  <a16:creationId xmlns:a16="http://schemas.microsoft.com/office/drawing/2014/main" id="{536DFC31-E8A0-4E0E-AF91-317F291A622D}"/>
                </a:ext>
              </a:extLst>
            </p:cNvPr>
            <p:cNvSpPr/>
            <p:nvPr/>
          </p:nvSpPr>
          <p:spPr>
            <a:xfrm>
              <a:off x="4850284" y="5508764"/>
              <a:ext cx="95903" cy="7156"/>
            </a:xfrm>
            <a:custGeom>
              <a:avLst/>
              <a:gdLst>
                <a:gd name="connsiteX0" fmla="*/ 95903 w 95903"/>
                <a:gd name="connsiteY0" fmla="*/ 0 h 7156"/>
                <a:gd name="connsiteX1" fmla="*/ 0 w 95903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03" h="7156">
                  <a:moveTo>
                    <a:pt x="95903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4" name="Freeform 66">
              <a:extLst>
                <a:ext uri="{FF2B5EF4-FFF2-40B4-BE49-F238E27FC236}">
                  <a16:creationId xmlns:a16="http://schemas.microsoft.com/office/drawing/2014/main" id="{D833057A-02E2-43F8-821D-3F1FE8075A0D}"/>
                </a:ext>
              </a:extLst>
            </p:cNvPr>
            <p:cNvSpPr/>
            <p:nvPr/>
          </p:nvSpPr>
          <p:spPr>
            <a:xfrm>
              <a:off x="4138880" y="5337712"/>
              <a:ext cx="243337" cy="579715"/>
            </a:xfrm>
            <a:custGeom>
              <a:avLst/>
              <a:gdLst>
                <a:gd name="connsiteX0" fmla="*/ 39363 w 243337"/>
                <a:gd name="connsiteY0" fmla="*/ 579715 h 579715"/>
                <a:gd name="connsiteX1" fmla="*/ 213994 w 243337"/>
                <a:gd name="connsiteY1" fmla="*/ 579715 h 579715"/>
                <a:gd name="connsiteX2" fmla="*/ 243337 w 243337"/>
                <a:gd name="connsiteY2" fmla="*/ 550372 h 579715"/>
                <a:gd name="connsiteX3" fmla="*/ 243337 w 243337"/>
                <a:gd name="connsiteY3" fmla="*/ 29344 h 579715"/>
                <a:gd name="connsiteX4" fmla="*/ 213994 w 243337"/>
                <a:gd name="connsiteY4" fmla="*/ 0 h 579715"/>
                <a:gd name="connsiteX5" fmla="*/ 39363 w 243337"/>
                <a:gd name="connsiteY5" fmla="*/ 0 h 579715"/>
                <a:gd name="connsiteX6" fmla="*/ 0 w 243337"/>
                <a:gd name="connsiteY6" fmla="*/ 39363 h 579715"/>
                <a:gd name="connsiteX7" fmla="*/ 0 w 243337"/>
                <a:gd name="connsiteY7" fmla="*/ 541068 h 579715"/>
                <a:gd name="connsiteX8" fmla="*/ 39363 w 243337"/>
                <a:gd name="connsiteY8" fmla="*/ 579715 h 5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37" h="579715">
                  <a:moveTo>
                    <a:pt x="39363" y="579715"/>
                  </a:moveTo>
                  <a:lnTo>
                    <a:pt x="213994" y="579715"/>
                  </a:lnTo>
                  <a:cubicBezTo>
                    <a:pt x="230455" y="579715"/>
                    <a:pt x="243337" y="566117"/>
                    <a:pt x="243337" y="550372"/>
                  </a:cubicBezTo>
                  <a:lnTo>
                    <a:pt x="243337" y="29344"/>
                  </a:lnTo>
                  <a:cubicBezTo>
                    <a:pt x="243337" y="12883"/>
                    <a:pt x="229739" y="0"/>
                    <a:pt x="213994" y="0"/>
                  </a:cubicBezTo>
                  <a:lnTo>
                    <a:pt x="39363" y="0"/>
                  </a:lnTo>
                  <a:cubicBezTo>
                    <a:pt x="17892" y="0"/>
                    <a:pt x="0" y="17892"/>
                    <a:pt x="0" y="39363"/>
                  </a:cubicBezTo>
                  <a:lnTo>
                    <a:pt x="0" y="541068"/>
                  </a:lnTo>
                  <a:cubicBezTo>
                    <a:pt x="0" y="561823"/>
                    <a:pt x="17892" y="579715"/>
                    <a:pt x="39363" y="579715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5" name="Freeform 67">
              <a:extLst>
                <a:ext uri="{FF2B5EF4-FFF2-40B4-BE49-F238E27FC236}">
                  <a16:creationId xmlns:a16="http://schemas.microsoft.com/office/drawing/2014/main" id="{718B4E28-4F54-405A-8FD5-D4052BA4A567}"/>
                </a:ext>
              </a:extLst>
            </p:cNvPr>
            <p:cNvSpPr/>
            <p:nvPr/>
          </p:nvSpPr>
          <p:spPr>
            <a:xfrm>
              <a:off x="4381502" y="5072894"/>
              <a:ext cx="668638" cy="843817"/>
            </a:xfrm>
            <a:custGeom>
              <a:avLst/>
              <a:gdLst>
                <a:gd name="connsiteX0" fmla="*/ 716 w 668638"/>
                <a:gd name="connsiteY0" fmla="*/ 802307 h 843817"/>
                <a:gd name="connsiteX1" fmla="*/ 499557 w 668638"/>
                <a:gd name="connsiteY1" fmla="*/ 843818 h 843817"/>
                <a:gd name="connsiteX2" fmla="*/ 571842 w 668638"/>
                <a:gd name="connsiteY2" fmla="*/ 780120 h 843817"/>
                <a:gd name="connsiteX3" fmla="*/ 501704 w 668638"/>
                <a:gd name="connsiteY3" fmla="*/ 716424 h 843817"/>
                <a:gd name="connsiteX4" fmla="*/ 531763 w 668638"/>
                <a:gd name="connsiteY4" fmla="*/ 716424 h 843817"/>
                <a:gd name="connsiteX5" fmla="*/ 604049 w 668638"/>
                <a:gd name="connsiteY5" fmla="*/ 651295 h 843817"/>
                <a:gd name="connsiteX6" fmla="*/ 533911 w 668638"/>
                <a:gd name="connsiteY6" fmla="*/ 576862 h 843817"/>
                <a:gd name="connsiteX7" fmla="*/ 563970 w 668638"/>
                <a:gd name="connsiteY7" fmla="*/ 576862 h 843817"/>
                <a:gd name="connsiteX8" fmla="*/ 636255 w 668638"/>
                <a:gd name="connsiteY8" fmla="*/ 511734 h 843817"/>
                <a:gd name="connsiteX9" fmla="*/ 566117 w 668638"/>
                <a:gd name="connsiteY9" fmla="*/ 437301 h 843817"/>
                <a:gd name="connsiteX10" fmla="*/ 596176 w 668638"/>
                <a:gd name="connsiteY10" fmla="*/ 437301 h 843817"/>
                <a:gd name="connsiteX11" fmla="*/ 668462 w 668638"/>
                <a:gd name="connsiteY11" fmla="*/ 372173 h 843817"/>
                <a:gd name="connsiteX12" fmla="*/ 598323 w 668638"/>
                <a:gd name="connsiteY12" fmla="*/ 297740 h 843817"/>
                <a:gd name="connsiteX13" fmla="*/ 342819 w 668638"/>
                <a:gd name="connsiteY13" fmla="*/ 297740 h 843817"/>
                <a:gd name="connsiteX14" fmla="*/ 309897 w 668638"/>
                <a:gd name="connsiteY14" fmla="*/ 256945 h 843817"/>
                <a:gd name="connsiteX15" fmla="*/ 283416 w 668638"/>
                <a:gd name="connsiteY15" fmla="*/ 32216 h 843817"/>
                <a:gd name="connsiteX16" fmla="*/ 175346 w 668638"/>
                <a:gd name="connsiteY16" fmla="*/ 55834 h 843817"/>
                <a:gd name="connsiteX17" fmla="*/ 0 w 668638"/>
                <a:gd name="connsiteY17" fmla="*/ 312770 h 8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638" h="843817">
                  <a:moveTo>
                    <a:pt x="716" y="802307"/>
                  </a:moveTo>
                  <a:cubicBezTo>
                    <a:pt x="716" y="802307"/>
                    <a:pt x="232602" y="843818"/>
                    <a:pt x="499557" y="843818"/>
                  </a:cubicBezTo>
                  <a:cubicBezTo>
                    <a:pt x="536773" y="843818"/>
                    <a:pt x="571842" y="823778"/>
                    <a:pt x="571842" y="780120"/>
                  </a:cubicBezTo>
                  <a:cubicBezTo>
                    <a:pt x="571842" y="744335"/>
                    <a:pt x="542499" y="716424"/>
                    <a:pt x="501704" y="716424"/>
                  </a:cubicBezTo>
                  <a:lnTo>
                    <a:pt x="531763" y="716424"/>
                  </a:lnTo>
                  <a:cubicBezTo>
                    <a:pt x="568980" y="716424"/>
                    <a:pt x="601902" y="688511"/>
                    <a:pt x="604049" y="651295"/>
                  </a:cubicBezTo>
                  <a:cubicBezTo>
                    <a:pt x="606912" y="610500"/>
                    <a:pt x="574705" y="576862"/>
                    <a:pt x="533911" y="576862"/>
                  </a:cubicBezTo>
                  <a:lnTo>
                    <a:pt x="563970" y="576862"/>
                  </a:lnTo>
                  <a:cubicBezTo>
                    <a:pt x="601186" y="576862"/>
                    <a:pt x="634108" y="548950"/>
                    <a:pt x="636255" y="511734"/>
                  </a:cubicBezTo>
                  <a:cubicBezTo>
                    <a:pt x="639118" y="470939"/>
                    <a:pt x="606912" y="437301"/>
                    <a:pt x="566117" y="437301"/>
                  </a:cubicBezTo>
                  <a:lnTo>
                    <a:pt x="596176" y="437301"/>
                  </a:lnTo>
                  <a:cubicBezTo>
                    <a:pt x="633393" y="437301"/>
                    <a:pt x="666315" y="409389"/>
                    <a:pt x="668462" y="372173"/>
                  </a:cubicBezTo>
                  <a:cubicBezTo>
                    <a:pt x="671325" y="331378"/>
                    <a:pt x="639118" y="297740"/>
                    <a:pt x="598323" y="297740"/>
                  </a:cubicBezTo>
                  <a:lnTo>
                    <a:pt x="342819" y="297740"/>
                  </a:lnTo>
                  <a:cubicBezTo>
                    <a:pt x="321348" y="297740"/>
                    <a:pt x="305603" y="277701"/>
                    <a:pt x="309897" y="256945"/>
                  </a:cubicBezTo>
                  <a:cubicBezTo>
                    <a:pt x="329221" y="168915"/>
                    <a:pt x="312760" y="93050"/>
                    <a:pt x="283416" y="32216"/>
                  </a:cubicBezTo>
                  <a:cubicBezTo>
                    <a:pt x="257651" y="-21461"/>
                    <a:pt x="176062" y="-4284"/>
                    <a:pt x="175346" y="55834"/>
                  </a:cubicBezTo>
                  <a:cubicBezTo>
                    <a:pt x="171768" y="259092"/>
                    <a:pt x="0" y="312770"/>
                    <a:pt x="0" y="312770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8CCF2F8B-4E5B-4DD8-8D23-8CAC47DBD4EB}"/>
                </a:ext>
              </a:extLst>
            </p:cNvPr>
            <p:cNvSpPr/>
            <p:nvPr/>
          </p:nvSpPr>
          <p:spPr>
            <a:xfrm>
              <a:off x="4219039" y="5780013"/>
              <a:ext cx="83020" cy="83020"/>
            </a:xfrm>
            <a:custGeom>
              <a:avLst/>
              <a:gdLst>
                <a:gd name="connsiteX0" fmla="*/ 83021 w 83020"/>
                <a:gd name="connsiteY0" fmla="*/ 41510 h 83020"/>
                <a:gd name="connsiteX1" fmla="*/ 41510 w 83020"/>
                <a:gd name="connsiteY1" fmla="*/ 0 h 83020"/>
                <a:gd name="connsiteX2" fmla="*/ 0 w 83020"/>
                <a:gd name="connsiteY2" fmla="*/ 41510 h 83020"/>
                <a:gd name="connsiteX3" fmla="*/ 41510 w 83020"/>
                <a:gd name="connsiteY3" fmla="*/ 83021 h 83020"/>
                <a:gd name="connsiteX4" fmla="*/ 83021 w 83020"/>
                <a:gd name="connsiteY4" fmla="*/ 41510 h 8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20" h="83020">
                  <a:moveTo>
                    <a:pt x="83021" y="41510"/>
                  </a:moveTo>
                  <a:cubicBezTo>
                    <a:pt x="83021" y="18608"/>
                    <a:pt x="64413" y="0"/>
                    <a:pt x="41510" y="0"/>
                  </a:cubicBezTo>
                  <a:cubicBezTo>
                    <a:pt x="18608" y="0"/>
                    <a:pt x="0" y="18608"/>
                    <a:pt x="0" y="41510"/>
                  </a:cubicBezTo>
                  <a:cubicBezTo>
                    <a:pt x="0" y="64413"/>
                    <a:pt x="18608" y="83021"/>
                    <a:pt x="41510" y="83021"/>
                  </a:cubicBezTo>
                  <a:cubicBezTo>
                    <a:pt x="64413" y="83021"/>
                    <a:pt x="83021" y="64413"/>
                    <a:pt x="83021" y="41510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7C299491-03AB-4CEE-84AB-1CED4EBD051E}"/>
                </a:ext>
              </a:extLst>
            </p:cNvPr>
            <p:cNvSpPr/>
            <p:nvPr/>
          </p:nvSpPr>
          <p:spPr>
            <a:xfrm>
              <a:off x="4260549" y="5863034"/>
              <a:ext cx="7156" cy="54393"/>
            </a:xfrm>
            <a:custGeom>
              <a:avLst/>
              <a:gdLst>
                <a:gd name="connsiteX0" fmla="*/ 0 w 7156"/>
                <a:gd name="connsiteY0" fmla="*/ 0 h 54393"/>
                <a:gd name="connsiteX1" fmla="*/ 0 w 7156"/>
                <a:gd name="connsiteY1" fmla="*/ 54393 h 5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" h="54393">
                  <a:moveTo>
                    <a:pt x="0" y="0"/>
                  </a:moveTo>
                  <a:lnTo>
                    <a:pt x="0" y="54393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grpSp>
        <p:nvGrpSpPr>
          <p:cNvPr id="48" name="Graphic 2">
            <a:extLst>
              <a:ext uri="{FF2B5EF4-FFF2-40B4-BE49-F238E27FC236}">
                <a16:creationId xmlns:a16="http://schemas.microsoft.com/office/drawing/2014/main" id="{08916AD5-7ECD-445A-B20B-8B140BCAD983}"/>
              </a:ext>
            </a:extLst>
          </p:cNvPr>
          <p:cNvGrpSpPr/>
          <p:nvPr/>
        </p:nvGrpSpPr>
        <p:grpSpPr>
          <a:xfrm>
            <a:off x="1158902" y="2850534"/>
            <a:ext cx="1147568" cy="965879"/>
            <a:chOff x="7899157" y="1479384"/>
            <a:chExt cx="1315453" cy="1107184"/>
          </a:xfrm>
          <a:noFill/>
        </p:grpSpPr>
        <p:sp>
          <p:nvSpPr>
            <p:cNvPr id="49" name="Freeform 79">
              <a:extLst>
                <a:ext uri="{FF2B5EF4-FFF2-40B4-BE49-F238E27FC236}">
                  <a16:creationId xmlns:a16="http://schemas.microsoft.com/office/drawing/2014/main" id="{60BA776D-3771-4C24-88B8-40CFC25B7132}"/>
                </a:ext>
              </a:extLst>
            </p:cNvPr>
            <p:cNvSpPr/>
            <p:nvPr/>
          </p:nvSpPr>
          <p:spPr>
            <a:xfrm>
              <a:off x="7899157" y="1479384"/>
              <a:ext cx="1315453" cy="813032"/>
            </a:xfrm>
            <a:custGeom>
              <a:avLst/>
              <a:gdLst>
                <a:gd name="connsiteX0" fmla="*/ 474508 w 1315453"/>
                <a:gd name="connsiteY0" fmla="*/ 813033 h 813032"/>
                <a:gd name="connsiteX1" fmla="*/ 20040 w 1315453"/>
                <a:gd name="connsiteY1" fmla="*/ 813033 h 813032"/>
                <a:gd name="connsiteX2" fmla="*/ 0 w 1315453"/>
                <a:gd name="connsiteY2" fmla="*/ 792993 h 813032"/>
                <a:gd name="connsiteX3" fmla="*/ 0 w 1315453"/>
                <a:gd name="connsiteY3" fmla="*/ 20040 h 813032"/>
                <a:gd name="connsiteX4" fmla="*/ 20040 w 1315453"/>
                <a:gd name="connsiteY4" fmla="*/ 0 h 813032"/>
                <a:gd name="connsiteX5" fmla="*/ 1295413 w 1315453"/>
                <a:gd name="connsiteY5" fmla="*/ 0 h 813032"/>
                <a:gd name="connsiteX6" fmla="*/ 1315453 w 1315453"/>
                <a:gd name="connsiteY6" fmla="*/ 20040 h 813032"/>
                <a:gd name="connsiteX7" fmla="*/ 1315453 w 1315453"/>
                <a:gd name="connsiteY7" fmla="*/ 792993 h 813032"/>
                <a:gd name="connsiteX8" fmla="*/ 1295413 w 1315453"/>
                <a:gd name="connsiteY8" fmla="*/ 813033 h 813032"/>
                <a:gd name="connsiteX9" fmla="*/ 840945 w 1315453"/>
                <a:gd name="connsiteY9" fmla="*/ 813033 h 8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5453" h="813032">
                  <a:moveTo>
                    <a:pt x="474508" y="813033"/>
                  </a:moveTo>
                  <a:lnTo>
                    <a:pt x="20040" y="813033"/>
                  </a:lnTo>
                  <a:cubicBezTo>
                    <a:pt x="8589" y="813033"/>
                    <a:pt x="0" y="803729"/>
                    <a:pt x="0" y="792993"/>
                  </a:cubicBezTo>
                  <a:lnTo>
                    <a:pt x="0" y="20040"/>
                  </a:lnTo>
                  <a:cubicBezTo>
                    <a:pt x="0" y="8588"/>
                    <a:pt x="9304" y="0"/>
                    <a:pt x="20040" y="0"/>
                  </a:cubicBezTo>
                  <a:lnTo>
                    <a:pt x="1295413" y="0"/>
                  </a:lnTo>
                  <a:cubicBezTo>
                    <a:pt x="1306865" y="0"/>
                    <a:pt x="1315453" y="9304"/>
                    <a:pt x="1315453" y="20040"/>
                  </a:cubicBezTo>
                  <a:lnTo>
                    <a:pt x="1315453" y="792993"/>
                  </a:lnTo>
                  <a:cubicBezTo>
                    <a:pt x="1315453" y="804444"/>
                    <a:pt x="1306149" y="813033"/>
                    <a:pt x="1295413" y="813033"/>
                  </a:cubicBezTo>
                  <a:lnTo>
                    <a:pt x="840945" y="813033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0" name="Freeform 80">
              <a:extLst>
                <a:ext uri="{FF2B5EF4-FFF2-40B4-BE49-F238E27FC236}">
                  <a16:creationId xmlns:a16="http://schemas.microsoft.com/office/drawing/2014/main" id="{3DFAA43C-76A6-4B88-9361-7743987C1ADB}"/>
                </a:ext>
              </a:extLst>
            </p:cNvPr>
            <p:cNvSpPr/>
            <p:nvPr/>
          </p:nvSpPr>
          <p:spPr>
            <a:xfrm>
              <a:off x="8373665" y="2109914"/>
              <a:ext cx="366437" cy="366437"/>
            </a:xfrm>
            <a:custGeom>
              <a:avLst/>
              <a:gdLst>
                <a:gd name="connsiteX0" fmla="*/ 366437 w 366437"/>
                <a:gd name="connsiteY0" fmla="*/ 183219 h 366437"/>
                <a:gd name="connsiteX1" fmla="*/ 183218 w 366437"/>
                <a:gd name="connsiteY1" fmla="*/ 366438 h 366437"/>
                <a:gd name="connsiteX2" fmla="*/ 0 w 366437"/>
                <a:gd name="connsiteY2" fmla="*/ 183219 h 366437"/>
                <a:gd name="connsiteX3" fmla="*/ 183218 w 366437"/>
                <a:gd name="connsiteY3" fmla="*/ 0 h 366437"/>
                <a:gd name="connsiteX4" fmla="*/ 366437 w 366437"/>
                <a:gd name="connsiteY4" fmla="*/ 183219 h 36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37" h="366437">
                  <a:moveTo>
                    <a:pt x="366437" y="183219"/>
                  </a:moveTo>
                  <a:cubicBezTo>
                    <a:pt x="366437" y="284408"/>
                    <a:pt x="284407" y="366438"/>
                    <a:pt x="183218" y="366438"/>
                  </a:cubicBezTo>
                  <a:cubicBezTo>
                    <a:pt x="82029" y="366438"/>
                    <a:pt x="0" y="284408"/>
                    <a:pt x="0" y="183219"/>
                  </a:cubicBezTo>
                  <a:cubicBezTo>
                    <a:pt x="0" y="82030"/>
                    <a:pt x="82030" y="0"/>
                    <a:pt x="183218" y="0"/>
                  </a:cubicBezTo>
                  <a:cubicBezTo>
                    <a:pt x="284408" y="0"/>
                    <a:pt x="366437" y="82030"/>
                    <a:pt x="366437" y="183219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1" name="Freeform 81">
              <a:extLst>
                <a:ext uri="{FF2B5EF4-FFF2-40B4-BE49-F238E27FC236}">
                  <a16:creationId xmlns:a16="http://schemas.microsoft.com/office/drawing/2014/main" id="{E84F2844-4C6B-4754-BF6F-AAC033E30D9C}"/>
                </a:ext>
              </a:extLst>
            </p:cNvPr>
            <p:cNvSpPr/>
            <p:nvPr/>
          </p:nvSpPr>
          <p:spPr>
            <a:xfrm>
              <a:off x="8476726" y="2212974"/>
              <a:ext cx="160316" cy="160316"/>
            </a:xfrm>
            <a:custGeom>
              <a:avLst/>
              <a:gdLst>
                <a:gd name="connsiteX0" fmla="*/ 160317 w 160316"/>
                <a:gd name="connsiteY0" fmla="*/ 80158 h 160316"/>
                <a:gd name="connsiteX1" fmla="*/ 80159 w 160316"/>
                <a:gd name="connsiteY1" fmla="*/ 160317 h 160316"/>
                <a:gd name="connsiteX2" fmla="*/ 1 w 160316"/>
                <a:gd name="connsiteY2" fmla="*/ 80158 h 160316"/>
                <a:gd name="connsiteX3" fmla="*/ 80159 w 160316"/>
                <a:gd name="connsiteY3" fmla="*/ 0 h 160316"/>
                <a:gd name="connsiteX4" fmla="*/ 160317 w 160316"/>
                <a:gd name="connsiteY4" fmla="*/ 80158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16" h="160316">
                  <a:moveTo>
                    <a:pt x="160317" y="80158"/>
                  </a:moveTo>
                  <a:cubicBezTo>
                    <a:pt x="160317" y="124428"/>
                    <a:pt x="124429" y="160317"/>
                    <a:pt x="80159" y="160317"/>
                  </a:cubicBezTo>
                  <a:cubicBezTo>
                    <a:pt x="35889" y="160317"/>
                    <a:pt x="1" y="124429"/>
                    <a:pt x="1" y="80158"/>
                  </a:cubicBezTo>
                  <a:cubicBezTo>
                    <a:pt x="1" y="35888"/>
                    <a:pt x="35889" y="0"/>
                    <a:pt x="80159" y="0"/>
                  </a:cubicBezTo>
                  <a:cubicBezTo>
                    <a:pt x="124429" y="0"/>
                    <a:pt x="160317" y="35888"/>
                    <a:pt x="160317" y="80158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2" name="Freeform 82">
              <a:extLst>
                <a:ext uri="{FF2B5EF4-FFF2-40B4-BE49-F238E27FC236}">
                  <a16:creationId xmlns:a16="http://schemas.microsoft.com/office/drawing/2014/main" id="{390C0B11-BEBC-4277-AA7D-D177C79575A9}"/>
                </a:ext>
              </a:extLst>
            </p:cNvPr>
            <p:cNvSpPr/>
            <p:nvPr/>
          </p:nvSpPr>
          <p:spPr>
            <a:xfrm>
              <a:off x="8372950" y="2020809"/>
              <a:ext cx="367152" cy="76221"/>
            </a:xfrm>
            <a:custGeom>
              <a:avLst/>
              <a:gdLst>
                <a:gd name="connsiteX0" fmla="*/ 367153 w 367152"/>
                <a:gd name="connsiteY0" fmla="*/ 76222 h 76221"/>
                <a:gd name="connsiteX1" fmla="*/ 0 w 367152"/>
                <a:gd name="connsiteY1" fmla="*/ 76222 h 7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52" h="76221">
                  <a:moveTo>
                    <a:pt x="367153" y="76222"/>
                  </a:moveTo>
                  <a:cubicBezTo>
                    <a:pt x="265524" y="-25407"/>
                    <a:pt x="101629" y="-25407"/>
                    <a:pt x="0" y="76222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3" name="Freeform 83">
              <a:extLst>
                <a:ext uri="{FF2B5EF4-FFF2-40B4-BE49-F238E27FC236}">
                  <a16:creationId xmlns:a16="http://schemas.microsoft.com/office/drawing/2014/main" id="{3E8A0504-FF39-4727-B84F-2380BCA728C7}"/>
                </a:ext>
              </a:extLst>
            </p:cNvPr>
            <p:cNvSpPr/>
            <p:nvPr/>
          </p:nvSpPr>
          <p:spPr>
            <a:xfrm>
              <a:off x="8616287" y="2352535"/>
              <a:ext cx="234032" cy="234033"/>
            </a:xfrm>
            <a:custGeom>
              <a:avLst/>
              <a:gdLst>
                <a:gd name="connsiteX0" fmla="*/ 0 w 234032"/>
                <a:gd name="connsiteY0" fmla="*/ 116659 h 234033"/>
                <a:gd name="connsiteX1" fmla="*/ 117375 w 234032"/>
                <a:gd name="connsiteY1" fmla="*/ 234033 h 234033"/>
                <a:gd name="connsiteX2" fmla="*/ 117375 w 234032"/>
                <a:gd name="connsiteY2" fmla="*/ 117374 h 234033"/>
                <a:gd name="connsiteX3" fmla="*/ 234033 w 234032"/>
                <a:gd name="connsiteY3" fmla="*/ 117374 h 234033"/>
                <a:gd name="connsiteX4" fmla="*/ 116658 w 234032"/>
                <a:gd name="connsiteY4" fmla="*/ 0 h 2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032" h="234033">
                  <a:moveTo>
                    <a:pt x="0" y="116659"/>
                  </a:moveTo>
                  <a:lnTo>
                    <a:pt x="117375" y="234033"/>
                  </a:lnTo>
                  <a:lnTo>
                    <a:pt x="117375" y="117374"/>
                  </a:lnTo>
                  <a:lnTo>
                    <a:pt x="234033" y="117374"/>
                  </a:lnTo>
                  <a:lnTo>
                    <a:pt x="116658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4" name="Freeform 84">
              <a:extLst>
                <a:ext uri="{FF2B5EF4-FFF2-40B4-BE49-F238E27FC236}">
                  <a16:creationId xmlns:a16="http://schemas.microsoft.com/office/drawing/2014/main" id="{578DEDFF-167E-4ED9-B03A-EFE74F0A0B47}"/>
                </a:ext>
              </a:extLst>
            </p:cNvPr>
            <p:cNvSpPr/>
            <p:nvPr/>
          </p:nvSpPr>
          <p:spPr>
            <a:xfrm>
              <a:off x="8263447" y="2352535"/>
              <a:ext cx="233317" cy="234033"/>
            </a:xfrm>
            <a:custGeom>
              <a:avLst/>
              <a:gdLst>
                <a:gd name="connsiteX0" fmla="*/ 233317 w 233317"/>
                <a:gd name="connsiteY0" fmla="*/ 116659 h 234033"/>
                <a:gd name="connsiteX1" fmla="*/ 116659 w 233317"/>
                <a:gd name="connsiteY1" fmla="*/ 234033 h 234033"/>
                <a:gd name="connsiteX2" fmla="*/ 116659 w 233317"/>
                <a:gd name="connsiteY2" fmla="*/ 117374 h 234033"/>
                <a:gd name="connsiteX3" fmla="*/ 0 w 233317"/>
                <a:gd name="connsiteY3" fmla="*/ 117374 h 234033"/>
                <a:gd name="connsiteX4" fmla="*/ 116659 w 233317"/>
                <a:gd name="connsiteY4" fmla="*/ 0 h 23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317" h="234033">
                  <a:moveTo>
                    <a:pt x="233317" y="116659"/>
                  </a:moveTo>
                  <a:lnTo>
                    <a:pt x="116659" y="234033"/>
                  </a:lnTo>
                  <a:lnTo>
                    <a:pt x="116659" y="117374"/>
                  </a:lnTo>
                  <a:lnTo>
                    <a:pt x="0" y="117374"/>
                  </a:lnTo>
                  <a:lnTo>
                    <a:pt x="116659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5" name="Freeform 85">
              <a:extLst>
                <a:ext uri="{FF2B5EF4-FFF2-40B4-BE49-F238E27FC236}">
                  <a16:creationId xmlns:a16="http://schemas.microsoft.com/office/drawing/2014/main" id="{050CB444-02B0-49B3-A3AE-919301FAF0A6}"/>
                </a:ext>
              </a:extLst>
            </p:cNvPr>
            <p:cNvSpPr/>
            <p:nvPr/>
          </p:nvSpPr>
          <p:spPr>
            <a:xfrm>
              <a:off x="8279193" y="1817909"/>
              <a:ext cx="561107" cy="7156"/>
            </a:xfrm>
            <a:custGeom>
              <a:avLst/>
              <a:gdLst>
                <a:gd name="connsiteX0" fmla="*/ 561107 w 561107"/>
                <a:gd name="connsiteY0" fmla="*/ 0 h 7156"/>
                <a:gd name="connsiteX1" fmla="*/ 0 w 561107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1107" h="7156">
                  <a:moveTo>
                    <a:pt x="561107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6" name="Freeform 86">
              <a:extLst>
                <a:ext uri="{FF2B5EF4-FFF2-40B4-BE49-F238E27FC236}">
                  <a16:creationId xmlns:a16="http://schemas.microsoft.com/office/drawing/2014/main" id="{0C9BECE6-D520-4CEC-9A5F-5B0D526470F8}"/>
                </a:ext>
              </a:extLst>
            </p:cNvPr>
            <p:cNvSpPr/>
            <p:nvPr/>
          </p:nvSpPr>
          <p:spPr>
            <a:xfrm>
              <a:off x="8180427" y="1686936"/>
              <a:ext cx="757924" cy="7156"/>
            </a:xfrm>
            <a:custGeom>
              <a:avLst/>
              <a:gdLst>
                <a:gd name="connsiteX0" fmla="*/ 0 w 757924"/>
                <a:gd name="connsiteY0" fmla="*/ 0 h 7156"/>
                <a:gd name="connsiteX1" fmla="*/ 757924 w 757924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7924" h="7156">
                  <a:moveTo>
                    <a:pt x="0" y="0"/>
                  </a:moveTo>
                  <a:lnTo>
                    <a:pt x="757924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grpSp>
        <p:nvGrpSpPr>
          <p:cNvPr id="66" name="Graphic 2">
            <a:extLst>
              <a:ext uri="{FF2B5EF4-FFF2-40B4-BE49-F238E27FC236}">
                <a16:creationId xmlns:a16="http://schemas.microsoft.com/office/drawing/2014/main" id="{B9D30C60-0B5B-4517-8B0B-01B17A61655C}"/>
              </a:ext>
            </a:extLst>
          </p:cNvPr>
          <p:cNvGrpSpPr/>
          <p:nvPr/>
        </p:nvGrpSpPr>
        <p:grpSpPr>
          <a:xfrm>
            <a:off x="9522871" y="2605636"/>
            <a:ext cx="969114" cy="1032295"/>
            <a:chOff x="8016263" y="4995340"/>
            <a:chExt cx="1110892" cy="1183316"/>
          </a:xfrm>
          <a:noFill/>
        </p:grpSpPr>
        <p:grpSp>
          <p:nvGrpSpPr>
            <p:cNvPr id="67" name="Graphic 2">
              <a:extLst>
                <a:ext uri="{FF2B5EF4-FFF2-40B4-BE49-F238E27FC236}">
                  <a16:creationId xmlns:a16="http://schemas.microsoft.com/office/drawing/2014/main" id="{8C504D74-8A4D-4A81-A846-8382948C81C8}"/>
                </a:ext>
              </a:extLst>
            </p:cNvPr>
            <p:cNvGrpSpPr/>
            <p:nvPr/>
          </p:nvGrpSpPr>
          <p:grpSpPr>
            <a:xfrm>
              <a:off x="8016263" y="4995340"/>
              <a:ext cx="495800" cy="495531"/>
              <a:chOff x="8016263" y="4995340"/>
              <a:chExt cx="495800" cy="495531"/>
            </a:xfrm>
            <a:noFill/>
          </p:grpSpPr>
          <p:sp>
            <p:nvSpPr>
              <p:cNvPr id="71" name="Freeform 73">
                <a:extLst>
                  <a:ext uri="{FF2B5EF4-FFF2-40B4-BE49-F238E27FC236}">
                    <a16:creationId xmlns:a16="http://schemas.microsoft.com/office/drawing/2014/main" id="{ACF9BE54-A769-41AF-BFF4-C6E1F6A573AC}"/>
                  </a:ext>
                </a:extLst>
              </p:cNvPr>
              <p:cNvSpPr/>
              <p:nvPr/>
            </p:nvSpPr>
            <p:spPr>
              <a:xfrm>
                <a:off x="8148220" y="5127297"/>
                <a:ext cx="233317" cy="233317"/>
              </a:xfrm>
              <a:custGeom>
                <a:avLst/>
                <a:gdLst>
                  <a:gd name="connsiteX0" fmla="*/ 116659 w 233317"/>
                  <a:gd name="connsiteY0" fmla="*/ 0 h 233317"/>
                  <a:gd name="connsiteX1" fmla="*/ 0 w 233317"/>
                  <a:gd name="connsiteY1" fmla="*/ 116659 h 233317"/>
                  <a:gd name="connsiteX2" fmla="*/ 116659 w 233317"/>
                  <a:gd name="connsiteY2" fmla="*/ 233317 h 233317"/>
                  <a:gd name="connsiteX3" fmla="*/ 233317 w 233317"/>
                  <a:gd name="connsiteY3" fmla="*/ 116659 h 233317"/>
                  <a:gd name="connsiteX4" fmla="*/ 116659 w 233317"/>
                  <a:gd name="connsiteY4" fmla="*/ 0 h 23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17" h="233317">
                    <a:moveTo>
                      <a:pt x="116659" y="0"/>
                    </a:moveTo>
                    <a:cubicBezTo>
                      <a:pt x="52246" y="0"/>
                      <a:pt x="0" y="52246"/>
                      <a:pt x="0" y="116659"/>
                    </a:cubicBezTo>
                    <a:cubicBezTo>
                      <a:pt x="0" y="181072"/>
                      <a:pt x="52246" y="233317"/>
                      <a:pt x="116659" y="233317"/>
                    </a:cubicBezTo>
                    <a:cubicBezTo>
                      <a:pt x="181072" y="233317"/>
                      <a:pt x="233317" y="181072"/>
                      <a:pt x="233317" y="116659"/>
                    </a:cubicBezTo>
                    <a:cubicBezTo>
                      <a:pt x="233317" y="52246"/>
                      <a:pt x="181072" y="0"/>
                      <a:pt x="116659" y="0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sp>
            <p:nvSpPr>
              <p:cNvPr id="72" name="Freeform 74">
                <a:extLst>
                  <a:ext uri="{FF2B5EF4-FFF2-40B4-BE49-F238E27FC236}">
                    <a16:creationId xmlns:a16="http://schemas.microsoft.com/office/drawing/2014/main" id="{8B871131-A406-4420-8707-DB8B8D349559}"/>
                  </a:ext>
                </a:extLst>
              </p:cNvPr>
              <p:cNvSpPr/>
              <p:nvPr/>
            </p:nvSpPr>
            <p:spPr>
              <a:xfrm>
                <a:off x="8016263" y="4995340"/>
                <a:ext cx="495800" cy="495531"/>
              </a:xfrm>
              <a:custGeom>
                <a:avLst/>
                <a:gdLst>
                  <a:gd name="connsiteX0" fmla="*/ 484080 w 495800"/>
                  <a:gd name="connsiteY0" fmla="*/ 285116 h 495531"/>
                  <a:gd name="connsiteX1" fmla="*/ 450442 w 495800"/>
                  <a:gd name="connsiteY1" fmla="*/ 247900 h 495531"/>
                  <a:gd name="connsiteX2" fmla="*/ 484080 w 495800"/>
                  <a:gd name="connsiteY2" fmla="*/ 210684 h 495531"/>
                  <a:gd name="connsiteX3" fmla="*/ 493384 w 495800"/>
                  <a:gd name="connsiteY3" fmla="*/ 204958 h 495531"/>
                  <a:gd name="connsiteX4" fmla="*/ 495532 w 495800"/>
                  <a:gd name="connsiteY4" fmla="*/ 194223 h 495531"/>
                  <a:gd name="connsiteX5" fmla="*/ 461178 w 495800"/>
                  <a:gd name="connsiteY5" fmla="*/ 110486 h 495531"/>
                  <a:gd name="connsiteX6" fmla="*/ 451874 w 495800"/>
                  <a:gd name="connsiteY6" fmla="*/ 104760 h 495531"/>
                  <a:gd name="connsiteX7" fmla="*/ 441138 w 495800"/>
                  <a:gd name="connsiteY7" fmla="*/ 107623 h 495531"/>
                  <a:gd name="connsiteX8" fmla="*/ 391039 w 495800"/>
                  <a:gd name="connsiteY8" fmla="*/ 104760 h 495531"/>
                  <a:gd name="connsiteX9" fmla="*/ 388177 w 495800"/>
                  <a:gd name="connsiteY9" fmla="*/ 54662 h 495531"/>
                  <a:gd name="connsiteX10" fmla="*/ 391039 w 495800"/>
                  <a:gd name="connsiteY10" fmla="*/ 43926 h 495531"/>
                  <a:gd name="connsiteX11" fmla="*/ 385314 w 495800"/>
                  <a:gd name="connsiteY11" fmla="*/ 34622 h 495531"/>
                  <a:gd name="connsiteX12" fmla="*/ 301577 w 495800"/>
                  <a:gd name="connsiteY12" fmla="*/ 268 h 495531"/>
                  <a:gd name="connsiteX13" fmla="*/ 290842 w 495800"/>
                  <a:gd name="connsiteY13" fmla="*/ 2415 h 495531"/>
                  <a:gd name="connsiteX14" fmla="*/ 285116 w 495800"/>
                  <a:gd name="connsiteY14" fmla="*/ 11720 h 495531"/>
                  <a:gd name="connsiteX15" fmla="*/ 247900 w 495800"/>
                  <a:gd name="connsiteY15" fmla="*/ 45357 h 495531"/>
                  <a:gd name="connsiteX16" fmla="*/ 210684 w 495800"/>
                  <a:gd name="connsiteY16" fmla="*/ 11720 h 495531"/>
                  <a:gd name="connsiteX17" fmla="*/ 204958 w 495800"/>
                  <a:gd name="connsiteY17" fmla="*/ 2415 h 495531"/>
                  <a:gd name="connsiteX18" fmla="*/ 194222 w 495800"/>
                  <a:gd name="connsiteY18" fmla="*/ 268 h 495531"/>
                  <a:gd name="connsiteX19" fmla="*/ 110486 w 495800"/>
                  <a:gd name="connsiteY19" fmla="*/ 34622 h 495531"/>
                  <a:gd name="connsiteX20" fmla="*/ 104760 w 495800"/>
                  <a:gd name="connsiteY20" fmla="*/ 43926 h 495531"/>
                  <a:gd name="connsiteX21" fmla="*/ 107623 w 495800"/>
                  <a:gd name="connsiteY21" fmla="*/ 54662 h 495531"/>
                  <a:gd name="connsiteX22" fmla="*/ 104760 w 495800"/>
                  <a:gd name="connsiteY22" fmla="*/ 104760 h 495531"/>
                  <a:gd name="connsiteX23" fmla="*/ 54661 w 495800"/>
                  <a:gd name="connsiteY23" fmla="*/ 107623 h 495531"/>
                  <a:gd name="connsiteX24" fmla="*/ 43926 w 495800"/>
                  <a:gd name="connsiteY24" fmla="*/ 104760 h 495531"/>
                  <a:gd name="connsiteX25" fmla="*/ 34622 w 495800"/>
                  <a:gd name="connsiteY25" fmla="*/ 110486 h 495531"/>
                  <a:gd name="connsiteX26" fmla="*/ 268 w 495800"/>
                  <a:gd name="connsiteY26" fmla="*/ 194223 h 495531"/>
                  <a:gd name="connsiteX27" fmla="*/ 2416 w 495800"/>
                  <a:gd name="connsiteY27" fmla="*/ 204958 h 495531"/>
                  <a:gd name="connsiteX28" fmla="*/ 11719 w 495800"/>
                  <a:gd name="connsiteY28" fmla="*/ 210684 h 495531"/>
                  <a:gd name="connsiteX29" fmla="*/ 45358 w 495800"/>
                  <a:gd name="connsiteY29" fmla="*/ 247900 h 495531"/>
                  <a:gd name="connsiteX30" fmla="*/ 11719 w 495800"/>
                  <a:gd name="connsiteY30" fmla="*/ 285116 h 495531"/>
                  <a:gd name="connsiteX31" fmla="*/ 2416 w 495800"/>
                  <a:gd name="connsiteY31" fmla="*/ 290842 h 495531"/>
                  <a:gd name="connsiteX32" fmla="*/ 268 w 495800"/>
                  <a:gd name="connsiteY32" fmla="*/ 301577 h 495531"/>
                  <a:gd name="connsiteX33" fmla="*/ 34622 w 495800"/>
                  <a:gd name="connsiteY33" fmla="*/ 385314 h 495531"/>
                  <a:gd name="connsiteX34" fmla="*/ 43926 w 495800"/>
                  <a:gd name="connsiteY34" fmla="*/ 391040 h 495531"/>
                  <a:gd name="connsiteX35" fmla="*/ 54661 w 495800"/>
                  <a:gd name="connsiteY35" fmla="*/ 388177 h 495531"/>
                  <a:gd name="connsiteX36" fmla="*/ 104760 w 495800"/>
                  <a:gd name="connsiteY36" fmla="*/ 391040 h 495531"/>
                  <a:gd name="connsiteX37" fmla="*/ 107623 w 495800"/>
                  <a:gd name="connsiteY37" fmla="*/ 441139 h 495531"/>
                  <a:gd name="connsiteX38" fmla="*/ 104760 w 495800"/>
                  <a:gd name="connsiteY38" fmla="*/ 451874 h 495531"/>
                  <a:gd name="connsiteX39" fmla="*/ 110486 w 495800"/>
                  <a:gd name="connsiteY39" fmla="*/ 461178 h 495531"/>
                  <a:gd name="connsiteX40" fmla="*/ 194222 w 495800"/>
                  <a:gd name="connsiteY40" fmla="*/ 495531 h 495531"/>
                  <a:gd name="connsiteX41" fmla="*/ 197085 w 495800"/>
                  <a:gd name="connsiteY41" fmla="*/ 495531 h 495531"/>
                  <a:gd name="connsiteX42" fmla="*/ 204958 w 495800"/>
                  <a:gd name="connsiteY42" fmla="*/ 492668 h 495531"/>
                  <a:gd name="connsiteX43" fmla="*/ 210684 w 495800"/>
                  <a:gd name="connsiteY43" fmla="*/ 483364 h 495531"/>
                  <a:gd name="connsiteX44" fmla="*/ 247900 w 495800"/>
                  <a:gd name="connsiteY44" fmla="*/ 449727 h 495531"/>
                  <a:gd name="connsiteX45" fmla="*/ 285116 w 495800"/>
                  <a:gd name="connsiteY45" fmla="*/ 483364 h 495531"/>
                  <a:gd name="connsiteX46" fmla="*/ 290842 w 495800"/>
                  <a:gd name="connsiteY46" fmla="*/ 492668 h 495531"/>
                  <a:gd name="connsiteX47" fmla="*/ 301577 w 495800"/>
                  <a:gd name="connsiteY47" fmla="*/ 494816 h 495531"/>
                  <a:gd name="connsiteX48" fmla="*/ 385314 w 495800"/>
                  <a:gd name="connsiteY48" fmla="*/ 460462 h 495531"/>
                  <a:gd name="connsiteX49" fmla="*/ 391039 w 495800"/>
                  <a:gd name="connsiteY49" fmla="*/ 451158 h 495531"/>
                  <a:gd name="connsiteX50" fmla="*/ 388177 w 495800"/>
                  <a:gd name="connsiteY50" fmla="*/ 440423 h 495531"/>
                  <a:gd name="connsiteX51" fmla="*/ 391039 w 495800"/>
                  <a:gd name="connsiteY51" fmla="*/ 390324 h 495531"/>
                  <a:gd name="connsiteX52" fmla="*/ 441138 w 495800"/>
                  <a:gd name="connsiteY52" fmla="*/ 387461 h 495531"/>
                  <a:gd name="connsiteX53" fmla="*/ 451874 w 495800"/>
                  <a:gd name="connsiteY53" fmla="*/ 390324 h 495531"/>
                  <a:gd name="connsiteX54" fmla="*/ 461178 w 495800"/>
                  <a:gd name="connsiteY54" fmla="*/ 384598 h 495531"/>
                  <a:gd name="connsiteX55" fmla="*/ 495532 w 495800"/>
                  <a:gd name="connsiteY55" fmla="*/ 300861 h 495531"/>
                  <a:gd name="connsiteX56" fmla="*/ 493384 w 495800"/>
                  <a:gd name="connsiteY56" fmla="*/ 290126 h 495531"/>
                  <a:gd name="connsiteX57" fmla="*/ 484080 w 495800"/>
                  <a:gd name="connsiteY57" fmla="*/ 285116 h 49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95800" h="495531">
                    <a:moveTo>
                      <a:pt x="484080" y="285116"/>
                    </a:moveTo>
                    <a:cubicBezTo>
                      <a:pt x="464756" y="282969"/>
                      <a:pt x="450442" y="267224"/>
                      <a:pt x="450442" y="247900"/>
                    </a:cubicBezTo>
                    <a:cubicBezTo>
                      <a:pt x="450442" y="228576"/>
                      <a:pt x="464756" y="212831"/>
                      <a:pt x="484080" y="210684"/>
                    </a:cubicBezTo>
                    <a:cubicBezTo>
                      <a:pt x="487658" y="209968"/>
                      <a:pt x="491237" y="208537"/>
                      <a:pt x="493384" y="204958"/>
                    </a:cubicBezTo>
                    <a:cubicBezTo>
                      <a:pt x="495532" y="202095"/>
                      <a:pt x="496247" y="197801"/>
                      <a:pt x="495532" y="194223"/>
                    </a:cubicBezTo>
                    <a:cubicBezTo>
                      <a:pt x="489090" y="164163"/>
                      <a:pt x="477639" y="136251"/>
                      <a:pt x="461178" y="110486"/>
                    </a:cubicBezTo>
                    <a:cubicBezTo>
                      <a:pt x="459031" y="107623"/>
                      <a:pt x="456168" y="105476"/>
                      <a:pt x="451874" y="104760"/>
                    </a:cubicBezTo>
                    <a:cubicBezTo>
                      <a:pt x="448295" y="104045"/>
                      <a:pt x="444001" y="105476"/>
                      <a:pt x="441138" y="107623"/>
                    </a:cubicBezTo>
                    <a:cubicBezTo>
                      <a:pt x="426109" y="119790"/>
                      <a:pt x="404638" y="118358"/>
                      <a:pt x="391039" y="104760"/>
                    </a:cubicBezTo>
                    <a:cubicBezTo>
                      <a:pt x="377442" y="91162"/>
                      <a:pt x="376725" y="69691"/>
                      <a:pt x="388177" y="54662"/>
                    </a:cubicBezTo>
                    <a:cubicBezTo>
                      <a:pt x="390324" y="51799"/>
                      <a:pt x="391756" y="48220"/>
                      <a:pt x="391039" y="43926"/>
                    </a:cubicBezTo>
                    <a:cubicBezTo>
                      <a:pt x="390324" y="40348"/>
                      <a:pt x="388177" y="36769"/>
                      <a:pt x="385314" y="34622"/>
                    </a:cubicBezTo>
                    <a:cubicBezTo>
                      <a:pt x="359549" y="18161"/>
                      <a:pt x="331637" y="5994"/>
                      <a:pt x="301577" y="268"/>
                    </a:cubicBezTo>
                    <a:cubicBezTo>
                      <a:pt x="297998" y="-447"/>
                      <a:pt x="293704" y="268"/>
                      <a:pt x="290842" y="2415"/>
                    </a:cubicBezTo>
                    <a:cubicBezTo>
                      <a:pt x="287979" y="4563"/>
                      <a:pt x="285832" y="8141"/>
                      <a:pt x="285116" y="11720"/>
                    </a:cubicBezTo>
                    <a:cubicBezTo>
                      <a:pt x="282969" y="31043"/>
                      <a:pt x="267224" y="45357"/>
                      <a:pt x="247900" y="45357"/>
                    </a:cubicBezTo>
                    <a:cubicBezTo>
                      <a:pt x="228576" y="45357"/>
                      <a:pt x="212831" y="31043"/>
                      <a:pt x="210684" y="11720"/>
                    </a:cubicBezTo>
                    <a:cubicBezTo>
                      <a:pt x="209968" y="8141"/>
                      <a:pt x="208536" y="4563"/>
                      <a:pt x="204958" y="2415"/>
                    </a:cubicBezTo>
                    <a:cubicBezTo>
                      <a:pt x="202096" y="268"/>
                      <a:pt x="197801" y="-447"/>
                      <a:pt x="194222" y="268"/>
                    </a:cubicBezTo>
                    <a:cubicBezTo>
                      <a:pt x="164163" y="6710"/>
                      <a:pt x="136251" y="18161"/>
                      <a:pt x="110486" y="34622"/>
                    </a:cubicBezTo>
                    <a:cubicBezTo>
                      <a:pt x="107623" y="36769"/>
                      <a:pt x="105476" y="40348"/>
                      <a:pt x="104760" y="43926"/>
                    </a:cubicBezTo>
                    <a:cubicBezTo>
                      <a:pt x="104045" y="47505"/>
                      <a:pt x="105476" y="51799"/>
                      <a:pt x="107623" y="54662"/>
                    </a:cubicBezTo>
                    <a:cubicBezTo>
                      <a:pt x="119790" y="69691"/>
                      <a:pt x="118358" y="91162"/>
                      <a:pt x="104760" y="104760"/>
                    </a:cubicBezTo>
                    <a:cubicBezTo>
                      <a:pt x="91162" y="118358"/>
                      <a:pt x="69692" y="119790"/>
                      <a:pt x="54661" y="107623"/>
                    </a:cubicBezTo>
                    <a:cubicBezTo>
                      <a:pt x="51799" y="105476"/>
                      <a:pt x="48221" y="104045"/>
                      <a:pt x="43926" y="104760"/>
                    </a:cubicBezTo>
                    <a:cubicBezTo>
                      <a:pt x="40347" y="105476"/>
                      <a:pt x="36769" y="107623"/>
                      <a:pt x="34622" y="110486"/>
                    </a:cubicBezTo>
                    <a:cubicBezTo>
                      <a:pt x="18161" y="136251"/>
                      <a:pt x="5994" y="164163"/>
                      <a:pt x="268" y="194223"/>
                    </a:cubicBezTo>
                    <a:cubicBezTo>
                      <a:pt x="-447" y="197801"/>
                      <a:pt x="268" y="202095"/>
                      <a:pt x="2416" y="204958"/>
                    </a:cubicBezTo>
                    <a:cubicBezTo>
                      <a:pt x="4562" y="207821"/>
                      <a:pt x="8141" y="209968"/>
                      <a:pt x="11719" y="210684"/>
                    </a:cubicBezTo>
                    <a:cubicBezTo>
                      <a:pt x="31044" y="212831"/>
                      <a:pt x="45358" y="228576"/>
                      <a:pt x="45358" y="247900"/>
                    </a:cubicBezTo>
                    <a:cubicBezTo>
                      <a:pt x="45358" y="267224"/>
                      <a:pt x="31044" y="282969"/>
                      <a:pt x="11719" y="285116"/>
                    </a:cubicBezTo>
                    <a:cubicBezTo>
                      <a:pt x="8141" y="285832"/>
                      <a:pt x="4562" y="287263"/>
                      <a:pt x="2416" y="290842"/>
                    </a:cubicBezTo>
                    <a:cubicBezTo>
                      <a:pt x="268" y="293704"/>
                      <a:pt x="-447" y="297999"/>
                      <a:pt x="268" y="301577"/>
                    </a:cubicBezTo>
                    <a:cubicBezTo>
                      <a:pt x="6710" y="331636"/>
                      <a:pt x="18161" y="359549"/>
                      <a:pt x="34622" y="385314"/>
                    </a:cubicBezTo>
                    <a:cubicBezTo>
                      <a:pt x="36769" y="388177"/>
                      <a:pt x="40347" y="391040"/>
                      <a:pt x="43926" y="391040"/>
                    </a:cubicBezTo>
                    <a:cubicBezTo>
                      <a:pt x="47504" y="391755"/>
                      <a:pt x="51799" y="390324"/>
                      <a:pt x="54661" y="388177"/>
                    </a:cubicBezTo>
                    <a:cubicBezTo>
                      <a:pt x="69692" y="376010"/>
                      <a:pt x="91162" y="377441"/>
                      <a:pt x="104760" y="391040"/>
                    </a:cubicBezTo>
                    <a:cubicBezTo>
                      <a:pt x="118358" y="404638"/>
                      <a:pt x="119074" y="426109"/>
                      <a:pt x="107623" y="441139"/>
                    </a:cubicBezTo>
                    <a:cubicBezTo>
                      <a:pt x="105476" y="444001"/>
                      <a:pt x="104045" y="447580"/>
                      <a:pt x="104760" y="451874"/>
                    </a:cubicBezTo>
                    <a:cubicBezTo>
                      <a:pt x="105476" y="455452"/>
                      <a:pt x="107623" y="459031"/>
                      <a:pt x="110486" y="461178"/>
                    </a:cubicBezTo>
                    <a:cubicBezTo>
                      <a:pt x="136251" y="477639"/>
                      <a:pt x="164163" y="489806"/>
                      <a:pt x="194222" y="495531"/>
                    </a:cubicBezTo>
                    <a:cubicBezTo>
                      <a:pt x="194939" y="495531"/>
                      <a:pt x="196370" y="495531"/>
                      <a:pt x="197085" y="495531"/>
                    </a:cubicBezTo>
                    <a:cubicBezTo>
                      <a:pt x="199948" y="495531"/>
                      <a:pt x="202811" y="494816"/>
                      <a:pt x="204958" y="492668"/>
                    </a:cubicBezTo>
                    <a:cubicBezTo>
                      <a:pt x="207821" y="490521"/>
                      <a:pt x="209968" y="486943"/>
                      <a:pt x="210684" y="483364"/>
                    </a:cubicBezTo>
                    <a:cubicBezTo>
                      <a:pt x="212831" y="464041"/>
                      <a:pt x="228576" y="449727"/>
                      <a:pt x="247900" y="449727"/>
                    </a:cubicBezTo>
                    <a:cubicBezTo>
                      <a:pt x="267224" y="449727"/>
                      <a:pt x="282969" y="464041"/>
                      <a:pt x="285116" y="483364"/>
                    </a:cubicBezTo>
                    <a:cubicBezTo>
                      <a:pt x="285832" y="486943"/>
                      <a:pt x="287263" y="490521"/>
                      <a:pt x="290842" y="492668"/>
                    </a:cubicBezTo>
                    <a:cubicBezTo>
                      <a:pt x="293704" y="494816"/>
                      <a:pt x="297998" y="495531"/>
                      <a:pt x="301577" y="494816"/>
                    </a:cubicBezTo>
                    <a:cubicBezTo>
                      <a:pt x="331637" y="488374"/>
                      <a:pt x="359549" y="476923"/>
                      <a:pt x="385314" y="460462"/>
                    </a:cubicBezTo>
                    <a:cubicBezTo>
                      <a:pt x="388177" y="458315"/>
                      <a:pt x="390324" y="454737"/>
                      <a:pt x="391039" y="451158"/>
                    </a:cubicBezTo>
                    <a:cubicBezTo>
                      <a:pt x="391756" y="447580"/>
                      <a:pt x="390324" y="443286"/>
                      <a:pt x="388177" y="440423"/>
                    </a:cubicBezTo>
                    <a:cubicBezTo>
                      <a:pt x="376010" y="425393"/>
                      <a:pt x="377442" y="403922"/>
                      <a:pt x="391039" y="390324"/>
                    </a:cubicBezTo>
                    <a:cubicBezTo>
                      <a:pt x="404638" y="376726"/>
                      <a:pt x="426109" y="376010"/>
                      <a:pt x="441138" y="387461"/>
                    </a:cubicBezTo>
                    <a:cubicBezTo>
                      <a:pt x="444001" y="389608"/>
                      <a:pt x="447580" y="391040"/>
                      <a:pt x="451874" y="390324"/>
                    </a:cubicBezTo>
                    <a:cubicBezTo>
                      <a:pt x="455452" y="389608"/>
                      <a:pt x="459031" y="387461"/>
                      <a:pt x="461178" y="384598"/>
                    </a:cubicBezTo>
                    <a:cubicBezTo>
                      <a:pt x="477639" y="358833"/>
                      <a:pt x="489806" y="330921"/>
                      <a:pt x="495532" y="300861"/>
                    </a:cubicBezTo>
                    <a:cubicBezTo>
                      <a:pt x="496247" y="297283"/>
                      <a:pt x="495532" y="292989"/>
                      <a:pt x="493384" y="290126"/>
                    </a:cubicBezTo>
                    <a:cubicBezTo>
                      <a:pt x="491237" y="287979"/>
                      <a:pt x="487658" y="285832"/>
                      <a:pt x="484080" y="285116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</p:grpSp>
        <p:grpSp>
          <p:nvGrpSpPr>
            <p:cNvPr id="68" name="Graphic 2">
              <a:extLst>
                <a:ext uri="{FF2B5EF4-FFF2-40B4-BE49-F238E27FC236}">
                  <a16:creationId xmlns:a16="http://schemas.microsoft.com/office/drawing/2014/main" id="{26F5973B-2B88-4104-A1E7-C0157F644EF3}"/>
                </a:ext>
              </a:extLst>
            </p:cNvPr>
            <p:cNvGrpSpPr/>
            <p:nvPr/>
          </p:nvGrpSpPr>
          <p:grpSpPr>
            <a:xfrm>
              <a:off x="8361638" y="5413000"/>
              <a:ext cx="765517" cy="765657"/>
              <a:chOff x="8361638" y="5413000"/>
              <a:chExt cx="765517" cy="765657"/>
            </a:xfrm>
            <a:noFill/>
          </p:grpSpPr>
          <p:sp>
            <p:nvSpPr>
              <p:cNvPr id="69" name="Freeform 71">
                <a:extLst>
                  <a:ext uri="{FF2B5EF4-FFF2-40B4-BE49-F238E27FC236}">
                    <a16:creationId xmlns:a16="http://schemas.microsoft.com/office/drawing/2014/main" id="{1DF3B914-C8E4-46A4-868D-599AF93B43FA}"/>
                  </a:ext>
                </a:extLst>
              </p:cNvPr>
              <p:cNvSpPr/>
              <p:nvPr/>
            </p:nvSpPr>
            <p:spPr>
              <a:xfrm>
                <a:off x="8571913" y="5619697"/>
                <a:ext cx="353554" cy="353554"/>
              </a:xfrm>
              <a:custGeom>
                <a:avLst/>
                <a:gdLst>
                  <a:gd name="connsiteX0" fmla="*/ 176778 w 353554"/>
                  <a:gd name="connsiteY0" fmla="*/ 0 h 353554"/>
                  <a:gd name="connsiteX1" fmla="*/ 0 w 353554"/>
                  <a:gd name="connsiteY1" fmla="*/ 176777 h 353554"/>
                  <a:gd name="connsiteX2" fmla="*/ 176778 w 353554"/>
                  <a:gd name="connsiteY2" fmla="*/ 353555 h 353554"/>
                  <a:gd name="connsiteX3" fmla="*/ 353555 w 353554"/>
                  <a:gd name="connsiteY3" fmla="*/ 176777 h 353554"/>
                  <a:gd name="connsiteX4" fmla="*/ 176778 w 353554"/>
                  <a:gd name="connsiteY4" fmla="*/ 0 h 353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554" h="353554">
                    <a:moveTo>
                      <a:pt x="176778" y="0"/>
                    </a:moveTo>
                    <a:cubicBezTo>
                      <a:pt x="79443" y="0"/>
                      <a:pt x="0" y="79442"/>
                      <a:pt x="0" y="176777"/>
                    </a:cubicBezTo>
                    <a:cubicBezTo>
                      <a:pt x="0" y="274112"/>
                      <a:pt x="79443" y="353555"/>
                      <a:pt x="176778" y="353555"/>
                    </a:cubicBezTo>
                    <a:cubicBezTo>
                      <a:pt x="274113" y="353555"/>
                      <a:pt x="353555" y="274112"/>
                      <a:pt x="353555" y="176777"/>
                    </a:cubicBezTo>
                    <a:cubicBezTo>
                      <a:pt x="353555" y="79442"/>
                      <a:pt x="274113" y="0"/>
                      <a:pt x="176778" y="0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sp>
            <p:nvSpPr>
              <p:cNvPr id="70" name="Freeform 72">
                <a:extLst>
                  <a:ext uri="{FF2B5EF4-FFF2-40B4-BE49-F238E27FC236}">
                    <a16:creationId xmlns:a16="http://schemas.microsoft.com/office/drawing/2014/main" id="{0D193420-80E6-4BCA-A8B6-8D4F7B55A6B3}"/>
                  </a:ext>
                </a:extLst>
              </p:cNvPr>
              <p:cNvSpPr/>
              <p:nvPr/>
            </p:nvSpPr>
            <p:spPr>
              <a:xfrm>
                <a:off x="8361638" y="5413000"/>
                <a:ext cx="765517" cy="765657"/>
              </a:xfrm>
              <a:custGeom>
                <a:avLst/>
                <a:gdLst>
                  <a:gd name="connsiteX0" fmla="*/ 752775 w 765517"/>
                  <a:gd name="connsiteY0" fmla="*/ 447887 h 765657"/>
                  <a:gd name="connsiteX1" fmla="*/ 694803 w 765517"/>
                  <a:gd name="connsiteY1" fmla="*/ 382759 h 765657"/>
                  <a:gd name="connsiteX2" fmla="*/ 752775 w 765517"/>
                  <a:gd name="connsiteY2" fmla="*/ 317630 h 765657"/>
                  <a:gd name="connsiteX3" fmla="*/ 762795 w 765517"/>
                  <a:gd name="connsiteY3" fmla="*/ 311905 h 765657"/>
                  <a:gd name="connsiteX4" fmla="*/ 764941 w 765517"/>
                  <a:gd name="connsiteY4" fmla="*/ 300453 h 765657"/>
                  <a:gd name="connsiteX5" fmla="*/ 711264 w 765517"/>
                  <a:gd name="connsiteY5" fmla="*/ 171628 h 765657"/>
                  <a:gd name="connsiteX6" fmla="*/ 701245 w 765517"/>
                  <a:gd name="connsiteY6" fmla="*/ 165187 h 765657"/>
                  <a:gd name="connsiteX7" fmla="*/ 689793 w 765517"/>
                  <a:gd name="connsiteY7" fmla="*/ 168049 h 765657"/>
                  <a:gd name="connsiteX8" fmla="*/ 602478 w 765517"/>
                  <a:gd name="connsiteY8" fmla="*/ 163040 h 765657"/>
                  <a:gd name="connsiteX9" fmla="*/ 597469 w 765517"/>
                  <a:gd name="connsiteY9" fmla="*/ 75725 h 765657"/>
                  <a:gd name="connsiteX10" fmla="*/ 600331 w 765517"/>
                  <a:gd name="connsiteY10" fmla="*/ 64273 h 765657"/>
                  <a:gd name="connsiteX11" fmla="*/ 593890 w 765517"/>
                  <a:gd name="connsiteY11" fmla="*/ 54254 h 765657"/>
                  <a:gd name="connsiteX12" fmla="*/ 465065 w 765517"/>
                  <a:gd name="connsiteY12" fmla="*/ 576 h 765657"/>
                  <a:gd name="connsiteX13" fmla="*/ 453613 w 765517"/>
                  <a:gd name="connsiteY13" fmla="*/ 2723 h 765657"/>
                  <a:gd name="connsiteX14" fmla="*/ 447888 w 765517"/>
                  <a:gd name="connsiteY14" fmla="*/ 12743 h 765657"/>
                  <a:gd name="connsiteX15" fmla="*/ 382759 w 765517"/>
                  <a:gd name="connsiteY15" fmla="*/ 70715 h 765657"/>
                  <a:gd name="connsiteX16" fmla="*/ 317630 w 765517"/>
                  <a:gd name="connsiteY16" fmla="*/ 12743 h 765657"/>
                  <a:gd name="connsiteX17" fmla="*/ 311905 w 765517"/>
                  <a:gd name="connsiteY17" fmla="*/ 2723 h 765657"/>
                  <a:gd name="connsiteX18" fmla="*/ 300454 w 765517"/>
                  <a:gd name="connsiteY18" fmla="*/ 576 h 765657"/>
                  <a:gd name="connsiteX19" fmla="*/ 171628 w 765517"/>
                  <a:gd name="connsiteY19" fmla="*/ 54254 h 765657"/>
                  <a:gd name="connsiteX20" fmla="*/ 165187 w 765517"/>
                  <a:gd name="connsiteY20" fmla="*/ 64273 h 765657"/>
                  <a:gd name="connsiteX21" fmla="*/ 168050 w 765517"/>
                  <a:gd name="connsiteY21" fmla="*/ 75725 h 765657"/>
                  <a:gd name="connsiteX22" fmla="*/ 163040 w 765517"/>
                  <a:gd name="connsiteY22" fmla="*/ 163040 h 765657"/>
                  <a:gd name="connsiteX23" fmla="*/ 75725 w 765517"/>
                  <a:gd name="connsiteY23" fmla="*/ 168049 h 765657"/>
                  <a:gd name="connsiteX24" fmla="*/ 64274 w 765517"/>
                  <a:gd name="connsiteY24" fmla="*/ 165187 h 765657"/>
                  <a:gd name="connsiteX25" fmla="*/ 54254 w 765517"/>
                  <a:gd name="connsiteY25" fmla="*/ 171628 h 765657"/>
                  <a:gd name="connsiteX26" fmla="*/ 576 w 765517"/>
                  <a:gd name="connsiteY26" fmla="*/ 300453 h 765657"/>
                  <a:gd name="connsiteX27" fmla="*/ 2723 w 765517"/>
                  <a:gd name="connsiteY27" fmla="*/ 311905 h 765657"/>
                  <a:gd name="connsiteX28" fmla="*/ 12743 w 765517"/>
                  <a:gd name="connsiteY28" fmla="*/ 317630 h 765657"/>
                  <a:gd name="connsiteX29" fmla="*/ 70714 w 765517"/>
                  <a:gd name="connsiteY29" fmla="*/ 382759 h 765657"/>
                  <a:gd name="connsiteX30" fmla="*/ 12743 w 765517"/>
                  <a:gd name="connsiteY30" fmla="*/ 447887 h 765657"/>
                  <a:gd name="connsiteX31" fmla="*/ 2723 w 765517"/>
                  <a:gd name="connsiteY31" fmla="*/ 453613 h 765657"/>
                  <a:gd name="connsiteX32" fmla="*/ 576 w 765517"/>
                  <a:gd name="connsiteY32" fmla="*/ 465064 h 765657"/>
                  <a:gd name="connsiteX33" fmla="*/ 54254 w 765517"/>
                  <a:gd name="connsiteY33" fmla="*/ 593890 h 765657"/>
                  <a:gd name="connsiteX34" fmla="*/ 64274 w 765517"/>
                  <a:gd name="connsiteY34" fmla="*/ 600331 h 765657"/>
                  <a:gd name="connsiteX35" fmla="*/ 75725 w 765517"/>
                  <a:gd name="connsiteY35" fmla="*/ 597468 h 765657"/>
                  <a:gd name="connsiteX36" fmla="*/ 163040 w 765517"/>
                  <a:gd name="connsiteY36" fmla="*/ 602478 h 765657"/>
                  <a:gd name="connsiteX37" fmla="*/ 168050 w 765517"/>
                  <a:gd name="connsiteY37" fmla="*/ 689793 h 765657"/>
                  <a:gd name="connsiteX38" fmla="*/ 165187 w 765517"/>
                  <a:gd name="connsiteY38" fmla="*/ 701244 h 765657"/>
                  <a:gd name="connsiteX39" fmla="*/ 171628 w 765517"/>
                  <a:gd name="connsiteY39" fmla="*/ 711264 h 765657"/>
                  <a:gd name="connsiteX40" fmla="*/ 300454 w 765517"/>
                  <a:gd name="connsiteY40" fmla="*/ 764942 h 765657"/>
                  <a:gd name="connsiteX41" fmla="*/ 311905 w 765517"/>
                  <a:gd name="connsiteY41" fmla="*/ 762795 h 765657"/>
                  <a:gd name="connsiteX42" fmla="*/ 317630 w 765517"/>
                  <a:gd name="connsiteY42" fmla="*/ 752775 h 765657"/>
                  <a:gd name="connsiteX43" fmla="*/ 382759 w 765517"/>
                  <a:gd name="connsiteY43" fmla="*/ 694803 h 765657"/>
                  <a:gd name="connsiteX44" fmla="*/ 447888 w 765517"/>
                  <a:gd name="connsiteY44" fmla="*/ 752775 h 765657"/>
                  <a:gd name="connsiteX45" fmla="*/ 453613 w 765517"/>
                  <a:gd name="connsiteY45" fmla="*/ 762795 h 765657"/>
                  <a:gd name="connsiteX46" fmla="*/ 462202 w 765517"/>
                  <a:gd name="connsiteY46" fmla="*/ 765657 h 765657"/>
                  <a:gd name="connsiteX47" fmla="*/ 465065 w 765517"/>
                  <a:gd name="connsiteY47" fmla="*/ 765657 h 765657"/>
                  <a:gd name="connsiteX48" fmla="*/ 593890 w 765517"/>
                  <a:gd name="connsiteY48" fmla="*/ 711980 h 765657"/>
                  <a:gd name="connsiteX49" fmla="*/ 600331 w 765517"/>
                  <a:gd name="connsiteY49" fmla="*/ 701960 h 765657"/>
                  <a:gd name="connsiteX50" fmla="*/ 597469 w 765517"/>
                  <a:gd name="connsiteY50" fmla="*/ 690509 h 765657"/>
                  <a:gd name="connsiteX51" fmla="*/ 602478 w 765517"/>
                  <a:gd name="connsiteY51" fmla="*/ 603194 h 765657"/>
                  <a:gd name="connsiteX52" fmla="*/ 689793 w 765517"/>
                  <a:gd name="connsiteY52" fmla="*/ 598184 h 765657"/>
                  <a:gd name="connsiteX53" fmla="*/ 701245 w 765517"/>
                  <a:gd name="connsiteY53" fmla="*/ 601047 h 765657"/>
                  <a:gd name="connsiteX54" fmla="*/ 711264 w 765517"/>
                  <a:gd name="connsiteY54" fmla="*/ 594606 h 765657"/>
                  <a:gd name="connsiteX55" fmla="*/ 764941 w 765517"/>
                  <a:gd name="connsiteY55" fmla="*/ 465780 h 765657"/>
                  <a:gd name="connsiteX56" fmla="*/ 762795 w 765517"/>
                  <a:gd name="connsiteY56" fmla="*/ 454328 h 765657"/>
                  <a:gd name="connsiteX57" fmla="*/ 752775 w 765517"/>
                  <a:gd name="connsiteY57" fmla="*/ 447887 h 7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65517" h="765657">
                    <a:moveTo>
                      <a:pt x="752775" y="447887"/>
                    </a:moveTo>
                    <a:cubicBezTo>
                      <a:pt x="719853" y="444309"/>
                      <a:pt x="694803" y="416397"/>
                      <a:pt x="694803" y="382759"/>
                    </a:cubicBezTo>
                    <a:cubicBezTo>
                      <a:pt x="694803" y="349121"/>
                      <a:pt x="719853" y="321209"/>
                      <a:pt x="752775" y="317630"/>
                    </a:cubicBezTo>
                    <a:cubicBezTo>
                      <a:pt x="757069" y="316915"/>
                      <a:pt x="760647" y="314767"/>
                      <a:pt x="762795" y="311905"/>
                    </a:cubicBezTo>
                    <a:cubicBezTo>
                      <a:pt x="764941" y="308326"/>
                      <a:pt x="766373" y="304748"/>
                      <a:pt x="764941" y="300453"/>
                    </a:cubicBezTo>
                    <a:cubicBezTo>
                      <a:pt x="754922" y="254649"/>
                      <a:pt x="737030" y="210991"/>
                      <a:pt x="711264" y="171628"/>
                    </a:cubicBezTo>
                    <a:cubicBezTo>
                      <a:pt x="709117" y="168049"/>
                      <a:pt x="705539" y="165902"/>
                      <a:pt x="701245" y="165187"/>
                    </a:cubicBezTo>
                    <a:cubicBezTo>
                      <a:pt x="696950" y="164471"/>
                      <a:pt x="693372" y="165902"/>
                      <a:pt x="689793" y="168049"/>
                    </a:cubicBezTo>
                    <a:cubicBezTo>
                      <a:pt x="664028" y="188805"/>
                      <a:pt x="626097" y="187373"/>
                      <a:pt x="602478" y="163040"/>
                    </a:cubicBezTo>
                    <a:cubicBezTo>
                      <a:pt x="578860" y="139421"/>
                      <a:pt x="576713" y="102205"/>
                      <a:pt x="597469" y="75725"/>
                    </a:cubicBezTo>
                    <a:cubicBezTo>
                      <a:pt x="600331" y="72862"/>
                      <a:pt x="601047" y="68568"/>
                      <a:pt x="600331" y="64273"/>
                    </a:cubicBezTo>
                    <a:cubicBezTo>
                      <a:pt x="599615" y="59979"/>
                      <a:pt x="597469" y="56401"/>
                      <a:pt x="593890" y="54254"/>
                    </a:cubicBezTo>
                    <a:cubicBezTo>
                      <a:pt x="554527" y="28488"/>
                      <a:pt x="510869" y="10596"/>
                      <a:pt x="465065" y="576"/>
                    </a:cubicBezTo>
                    <a:cubicBezTo>
                      <a:pt x="460770" y="-140"/>
                      <a:pt x="457191" y="576"/>
                      <a:pt x="453613" y="2723"/>
                    </a:cubicBezTo>
                    <a:cubicBezTo>
                      <a:pt x="450034" y="4870"/>
                      <a:pt x="447888" y="8449"/>
                      <a:pt x="447888" y="12743"/>
                    </a:cubicBezTo>
                    <a:cubicBezTo>
                      <a:pt x="444309" y="45665"/>
                      <a:pt x="416397" y="70715"/>
                      <a:pt x="382759" y="70715"/>
                    </a:cubicBezTo>
                    <a:cubicBezTo>
                      <a:pt x="349121" y="70715"/>
                      <a:pt x="321209" y="45665"/>
                      <a:pt x="317630" y="12743"/>
                    </a:cubicBezTo>
                    <a:cubicBezTo>
                      <a:pt x="316915" y="8449"/>
                      <a:pt x="314768" y="4870"/>
                      <a:pt x="311905" y="2723"/>
                    </a:cubicBezTo>
                    <a:cubicBezTo>
                      <a:pt x="308327" y="576"/>
                      <a:pt x="304748" y="-855"/>
                      <a:pt x="300454" y="576"/>
                    </a:cubicBezTo>
                    <a:cubicBezTo>
                      <a:pt x="254649" y="10596"/>
                      <a:pt x="210992" y="28488"/>
                      <a:pt x="171628" y="54254"/>
                    </a:cubicBezTo>
                    <a:cubicBezTo>
                      <a:pt x="168050" y="56401"/>
                      <a:pt x="165902" y="59979"/>
                      <a:pt x="165187" y="64273"/>
                    </a:cubicBezTo>
                    <a:cubicBezTo>
                      <a:pt x="164471" y="68568"/>
                      <a:pt x="165902" y="72146"/>
                      <a:pt x="168050" y="75725"/>
                    </a:cubicBezTo>
                    <a:cubicBezTo>
                      <a:pt x="188804" y="101489"/>
                      <a:pt x="187373" y="139421"/>
                      <a:pt x="163040" y="163040"/>
                    </a:cubicBezTo>
                    <a:cubicBezTo>
                      <a:pt x="139422" y="186658"/>
                      <a:pt x="102205" y="188805"/>
                      <a:pt x="75725" y="168049"/>
                    </a:cubicBezTo>
                    <a:cubicBezTo>
                      <a:pt x="72862" y="165187"/>
                      <a:pt x="68568" y="164471"/>
                      <a:pt x="64274" y="165187"/>
                    </a:cubicBezTo>
                    <a:cubicBezTo>
                      <a:pt x="59979" y="165902"/>
                      <a:pt x="56400" y="168049"/>
                      <a:pt x="54254" y="171628"/>
                    </a:cubicBezTo>
                    <a:cubicBezTo>
                      <a:pt x="28489" y="210991"/>
                      <a:pt x="10596" y="254649"/>
                      <a:pt x="576" y="300453"/>
                    </a:cubicBezTo>
                    <a:cubicBezTo>
                      <a:pt x="-139" y="304748"/>
                      <a:pt x="576" y="308326"/>
                      <a:pt x="2723" y="311905"/>
                    </a:cubicBezTo>
                    <a:cubicBezTo>
                      <a:pt x="4870" y="315483"/>
                      <a:pt x="8449" y="317630"/>
                      <a:pt x="12743" y="317630"/>
                    </a:cubicBezTo>
                    <a:cubicBezTo>
                      <a:pt x="45665" y="321209"/>
                      <a:pt x="70714" y="349121"/>
                      <a:pt x="70714" y="382759"/>
                    </a:cubicBezTo>
                    <a:cubicBezTo>
                      <a:pt x="70714" y="416397"/>
                      <a:pt x="45665" y="444309"/>
                      <a:pt x="12743" y="447887"/>
                    </a:cubicBezTo>
                    <a:cubicBezTo>
                      <a:pt x="8449" y="448603"/>
                      <a:pt x="4870" y="450750"/>
                      <a:pt x="2723" y="453613"/>
                    </a:cubicBezTo>
                    <a:cubicBezTo>
                      <a:pt x="576" y="457191"/>
                      <a:pt x="-855" y="460770"/>
                      <a:pt x="576" y="465064"/>
                    </a:cubicBezTo>
                    <a:cubicBezTo>
                      <a:pt x="10596" y="510869"/>
                      <a:pt x="28489" y="554526"/>
                      <a:pt x="54254" y="593890"/>
                    </a:cubicBezTo>
                    <a:cubicBezTo>
                      <a:pt x="56400" y="597468"/>
                      <a:pt x="59979" y="599616"/>
                      <a:pt x="64274" y="600331"/>
                    </a:cubicBezTo>
                    <a:cubicBezTo>
                      <a:pt x="68568" y="601047"/>
                      <a:pt x="72146" y="599616"/>
                      <a:pt x="75725" y="597468"/>
                    </a:cubicBezTo>
                    <a:cubicBezTo>
                      <a:pt x="101490" y="576713"/>
                      <a:pt x="138706" y="578145"/>
                      <a:pt x="163040" y="602478"/>
                    </a:cubicBezTo>
                    <a:cubicBezTo>
                      <a:pt x="186658" y="626096"/>
                      <a:pt x="188804" y="663312"/>
                      <a:pt x="168050" y="689793"/>
                    </a:cubicBezTo>
                    <a:cubicBezTo>
                      <a:pt x="165187" y="692656"/>
                      <a:pt x="164471" y="696950"/>
                      <a:pt x="165187" y="701244"/>
                    </a:cubicBezTo>
                    <a:cubicBezTo>
                      <a:pt x="165902" y="705539"/>
                      <a:pt x="168050" y="709117"/>
                      <a:pt x="171628" y="711264"/>
                    </a:cubicBezTo>
                    <a:cubicBezTo>
                      <a:pt x="210992" y="737029"/>
                      <a:pt x="254649" y="754922"/>
                      <a:pt x="300454" y="764942"/>
                    </a:cubicBezTo>
                    <a:cubicBezTo>
                      <a:pt x="304748" y="765657"/>
                      <a:pt x="308327" y="764942"/>
                      <a:pt x="311905" y="762795"/>
                    </a:cubicBezTo>
                    <a:cubicBezTo>
                      <a:pt x="315484" y="760648"/>
                      <a:pt x="317630" y="757069"/>
                      <a:pt x="317630" y="752775"/>
                    </a:cubicBezTo>
                    <a:cubicBezTo>
                      <a:pt x="321209" y="719853"/>
                      <a:pt x="349121" y="694803"/>
                      <a:pt x="382759" y="694803"/>
                    </a:cubicBezTo>
                    <a:cubicBezTo>
                      <a:pt x="416397" y="694803"/>
                      <a:pt x="444309" y="719853"/>
                      <a:pt x="447888" y="752775"/>
                    </a:cubicBezTo>
                    <a:cubicBezTo>
                      <a:pt x="448603" y="757069"/>
                      <a:pt x="450751" y="760648"/>
                      <a:pt x="453613" y="762795"/>
                    </a:cubicBezTo>
                    <a:cubicBezTo>
                      <a:pt x="455760" y="764226"/>
                      <a:pt x="459339" y="765657"/>
                      <a:pt x="462202" y="765657"/>
                    </a:cubicBezTo>
                    <a:cubicBezTo>
                      <a:pt x="462917" y="765657"/>
                      <a:pt x="464348" y="765657"/>
                      <a:pt x="465065" y="765657"/>
                    </a:cubicBezTo>
                    <a:cubicBezTo>
                      <a:pt x="510869" y="755638"/>
                      <a:pt x="554527" y="737745"/>
                      <a:pt x="593890" y="711980"/>
                    </a:cubicBezTo>
                    <a:cubicBezTo>
                      <a:pt x="597469" y="709833"/>
                      <a:pt x="599615" y="706254"/>
                      <a:pt x="600331" y="701960"/>
                    </a:cubicBezTo>
                    <a:cubicBezTo>
                      <a:pt x="601047" y="697666"/>
                      <a:pt x="599615" y="694087"/>
                      <a:pt x="597469" y="690509"/>
                    </a:cubicBezTo>
                    <a:cubicBezTo>
                      <a:pt x="576713" y="664744"/>
                      <a:pt x="578144" y="626812"/>
                      <a:pt x="602478" y="603194"/>
                    </a:cubicBezTo>
                    <a:cubicBezTo>
                      <a:pt x="626097" y="579576"/>
                      <a:pt x="663313" y="577429"/>
                      <a:pt x="689793" y="598184"/>
                    </a:cubicBezTo>
                    <a:cubicBezTo>
                      <a:pt x="692656" y="601047"/>
                      <a:pt x="696950" y="601763"/>
                      <a:pt x="701245" y="601047"/>
                    </a:cubicBezTo>
                    <a:cubicBezTo>
                      <a:pt x="705539" y="600331"/>
                      <a:pt x="709117" y="598184"/>
                      <a:pt x="711264" y="594606"/>
                    </a:cubicBezTo>
                    <a:cubicBezTo>
                      <a:pt x="737030" y="555242"/>
                      <a:pt x="754922" y="511584"/>
                      <a:pt x="764941" y="465780"/>
                    </a:cubicBezTo>
                    <a:cubicBezTo>
                      <a:pt x="765658" y="461485"/>
                      <a:pt x="764941" y="457907"/>
                      <a:pt x="762795" y="454328"/>
                    </a:cubicBezTo>
                    <a:cubicBezTo>
                      <a:pt x="760647" y="450750"/>
                      <a:pt x="756353" y="448603"/>
                      <a:pt x="752775" y="447887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69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1">
            <a:extLst>
              <a:ext uri="{FF2B5EF4-FFF2-40B4-BE49-F238E27FC236}">
                <a16:creationId xmlns:a16="http://schemas.microsoft.com/office/drawing/2014/main" id="{4E09738A-1970-4B1C-BF83-F8B04471400C}"/>
              </a:ext>
            </a:extLst>
          </p:cNvPr>
          <p:cNvGrpSpPr/>
          <p:nvPr/>
        </p:nvGrpSpPr>
        <p:grpSpPr>
          <a:xfrm>
            <a:off x="2600286" y="4857075"/>
            <a:ext cx="989999" cy="1182182"/>
            <a:chOff x="11290134" y="5010601"/>
            <a:chExt cx="784443" cy="1040625"/>
          </a:xfrm>
          <a:solidFill>
            <a:srgbClr val="00467E"/>
          </a:solidFill>
        </p:grpSpPr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3B21F311-17EF-42A0-ABBB-B7363661A907}"/>
                </a:ext>
              </a:extLst>
            </p:cNvPr>
            <p:cNvSpPr/>
            <p:nvPr/>
          </p:nvSpPr>
          <p:spPr>
            <a:xfrm>
              <a:off x="11352400" y="5010601"/>
              <a:ext cx="658442" cy="540351"/>
            </a:xfrm>
            <a:custGeom>
              <a:avLst/>
              <a:gdLst>
                <a:gd name="connsiteX0" fmla="*/ 330653 w 658442"/>
                <a:gd name="connsiteY0" fmla="*/ 540352 h 540351"/>
                <a:gd name="connsiteX1" fmla="*/ 322780 w 658442"/>
                <a:gd name="connsiteY1" fmla="*/ 538921 h 540351"/>
                <a:gd name="connsiteX2" fmla="*/ 0 w 658442"/>
                <a:gd name="connsiteY2" fmla="*/ 20040 h 540351"/>
                <a:gd name="connsiteX3" fmla="*/ 20040 w 658442"/>
                <a:gd name="connsiteY3" fmla="*/ 0 h 540351"/>
                <a:gd name="connsiteX4" fmla="*/ 40080 w 658442"/>
                <a:gd name="connsiteY4" fmla="*/ 20040 h 540351"/>
                <a:gd name="connsiteX5" fmla="*/ 329937 w 658442"/>
                <a:gd name="connsiteY5" fmla="*/ 498842 h 540351"/>
                <a:gd name="connsiteX6" fmla="*/ 618363 w 658442"/>
                <a:gd name="connsiteY6" fmla="*/ 20040 h 540351"/>
                <a:gd name="connsiteX7" fmla="*/ 638403 w 658442"/>
                <a:gd name="connsiteY7" fmla="*/ 0 h 540351"/>
                <a:gd name="connsiteX8" fmla="*/ 658442 w 658442"/>
                <a:gd name="connsiteY8" fmla="*/ 20040 h 540351"/>
                <a:gd name="connsiteX9" fmla="*/ 337094 w 658442"/>
                <a:gd name="connsiteY9" fmla="*/ 538921 h 540351"/>
                <a:gd name="connsiteX10" fmla="*/ 330653 w 658442"/>
                <a:gd name="connsiteY10" fmla="*/ 540352 h 54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8442" h="540351">
                  <a:moveTo>
                    <a:pt x="330653" y="540352"/>
                  </a:moveTo>
                  <a:cubicBezTo>
                    <a:pt x="327790" y="540352"/>
                    <a:pt x="325643" y="539636"/>
                    <a:pt x="322780" y="538921"/>
                  </a:cubicBezTo>
                  <a:cubicBezTo>
                    <a:pt x="130258" y="460910"/>
                    <a:pt x="0" y="251926"/>
                    <a:pt x="0" y="20040"/>
                  </a:cubicBezTo>
                  <a:cubicBezTo>
                    <a:pt x="0" y="8588"/>
                    <a:pt x="9304" y="0"/>
                    <a:pt x="20040" y="0"/>
                  </a:cubicBezTo>
                  <a:cubicBezTo>
                    <a:pt x="30775" y="0"/>
                    <a:pt x="40080" y="9304"/>
                    <a:pt x="40080" y="20040"/>
                  </a:cubicBezTo>
                  <a:cubicBezTo>
                    <a:pt x="40080" y="233318"/>
                    <a:pt x="156023" y="424409"/>
                    <a:pt x="329937" y="498842"/>
                  </a:cubicBezTo>
                  <a:cubicBezTo>
                    <a:pt x="503136" y="424409"/>
                    <a:pt x="618363" y="233318"/>
                    <a:pt x="618363" y="20040"/>
                  </a:cubicBezTo>
                  <a:cubicBezTo>
                    <a:pt x="618363" y="8588"/>
                    <a:pt x="627668" y="0"/>
                    <a:pt x="638403" y="0"/>
                  </a:cubicBezTo>
                  <a:cubicBezTo>
                    <a:pt x="649139" y="0"/>
                    <a:pt x="658442" y="9304"/>
                    <a:pt x="658442" y="20040"/>
                  </a:cubicBezTo>
                  <a:cubicBezTo>
                    <a:pt x="658442" y="251926"/>
                    <a:pt x="529616" y="460910"/>
                    <a:pt x="337094" y="538921"/>
                  </a:cubicBezTo>
                  <a:cubicBezTo>
                    <a:pt x="336378" y="540352"/>
                    <a:pt x="333516" y="540352"/>
                    <a:pt x="330653" y="540352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" name="Freeform 75">
              <a:extLst>
                <a:ext uri="{FF2B5EF4-FFF2-40B4-BE49-F238E27FC236}">
                  <a16:creationId xmlns:a16="http://schemas.microsoft.com/office/drawing/2014/main" id="{329BC615-8215-419C-9AA9-7170F3389348}"/>
                </a:ext>
              </a:extLst>
            </p:cNvPr>
            <p:cNvSpPr/>
            <p:nvPr/>
          </p:nvSpPr>
          <p:spPr>
            <a:xfrm>
              <a:off x="11290134" y="5010601"/>
              <a:ext cx="784443" cy="40079"/>
            </a:xfrm>
            <a:custGeom>
              <a:avLst/>
              <a:gdLst>
                <a:gd name="connsiteX0" fmla="*/ 764366 w 784443"/>
                <a:gd name="connsiteY0" fmla="*/ 40079 h 40079"/>
                <a:gd name="connsiteX1" fmla="*/ 20040 w 784443"/>
                <a:gd name="connsiteY1" fmla="*/ 40079 h 40079"/>
                <a:gd name="connsiteX2" fmla="*/ 0 w 784443"/>
                <a:gd name="connsiteY2" fmla="*/ 20040 h 40079"/>
                <a:gd name="connsiteX3" fmla="*/ 20040 w 784443"/>
                <a:gd name="connsiteY3" fmla="*/ 0 h 40079"/>
                <a:gd name="connsiteX4" fmla="*/ 764366 w 784443"/>
                <a:gd name="connsiteY4" fmla="*/ 0 h 40079"/>
                <a:gd name="connsiteX5" fmla="*/ 784405 w 784443"/>
                <a:gd name="connsiteY5" fmla="*/ 20040 h 40079"/>
                <a:gd name="connsiteX6" fmla="*/ 764366 w 784443"/>
                <a:gd name="connsiteY6" fmla="*/ 40079 h 4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443" h="40079">
                  <a:moveTo>
                    <a:pt x="764366" y="40079"/>
                  </a:moveTo>
                  <a:lnTo>
                    <a:pt x="20040" y="40079"/>
                  </a:lnTo>
                  <a:cubicBezTo>
                    <a:pt x="8588" y="40079"/>
                    <a:pt x="0" y="30775"/>
                    <a:pt x="0" y="20040"/>
                  </a:cubicBezTo>
                  <a:cubicBezTo>
                    <a:pt x="0" y="8588"/>
                    <a:pt x="9304" y="0"/>
                    <a:pt x="20040" y="0"/>
                  </a:cubicBezTo>
                  <a:lnTo>
                    <a:pt x="764366" y="0"/>
                  </a:lnTo>
                  <a:cubicBezTo>
                    <a:pt x="775817" y="0"/>
                    <a:pt x="784405" y="9304"/>
                    <a:pt x="784405" y="20040"/>
                  </a:cubicBezTo>
                  <a:cubicBezTo>
                    <a:pt x="785120" y="31491"/>
                    <a:pt x="775817" y="40079"/>
                    <a:pt x="764366" y="40079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AA0CE1BF-96A7-4196-BABD-849B6767688C}"/>
                </a:ext>
              </a:extLst>
            </p:cNvPr>
            <p:cNvSpPr/>
            <p:nvPr/>
          </p:nvSpPr>
          <p:spPr>
            <a:xfrm>
              <a:off x="11353831" y="5510695"/>
              <a:ext cx="659157" cy="540530"/>
            </a:xfrm>
            <a:custGeom>
              <a:avLst/>
              <a:gdLst>
                <a:gd name="connsiteX0" fmla="*/ 638402 w 659157"/>
                <a:gd name="connsiteY0" fmla="*/ 540531 h 540530"/>
                <a:gd name="connsiteX1" fmla="*/ 618363 w 659157"/>
                <a:gd name="connsiteY1" fmla="*/ 520491 h 540530"/>
                <a:gd name="connsiteX2" fmla="*/ 329937 w 659157"/>
                <a:gd name="connsiteY2" fmla="*/ 41689 h 540530"/>
                <a:gd name="connsiteX3" fmla="*/ 40079 w 659157"/>
                <a:gd name="connsiteY3" fmla="*/ 520491 h 540530"/>
                <a:gd name="connsiteX4" fmla="*/ 20039 w 659157"/>
                <a:gd name="connsiteY4" fmla="*/ 540531 h 540530"/>
                <a:gd name="connsiteX5" fmla="*/ 0 w 659157"/>
                <a:gd name="connsiteY5" fmla="*/ 520491 h 540530"/>
                <a:gd name="connsiteX6" fmla="*/ 322780 w 659157"/>
                <a:gd name="connsiteY6" fmla="*/ 1610 h 540530"/>
                <a:gd name="connsiteX7" fmla="*/ 337809 w 659157"/>
                <a:gd name="connsiteY7" fmla="*/ 1610 h 540530"/>
                <a:gd name="connsiteX8" fmla="*/ 659158 w 659157"/>
                <a:gd name="connsiteY8" fmla="*/ 520491 h 540530"/>
                <a:gd name="connsiteX9" fmla="*/ 638402 w 659157"/>
                <a:gd name="connsiteY9" fmla="*/ 540531 h 5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9157" h="540530">
                  <a:moveTo>
                    <a:pt x="638402" y="540531"/>
                  </a:moveTo>
                  <a:cubicBezTo>
                    <a:pt x="626951" y="540531"/>
                    <a:pt x="618363" y="531227"/>
                    <a:pt x="618363" y="520491"/>
                  </a:cubicBezTo>
                  <a:cubicBezTo>
                    <a:pt x="618363" y="307929"/>
                    <a:pt x="502420" y="116837"/>
                    <a:pt x="329937" y="41689"/>
                  </a:cubicBezTo>
                  <a:cubicBezTo>
                    <a:pt x="156022" y="116122"/>
                    <a:pt x="40079" y="307213"/>
                    <a:pt x="40079" y="520491"/>
                  </a:cubicBezTo>
                  <a:cubicBezTo>
                    <a:pt x="40079" y="531942"/>
                    <a:pt x="30774" y="540531"/>
                    <a:pt x="20039" y="540531"/>
                  </a:cubicBezTo>
                  <a:cubicBezTo>
                    <a:pt x="9304" y="540531"/>
                    <a:pt x="0" y="531227"/>
                    <a:pt x="0" y="520491"/>
                  </a:cubicBezTo>
                  <a:cubicBezTo>
                    <a:pt x="0" y="287889"/>
                    <a:pt x="129541" y="79621"/>
                    <a:pt x="322780" y="1610"/>
                  </a:cubicBezTo>
                  <a:cubicBezTo>
                    <a:pt x="327789" y="-537"/>
                    <a:pt x="332800" y="-537"/>
                    <a:pt x="337809" y="1610"/>
                  </a:cubicBezTo>
                  <a:cubicBezTo>
                    <a:pt x="530332" y="80337"/>
                    <a:pt x="659158" y="288605"/>
                    <a:pt x="659158" y="520491"/>
                  </a:cubicBezTo>
                  <a:cubicBezTo>
                    <a:pt x="658442" y="531942"/>
                    <a:pt x="649138" y="540531"/>
                    <a:pt x="638402" y="540531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09DB9054-0997-4A16-A101-91355DF460C7}"/>
                </a:ext>
              </a:extLst>
            </p:cNvPr>
            <p:cNvSpPr/>
            <p:nvPr/>
          </p:nvSpPr>
          <p:spPr>
            <a:xfrm>
              <a:off x="11290134" y="6011147"/>
              <a:ext cx="784443" cy="40078"/>
            </a:xfrm>
            <a:custGeom>
              <a:avLst/>
              <a:gdLst>
                <a:gd name="connsiteX0" fmla="*/ 764366 w 784443"/>
                <a:gd name="connsiteY0" fmla="*/ 40079 h 40078"/>
                <a:gd name="connsiteX1" fmla="*/ 20040 w 784443"/>
                <a:gd name="connsiteY1" fmla="*/ 40079 h 40078"/>
                <a:gd name="connsiteX2" fmla="*/ 0 w 784443"/>
                <a:gd name="connsiteY2" fmla="*/ 20039 h 40078"/>
                <a:gd name="connsiteX3" fmla="*/ 20040 w 784443"/>
                <a:gd name="connsiteY3" fmla="*/ 0 h 40078"/>
                <a:gd name="connsiteX4" fmla="*/ 764366 w 784443"/>
                <a:gd name="connsiteY4" fmla="*/ 0 h 40078"/>
                <a:gd name="connsiteX5" fmla="*/ 784405 w 784443"/>
                <a:gd name="connsiteY5" fmla="*/ 20039 h 40078"/>
                <a:gd name="connsiteX6" fmla="*/ 764366 w 784443"/>
                <a:gd name="connsiteY6" fmla="*/ 40079 h 4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443" h="40078">
                  <a:moveTo>
                    <a:pt x="764366" y="40079"/>
                  </a:moveTo>
                  <a:lnTo>
                    <a:pt x="20040" y="40079"/>
                  </a:lnTo>
                  <a:cubicBezTo>
                    <a:pt x="8588" y="40079"/>
                    <a:pt x="0" y="30775"/>
                    <a:pt x="0" y="20039"/>
                  </a:cubicBezTo>
                  <a:cubicBezTo>
                    <a:pt x="0" y="8588"/>
                    <a:pt x="9304" y="0"/>
                    <a:pt x="20040" y="0"/>
                  </a:cubicBezTo>
                  <a:lnTo>
                    <a:pt x="764366" y="0"/>
                  </a:lnTo>
                  <a:cubicBezTo>
                    <a:pt x="775817" y="0"/>
                    <a:pt x="784405" y="9304"/>
                    <a:pt x="784405" y="20039"/>
                  </a:cubicBezTo>
                  <a:cubicBezTo>
                    <a:pt x="785120" y="31490"/>
                    <a:pt x="775817" y="40079"/>
                    <a:pt x="764366" y="40079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075C09B9-CF4F-4C5C-977D-9B476C2C09FC}"/>
                </a:ext>
              </a:extLst>
            </p:cNvPr>
            <p:cNvSpPr/>
            <p:nvPr/>
          </p:nvSpPr>
          <p:spPr>
            <a:xfrm>
              <a:off x="11521685" y="5258948"/>
              <a:ext cx="321303" cy="179640"/>
            </a:xfrm>
            <a:custGeom>
              <a:avLst/>
              <a:gdLst>
                <a:gd name="connsiteX0" fmla="*/ 161367 w 321303"/>
                <a:gd name="connsiteY0" fmla="*/ 179640 h 179640"/>
                <a:gd name="connsiteX1" fmla="*/ 153495 w 321303"/>
                <a:gd name="connsiteY1" fmla="*/ 178209 h 179640"/>
                <a:gd name="connsiteX2" fmla="*/ 1766 w 321303"/>
                <a:gd name="connsiteY2" fmla="*/ 28628 h 179640"/>
                <a:gd name="connsiteX3" fmla="*/ 3198 w 321303"/>
                <a:gd name="connsiteY3" fmla="*/ 9304 h 179640"/>
                <a:gd name="connsiteX4" fmla="*/ 20374 w 321303"/>
                <a:gd name="connsiteY4" fmla="*/ 0 h 179640"/>
                <a:gd name="connsiteX5" fmla="*/ 300928 w 321303"/>
                <a:gd name="connsiteY5" fmla="*/ 0 h 179640"/>
                <a:gd name="connsiteX6" fmla="*/ 318105 w 321303"/>
                <a:gd name="connsiteY6" fmla="*/ 9304 h 179640"/>
                <a:gd name="connsiteX7" fmla="*/ 319536 w 321303"/>
                <a:gd name="connsiteY7" fmla="*/ 28628 h 179640"/>
                <a:gd name="connsiteX8" fmla="*/ 169240 w 321303"/>
                <a:gd name="connsiteY8" fmla="*/ 178209 h 179640"/>
                <a:gd name="connsiteX9" fmla="*/ 161367 w 321303"/>
                <a:gd name="connsiteY9" fmla="*/ 179640 h 179640"/>
                <a:gd name="connsiteX10" fmla="*/ 54728 w 321303"/>
                <a:gd name="connsiteY10" fmla="*/ 40079 h 179640"/>
                <a:gd name="connsiteX11" fmla="*/ 162083 w 321303"/>
                <a:gd name="connsiteY11" fmla="*/ 137414 h 179640"/>
                <a:gd name="connsiteX12" fmla="*/ 268007 w 321303"/>
                <a:gd name="connsiteY12" fmla="*/ 40079 h 179640"/>
                <a:gd name="connsiteX13" fmla="*/ 54728 w 321303"/>
                <a:gd name="connsiteY13" fmla="*/ 40079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303" h="179640">
                  <a:moveTo>
                    <a:pt x="161367" y="179640"/>
                  </a:moveTo>
                  <a:cubicBezTo>
                    <a:pt x="158504" y="179640"/>
                    <a:pt x="156357" y="178924"/>
                    <a:pt x="153495" y="178209"/>
                  </a:cubicBezTo>
                  <a:cubicBezTo>
                    <a:pt x="88366" y="151728"/>
                    <a:pt x="34688" y="98766"/>
                    <a:pt x="1766" y="28628"/>
                  </a:cubicBezTo>
                  <a:cubicBezTo>
                    <a:pt x="-1097" y="22187"/>
                    <a:pt x="-380" y="15030"/>
                    <a:pt x="3198" y="9304"/>
                  </a:cubicBezTo>
                  <a:cubicBezTo>
                    <a:pt x="6777" y="3578"/>
                    <a:pt x="13217" y="0"/>
                    <a:pt x="20374" y="0"/>
                  </a:cubicBezTo>
                  <a:lnTo>
                    <a:pt x="300928" y="0"/>
                  </a:lnTo>
                  <a:cubicBezTo>
                    <a:pt x="308085" y="0"/>
                    <a:pt x="314527" y="3578"/>
                    <a:pt x="318105" y="9304"/>
                  </a:cubicBezTo>
                  <a:cubicBezTo>
                    <a:pt x="321684" y="15030"/>
                    <a:pt x="322399" y="22187"/>
                    <a:pt x="319536" y="28628"/>
                  </a:cubicBezTo>
                  <a:cubicBezTo>
                    <a:pt x="287330" y="98766"/>
                    <a:pt x="233653" y="151728"/>
                    <a:pt x="169240" y="178209"/>
                  </a:cubicBezTo>
                  <a:cubicBezTo>
                    <a:pt x="167092" y="179640"/>
                    <a:pt x="164230" y="179640"/>
                    <a:pt x="161367" y="179640"/>
                  </a:cubicBezTo>
                  <a:close/>
                  <a:moveTo>
                    <a:pt x="54728" y="40079"/>
                  </a:moveTo>
                  <a:cubicBezTo>
                    <a:pt x="81209" y="84452"/>
                    <a:pt x="118425" y="118090"/>
                    <a:pt x="162083" y="137414"/>
                  </a:cubicBezTo>
                  <a:cubicBezTo>
                    <a:pt x="205025" y="118090"/>
                    <a:pt x="241525" y="83737"/>
                    <a:pt x="268007" y="40079"/>
                  </a:cubicBezTo>
                  <a:lnTo>
                    <a:pt x="54728" y="40079"/>
                  </a:ln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5C778065-3B6F-4B32-BC3B-F8F87AD7E18C}"/>
                </a:ext>
              </a:extLst>
            </p:cNvPr>
            <p:cNvSpPr/>
            <p:nvPr/>
          </p:nvSpPr>
          <p:spPr>
            <a:xfrm>
              <a:off x="11479459" y="5749738"/>
              <a:ext cx="405755" cy="222761"/>
            </a:xfrm>
            <a:custGeom>
              <a:avLst/>
              <a:gdLst>
                <a:gd name="connsiteX0" fmla="*/ 386096 w 405755"/>
                <a:gd name="connsiteY0" fmla="*/ 222761 h 222761"/>
                <a:gd name="connsiteX1" fmla="*/ 20375 w 405755"/>
                <a:gd name="connsiteY1" fmla="*/ 222761 h 222761"/>
                <a:gd name="connsiteX2" fmla="*/ 3198 w 405755"/>
                <a:gd name="connsiteY2" fmla="*/ 213457 h 222761"/>
                <a:gd name="connsiteX3" fmla="*/ 1766 w 405755"/>
                <a:gd name="connsiteY3" fmla="*/ 194133 h 222761"/>
                <a:gd name="connsiteX4" fmla="*/ 195721 w 405755"/>
                <a:gd name="connsiteY4" fmla="*/ 1610 h 222761"/>
                <a:gd name="connsiteX5" fmla="*/ 210750 w 405755"/>
                <a:gd name="connsiteY5" fmla="*/ 1610 h 222761"/>
                <a:gd name="connsiteX6" fmla="*/ 403989 w 405755"/>
                <a:gd name="connsiteY6" fmla="*/ 194133 h 222761"/>
                <a:gd name="connsiteX7" fmla="*/ 402557 w 405755"/>
                <a:gd name="connsiteY7" fmla="*/ 213457 h 222761"/>
                <a:gd name="connsiteX8" fmla="*/ 386096 w 405755"/>
                <a:gd name="connsiteY8" fmla="*/ 222761 h 222761"/>
                <a:gd name="connsiteX9" fmla="*/ 53297 w 405755"/>
                <a:gd name="connsiteY9" fmla="*/ 181966 h 222761"/>
                <a:gd name="connsiteX10" fmla="*/ 353174 w 405755"/>
                <a:gd name="connsiteY10" fmla="*/ 181966 h 222761"/>
                <a:gd name="connsiteX11" fmla="*/ 203593 w 405755"/>
                <a:gd name="connsiteY11" fmla="*/ 41690 h 222761"/>
                <a:gd name="connsiteX12" fmla="*/ 53297 w 405755"/>
                <a:gd name="connsiteY12" fmla="*/ 181966 h 22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755" h="222761">
                  <a:moveTo>
                    <a:pt x="386096" y="222761"/>
                  </a:moveTo>
                  <a:lnTo>
                    <a:pt x="20375" y="222761"/>
                  </a:lnTo>
                  <a:cubicBezTo>
                    <a:pt x="13218" y="222761"/>
                    <a:pt x="7492" y="219183"/>
                    <a:pt x="3198" y="213457"/>
                  </a:cubicBezTo>
                  <a:cubicBezTo>
                    <a:pt x="-381" y="207732"/>
                    <a:pt x="-1096" y="200575"/>
                    <a:pt x="1766" y="194133"/>
                  </a:cubicBezTo>
                  <a:cubicBezTo>
                    <a:pt x="41846" y="105386"/>
                    <a:pt x="112699" y="35248"/>
                    <a:pt x="195721" y="1610"/>
                  </a:cubicBezTo>
                  <a:cubicBezTo>
                    <a:pt x="200730" y="-537"/>
                    <a:pt x="205740" y="-537"/>
                    <a:pt x="210750" y="1610"/>
                  </a:cubicBezTo>
                  <a:cubicBezTo>
                    <a:pt x="293056" y="34533"/>
                    <a:pt x="363910" y="104671"/>
                    <a:pt x="403989" y="194133"/>
                  </a:cubicBezTo>
                  <a:cubicBezTo>
                    <a:pt x="406852" y="200575"/>
                    <a:pt x="406135" y="207732"/>
                    <a:pt x="402557" y="213457"/>
                  </a:cubicBezTo>
                  <a:cubicBezTo>
                    <a:pt x="398978" y="219183"/>
                    <a:pt x="392538" y="222761"/>
                    <a:pt x="386096" y="222761"/>
                  </a:cubicBezTo>
                  <a:close/>
                  <a:moveTo>
                    <a:pt x="53297" y="181966"/>
                  </a:moveTo>
                  <a:lnTo>
                    <a:pt x="353174" y="181966"/>
                  </a:lnTo>
                  <a:cubicBezTo>
                    <a:pt x="317389" y="118269"/>
                    <a:pt x="264428" y="68171"/>
                    <a:pt x="203593" y="41690"/>
                  </a:cubicBezTo>
                  <a:cubicBezTo>
                    <a:pt x="142043" y="68886"/>
                    <a:pt x="89082" y="118985"/>
                    <a:pt x="53297" y="181966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8F1736AE-537A-4D70-A7EA-F79988E7D8E4}"/>
                </a:ext>
              </a:extLst>
            </p:cNvPr>
            <p:cNvSpPr/>
            <p:nvPr/>
          </p:nvSpPr>
          <p:spPr>
            <a:xfrm>
              <a:off x="11663013" y="5713416"/>
              <a:ext cx="40117" cy="76579"/>
            </a:xfrm>
            <a:custGeom>
              <a:avLst/>
              <a:gdLst>
                <a:gd name="connsiteX0" fmla="*/ 20040 w 40117"/>
                <a:gd name="connsiteY0" fmla="*/ 76580 h 76579"/>
                <a:gd name="connsiteX1" fmla="*/ 0 w 40117"/>
                <a:gd name="connsiteY1" fmla="*/ 56540 h 76579"/>
                <a:gd name="connsiteX2" fmla="*/ 0 w 40117"/>
                <a:gd name="connsiteY2" fmla="*/ 20039 h 76579"/>
                <a:gd name="connsiteX3" fmla="*/ 20040 w 40117"/>
                <a:gd name="connsiteY3" fmla="*/ 0 h 76579"/>
                <a:gd name="connsiteX4" fmla="*/ 40079 w 40117"/>
                <a:gd name="connsiteY4" fmla="*/ 20039 h 76579"/>
                <a:gd name="connsiteX5" fmla="*/ 40079 w 40117"/>
                <a:gd name="connsiteY5" fmla="*/ 56540 h 76579"/>
                <a:gd name="connsiteX6" fmla="*/ 20040 w 40117"/>
                <a:gd name="connsiteY6" fmla="*/ 76580 h 7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7" h="76579">
                  <a:moveTo>
                    <a:pt x="20040" y="76580"/>
                  </a:moveTo>
                  <a:cubicBezTo>
                    <a:pt x="8589" y="76580"/>
                    <a:pt x="0" y="67276"/>
                    <a:pt x="0" y="56540"/>
                  </a:cubicBezTo>
                  <a:lnTo>
                    <a:pt x="0" y="20039"/>
                  </a:lnTo>
                  <a:cubicBezTo>
                    <a:pt x="0" y="8588"/>
                    <a:pt x="9304" y="0"/>
                    <a:pt x="20040" y="0"/>
                  </a:cubicBezTo>
                  <a:cubicBezTo>
                    <a:pt x="30775" y="0"/>
                    <a:pt x="40079" y="9304"/>
                    <a:pt x="40079" y="20039"/>
                  </a:cubicBezTo>
                  <a:lnTo>
                    <a:pt x="40079" y="56540"/>
                  </a:lnTo>
                  <a:cubicBezTo>
                    <a:pt x="40795" y="67991"/>
                    <a:pt x="31491" y="76580"/>
                    <a:pt x="20040" y="76580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04435DA8-5E23-4726-823D-8662D9B85907}"/>
                </a:ext>
              </a:extLst>
            </p:cNvPr>
            <p:cNvSpPr/>
            <p:nvPr/>
          </p:nvSpPr>
          <p:spPr>
            <a:xfrm>
              <a:off x="11663013" y="5603199"/>
              <a:ext cx="40117" cy="78010"/>
            </a:xfrm>
            <a:custGeom>
              <a:avLst/>
              <a:gdLst>
                <a:gd name="connsiteX0" fmla="*/ 20040 w 40117"/>
                <a:gd name="connsiteY0" fmla="*/ 78011 h 78010"/>
                <a:gd name="connsiteX1" fmla="*/ 0 w 40117"/>
                <a:gd name="connsiteY1" fmla="*/ 57971 h 78010"/>
                <a:gd name="connsiteX2" fmla="*/ 0 w 40117"/>
                <a:gd name="connsiteY2" fmla="*/ 20039 h 78010"/>
                <a:gd name="connsiteX3" fmla="*/ 20040 w 40117"/>
                <a:gd name="connsiteY3" fmla="*/ 0 h 78010"/>
                <a:gd name="connsiteX4" fmla="*/ 40079 w 40117"/>
                <a:gd name="connsiteY4" fmla="*/ 20039 h 78010"/>
                <a:gd name="connsiteX5" fmla="*/ 40079 w 40117"/>
                <a:gd name="connsiteY5" fmla="*/ 57971 h 78010"/>
                <a:gd name="connsiteX6" fmla="*/ 20040 w 40117"/>
                <a:gd name="connsiteY6" fmla="*/ 78011 h 7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7" h="78010">
                  <a:moveTo>
                    <a:pt x="20040" y="78011"/>
                  </a:moveTo>
                  <a:cubicBezTo>
                    <a:pt x="8589" y="78011"/>
                    <a:pt x="0" y="68707"/>
                    <a:pt x="0" y="57971"/>
                  </a:cubicBezTo>
                  <a:lnTo>
                    <a:pt x="0" y="20039"/>
                  </a:lnTo>
                  <a:cubicBezTo>
                    <a:pt x="0" y="8588"/>
                    <a:pt x="9304" y="0"/>
                    <a:pt x="20040" y="0"/>
                  </a:cubicBezTo>
                  <a:cubicBezTo>
                    <a:pt x="30775" y="0"/>
                    <a:pt x="40079" y="9304"/>
                    <a:pt x="40079" y="20039"/>
                  </a:cubicBezTo>
                  <a:lnTo>
                    <a:pt x="40079" y="57971"/>
                  </a:lnTo>
                  <a:cubicBezTo>
                    <a:pt x="40795" y="68707"/>
                    <a:pt x="31491" y="78011"/>
                    <a:pt x="20040" y="78011"/>
                  </a:cubicBezTo>
                  <a:close/>
                </a:path>
              </a:pathLst>
            </a:custGeom>
            <a:solidFill>
              <a:srgbClr val="00467E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grpSp>
        <p:nvGrpSpPr>
          <p:cNvPr id="27" name="Graphic 890">
            <a:extLst>
              <a:ext uri="{FF2B5EF4-FFF2-40B4-BE49-F238E27FC236}">
                <a16:creationId xmlns:a16="http://schemas.microsoft.com/office/drawing/2014/main" id="{B7D253F0-4F66-4A03-9357-2ED5367811F7}"/>
              </a:ext>
            </a:extLst>
          </p:cNvPr>
          <p:cNvGrpSpPr/>
          <p:nvPr/>
        </p:nvGrpSpPr>
        <p:grpSpPr>
          <a:xfrm>
            <a:off x="8485790" y="1567497"/>
            <a:ext cx="1534223" cy="1534223"/>
            <a:chOff x="7774836" y="1290208"/>
            <a:chExt cx="1526307" cy="1526307"/>
          </a:xfrm>
        </p:grpSpPr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4F528047-6DB8-4499-B4A1-D5FC95E5DAC8}"/>
                </a:ext>
              </a:extLst>
            </p:cNvPr>
            <p:cNvSpPr/>
            <p:nvPr/>
          </p:nvSpPr>
          <p:spPr>
            <a:xfrm>
              <a:off x="8231241" y="1805742"/>
              <a:ext cx="480233" cy="493831"/>
            </a:xfrm>
            <a:custGeom>
              <a:avLst/>
              <a:gdLst>
                <a:gd name="connsiteX0" fmla="*/ 81590 w 480233"/>
                <a:gd name="connsiteY0" fmla="*/ 186797 h 493831"/>
                <a:gd name="connsiteX1" fmla="*/ 48668 w 480233"/>
                <a:gd name="connsiteY1" fmla="*/ 186797 h 493831"/>
                <a:gd name="connsiteX2" fmla="*/ 0 w 480233"/>
                <a:gd name="connsiteY2" fmla="*/ 227592 h 493831"/>
                <a:gd name="connsiteX3" fmla="*/ 74433 w 480233"/>
                <a:gd name="connsiteY3" fmla="*/ 227592 h 493831"/>
                <a:gd name="connsiteX4" fmla="*/ 73717 w 480233"/>
                <a:gd name="connsiteY4" fmla="*/ 247632 h 493831"/>
                <a:gd name="connsiteX5" fmla="*/ 74433 w 480233"/>
                <a:gd name="connsiteY5" fmla="*/ 267671 h 493831"/>
                <a:gd name="connsiteX6" fmla="*/ 48668 w 480233"/>
                <a:gd name="connsiteY6" fmla="*/ 267671 h 493831"/>
                <a:gd name="connsiteX7" fmla="*/ 0 w 480233"/>
                <a:gd name="connsiteY7" fmla="*/ 308466 h 493831"/>
                <a:gd name="connsiteX8" fmla="*/ 81590 w 480233"/>
                <a:gd name="connsiteY8" fmla="*/ 308466 h 493831"/>
                <a:gd name="connsiteX9" fmla="*/ 319918 w 480233"/>
                <a:gd name="connsiteY9" fmla="*/ 493832 h 493831"/>
                <a:gd name="connsiteX10" fmla="*/ 477371 w 480233"/>
                <a:gd name="connsiteY10" fmla="*/ 436576 h 493831"/>
                <a:gd name="connsiteX11" fmla="*/ 480233 w 480233"/>
                <a:gd name="connsiteY11" fmla="*/ 433713 h 493831"/>
                <a:gd name="connsiteX12" fmla="*/ 448027 w 480233"/>
                <a:gd name="connsiteY12" fmla="*/ 407232 h 493831"/>
                <a:gd name="connsiteX13" fmla="*/ 445880 w 480233"/>
                <a:gd name="connsiteY13" fmla="*/ 408664 h 493831"/>
                <a:gd name="connsiteX14" fmla="*/ 319201 w 480233"/>
                <a:gd name="connsiteY14" fmla="*/ 452321 h 493831"/>
                <a:gd name="connsiteX15" fmla="*/ 123101 w 480233"/>
                <a:gd name="connsiteY15" fmla="*/ 307750 h 493831"/>
                <a:gd name="connsiteX16" fmla="*/ 279838 w 480233"/>
                <a:gd name="connsiteY16" fmla="*/ 307750 h 493831"/>
                <a:gd name="connsiteX17" fmla="*/ 328506 w 480233"/>
                <a:gd name="connsiteY17" fmla="*/ 266955 h 493831"/>
                <a:gd name="connsiteX18" fmla="*/ 114512 w 480233"/>
                <a:gd name="connsiteY18" fmla="*/ 266955 h 493831"/>
                <a:gd name="connsiteX19" fmla="*/ 113081 w 480233"/>
                <a:gd name="connsiteY19" fmla="*/ 246916 h 493831"/>
                <a:gd name="connsiteX20" fmla="*/ 114512 w 480233"/>
                <a:gd name="connsiteY20" fmla="*/ 226876 h 493831"/>
                <a:gd name="connsiteX21" fmla="*/ 279838 w 480233"/>
                <a:gd name="connsiteY21" fmla="*/ 226876 h 493831"/>
                <a:gd name="connsiteX22" fmla="*/ 328506 w 480233"/>
                <a:gd name="connsiteY22" fmla="*/ 186081 h 493831"/>
                <a:gd name="connsiteX23" fmla="*/ 123101 w 480233"/>
                <a:gd name="connsiteY23" fmla="*/ 186081 h 493831"/>
                <a:gd name="connsiteX24" fmla="*/ 319201 w 480233"/>
                <a:gd name="connsiteY24" fmla="*/ 41510 h 493831"/>
                <a:gd name="connsiteX25" fmla="*/ 445165 w 480233"/>
                <a:gd name="connsiteY25" fmla="*/ 85168 h 493831"/>
                <a:gd name="connsiteX26" fmla="*/ 447311 w 480233"/>
                <a:gd name="connsiteY26" fmla="*/ 86599 h 493831"/>
                <a:gd name="connsiteX27" fmla="*/ 479518 w 480233"/>
                <a:gd name="connsiteY27" fmla="*/ 60119 h 493831"/>
                <a:gd name="connsiteX28" fmla="*/ 476655 w 480233"/>
                <a:gd name="connsiteY28" fmla="*/ 57256 h 493831"/>
                <a:gd name="connsiteX29" fmla="*/ 319201 w 480233"/>
                <a:gd name="connsiteY29" fmla="*/ 0 h 493831"/>
                <a:gd name="connsiteX30" fmla="*/ 81590 w 480233"/>
                <a:gd name="connsiteY30" fmla="*/ 186797 h 4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0233" h="493831">
                  <a:moveTo>
                    <a:pt x="81590" y="186797"/>
                  </a:moveTo>
                  <a:lnTo>
                    <a:pt x="48668" y="186797"/>
                  </a:lnTo>
                  <a:lnTo>
                    <a:pt x="0" y="227592"/>
                  </a:lnTo>
                  <a:lnTo>
                    <a:pt x="74433" y="227592"/>
                  </a:lnTo>
                  <a:cubicBezTo>
                    <a:pt x="73717" y="234749"/>
                    <a:pt x="73717" y="241190"/>
                    <a:pt x="73717" y="247632"/>
                  </a:cubicBezTo>
                  <a:cubicBezTo>
                    <a:pt x="73717" y="254073"/>
                    <a:pt x="73717" y="260514"/>
                    <a:pt x="74433" y="267671"/>
                  </a:cubicBezTo>
                  <a:lnTo>
                    <a:pt x="48668" y="267671"/>
                  </a:lnTo>
                  <a:lnTo>
                    <a:pt x="0" y="308466"/>
                  </a:lnTo>
                  <a:lnTo>
                    <a:pt x="81590" y="308466"/>
                  </a:lnTo>
                  <a:cubicBezTo>
                    <a:pt x="109502" y="417968"/>
                    <a:pt x="206837" y="493832"/>
                    <a:pt x="319918" y="493832"/>
                  </a:cubicBezTo>
                  <a:cubicBezTo>
                    <a:pt x="377173" y="493832"/>
                    <a:pt x="432997" y="473792"/>
                    <a:pt x="477371" y="436576"/>
                  </a:cubicBezTo>
                  <a:lnTo>
                    <a:pt x="480233" y="433713"/>
                  </a:lnTo>
                  <a:lnTo>
                    <a:pt x="448027" y="407232"/>
                  </a:lnTo>
                  <a:lnTo>
                    <a:pt x="445880" y="408664"/>
                  </a:lnTo>
                  <a:cubicBezTo>
                    <a:pt x="409380" y="437292"/>
                    <a:pt x="365721" y="452321"/>
                    <a:pt x="319201" y="452321"/>
                  </a:cubicBezTo>
                  <a:cubicBezTo>
                    <a:pt x="229739" y="452321"/>
                    <a:pt x="149581" y="392918"/>
                    <a:pt x="123101" y="307750"/>
                  </a:cubicBezTo>
                  <a:lnTo>
                    <a:pt x="279838" y="307750"/>
                  </a:lnTo>
                  <a:lnTo>
                    <a:pt x="328506" y="266955"/>
                  </a:lnTo>
                  <a:lnTo>
                    <a:pt x="114512" y="266955"/>
                  </a:lnTo>
                  <a:cubicBezTo>
                    <a:pt x="113796" y="259798"/>
                    <a:pt x="113081" y="253357"/>
                    <a:pt x="113081" y="246916"/>
                  </a:cubicBezTo>
                  <a:cubicBezTo>
                    <a:pt x="113081" y="240475"/>
                    <a:pt x="113081" y="234033"/>
                    <a:pt x="114512" y="226876"/>
                  </a:cubicBezTo>
                  <a:lnTo>
                    <a:pt x="279838" y="226876"/>
                  </a:lnTo>
                  <a:lnTo>
                    <a:pt x="328506" y="186081"/>
                  </a:lnTo>
                  <a:lnTo>
                    <a:pt x="123101" y="186081"/>
                  </a:lnTo>
                  <a:cubicBezTo>
                    <a:pt x="149581" y="100913"/>
                    <a:pt x="229739" y="41510"/>
                    <a:pt x="319201" y="41510"/>
                  </a:cubicBezTo>
                  <a:cubicBezTo>
                    <a:pt x="365721" y="41510"/>
                    <a:pt x="409380" y="56540"/>
                    <a:pt x="445165" y="85168"/>
                  </a:cubicBezTo>
                  <a:lnTo>
                    <a:pt x="447311" y="86599"/>
                  </a:lnTo>
                  <a:lnTo>
                    <a:pt x="479518" y="60119"/>
                  </a:lnTo>
                  <a:lnTo>
                    <a:pt x="476655" y="57256"/>
                  </a:lnTo>
                  <a:cubicBezTo>
                    <a:pt x="432282" y="20755"/>
                    <a:pt x="376457" y="0"/>
                    <a:pt x="319201" y="0"/>
                  </a:cubicBezTo>
                  <a:cubicBezTo>
                    <a:pt x="206837" y="2147"/>
                    <a:pt x="109502" y="78011"/>
                    <a:pt x="81590" y="186797"/>
                  </a:cubicBezTo>
                  <a:close/>
                </a:path>
              </a:pathLst>
            </a:custGeom>
            <a:solidFill>
              <a:srgbClr val="004183"/>
            </a:solidFill>
            <a:ln w="7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165B3F59-3094-4E27-901C-C8E905B6DF05}"/>
                </a:ext>
              </a:extLst>
            </p:cNvPr>
            <p:cNvSpPr/>
            <p:nvPr/>
          </p:nvSpPr>
          <p:spPr>
            <a:xfrm rot="-2700000">
              <a:off x="7998358" y="1513731"/>
              <a:ext cx="1079262" cy="1079262"/>
            </a:xfrm>
            <a:custGeom>
              <a:avLst/>
              <a:gdLst>
                <a:gd name="connsiteX0" fmla="*/ 1079262 w 1079262"/>
                <a:gd name="connsiteY0" fmla="*/ 539631 h 1079262"/>
                <a:gd name="connsiteX1" fmla="*/ 539631 w 1079262"/>
                <a:gd name="connsiteY1" fmla="*/ 1079262 h 1079262"/>
                <a:gd name="connsiteX2" fmla="*/ 0 w 1079262"/>
                <a:gd name="connsiteY2" fmla="*/ 539631 h 1079262"/>
                <a:gd name="connsiteX3" fmla="*/ 539631 w 1079262"/>
                <a:gd name="connsiteY3" fmla="*/ 0 h 1079262"/>
                <a:gd name="connsiteX4" fmla="*/ 1079262 w 1079262"/>
                <a:gd name="connsiteY4" fmla="*/ 539631 h 107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62" h="1079262">
                  <a:moveTo>
                    <a:pt x="1079262" y="539631"/>
                  </a:moveTo>
                  <a:cubicBezTo>
                    <a:pt x="1079262" y="837661"/>
                    <a:pt x="837662" y="1079262"/>
                    <a:pt x="539631" y="1079262"/>
                  </a:cubicBezTo>
                  <a:cubicBezTo>
                    <a:pt x="241601" y="1079262"/>
                    <a:pt x="0" y="837661"/>
                    <a:pt x="0" y="539631"/>
                  </a:cubicBezTo>
                  <a:cubicBezTo>
                    <a:pt x="0" y="241601"/>
                    <a:pt x="241601" y="0"/>
                    <a:pt x="539631" y="0"/>
                  </a:cubicBezTo>
                  <a:cubicBezTo>
                    <a:pt x="837661" y="0"/>
                    <a:pt x="1079262" y="241601"/>
                    <a:pt x="1079262" y="539631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sp>
        <p:nvSpPr>
          <p:cNvPr id="30" name="Graphic 11">
            <a:extLst>
              <a:ext uri="{FF2B5EF4-FFF2-40B4-BE49-F238E27FC236}">
                <a16:creationId xmlns:a16="http://schemas.microsoft.com/office/drawing/2014/main" id="{EFDB0862-BB4E-4B5C-8FE8-F0573939CA26}"/>
              </a:ext>
            </a:extLst>
          </p:cNvPr>
          <p:cNvSpPr/>
          <p:nvPr/>
        </p:nvSpPr>
        <p:spPr>
          <a:xfrm>
            <a:off x="2691260" y="1631432"/>
            <a:ext cx="1015287" cy="1164131"/>
          </a:xfrm>
          <a:custGeom>
            <a:avLst/>
            <a:gdLst>
              <a:gd name="connsiteX0" fmla="*/ 176062 w 903210"/>
              <a:gd name="connsiteY0" fmla="*/ 540710 h 1080346"/>
              <a:gd name="connsiteX1" fmla="*/ 330652 w 903210"/>
              <a:gd name="connsiteY1" fmla="*/ 482023 h 1080346"/>
              <a:gd name="connsiteX2" fmla="*/ 417967 w 903210"/>
              <a:gd name="connsiteY2" fmla="*/ 582936 h 1080346"/>
              <a:gd name="connsiteX3" fmla="*/ 418683 w 903210"/>
              <a:gd name="connsiteY3" fmla="*/ 582936 h 1080346"/>
              <a:gd name="connsiteX4" fmla="*/ 425124 w 903210"/>
              <a:gd name="connsiteY4" fmla="*/ 498484 h 1080346"/>
              <a:gd name="connsiteX5" fmla="*/ 476655 w 903210"/>
              <a:gd name="connsiteY5" fmla="*/ 498484 h 1080346"/>
              <a:gd name="connsiteX6" fmla="*/ 483096 w 903210"/>
              <a:gd name="connsiteY6" fmla="*/ 582936 h 1080346"/>
              <a:gd name="connsiteX7" fmla="*/ 483812 w 903210"/>
              <a:gd name="connsiteY7" fmla="*/ 582936 h 1080346"/>
              <a:gd name="connsiteX8" fmla="*/ 571126 w 903210"/>
              <a:gd name="connsiteY8" fmla="*/ 482023 h 1080346"/>
              <a:gd name="connsiteX9" fmla="*/ 725717 w 903210"/>
              <a:gd name="connsiteY9" fmla="*/ 540710 h 1080346"/>
              <a:gd name="connsiteX10" fmla="*/ 354986 w 903210"/>
              <a:gd name="connsiteY10" fmla="*/ 44731 h 1080346"/>
              <a:gd name="connsiteX11" fmla="*/ 280553 w 903210"/>
              <a:gd name="connsiteY11" fmla="*/ 174988 h 1080346"/>
              <a:gd name="connsiteX12" fmla="*/ 266239 w 903210"/>
              <a:gd name="connsiteY12" fmla="*/ 205763 h 1080346"/>
              <a:gd name="connsiteX13" fmla="*/ 264808 w 903210"/>
              <a:gd name="connsiteY13" fmla="*/ 241548 h 1080346"/>
              <a:gd name="connsiteX14" fmla="*/ 266955 w 903210"/>
              <a:gd name="connsiteY14" fmla="*/ 247989 h 1080346"/>
              <a:gd name="connsiteX15" fmla="*/ 297730 w 903210"/>
              <a:gd name="connsiteY15" fmla="*/ 247989 h 1080346"/>
              <a:gd name="connsiteX16" fmla="*/ 318486 w 903210"/>
              <a:gd name="connsiteY16" fmla="*/ 356775 h 1080346"/>
              <a:gd name="connsiteX17" fmla="*/ 420830 w 903210"/>
              <a:gd name="connsiteY17" fmla="*/ 434071 h 1080346"/>
              <a:gd name="connsiteX18" fmla="*/ 470929 w 903210"/>
              <a:gd name="connsiteY18" fmla="*/ 434071 h 1080346"/>
              <a:gd name="connsiteX19" fmla="*/ 577568 w 903210"/>
              <a:gd name="connsiteY19" fmla="*/ 356775 h 1080346"/>
              <a:gd name="connsiteX20" fmla="*/ 604048 w 903210"/>
              <a:gd name="connsiteY20" fmla="*/ 247989 h 1080346"/>
              <a:gd name="connsiteX21" fmla="*/ 635539 w 903210"/>
              <a:gd name="connsiteY21" fmla="*/ 247989 h 1080346"/>
              <a:gd name="connsiteX22" fmla="*/ 637687 w 903210"/>
              <a:gd name="connsiteY22" fmla="*/ 241548 h 1080346"/>
              <a:gd name="connsiteX23" fmla="*/ 636255 w 903210"/>
              <a:gd name="connsiteY23" fmla="*/ 205763 h 1080346"/>
              <a:gd name="connsiteX24" fmla="*/ 621941 w 903210"/>
              <a:gd name="connsiteY24" fmla="*/ 174988 h 1080346"/>
              <a:gd name="connsiteX25" fmla="*/ 547509 w 903210"/>
              <a:gd name="connsiteY25" fmla="*/ 44731 h 1080346"/>
              <a:gd name="connsiteX26" fmla="*/ 500272 w 903210"/>
              <a:gd name="connsiteY26" fmla="*/ 167831 h 1080346"/>
              <a:gd name="connsiteX27" fmla="*/ 526038 w 903210"/>
              <a:gd name="connsiteY27" fmla="*/ 26839 h 1080346"/>
              <a:gd name="connsiteX28" fmla="*/ 377888 w 903210"/>
              <a:gd name="connsiteY28" fmla="*/ 26839 h 1080346"/>
              <a:gd name="connsiteX29" fmla="*/ 403653 w 903210"/>
              <a:gd name="connsiteY29" fmla="*/ 167831 h 1080346"/>
              <a:gd name="connsiteX30" fmla="*/ 297730 w 903210"/>
              <a:gd name="connsiteY30" fmla="*/ 247989 h 1080346"/>
              <a:gd name="connsiteX31" fmla="*/ 604048 w 903210"/>
              <a:gd name="connsiteY31" fmla="*/ 247989 h 1080346"/>
              <a:gd name="connsiteX32" fmla="*/ 0 w 903210"/>
              <a:gd name="connsiteY32" fmla="*/ 780469 h 1080346"/>
              <a:gd name="connsiteX33" fmla="*/ 10735 w 903210"/>
              <a:gd name="connsiteY33" fmla="*/ 748262 h 1080346"/>
              <a:gd name="connsiteX34" fmla="*/ 32206 w 903210"/>
              <a:gd name="connsiteY34" fmla="*/ 738958 h 1080346"/>
              <a:gd name="connsiteX35" fmla="*/ 37216 w 903210"/>
              <a:gd name="connsiteY35" fmla="*/ 766870 h 1080346"/>
              <a:gd name="connsiteX36" fmla="*/ 123100 w 903210"/>
              <a:gd name="connsiteY36" fmla="*/ 766870 h 1080346"/>
              <a:gd name="connsiteX37" fmla="*/ 139561 w 903210"/>
              <a:gd name="connsiteY37" fmla="*/ 777606 h 1080346"/>
              <a:gd name="connsiteX38" fmla="*/ 156737 w 903210"/>
              <a:gd name="connsiteY38" fmla="*/ 870647 h 1080346"/>
              <a:gd name="connsiteX39" fmla="*/ 151728 w 903210"/>
              <a:gd name="connsiteY39" fmla="*/ 885676 h 1080346"/>
              <a:gd name="connsiteX40" fmla="*/ 90178 w 903210"/>
              <a:gd name="connsiteY40" fmla="*/ 909294 h 1080346"/>
              <a:gd name="connsiteX41" fmla="*/ 62265 w 903210"/>
              <a:gd name="connsiteY41" fmla="*/ 907863 h 1080346"/>
              <a:gd name="connsiteX42" fmla="*/ 21471 w 903210"/>
              <a:gd name="connsiteY42" fmla="*/ 889255 h 1080346"/>
              <a:gd name="connsiteX43" fmla="*/ 5010 w 903210"/>
              <a:gd name="connsiteY43" fmla="*/ 811244 h 1080346"/>
              <a:gd name="connsiteX44" fmla="*/ 0 w 903210"/>
              <a:gd name="connsiteY44" fmla="*/ 780469 h 1080346"/>
              <a:gd name="connsiteX45" fmla="*/ 0 w 903210"/>
              <a:gd name="connsiteY45" fmla="*/ 780469 h 1080346"/>
              <a:gd name="connsiteX46" fmla="*/ 92324 w 903210"/>
              <a:gd name="connsiteY46" fmla="*/ 555024 h 1080346"/>
              <a:gd name="connsiteX47" fmla="*/ 74432 w 903210"/>
              <a:gd name="connsiteY47" fmla="*/ 575779 h 1080346"/>
              <a:gd name="connsiteX48" fmla="*/ 109501 w 903210"/>
              <a:gd name="connsiteY48" fmla="*/ 589377 h 1080346"/>
              <a:gd name="connsiteX49" fmla="*/ 155306 w 903210"/>
              <a:gd name="connsiteY49" fmla="*/ 562181 h 1080346"/>
              <a:gd name="connsiteX50" fmla="*/ 135266 w 903210"/>
              <a:gd name="connsiteY50" fmla="*/ 529259 h 1080346"/>
              <a:gd name="connsiteX51" fmla="*/ 7873 w 903210"/>
              <a:gd name="connsiteY51" fmla="*/ 545720 h 1080346"/>
              <a:gd name="connsiteX52" fmla="*/ 10735 w 903210"/>
              <a:gd name="connsiteY52" fmla="*/ 596534 h 1080346"/>
              <a:gd name="connsiteX53" fmla="*/ 110217 w 903210"/>
              <a:gd name="connsiteY53" fmla="*/ 643055 h 1080346"/>
              <a:gd name="connsiteX54" fmla="*/ 795140 w 903210"/>
              <a:gd name="connsiteY54" fmla="*/ 643055 h 1080346"/>
              <a:gd name="connsiteX55" fmla="*/ 894622 w 903210"/>
              <a:gd name="connsiteY55" fmla="*/ 596534 h 1080346"/>
              <a:gd name="connsiteX56" fmla="*/ 897485 w 903210"/>
              <a:gd name="connsiteY56" fmla="*/ 545720 h 1080346"/>
              <a:gd name="connsiteX57" fmla="*/ 770091 w 903210"/>
              <a:gd name="connsiteY57" fmla="*/ 529259 h 1080346"/>
              <a:gd name="connsiteX58" fmla="*/ 750051 w 903210"/>
              <a:gd name="connsiteY58" fmla="*/ 562181 h 1080346"/>
              <a:gd name="connsiteX59" fmla="*/ 795856 w 903210"/>
              <a:gd name="connsiteY59" fmla="*/ 589377 h 1080346"/>
              <a:gd name="connsiteX60" fmla="*/ 830925 w 903210"/>
              <a:gd name="connsiteY60" fmla="*/ 575779 h 1080346"/>
              <a:gd name="connsiteX61" fmla="*/ 813033 w 903210"/>
              <a:gd name="connsiteY61" fmla="*/ 555024 h 1080346"/>
              <a:gd name="connsiteX62" fmla="*/ 60834 w 903210"/>
              <a:gd name="connsiteY62" fmla="*/ 904284 h 1080346"/>
              <a:gd name="connsiteX63" fmla="*/ 75148 w 903210"/>
              <a:gd name="connsiteY63" fmla="*/ 987305 h 1080346"/>
              <a:gd name="connsiteX64" fmla="*/ 170336 w 903210"/>
              <a:gd name="connsiteY64" fmla="*/ 1080346 h 1080346"/>
              <a:gd name="connsiteX65" fmla="*/ 732874 w 903210"/>
              <a:gd name="connsiteY65" fmla="*/ 1080346 h 1080346"/>
              <a:gd name="connsiteX66" fmla="*/ 828062 w 903210"/>
              <a:gd name="connsiteY66" fmla="*/ 987305 h 1080346"/>
              <a:gd name="connsiteX67" fmla="*/ 842376 w 903210"/>
              <a:gd name="connsiteY67" fmla="*/ 904284 h 1080346"/>
              <a:gd name="connsiteX68" fmla="*/ 31490 w 903210"/>
              <a:gd name="connsiteY68" fmla="*/ 738242 h 1080346"/>
              <a:gd name="connsiteX69" fmla="*/ 2147 w 903210"/>
              <a:gd name="connsiteY69" fmla="*/ 571485 h 1080346"/>
              <a:gd name="connsiteX70" fmla="*/ 903210 w 903210"/>
              <a:gd name="connsiteY70" fmla="*/ 780469 h 1080346"/>
              <a:gd name="connsiteX71" fmla="*/ 892475 w 903210"/>
              <a:gd name="connsiteY71" fmla="*/ 748262 h 1080346"/>
              <a:gd name="connsiteX72" fmla="*/ 871004 w 903210"/>
              <a:gd name="connsiteY72" fmla="*/ 738958 h 1080346"/>
              <a:gd name="connsiteX73" fmla="*/ 865995 w 903210"/>
              <a:gd name="connsiteY73" fmla="*/ 766870 h 1080346"/>
              <a:gd name="connsiteX74" fmla="*/ 780111 w 903210"/>
              <a:gd name="connsiteY74" fmla="*/ 766870 h 1080346"/>
              <a:gd name="connsiteX75" fmla="*/ 763649 w 903210"/>
              <a:gd name="connsiteY75" fmla="*/ 777606 h 1080346"/>
              <a:gd name="connsiteX76" fmla="*/ 746472 w 903210"/>
              <a:gd name="connsiteY76" fmla="*/ 870647 h 1080346"/>
              <a:gd name="connsiteX77" fmla="*/ 752198 w 903210"/>
              <a:gd name="connsiteY77" fmla="*/ 885676 h 1080346"/>
              <a:gd name="connsiteX78" fmla="*/ 813748 w 903210"/>
              <a:gd name="connsiteY78" fmla="*/ 909294 h 1080346"/>
              <a:gd name="connsiteX79" fmla="*/ 841661 w 903210"/>
              <a:gd name="connsiteY79" fmla="*/ 907863 h 1080346"/>
              <a:gd name="connsiteX80" fmla="*/ 882455 w 903210"/>
              <a:gd name="connsiteY80" fmla="*/ 889255 h 1080346"/>
              <a:gd name="connsiteX81" fmla="*/ 898916 w 903210"/>
              <a:gd name="connsiteY81" fmla="*/ 811244 h 1080346"/>
              <a:gd name="connsiteX82" fmla="*/ 903210 w 903210"/>
              <a:gd name="connsiteY82" fmla="*/ 780469 h 1080346"/>
              <a:gd name="connsiteX83" fmla="*/ 903210 w 903210"/>
              <a:gd name="connsiteY83" fmla="*/ 780469 h 1080346"/>
              <a:gd name="connsiteX84" fmla="*/ 871004 w 903210"/>
              <a:gd name="connsiteY84" fmla="*/ 738242 h 1080346"/>
              <a:gd name="connsiteX85" fmla="*/ 900347 w 903210"/>
              <a:gd name="connsiteY85" fmla="*/ 571485 h 108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03210" h="1080346">
                <a:moveTo>
                  <a:pt x="176062" y="540710"/>
                </a:moveTo>
                <a:lnTo>
                  <a:pt x="330652" y="482023"/>
                </a:lnTo>
                <a:lnTo>
                  <a:pt x="417967" y="582936"/>
                </a:lnTo>
                <a:lnTo>
                  <a:pt x="418683" y="582936"/>
                </a:lnTo>
                <a:lnTo>
                  <a:pt x="425124" y="498484"/>
                </a:lnTo>
                <a:lnTo>
                  <a:pt x="476655" y="498484"/>
                </a:lnTo>
                <a:lnTo>
                  <a:pt x="483096" y="582936"/>
                </a:lnTo>
                <a:lnTo>
                  <a:pt x="483812" y="582936"/>
                </a:lnTo>
                <a:lnTo>
                  <a:pt x="571126" y="482023"/>
                </a:lnTo>
                <a:lnTo>
                  <a:pt x="725717" y="540710"/>
                </a:lnTo>
                <a:moveTo>
                  <a:pt x="354986" y="44731"/>
                </a:moveTo>
                <a:cubicBezTo>
                  <a:pt x="314191" y="74790"/>
                  <a:pt x="284847" y="121311"/>
                  <a:pt x="280553" y="174988"/>
                </a:cubicBezTo>
                <a:cubicBezTo>
                  <a:pt x="279838" y="187871"/>
                  <a:pt x="269102" y="179998"/>
                  <a:pt x="266239" y="205763"/>
                </a:cubicBezTo>
                <a:cubicBezTo>
                  <a:pt x="264808" y="217930"/>
                  <a:pt x="264808" y="229381"/>
                  <a:pt x="264808" y="241548"/>
                </a:cubicBezTo>
                <a:cubicBezTo>
                  <a:pt x="264808" y="244411"/>
                  <a:pt x="265524" y="246558"/>
                  <a:pt x="266955" y="247989"/>
                </a:cubicBezTo>
                <a:lnTo>
                  <a:pt x="297730" y="247989"/>
                </a:lnTo>
                <a:cubicBezTo>
                  <a:pt x="300593" y="289500"/>
                  <a:pt x="307750" y="333873"/>
                  <a:pt x="318486" y="356775"/>
                </a:cubicBezTo>
                <a:cubicBezTo>
                  <a:pt x="335662" y="390413"/>
                  <a:pt x="375741" y="422620"/>
                  <a:pt x="420830" y="434071"/>
                </a:cubicBezTo>
                <a:cubicBezTo>
                  <a:pt x="440870" y="436934"/>
                  <a:pt x="450173" y="436934"/>
                  <a:pt x="470929" y="434071"/>
                </a:cubicBezTo>
                <a:cubicBezTo>
                  <a:pt x="516734" y="423335"/>
                  <a:pt x="558960" y="390413"/>
                  <a:pt x="577568" y="356775"/>
                </a:cubicBezTo>
                <a:cubicBezTo>
                  <a:pt x="589734" y="333873"/>
                  <a:pt x="599039" y="289500"/>
                  <a:pt x="604048" y="247989"/>
                </a:cubicBezTo>
                <a:lnTo>
                  <a:pt x="635539" y="247989"/>
                </a:lnTo>
                <a:cubicBezTo>
                  <a:pt x="636971" y="246558"/>
                  <a:pt x="636971" y="244411"/>
                  <a:pt x="637687" y="241548"/>
                </a:cubicBezTo>
                <a:cubicBezTo>
                  <a:pt x="638402" y="229381"/>
                  <a:pt x="637687" y="217930"/>
                  <a:pt x="636255" y="205763"/>
                </a:cubicBezTo>
                <a:cubicBezTo>
                  <a:pt x="633393" y="179998"/>
                  <a:pt x="622657" y="187871"/>
                  <a:pt x="621941" y="174988"/>
                </a:cubicBezTo>
                <a:cubicBezTo>
                  <a:pt x="617647" y="121311"/>
                  <a:pt x="587588" y="74790"/>
                  <a:pt x="547509" y="44731"/>
                </a:cubicBezTo>
                <a:moveTo>
                  <a:pt x="500272" y="167831"/>
                </a:moveTo>
                <a:lnTo>
                  <a:pt x="526038" y="26839"/>
                </a:lnTo>
                <a:cubicBezTo>
                  <a:pt x="519597" y="-8946"/>
                  <a:pt x="384329" y="-8946"/>
                  <a:pt x="377888" y="26839"/>
                </a:cubicBezTo>
                <a:lnTo>
                  <a:pt x="403653" y="167831"/>
                </a:lnTo>
                <a:moveTo>
                  <a:pt x="297730" y="247989"/>
                </a:moveTo>
                <a:lnTo>
                  <a:pt x="604048" y="247989"/>
                </a:lnTo>
                <a:moveTo>
                  <a:pt x="0" y="780469"/>
                </a:moveTo>
                <a:lnTo>
                  <a:pt x="10735" y="748262"/>
                </a:lnTo>
                <a:lnTo>
                  <a:pt x="32206" y="738958"/>
                </a:lnTo>
                <a:lnTo>
                  <a:pt x="37216" y="766870"/>
                </a:lnTo>
                <a:lnTo>
                  <a:pt x="123100" y="766870"/>
                </a:lnTo>
                <a:lnTo>
                  <a:pt x="139561" y="777606"/>
                </a:lnTo>
                <a:lnTo>
                  <a:pt x="156737" y="870647"/>
                </a:lnTo>
                <a:lnTo>
                  <a:pt x="151728" y="885676"/>
                </a:lnTo>
                <a:lnTo>
                  <a:pt x="90178" y="909294"/>
                </a:lnTo>
                <a:lnTo>
                  <a:pt x="62265" y="907863"/>
                </a:lnTo>
                <a:lnTo>
                  <a:pt x="21471" y="889255"/>
                </a:lnTo>
                <a:lnTo>
                  <a:pt x="5010" y="811244"/>
                </a:lnTo>
                <a:lnTo>
                  <a:pt x="0" y="780469"/>
                </a:lnTo>
                <a:lnTo>
                  <a:pt x="0" y="780469"/>
                </a:lnTo>
                <a:close/>
                <a:moveTo>
                  <a:pt x="92324" y="555024"/>
                </a:moveTo>
                <a:cubicBezTo>
                  <a:pt x="80873" y="557171"/>
                  <a:pt x="66559" y="562181"/>
                  <a:pt x="74432" y="575779"/>
                </a:cubicBezTo>
                <a:cubicBezTo>
                  <a:pt x="78727" y="583652"/>
                  <a:pt x="90178" y="589377"/>
                  <a:pt x="109501" y="589377"/>
                </a:cubicBezTo>
                <a:cubicBezTo>
                  <a:pt x="124531" y="589377"/>
                  <a:pt x="155306" y="581505"/>
                  <a:pt x="155306" y="562181"/>
                </a:cubicBezTo>
                <a:cubicBezTo>
                  <a:pt x="155306" y="550014"/>
                  <a:pt x="147434" y="537847"/>
                  <a:pt x="135266" y="529259"/>
                </a:cubicBezTo>
                <a:cubicBezTo>
                  <a:pt x="101629" y="505641"/>
                  <a:pt x="28628" y="505641"/>
                  <a:pt x="7873" y="545720"/>
                </a:cubicBezTo>
                <a:cubicBezTo>
                  <a:pt x="-716" y="562181"/>
                  <a:pt x="1431" y="580789"/>
                  <a:pt x="10735" y="596534"/>
                </a:cubicBezTo>
                <a:cubicBezTo>
                  <a:pt x="25049" y="622299"/>
                  <a:pt x="58687" y="643055"/>
                  <a:pt x="110217" y="643055"/>
                </a:cubicBezTo>
                <a:cubicBezTo>
                  <a:pt x="338525" y="643055"/>
                  <a:pt x="566832" y="643055"/>
                  <a:pt x="795140" y="643055"/>
                </a:cubicBezTo>
                <a:cubicBezTo>
                  <a:pt x="846670" y="643055"/>
                  <a:pt x="880308" y="622299"/>
                  <a:pt x="894622" y="596534"/>
                </a:cubicBezTo>
                <a:cubicBezTo>
                  <a:pt x="903210" y="580789"/>
                  <a:pt x="905358" y="562181"/>
                  <a:pt x="897485" y="545720"/>
                </a:cubicBezTo>
                <a:cubicBezTo>
                  <a:pt x="876730" y="505641"/>
                  <a:pt x="803728" y="505641"/>
                  <a:pt x="770091" y="529259"/>
                </a:cubicBezTo>
                <a:cubicBezTo>
                  <a:pt x="757208" y="537847"/>
                  <a:pt x="750051" y="550014"/>
                  <a:pt x="750051" y="562181"/>
                </a:cubicBezTo>
                <a:cubicBezTo>
                  <a:pt x="750051" y="581505"/>
                  <a:pt x="780826" y="589377"/>
                  <a:pt x="795856" y="589377"/>
                </a:cubicBezTo>
                <a:cubicBezTo>
                  <a:pt x="815179" y="589377"/>
                  <a:pt x="826631" y="582936"/>
                  <a:pt x="830925" y="575779"/>
                </a:cubicBezTo>
                <a:cubicBezTo>
                  <a:pt x="838798" y="562896"/>
                  <a:pt x="823768" y="557171"/>
                  <a:pt x="813033" y="555024"/>
                </a:cubicBezTo>
                <a:moveTo>
                  <a:pt x="60834" y="904284"/>
                </a:moveTo>
                <a:lnTo>
                  <a:pt x="75148" y="987305"/>
                </a:lnTo>
                <a:cubicBezTo>
                  <a:pt x="83736" y="1035973"/>
                  <a:pt x="116658" y="1080346"/>
                  <a:pt x="170336" y="1080346"/>
                </a:cubicBezTo>
                <a:cubicBezTo>
                  <a:pt x="357849" y="1080346"/>
                  <a:pt x="545361" y="1080346"/>
                  <a:pt x="732874" y="1080346"/>
                </a:cubicBezTo>
                <a:cubicBezTo>
                  <a:pt x="785836" y="1080346"/>
                  <a:pt x="819474" y="1035973"/>
                  <a:pt x="828062" y="987305"/>
                </a:cubicBezTo>
                <a:lnTo>
                  <a:pt x="842376" y="904284"/>
                </a:lnTo>
                <a:moveTo>
                  <a:pt x="31490" y="738242"/>
                </a:moveTo>
                <a:lnTo>
                  <a:pt x="2147" y="571485"/>
                </a:lnTo>
                <a:moveTo>
                  <a:pt x="903210" y="780469"/>
                </a:moveTo>
                <a:lnTo>
                  <a:pt x="892475" y="748262"/>
                </a:lnTo>
                <a:lnTo>
                  <a:pt x="871004" y="738958"/>
                </a:lnTo>
                <a:lnTo>
                  <a:pt x="865995" y="766870"/>
                </a:lnTo>
                <a:lnTo>
                  <a:pt x="780111" y="766870"/>
                </a:lnTo>
                <a:lnTo>
                  <a:pt x="763649" y="777606"/>
                </a:lnTo>
                <a:lnTo>
                  <a:pt x="746472" y="870647"/>
                </a:lnTo>
                <a:lnTo>
                  <a:pt x="752198" y="885676"/>
                </a:lnTo>
                <a:lnTo>
                  <a:pt x="813748" y="909294"/>
                </a:lnTo>
                <a:lnTo>
                  <a:pt x="841661" y="907863"/>
                </a:lnTo>
                <a:lnTo>
                  <a:pt x="882455" y="889255"/>
                </a:lnTo>
                <a:lnTo>
                  <a:pt x="898916" y="811244"/>
                </a:lnTo>
                <a:lnTo>
                  <a:pt x="903210" y="780469"/>
                </a:lnTo>
                <a:lnTo>
                  <a:pt x="903210" y="780469"/>
                </a:lnTo>
                <a:close/>
                <a:moveTo>
                  <a:pt x="871004" y="738242"/>
                </a:moveTo>
                <a:lnTo>
                  <a:pt x="900347" y="571485"/>
                </a:lnTo>
              </a:path>
            </a:pathLst>
          </a:custGeom>
          <a:noFill/>
          <a:ln w="42922" cap="flat">
            <a:solidFill>
              <a:srgbClr val="004183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35A89C-1509-4E95-A72D-01E578D8D0CD}"/>
              </a:ext>
            </a:extLst>
          </p:cNvPr>
          <p:cNvSpPr txBox="1"/>
          <p:nvPr/>
        </p:nvSpPr>
        <p:spPr>
          <a:xfrm>
            <a:off x="1103966" y="2981129"/>
            <a:ext cx="44051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dirty="0"/>
              <a:t>Līdz </a:t>
            </a:r>
            <a:r>
              <a:rPr lang="lv-LV" b="1" dirty="0"/>
              <a:t>30% no projekta attiec. izmaksām </a:t>
            </a:r>
            <a:r>
              <a:rPr lang="lv-LV" dirty="0"/>
              <a:t>(materiālo un nemateriālo aktīvu izmaksas, piemēram, iekārtas), būvniecības un nekustamā īpašuma iegādes izmaksām līdz </a:t>
            </a:r>
            <a:r>
              <a:rPr lang="lv-LV" b="1" dirty="0"/>
              <a:t>40%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582AE3-F193-4AF9-B68D-9A2FF2BC8680}"/>
              </a:ext>
            </a:extLst>
          </p:cNvPr>
          <p:cNvSpPr txBox="1"/>
          <p:nvPr/>
        </p:nvSpPr>
        <p:spPr>
          <a:xfrm>
            <a:off x="6833997" y="3269859"/>
            <a:ext cx="4942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dirty="0"/>
              <a:t>Līdz </a:t>
            </a:r>
            <a:r>
              <a:rPr lang="lv-LV" b="1" dirty="0"/>
              <a:t>10 </a:t>
            </a:r>
            <a:r>
              <a:rPr lang="lv-LV" b="1" dirty="0" err="1"/>
              <a:t>mEUR</a:t>
            </a:r>
            <a:r>
              <a:rPr lang="lv-LV" b="1" dirty="0"/>
              <a:t> </a:t>
            </a:r>
            <a:r>
              <a:rPr lang="lv-LV" dirty="0"/>
              <a:t>liels aizdevums, ievērojot pieļaujamās atbalsta intensitātes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F2F8B8-6020-478F-9A72-267FA1B9EC67}"/>
              </a:ext>
            </a:extLst>
          </p:cNvPr>
          <p:cNvSpPr txBox="1"/>
          <p:nvPr/>
        </p:nvSpPr>
        <p:spPr>
          <a:xfrm>
            <a:off x="1783535" y="6153495"/>
            <a:ext cx="360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Termiņš līdz </a:t>
            </a:r>
            <a:r>
              <a:rPr lang="lv-LV" b="1" dirty="0"/>
              <a:t>20 gadiem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80DBA66-08B6-4137-9C41-546902BBE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655" y="629809"/>
            <a:ext cx="11128690" cy="758825"/>
          </a:xfrm>
        </p:spPr>
        <p:txBody>
          <a:bodyPr>
            <a:noAutofit/>
          </a:bodyPr>
          <a:lstStyle/>
          <a:p>
            <a:r>
              <a:rPr lang="lv-LV" sz="3200" b="1" dirty="0">
                <a:highlight>
                  <a:srgbClr val="C1D82F"/>
                </a:highlight>
                <a:latin typeface="+mj-lt"/>
              </a:rPr>
              <a:t>AIZDEVUMU IZSNIEDZ </a:t>
            </a:r>
            <a:r>
              <a:rPr lang="lv-LV" sz="3200" b="1" dirty="0">
                <a:highlight>
                  <a:srgbClr val="6AC2BB"/>
                </a:highlight>
                <a:latin typeface="+mj-lt"/>
              </a:rPr>
              <a:t>TIKAI KAPITĀLA ATLAIDES APMĒRĀ</a:t>
            </a:r>
            <a:endParaRPr lang="lv-LV" sz="3200" b="1" i="0" dirty="0">
              <a:effectLst/>
              <a:highlight>
                <a:srgbClr val="6AC2BB"/>
              </a:highlight>
              <a:latin typeface="+mj-lt"/>
            </a:endParaRPr>
          </a:p>
          <a:p>
            <a:r>
              <a:rPr lang="lv-LV" sz="3200" b="1" dirty="0">
                <a:latin typeface="+mj-lt"/>
              </a:rPr>
              <a:t> </a:t>
            </a:r>
            <a:endParaRPr lang="en-US" sz="3200" b="1" i="0" dirty="0"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D3474-39DD-5356-EC12-222AA14AF3F3}"/>
              </a:ext>
            </a:extLst>
          </p:cNvPr>
          <p:cNvSpPr txBox="1"/>
          <p:nvPr/>
        </p:nvSpPr>
        <p:spPr>
          <a:xfrm>
            <a:off x="7448602" y="5554826"/>
            <a:ext cx="39573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pc="10" dirty="0"/>
              <a:t>P</a:t>
            </a:r>
            <a:r>
              <a:rPr lang="lv-LV" sz="1800" spc="10" dirty="0"/>
              <a:t>rojekts nav </a:t>
            </a:r>
            <a:r>
              <a:rPr lang="lv-LV" sz="1800" b="1" spc="10" dirty="0"/>
              <a:t>uzsākts pirms aizdevuma pieteikuma iesniegšanas </a:t>
            </a:r>
            <a:r>
              <a:rPr lang="lv-LV" sz="1800" spc="10" dirty="0"/>
              <a:t>ALTUM un LIAA</a:t>
            </a:r>
            <a:endParaRPr lang="en-US" sz="1800" spc="10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A876624E-15E2-0779-6296-5CAE0E21FF1D}"/>
              </a:ext>
            </a:extLst>
          </p:cNvPr>
          <p:cNvSpPr/>
          <p:nvPr/>
        </p:nvSpPr>
        <p:spPr>
          <a:xfrm>
            <a:off x="9016270" y="4548663"/>
            <a:ext cx="757457" cy="707886"/>
          </a:xfrm>
          <a:custGeom>
            <a:avLst/>
            <a:gdLst>
              <a:gd name="connsiteX0" fmla="*/ 444448 w 662020"/>
              <a:gd name="connsiteY0" fmla="*/ 337094 h 668640"/>
              <a:gd name="connsiteX1" fmla="*/ 658442 w 662020"/>
              <a:gd name="connsiteY1" fmla="*/ 123100 h 668640"/>
              <a:gd name="connsiteX2" fmla="*/ 662021 w 662020"/>
              <a:gd name="connsiteY2" fmla="*/ 113796 h 668640"/>
              <a:gd name="connsiteX3" fmla="*/ 658442 w 662020"/>
              <a:gd name="connsiteY3" fmla="*/ 104492 h 668640"/>
              <a:gd name="connsiteX4" fmla="*/ 553950 w 662020"/>
              <a:gd name="connsiteY4" fmla="*/ 0 h 668640"/>
              <a:gd name="connsiteX5" fmla="*/ 330653 w 662020"/>
              <a:gd name="connsiteY5" fmla="*/ 223298 h 668640"/>
              <a:gd name="connsiteX6" fmla="*/ 107355 w 662020"/>
              <a:gd name="connsiteY6" fmla="*/ 0 h 668640"/>
              <a:gd name="connsiteX7" fmla="*/ 107355 w 662020"/>
              <a:gd name="connsiteY7" fmla="*/ 0 h 668640"/>
              <a:gd name="connsiteX8" fmla="*/ 3578 w 662020"/>
              <a:gd name="connsiteY8" fmla="*/ 104492 h 668640"/>
              <a:gd name="connsiteX9" fmla="*/ 0 w 662020"/>
              <a:gd name="connsiteY9" fmla="*/ 113796 h 668640"/>
              <a:gd name="connsiteX10" fmla="*/ 3578 w 662020"/>
              <a:gd name="connsiteY10" fmla="*/ 123100 h 668640"/>
              <a:gd name="connsiteX11" fmla="*/ 217572 w 662020"/>
              <a:gd name="connsiteY11" fmla="*/ 337094 h 668640"/>
              <a:gd name="connsiteX12" fmla="*/ 3578 w 662020"/>
              <a:gd name="connsiteY12" fmla="*/ 551087 h 668640"/>
              <a:gd name="connsiteX13" fmla="*/ 0 w 662020"/>
              <a:gd name="connsiteY13" fmla="*/ 560392 h 668640"/>
              <a:gd name="connsiteX14" fmla="*/ 3578 w 662020"/>
              <a:gd name="connsiteY14" fmla="*/ 569696 h 668640"/>
              <a:gd name="connsiteX15" fmla="*/ 98766 w 662020"/>
              <a:gd name="connsiteY15" fmla="*/ 664884 h 668640"/>
              <a:gd name="connsiteX16" fmla="*/ 116659 w 662020"/>
              <a:gd name="connsiteY16" fmla="*/ 664884 h 668640"/>
              <a:gd name="connsiteX17" fmla="*/ 330653 w 662020"/>
              <a:gd name="connsiteY17" fmla="*/ 450890 h 668640"/>
              <a:gd name="connsiteX18" fmla="*/ 544646 w 662020"/>
              <a:gd name="connsiteY18" fmla="*/ 664884 h 668640"/>
              <a:gd name="connsiteX19" fmla="*/ 553950 w 662020"/>
              <a:gd name="connsiteY19" fmla="*/ 668462 h 668640"/>
              <a:gd name="connsiteX20" fmla="*/ 563254 w 662020"/>
              <a:gd name="connsiteY20" fmla="*/ 664884 h 668640"/>
              <a:gd name="connsiteX21" fmla="*/ 658442 w 662020"/>
              <a:gd name="connsiteY21" fmla="*/ 569696 h 668640"/>
              <a:gd name="connsiteX22" fmla="*/ 662021 w 662020"/>
              <a:gd name="connsiteY22" fmla="*/ 560392 h 668640"/>
              <a:gd name="connsiteX23" fmla="*/ 658442 w 662020"/>
              <a:gd name="connsiteY23" fmla="*/ 551087 h 668640"/>
              <a:gd name="connsiteX24" fmla="*/ 444448 w 662020"/>
              <a:gd name="connsiteY24" fmla="*/ 337094 h 66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20" h="668640">
                <a:moveTo>
                  <a:pt x="444448" y="337094"/>
                </a:moveTo>
                <a:lnTo>
                  <a:pt x="658442" y="123100"/>
                </a:lnTo>
                <a:cubicBezTo>
                  <a:pt x="660589" y="120953"/>
                  <a:pt x="662021" y="117374"/>
                  <a:pt x="662021" y="113796"/>
                </a:cubicBezTo>
                <a:cubicBezTo>
                  <a:pt x="662021" y="110217"/>
                  <a:pt x="660589" y="107355"/>
                  <a:pt x="658442" y="104492"/>
                </a:cubicBezTo>
                <a:lnTo>
                  <a:pt x="553950" y="0"/>
                </a:lnTo>
                <a:lnTo>
                  <a:pt x="330653" y="223298"/>
                </a:lnTo>
                <a:lnTo>
                  <a:pt x="107355" y="0"/>
                </a:lnTo>
                <a:cubicBezTo>
                  <a:pt x="107355" y="0"/>
                  <a:pt x="107355" y="0"/>
                  <a:pt x="107355" y="0"/>
                </a:cubicBezTo>
                <a:lnTo>
                  <a:pt x="3578" y="104492"/>
                </a:lnTo>
                <a:cubicBezTo>
                  <a:pt x="1431" y="106639"/>
                  <a:pt x="0" y="110217"/>
                  <a:pt x="0" y="113796"/>
                </a:cubicBezTo>
                <a:cubicBezTo>
                  <a:pt x="0" y="117374"/>
                  <a:pt x="1431" y="120237"/>
                  <a:pt x="3578" y="123100"/>
                </a:cubicBezTo>
                <a:lnTo>
                  <a:pt x="217572" y="337094"/>
                </a:lnTo>
                <a:lnTo>
                  <a:pt x="3578" y="551087"/>
                </a:lnTo>
                <a:cubicBezTo>
                  <a:pt x="1431" y="553235"/>
                  <a:pt x="0" y="556813"/>
                  <a:pt x="0" y="560392"/>
                </a:cubicBezTo>
                <a:cubicBezTo>
                  <a:pt x="0" y="563970"/>
                  <a:pt x="1431" y="566833"/>
                  <a:pt x="3578" y="569696"/>
                </a:cubicBezTo>
                <a:lnTo>
                  <a:pt x="98766" y="664884"/>
                </a:lnTo>
                <a:cubicBezTo>
                  <a:pt x="103776" y="669893"/>
                  <a:pt x="111649" y="669893"/>
                  <a:pt x="116659" y="664884"/>
                </a:cubicBezTo>
                <a:lnTo>
                  <a:pt x="330653" y="450890"/>
                </a:lnTo>
                <a:lnTo>
                  <a:pt x="544646" y="664884"/>
                </a:lnTo>
                <a:cubicBezTo>
                  <a:pt x="547509" y="667746"/>
                  <a:pt x="550372" y="668462"/>
                  <a:pt x="553950" y="668462"/>
                </a:cubicBezTo>
                <a:cubicBezTo>
                  <a:pt x="556813" y="668462"/>
                  <a:pt x="560391" y="667031"/>
                  <a:pt x="563254" y="664884"/>
                </a:cubicBezTo>
                <a:lnTo>
                  <a:pt x="658442" y="569696"/>
                </a:lnTo>
                <a:cubicBezTo>
                  <a:pt x="660589" y="567549"/>
                  <a:pt x="662021" y="563970"/>
                  <a:pt x="662021" y="560392"/>
                </a:cubicBezTo>
                <a:cubicBezTo>
                  <a:pt x="662021" y="556813"/>
                  <a:pt x="660589" y="553950"/>
                  <a:pt x="658442" y="551087"/>
                </a:cubicBezTo>
                <a:lnTo>
                  <a:pt x="444448" y="337094"/>
                </a:lnTo>
                <a:close/>
              </a:path>
            </a:pathLst>
          </a:custGeom>
          <a:noFill/>
          <a:ln w="42922" cap="flat">
            <a:solidFill>
              <a:srgbClr val="004183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</p:spTree>
    <p:extLst>
      <p:ext uri="{BB962C8B-B14F-4D97-AF65-F5344CB8AC3E}">
        <p14:creationId xmlns:p14="http://schemas.microsoft.com/office/powerpoint/2010/main" val="202096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F8476A-D5B2-440B-93EE-3E8DB9FFD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9704"/>
            <a:ext cx="10851293" cy="719529"/>
          </a:xfrm>
        </p:spPr>
        <p:txBody>
          <a:bodyPr>
            <a:noAutofit/>
          </a:bodyPr>
          <a:lstStyle/>
          <a:p>
            <a:r>
              <a:rPr lang="lv-LV" sz="3200" b="1" dirty="0" err="1">
                <a:highlight>
                  <a:srgbClr val="6AC2BB"/>
                </a:highlight>
              </a:rPr>
              <a:t>MaKSIMĀLĀ</a:t>
            </a:r>
            <a:r>
              <a:rPr lang="lv-LV" sz="3200" b="1" dirty="0"/>
              <a:t> </a:t>
            </a:r>
            <a:r>
              <a:rPr lang="lv-LV" sz="3200" dirty="0">
                <a:highlight>
                  <a:srgbClr val="C1D82F"/>
                </a:highlight>
              </a:rPr>
              <a:t>atbalsta intensitāte </a:t>
            </a:r>
            <a:r>
              <a:rPr lang="lv-LV" sz="3200" b="0" dirty="0"/>
              <a:t>(līdz 55 MILJ. EUR )</a:t>
            </a:r>
            <a:endParaRPr lang="en-US" sz="32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2D04E-0B04-45AC-8093-939F3D3A5B37}"/>
              </a:ext>
            </a:extLst>
          </p:cNvPr>
          <p:cNvSpPr txBox="1"/>
          <p:nvPr/>
        </p:nvSpPr>
        <p:spPr>
          <a:xfrm>
            <a:off x="2813656" y="2366741"/>
            <a:ext cx="258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b="1" dirty="0"/>
              <a:t>30%* </a:t>
            </a:r>
            <a:r>
              <a:rPr lang="lv-LV" dirty="0"/>
              <a:t>(lielie)</a:t>
            </a:r>
          </a:p>
          <a:p>
            <a:pPr lvl="1" algn="ctr"/>
            <a:r>
              <a:rPr lang="lv-LV" dirty="0"/>
              <a:t>vai</a:t>
            </a:r>
            <a:r>
              <a:rPr lang="lv-LV" b="1" dirty="0"/>
              <a:t> 40% </a:t>
            </a:r>
            <a:r>
              <a:rPr lang="lv-LV" dirty="0"/>
              <a:t>(vidējie)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DA2D6-4538-470D-88D7-EF46FFA6B603}"/>
              </a:ext>
            </a:extLst>
          </p:cNvPr>
          <p:cNvSpPr txBox="1"/>
          <p:nvPr/>
        </p:nvSpPr>
        <p:spPr>
          <a:xfrm>
            <a:off x="-388621" y="1922428"/>
            <a:ext cx="2453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b="1" dirty="0"/>
              <a:t>50%</a:t>
            </a:r>
            <a:r>
              <a:rPr lang="lv-LV" dirty="0"/>
              <a:t> (lielie)</a:t>
            </a:r>
          </a:p>
          <a:p>
            <a:pPr lvl="1" algn="ctr"/>
            <a:r>
              <a:rPr lang="lv-LV" dirty="0"/>
              <a:t>vai </a:t>
            </a:r>
            <a:r>
              <a:rPr lang="lv-LV" b="1" dirty="0"/>
              <a:t>60%</a:t>
            </a:r>
            <a:r>
              <a:rPr lang="lv-LV" dirty="0"/>
              <a:t> (vidējie)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AF60D-3312-4C87-AB8F-97743101CF49}"/>
              </a:ext>
            </a:extLst>
          </p:cNvPr>
          <p:cNvSpPr txBox="1"/>
          <p:nvPr/>
        </p:nvSpPr>
        <p:spPr>
          <a:xfrm>
            <a:off x="6510643" y="1561890"/>
            <a:ext cx="313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b="1" dirty="0"/>
              <a:t>50%</a:t>
            </a:r>
            <a:r>
              <a:rPr lang="lv-LV" dirty="0"/>
              <a:t> (lielie)</a:t>
            </a:r>
          </a:p>
          <a:p>
            <a:pPr lvl="1" algn="ctr"/>
            <a:r>
              <a:rPr lang="lv-LV" dirty="0"/>
              <a:t>vai </a:t>
            </a:r>
            <a:r>
              <a:rPr lang="lv-LV" b="1" dirty="0"/>
              <a:t>60%</a:t>
            </a:r>
            <a:r>
              <a:rPr lang="lv-LV" dirty="0"/>
              <a:t> (vidējie)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A2619-4C5F-49E1-8F1B-E8581A2E716C}"/>
              </a:ext>
            </a:extLst>
          </p:cNvPr>
          <p:cNvSpPr txBox="1"/>
          <p:nvPr/>
        </p:nvSpPr>
        <p:spPr>
          <a:xfrm>
            <a:off x="8415250" y="5489589"/>
            <a:ext cx="3139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b="1" dirty="0"/>
              <a:t>50%</a:t>
            </a:r>
            <a:r>
              <a:rPr lang="lv-LV" dirty="0"/>
              <a:t> (lielie)</a:t>
            </a:r>
          </a:p>
          <a:p>
            <a:pPr lvl="1" algn="ctr"/>
            <a:r>
              <a:rPr lang="lv-LV" dirty="0"/>
              <a:t>vai </a:t>
            </a:r>
            <a:r>
              <a:rPr lang="lv-LV" b="1" dirty="0"/>
              <a:t>60%</a:t>
            </a:r>
            <a:r>
              <a:rPr lang="lv-LV" dirty="0"/>
              <a:t> (vidējie)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606E5-890A-462F-90B7-B026D19A75AD}"/>
              </a:ext>
            </a:extLst>
          </p:cNvPr>
          <p:cNvSpPr txBox="1"/>
          <p:nvPr/>
        </p:nvSpPr>
        <p:spPr>
          <a:xfrm>
            <a:off x="2548243" y="5566746"/>
            <a:ext cx="396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b="1" dirty="0"/>
              <a:t>50%</a:t>
            </a:r>
            <a:r>
              <a:rPr lang="lv-LV" dirty="0"/>
              <a:t> (lielie</a:t>
            </a:r>
          </a:p>
          <a:p>
            <a:pPr lvl="1" algn="ctr"/>
            <a:r>
              <a:rPr lang="lv-LV" dirty="0"/>
              <a:t>vai </a:t>
            </a:r>
            <a:r>
              <a:rPr lang="lv-LV" b="1" dirty="0"/>
              <a:t>60%</a:t>
            </a:r>
            <a:r>
              <a:rPr lang="lv-LV" dirty="0"/>
              <a:t> (vidējie)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75996-6B0B-8C82-DC8A-38F3DC972D54}"/>
              </a:ext>
            </a:extLst>
          </p:cNvPr>
          <p:cNvSpPr txBox="1"/>
          <p:nvPr/>
        </p:nvSpPr>
        <p:spPr>
          <a:xfrm>
            <a:off x="55495" y="5938468"/>
            <a:ext cx="30068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lv-LV" sz="2000" dirty="0"/>
              <a:t>*</a:t>
            </a:r>
            <a:r>
              <a:rPr lang="lv-LV" sz="1200" dirty="0"/>
              <a:t>Rīga un Pierīga, t.sk. Limbažu, Ogres, Saulkrastu un Tukuma novados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666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0F38-D030-442D-8010-1EC3DEA0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88761"/>
            <a:ext cx="8593473" cy="729878"/>
          </a:xfrm>
        </p:spPr>
        <p:txBody>
          <a:bodyPr>
            <a:normAutofit/>
          </a:bodyPr>
          <a:lstStyle/>
          <a:p>
            <a:r>
              <a:rPr lang="lv-LV" dirty="0">
                <a:highlight>
                  <a:srgbClr val="C1D82F"/>
                </a:highlight>
              </a:rPr>
              <a:t>KAM FINANSĒJUMU NEPIEŠĶIR?</a:t>
            </a:r>
            <a:endParaRPr lang="en-US" dirty="0">
              <a:highlight>
                <a:srgbClr val="C1D82F"/>
              </a:highlight>
            </a:endParaRP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8A425065-4E77-45B9-ACD6-8A684BCEF409}"/>
              </a:ext>
            </a:extLst>
          </p:cNvPr>
          <p:cNvGrpSpPr/>
          <p:nvPr/>
        </p:nvGrpSpPr>
        <p:grpSpPr>
          <a:xfrm>
            <a:off x="3169651" y="2994736"/>
            <a:ext cx="979861" cy="868527"/>
            <a:chOff x="4614104" y="1565268"/>
            <a:chExt cx="1220911" cy="1082188"/>
          </a:xfrm>
          <a:noFill/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CF4A15DC-6735-490E-8B1F-3934521CB703}"/>
                </a:ext>
              </a:extLst>
            </p:cNvPr>
            <p:cNvGrpSpPr/>
            <p:nvPr/>
          </p:nvGrpSpPr>
          <p:grpSpPr>
            <a:xfrm>
              <a:off x="4812754" y="1625195"/>
              <a:ext cx="1022261" cy="1022261"/>
              <a:chOff x="4812754" y="1625195"/>
              <a:chExt cx="1022261" cy="1022261"/>
            </a:xfrm>
            <a:noFill/>
          </p:grpSpPr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5ABE0CDA-4745-4E3F-A6C2-0353DE31DD4F}"/>
                  </a:ext>
                </a:extLst>
              </p:cNvPr>
              <p:cNvSpPr/>
              <p:nvPr/>
            </p:nvSpPr>
            <p:spPr>
              <a:xfrm rot="-2700000">
                <a:off x="4956735" y="1780627"/>
                <a:ext cx="734299" cy="711396"/>
              </a:xfrm>
              <a:custGeom>
                <a:avLst/>
                <a:gdLst>
                  <a:gd name="connsiteX0" fmla="*/ 734299 w 734299"/>
                  <a:gd name="connsiteY0" fmla="*/ 355698 h 711396"/>
                  <a:gd name="connsiteX1" fmla="*/ 367150 w 734299"/>
                  <a:gd name="connsiteY1" fmla="*/ 711397 h 711396"/>
                  <a:gd name="connsiteX2" fmla="*/ 0 w 734299"/>
                  <a:gd name="connsiteY2" fmla="*/ 355698 h 711396"/>
                  <a:gd name="connsiteX3" fmla="*/ 367150 w 734299"/>
                  <a:gd name="connsiteY3" fmla="*/ 0 h 711396"/>
                  <a:gd name="connsiteX4" fmla="*/ 734299 w 734299"/>
                  <a:gd name="connsiteY4" fmla="*/ 355698 h 71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9" h="711396">
                    <a:moveTo>
                      <a:pt x="734299" y="355698"/>
                    </a:moveTo>
                    <a:cubicBezTo>
                      <a:pt x="734299" y="552145"/>
                      <a:pt x="569921" y="711397"/>
                      <a:pt x="367150" y="711397"/>
                    </a:cubicBezTo>
                    <a:cubicBezTo>
                      <a:pt x="164379" y="711397"/>
                      <a:pt x="0" y="552145"/>
                      <a:pt x="0" y="355698"/>
                    </a:cubicBezTo>
                    <a:cubicBezTo>
                      <a:pt x="0" y="159252"/>
                      <a:pt x="164379" y="0"/>
                      <a:pt x="367150" y="0"/>
                    </a:cubicBezTo>
                    <a:cubicBezTo>
                      <a:pt x="569921" y="0"/>
                      <a:pt x="734299" y="159252"/>
                      <a:pt x="734299" y="355698"/>
                    </a:cubicBezTo>
                    <a:close/>
                  </a:path>
                </a:pathLst>
              </a:custGeom>
              <a:noFill/>
              <a:ln w="42922" cap="flat">
                <a:solidFill>
                  <a:srgbClr val="00418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lv-LV" sz="1570"/>
              </a:p>
            </p:txBody>
          </p:sp>
          <p:grpSp>
            <p:nvGrpSpPr>
              <p:cNvPr id="24" name="Graphic 2">
                <a:extLst>
                  <a:ext uri="{FF2B5EF4-FFF2-40B4-BE49-F238E27FC236}">
                    <a16:creationId xmlns:a16="http://schemas.microsoft.com/office/drawing/2014/main" id="{28144323-A879-48AF-B629-2FAD94A91FA3}"/>
                  </a:ext>
                </a:extLst>
              </p:cNvPr>
              <p:cNvGrpSpPr/>
              <p:nvPr/>
            </p:nvGrpSpPr>
            <p:grpSpPr>
              <a:xfrm>
                <a:off x="5168054" y="1946019"/>
                <a:ext cx="259798" cy="380751"/>
                <a:chOff x="5168054" y="1946019"/>
                <a:chExt cx="259798" cy="380751"/>
              </a:xfrm>
              <a:noFill/>
            </p:grpSpPr>
            <p:sp>
              <p:nvSpPr>
                <p:cNvPr id="25" name="Freeform 41">
                  <a:extLst>
                    <a:ext uri="{FF2B5EF4-FFF2-40B4-BE49-F238E27FC236}">
                      <a16:creationId xmlns:a16="http://schemas.microsoft.com/office/drawing/2014/main" id="{A3B72BE8-9F7B-45B5-9724-7D5AA4263470}"/>
                    </a:ext>
                  </a:extLst>
                </p:cNvPr>
                <p:cNvSpPr/>
                <p:nvPr/>
              </p:nvSpPr>
              <p:spPr>
                <a:xfrm>
                  <a:off x="5220300" y="1946019"/>
                  <a:ext cx="207552" cy="380751"/>
                </a:xfrm>
                <a:custGeom>
                  <a:avLst/>
                  <a:gdLst>
                    <a:gd name="connsiteX0" fmla="*/ 207552 w 207552"/>
                    <a:gd name="connsiteY0" fmla="*/ 346398 h 380751"/>
                    <a:gd name="connsiteX1" fmla="*/ 120953 w 207552"/>
                    <a:gd name="connsiteY1" fmla="*/ 380751 h 380751"/>
                    <a:gd name="connsiteX2" fmla="*/ 0 w 207552"/>
                    <a:gd name="connsiteY2" fmla="*/ 259798 h 380751"/>
                    <a:gd name="connsiteX3" fmla="*/ 0 w 207552"/>
                    <a:gd name="connsiteY3" fmla="*/ 120953 h 380751"/>
                    <a:gd name="connsiteX4" fmla="*/ 120953 w 207552"/>
                    <a:gd name="connsiteY4" fmla="*/ 0 h 380751"/>
                    <a:gd name="connsiteX5" fmla="*/ 207552 w 207552"/>
                    <a:gd name="connsiteY5" fmla="*/ 34353 h 380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7552" h="380751">
                      <a:moveTo>
                        <a:pt x="207552" y="346398"/>
                      </a:moveTo>
                      <a:cubicBezTo>
                        <a:pt x="173199" y="380751"/>
                        <a:pt x="120953" y="380751"/>
                        <a:pt x="120953" y="380751"/>
                      </a:cubicBezTo>
                      <a:cubicBezTo>
                        <a:pt x="54393" y="380751"/>
                        <a:pt x="0" y="326358"/>
                        <a:pt x="0" y="259798"/>
                      </a:cubicBezTo>
                      <a:lnTo>
                        <a:pt x="0" y="120953"/>
                      </a:lnTo>
                      <a:cubicBezTo>
                        <a:pt x="0" y="54393"/>
                        <a:pt x="54393" y="0"/>
                        <a:pt x="120953" y="0"/>
                      </a:cubicBezTo>
                      <a:cubicBezTo>
                        <a:pt x="120953" y="0"/>
                        <a:pt x="173199" y="0"/>
                        <a:pt x="207552" y="34353"/>
                      </a:cubicBez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6" name="Freeform 42">
                  <a:extLst>
                    <a:ext uri="{FF2B5EF4-FFF2-40B4-BE49-F238E27FC236}">
                      <a16:creationId xmlns:a16="http://schemas.microsoft.com/office/drawing/2014/main" id="{39F1204E-3C7D-4063-A5BD-2CF5FC0064C4}"/>
                    </a:ext>
                  </a:extLst>
                </p:cNvPr>
                <p:cNvSpPr/>
                <p:nvPr/>
              </p:nvSpPr>
              <p:spPr>
                <a:xfrm>
                  <a:off x="5168054" y="2084864"/>
                  <a:ext cx="173198" cy="7156"/>
                </a:xfrm>
                <a:custGeom>
                  <a:avLst/>
                  <a:gdLst>
                    <a:gd name="connsiteX0" fmla="*/ 0 w 173198"/>
                    <a:gd name="connsiteY0" fmla="*/ 0 h 7156"/>
                    <a:gd name="connsiteX1" fmla="*/ 173199 w 173198"/>
                    <a:gd name="connsiteY1" fmla="*/ 0 h 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198" h="7156">
                      <a:moveTo>
                        <a:pt x="0" y="0"/>
                      </a:moveTo>
                      <a:lnTo>
                        <a:pt x="173199" y="0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7" name="Freeform 43">
                  <a:extLst>
                    <a:ext uri="{FF2B5EF4-FFF2-40B4-BE49-F238E27FC236}">
                      <a16:creationId xmlns:a16="http://schemas.microsoft.com/office/drawing/2014/main" id="{BEE638F7-5F46-4ED6-B55C-509E999CE8A7}"/>
                    </a:ext>
                  </a:extLst>
                </p:cNvPr>
                <p:cNvSpPr/>
                <p:nvPr/>
              </p:nvSpPr>
              <p:spPr>
                <a:xfrm>
                  <a:off x="5168054" y="2188641"/>
                  <a:ext cx="173198" cy="7156"/>
                </a:xfrm>
                <a:custGeom>
                  <a:avLst/>
                  <a:gdLst>
                    <a:gd name="connsiteX0" fmla="*/ 0 w 173198"/>
                    <a:gd name="connsiteY0" fmla="*/ 0 h 7156"/>
                    <a:gd name="connsiteX1" fmla="*/ 173199 w 173198"/>
                    <a:gd name="connsiteY1" fmla="*/ 0 h 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198" h="7156">
                      <a:moveTo>
                        <a:pt x="0" y="0"/>
                      </a:moveTo>
                      <a:lnTo>
                        <a:pt x="173199" y="0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AF05281F-8140-42BD-879C-8D2BC747A65E}"/>
                </a:ext>
              </a:extLst>
            </p:cNvPr>
            <p:cNvGrpSpPr/>
            <p:nvPr/>
          </p:nvGrpSpPr>
          <p:grpSpPr>
            <a:xfrm>
              <a:off x="4614104" y="1565268"/>
              <a:ext cx="796571" cy="830925"/>
              <a:chOff x="4614104" y="1565268"/>
              <a:chExt cx="796571" cy="830925"/>
            </a:xfrm>
            <a:noFill/>
          </p:grpSpPr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735619C8-1659-46F4-90AD-21493860D3B5}"/>
                  </a:ext>
                </a:extLst>
              </p:cNvPr>
              <p:cNvGrpSpPr/>
              <p:nvPr/>
            </p:nvGrpSpPr>
            <p:grpSpPr>
              <a:xfrm>
                <a:off x="4735773" y="1565268"/>
                <a:ext cx="674903" cy="218287"/>
                <a:chOff x="4735773" y="1565268"/>
                <a:chExt cx="674903" cy="218287"/>
              </a:xfrm>
              <a:noFill/>
            </p:grpSpPr>
            <p:sp>
              <p:nvSpPr>
                <p:cNvPr id="20" name="Freeform 36">
                  <a:extLst>
                    <a:ext uri="{FF2B5EF4-FFF2-40B4-BE49-F238E27FC236}">
                      <a16:creationId xmlns:a16="http://schemas.microsoft.com/office/drawing/2014/main" id="{142FD5E2-BC21-4C15-858B-4DFF2443790B}"/>
                    </a:ext>
                  </a:extLst>
                </p:cNvPr>
                <p:cNvSpPr/>
                <p:nvPr/>
              </p:nvSpPr>
              <p:spPr>
                <a:xfrm>
                  <a:off x="4735773" y="1565268"/>
                  <a:ext cx="674903" cy="218287"/>
                </a:xfrm>
                <a:custGeom>
                  <a:avLst/>
                  <a:gdLst>
                    <a:gd name="connsiteX0" fmla="*/ 674903 w 674903"/>
                    <a:gd name="connsiteY0" fmla="*/ 218288 h 218287"/>
                    <a:gd name="connsiteX1" fmla="*/ 674903 w 674903"/>
                    <a:gd name="connsiteY1" fmla="*/ 103776 h 218287"/>
                    <a:gd name="connsiteX2" fmla="*/ 674903 w 674903"/>
                    <a:gd name="connsiteY2" fmla="*/ 46520 h 218287"/>
                    <a:gd name="connsiteX3" fmla="*/ 628383 w 674903"/>
                    <a:gd name="connsiteY3" fmla="*/ 0 h 218287"/>
                    <a:gd name="connsiteX4" fmla="*/ 46520 w 674903"/>
                    <a:gd name="connsiteY4" fmla="*/ 0 h 218287"/>
                    <a:gd name="connsiteX5" fmla="*/ 0 w 674903"/>
                    <a:gd name="connsiteY5" fmla="*/ 46520 h 218287"/>
                    <a:gd name="connsiteX6" fmla="*/ 0 w 674903"/>
                    <a:gd name="connsiteY6" fmla="*/ 207552 h 218287"/>
                    <a:gd name="connsiteX7" fmla="*/ 294152 w 674903"/>
                    <a:gd name="connsiteY7" fmla="*/ 207552 h 218287"/>
                    <a:gd name="connsiteX8" fmla="*/ 588304 w 674903"/>
                    <a:gd name="connsiteY8" fmla="*/ 207552 h 2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4903" h="218287">
                      <a:moveTo>
                        <a:pt x="674903" y="218288"/>
                      </a:moveTo>
                      <a:lnTo>
                        <a:pt x="674903" y="103776"/>
                      </a:lnTo>
                      <a:lnTo>
                        <a:pt x="674903" y="46520"/>
                      </a:lnTo>
                      <a:cubicBezTo>
                        <a:pt x="674903" y="20755"/>
                        <a:pt x="654148" y="0"/>
                        <a:pt x="628383" y="0"/>
                      </a:cubicBezTo>
                      <a:lnTo>
                        <a:pt x="46520" y="0"/>
                      </a:lnTo>
                      <a:cubicBezTo>
                        <a:pt x="20755" y="0"/>
                        <a:pt x="0" y="20755"/>
                        <a:pt x="0" y="46520"/>
                      </a:cubicBezTo>
                      <a:lnTo>
                        <a:pt x="0" y="207552"/>
                      </a:lnTo>
                      <a:lnTo>
                        <a:pt x="294152" y="207552"/>
                      </a:lnTo>
                      <a:lnTo>
                        <a:pt x="588304" y="207552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1" name="Freeform 37">
                  <a:extLst>
                    <a:ext uri="{FF2B5EF4-FFF2-40B4-BE49-F238E27FC236}">
                      <a16:creationId xmlns:a16="http://schemas.microsoft.com/office/drawing/2014/main" id="{76337B6B-1B13-4B94-9CEB-04B33017DF8A}"/>
                    </a:ext>
                  </a:extLst>
                </p:cNvPr>
                <p:cNvSpPr/>
                <p:nvPr/>
              </p:nvSpPr>
              <p:spPr>
                <a:xfrm>
                  <a:off x="4838833" y="1651867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22" name="Freeform 38">
                  <a:extLst>
                    <a:ext uri="{FF2B5EF4-FFF2-40B4-BE49-F238E27FC236}">
                      <a16:creationId xmlns:a16="http://schemas.microsoft.com/office/drawing/2014/main" id="{20E33A43-2DC6-44BC-A6A4-B3BB4A19DC96}"/>
                    </a:ext>
                  </a:extLst>
                </p:cNvPr>
                <p:cNvSpPr/>
                <p:nvPr/>
              </p:nvSpPr>
              <p:spPr>
                <a:xfrm>
                  <a:off x="4977679" y="1651867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id="{8B193E04-43CB-48F7-A375-24B43B1022AF}"/>
                  </a:ext>
                </a:extLst>
              </p:cNvPr>
              <p:cNvGrpSpPr/>
              <p:nvPr/>
            </p:nvGrpSpPr>
            <p:grpSpPr>
              <a:xfrm>
                <a:off x="4649173" y="1773536"/>
                <a:ext cx="347829" cy="206836"/>
                <a:chOff x="4649173" y="1773536"/>
                <a:chExt cx="347829" cy="206836"/>
              </a:xfrm>
              <a:noFill/>
            </p:grpSpPr>
            <p:sp>
              <p:nvSpPr>
                <p:cNvPr id="17" name="Freeform 33">
                  <a:extLst>
                    <a:ext uri="{FF2B5EF4-FFF2-40B4-BE49-F238E27FC236}">
                      <a16:creationId xmlns:a16="http://schemas.microsoft.com/office/drawing/2014/main" id="{DA00003D-6C47-47FC-BBD7-6403128A8DA5}"/>
                    </a:ext>
                  </a:extLst>
                </p:cNvPr>
                <p:cNvSpPr/>
                <p:nvPr/>
              </p:nvSpPr>
              <p:spPr>
                <a:xfrm>
                  <a:off x="4649173" y="1773536"/>
                  <a:ext cx="241906" cy="206836"/>
                </a:xfrm>
                <a:custGeom>
                  <a:avLst/>
                  <a:gdLst>
                    <a:gd name="connsiteX0" fmla="*/ 241906 w 241906"/>
                    <a:gd name="connsiteY0" fmla="*/ 206837 h 206836"/>
                    <a:gd name="connsiteX1" fmla="*/ 46520 w 241906"/>
                    <a:gd name="connsiteY1" fmla="*/ 206837 h 206836"/>
                    <a:gd name="connsiteX2" fmla="*/ 0 w 241906"/>
                    <a:gd name="connsiteY2" fmla="*/ 160316 h 206836"/>
                    <a:gd name="connsiteX3" fmla="*/ 0 w 241906"/>
                    <a:gd name="connsiteY3" fmla="*/ 46520 h 206836"/>
                    <a:gd name="connsiteX4" fmla="*/ 46520 w 241906"/>
                    <a:gd name="connsiteY4" fmla="*/ 0 h 206836"/>
                    <a:gd name="connsiteX5" fmla="*/ 86600 w 241906"/>
                    <a:gd name="connsiteY5" fmla="*/ 0 h 20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906" h="206836">
                      <a:moveTo>
                        <a:pt x="241906" y="206837"/>
                      </a:moveTo>
                      <a:lnTo>
                        <a:pt x="46520" y="206837"/>
                      </a:lnTo>
                      <a:cubicBezTo>
                        <a:pt x="20755" y="206837"/>
                        <a:pt x="0" y="186081"/>
                        <a:pt x="0" y="160316"/>
                      </a:cubicBezTo>
                      <a:lnTo>
                        <a:pt x="0" y="46520"/>
                      </a:lnTo>
                      <a:cubicBezTo>
                        <a:pt x="0" y="20755"/>
                        <a:pt x="20755" y="0"/>
                        <a:pt x="46520" y="0"/>
                      </a:cubicBezTo>
                      <a:lnTo>
                        <a:pt x="86600" y="0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18" name="Freeform 34">
                  <a:extLst>
                    <a:ext uri="{FF2B5EF4-FFF2-40B4-BE49-F238E27FC236}">
                      <a16:creationId xmlns:a16="http://schemas.microsoft.com/office/drawing/2014/main" id="{167B841C-C7D4-4D56-A4EA-E122929489FB}"/>
                    </a:ext>
                  </a:extLst>
                </p:cNvPr>
                <p:cNvSpPr/>
                <p:nvPr/>
              </p:nvSpPr>
              <p:spPr>
                <a:xfrm>
                  <a:off x="4752234" y="185942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19" name="Freeform 35">
                  <a:extLst>
                    <a:ext uri="{FF2B5EF4-FFF2-40B4-BE49-F238E27FC236}">
                      <a16:creationId xmlns:a16="http://schemas.microsoft.com/office/drawing/2014/main" id="{A6771970-4827-405F-BD43-C9147FE3C82D}"/>
                    </a:ext>
                  </a:extLst>
                </p:cNvPr>
                <p:cNvSpPr/>
                <p:nvPr/>
              </p:nvSpPr>
              <p:spPr>
                <a:xfrm>
                  <a:off x="4891079" y="1859420"/>
                  <a:ext cx="105923" cy="120952"/>
                </a:xfrm>
                <a:custGeom>
                  <a:avLst/>
                  <a:gdLst>
                    <a:gd name="connsiteX0" fmla="*/ 0 w 105923"/>
                    <a:gd name="connsiteY0" fmla="*/ 0 h 120952"/>
                    <a:gd name="connsiteX1" fmla="*/ 0 w 105923"/>
                    <a:gd name="connsiteY1" fmla="*/ 120953 h 120952"/>
                    <a:gd name="connsiteX2" fmla="*/ 105923 w 105923"/>
                    <a:gd name="connsiteY2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923" h="120952">
                      <a:moveTo>
                        <a:pt x="0" y="0"/>
                      </a:moveTo>
                      <a:lnTo>
                        <a:pt x="0" y="120953"/>
                      </a:lnTo>
                      <a:lnTo>
                        <a:pt x="105923" y="120953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10" name="Graphic 2">
                <a:extLst>
                  <a:ext uri="{FF2B5EF4-FFF2-40B4-BE49-F238E27FC236}">
                    <a16:creationId xmlns:a16="http://schemas.microsoft.com/office/drawing/2014/main" id="{97B96775-F6A0-48FC-9C44-1C1215B6E70F}"/>
                  </a:ext>
                </a:extLst>
              </p:cNvPr>
              <p:cNvGrpSpPr/>
              <p:nvPr/>
            </p:nvGrpSpPr>
            <p:grpSpPr>
              <a:xfrm>
                <a:off x="4735057" y="1980373"/>
                <a:ext cx="225444" cy="208268"/>
                <a:chOff x="4735057" y="1980373"/>
                <a:chExt cx="225444" cy="208268"/>
              </a:xfrm>
              <a:noFill/>
            </p:grpSpPr>
            <p:sp>
              <p:nvSpPr>
                <p:cNvPr id="15" name="Freeform 31">
                  <a:extLst>
                    <a:ext uri="{FF2B5EF4-FFF2-40B4-BE49-F238E27FC236}">
                      <a16:creationId xmlns:a16="http://schemas.microsoft.com/office/drawing/2014/main" id="{660FBBA1-7B7F-470D-BDA8-E4C2C02E0935}"/>
                    </a:ext>
                  </a:extLst>
                </p:cNvPr>
                <p:cNvSpPr/>
                <p:nvPr/>
              </p:nvSpPr>
              <p:spPr>
                <a:xfrm>
                  <a:off x="4735057" y="1980373"/>
                  <a:ext cx="225444" cy="208268"/>
                </a:xfrm>
                <a:custGeom>
                  <a:avLst/>
                  <a:gdLst>
                    <a:gd name="connsiteX0" fmla="*/ 0 w 225444"/>
                    <a:gd name="connsiteY0" fmla="*/ 0 h 208268"/>
                    <a:gd name="connsiteX1" fmla="*/ 0 w 225444"/>
                    <a:gd name="connsiteY1" fmla="*/ 208268 h 208268"/>
                    <a:gd name="connsiteX2" fmla="*/ 121669 w 225444"/>
                    <a:gd name="connsiteY2" fmla="*/ 208268 h 208268"/>
                    <a:gd name="connsiteX3" fmla="*/ 225445 w 225444"/>
                    <a:gd name="connsiteY3" fmla="*/ 208268 h 2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444" h="208268">
                      <a:moveTo>
                        <a:pt x="0" y="0"/>
                      </a:moveTo>
                      <a:lnTo>
                        <a:pt x="0" y="208268"/>
                      </a:lnTo>
                      <a:lnTo>
                        <a:pt x="121669" y="208268"/>
                      </a:lnTo>
                      <a:lnTo>
                        <a:pt x="225445" y="208268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16" name="Freeform 32">
                  <a:extLst>
                    <a:ext uri="{FF2B5EF4-FFF2-40B4-BE49-F238E27FC236}">
                      <a16:creationId xmlns:a16="http://schemas.microsoft.com/office/drawing/2014/main" id="{58BDF548-13C8-4C42-885D-EDC7987B034A}"/>
                    </a:ext>
                  </a:extLst>
                </p:cNvPr>
                <p:cNvSpPr/>
                <p:nvPr/>
              </p:nvSpPr>
              <p:spPr>
                <a:xfrm>
                  <a:off x="4838833" y="2066972"/>
                  <a:ext cx="7156" cy="121668"/>
                </a:xfrm>
                <a:custGeom>
                  <a:avLst/>
                  <a:gdLst>
                    <a:gd name="connsiteX0" fmla="*/ 0 w 7156"/>
                    <a:gd name="connsiteY0" fmla="*/ 0 h 121668"/>
                    <a:gd name="connsiteX1" fmla="*/ 0 w 7156"/>
                    <a:gd name="connsiteY1" fmla="*/ 121669 h 121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1668">
                      <a:moveTo>
                        <a:pt x="0" y="0"/>
                      </a:moveTo>
                      <a:lnTo>
                        <a:pt x="0" y="121669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  <p:grpSp>
            <p:nvGrpSpPr>
              <p:cNvPr id="11" name="Graphic 2">
                <a:extLst>
                  <a:ext uri="{FF2B5EF4-FFF2-40B4-BE49-F238E27FC236}">
                    <a16:creationId xmlns:a16="http://schemas.microsoft.com/office/drawing/2014/main" id="{24B696A6-228D-4FA5-B24A-EF1A94596077}"/>
                  </a:ext>
                </a:extLst>
              </p:cNvPr>
              <p:cNvGrpSpPr/>
              <p:nvPr/>
            </p:nvGrpSpPr>
            <p:grpSpPr>
              <a:xfrm>
                <a:off x="4614104" y="2188641"/>
                <a:ext cx="450173" cy="207552"/>
                <a:chOff x="4614104" y="2188641"/>
                <a:chExt cx="450173" cy="207552"/>
              </a:xfrm>
              <a:noFill/>
            </p:grpSpPr>
            <p:sp>
              <p:nvSpPr>
                <p:cNvPr id="12" name="Freeform 28">
                  <a:extLst>
                    <a:ext uri="{FF2B5EF4-FFF2-40B4-BE49-F238E27FC236}">
                      <a16:creationId xmlns:a16="http://schemas.microsoft.com/office/drawing/2014/main" id="{782BC496-B897-4866-95C9-37257169ED80}"/>
                    </a:ext>
                  </a:extLst>
                </p:cNvPr>
                <p:cNvSpPr/>
                <p:nvPr/>
              </p:nvSpPr>
              <p:spPr>
                <a:xfrm>
                  <a:off x="4614104" y="2188641"/>
                  <a:ext cx="450173" cy="206836"/>
                </a:xfrm>
                <a:custGeom>
                  <a:avLst/>
                  <a:gdLst>
                    <a:gd name="connsiteX0" fmla="*/ 120953 w 450173"/>
                    <a:gd name="connsiteY0" fmla="*/ 0 h 206836"/>
                    <a:gd name="connsiteX1" fmla="*/ 46520 w 450173"/>
                    <a:gd name="connsiteY1" fmla="*/ 0 h 206836"/>
                    <a:gd name="connsiteX2" fmla="*/ 0 w 450173"/>
                    <a:gd name="connsiteY2" fmla="*/ 46520 h 206836"/>
                    <a:gd name="connsiteX3" fmla="*/ 0 w 450173"/>
                    <a:gd name="connsiteY3" fmla="*/ 160316 h 206836"/>
                    <a:gd name="connsiteX4" fmla="*/ 46520 w 450173"/>
                    <a:gd name="connsiteY4" fmla="*/ 206837 h 206836"/>
                    <a:gd name="connsiteX5" fmla="*/ 294152 w 450173"/>
                    <a:gd name="connsiteY5" fmla="*/ 206837 h 206836"/>
                    <a:gd name="connsiteX6" fmla="*/ 450174 w 450173"/>
                    <a:gd name="connsiteY6" fmla="*/ 206837 h 20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0173" h="206836">
                      <a:moveTo>
                        <a:pt x="120953" y="0"/>
                      </a:moveTo>
                      <a:lnTo>
                        <a:pt x="46520" y="0"/>
                      </a:lnTo>
                      <a:cubicBezTo>
                        <a:pt x="20755" y="0"/>
                        <a:pt x="0" y="20755"/>
                        <a:pt x="0" y="46520"/>
                      </a:cubicBezTo>
                      <a:lnTo>
                        <a:pt x="0" y="160316"/>
                      </a:lnTo>
                      <a:cubicBezTo>
                        <a:pt x="0" y="186081"/>
                        <a:pt x="20755" y="206837"/>
                        <a:pt x="46520" y="206837"/>
                      </a:cubicBezTo>
                      <a:lnTo>
                        <a:pt x="294152" y="206837"/>
                      </a:lnTo>
                      <a:lnTo>
                        <a:pt x="450174" y="206837"/>
                      </a:lnTo>
                    </a:path>
                  </a:pathLst>
                </a:custGeom>
                <a:noFill/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13" name="Freeform 29">
                  <a:extLst>
                    <a:ext uri="{FF2B5EF4-FFF2-40B4-BE49-F238E27FC236}">
                      <a16:creationId xmlns:a16="http://schemas.microsoft.com/office/drawing/2014/main" id="{B04D69A2-56A5-4439-822A-92E6FE9B3268}"/>
                    </a:ext>
                  </a:extLst>
                </p:cNvPr>
                <p:cNvSpPr/>
                <p:nvPr/>
              </p:nvSpPr>
              <p:spPr>
                <a:xfrm>
                  <a:off x="4717880" y="227524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  <p:sp>
              <p:nvSpPr>
                <p:cNvPr id="14" name="Freeform 30">
                  <a:extLst>
                    <a:ext uri="{FF2B5EF4-FFF2-40B4-BE49-F238E27FC236}">
                      <a16:creationId xmlns:a16="http://schemas.microsoft.com/office/drawing/2014/main" id="{74DF7EDA-6655-483A-891E-CB6934360FC6}"/>
                    </a:ext>
                  </a:extLst>
                </p:cNvPr>
                <p:cNvSpPr/>
                <p:nvPr/>
              </p:nvSpPr>
              <p:spPr>
                <a:xfrm>
                  <a:off x="4856726" y="2275240"/>
                  <a:ext cx="7156" cy="120952"/>
                </a:xfrm>
                <a:custGeom>
                  <a:avLst/>
                  <a:gdLst>
                    <a:gd name="connsiteX0" fmla="*/ 0 w 7156"/>
                    <a:gd name="connsiteY0" fmla="*/ 0 h 120952"/>
                    <a:gd name="connsiteX1" fmla="*/ 0 w 7156"/>
                    <a:gd name="connsiteY1" fmla="*/ 120953 h 120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156" h="120952">
                      <a:moveTo>
                        <a:pt x="0" y="0"/>
                      </a:moveTo>
                      <a:lnTo>
                        <a:pt x="0" y="120953"/>
                      </a:lnTo>
                    </a:path>
                  </a:pathLst>
                </a:custGeom>
                <a:ln w="42922" cap="flat">
                  <a:solidFill>
                    <a:srgbClr val="00418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lv-LV" sz="1570"/>
                </a:p>
              </p:txBody>
            </p:sp>
          </p:grpSp>
        </p:grpSp>
      </p:grpSp>
      <p:grpSp>
        <p:nvGrpSpPr>
          <p:cNvPr id="28" name="Graphic 2">
            <a:extLst>
              <a:ext uri="{FF2B5EF4-FFF2-40B4-BE49-F238E27FC236}">
                <a16:creationId xmlns:a16="http://schemas.microsoft.com/office/drawing/2014/main" id="{74BB5415-8568-4189-8502-DD9BC3C692E7}"/>
              </a:ext>
            </a:extLst>
          </p:cNvPr>
          <p:cNvGrpSpPr/>
          <p:nvPr/>
        </p:nvGrpSpPr>
        <p:grpSpPr>
          <a:xfrm>
            <a:off x="7795503" y="2975395"/>
            <a:ext cx="889077" cy="721756"/>
            <a:chOff x="3449309" y="5173817"/>
            <a:chExt cx="1019146" cy="827346"/>
          </a:xfrm>
          <a:noFill/>
        </p:grpSpPr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224BF7E7-A645-47C5-914A-3358224150D3}"/>
                </a:ext>
              </a:extLst>
            </p:cNvPr>
            <p:cNvSpPr/>
            <p:nvPr/>
          </p:nvSpPr>
          <p:spPr>
            <a:xfrm>
              <a:off x="3449309" y="5173817"/>
              <a:ext cx="1019146" cy="827346"/>
            </a:xfrm>
            <a:custGeom>
              <a:avLst/>
              <a:gdLst>
                <a:gd name="connsiteX0" fmla="*/ 277330 w 1019146"/>
                <a:gd name="connsiteY0" fmla="*/ 727865 h 827346"/>
                <a:gd name="connsiteX1" fmla="*/ 277330 w 1019146"/>
                <a:gd name="connsiteY1" fmla="*/ 794425 h 827346"/>
                <a:gd name="connsiteX2" fmla="*/ 244407 w 1019146"/>
                <a:gd name="connsiteY2" fmla="*/ 827347 h 827346"/>
                <a:gd name="connsiteX3" fmla="*/ 112003 w 1019146"/>
                <a:gd name="connsiteY3" fmla="*/ 827347 h 827346"/>
                <a:gd name="connsiteX4" fmla="*/ 79081 w 1019146"/>
                <a:gd name="connsiteY4" fmla="*/ 794425 h 827346"/>
                <a:gd name="connsiteX5" fmla="*/ 79081 w 1019146"/>
                <a:gd name="connsiteY5" fmla="*/ 711404 h 827346"/>
                <a:gd name="connsiteX6" fmla="*/ 65483 w 1019146"/>
                <a:gd name="connsiteY6" fmla="*/ 644844 h 827346"/>
                <a:gd name="connsiteX7" fmla="*/ 62620 w 1019146"/>
                <a:gd name="connsiteY7" fmla="*/ 612637 h 827346"/>
                <a:gd name="connsiteX8" fmla="*/ 62620 w 1019146"/>
                <a:gd name="connsiteY8" fmla="*/ 443733 h 827346"/>
                <a:gd name="connsiteX9" fmla="*/ 73356 w 1019146"/>
                <a:gd name="connsiteY9" fmla="*/ 385761 h 827346"/>
                <a:gd name="connsiteX10" fmla="*/ 112003 w 1019146"/>
                <a:gd name="connsiteY10" fmla="*/ 281985 h 827346"/>
                <a:gd name="connsiteX11" fmla="*/ 111288 w 1019146"/>
                <a:gd name="connsiteY11" fmla="*/ 281269 h 827346"/>
                <a:gd name="connsiteX12" fmla="*/ 16815 w 1019146"/>
                <a:gd name="connsiteY12" fmla="*/ 281269 h 827346"/>
                <a:gd name="connsiteX13" fmla="*/ 354 w 1019146"/>
                <a:gd name="connsiteY13" fmla="*/ 261230 h 827346"/>
                <a:gd name="connsiteX14" fmla="*/ 13237 w 1019146"/>
                <a:gd name="connsiteY14" fmla="*/ 207552 h 827346"/>
                <a:gd name="connsiteX15" fmla="*/ 45443 w 1019146"/>
                <a:gd name="connsiteY15" fmla="*/ 181787 h 827346"/>
                <a:gd name="connsiteX16" fmla="*/ 128464 w 1019146"/>
                <a:gd name="connsiteY16" fmla="*/ 181787 h 827346"/>
                <a:gd name="connsiteX17" fmla="*/ 199318 w 1019146"/>
                <a:gd name="connsiteY17" fmla="*/ 51530 h 827346"/>
                <a:gd name="connsiteX18" fmla="*/ 286634 w 1019146"/>
                <a:gd name="connsiteY18" fmla="*/ 0 h 827346"/>
                <a:gd name="connsiteX19" fmla="*/ 732513 w 1019146"/>
                <a:gd name="connsiteY19" fmla="*/ 0 h 827346"/>
                <a:gd name="connsiteX20" fmla="*/ 819829 w 1019146"/>
                <a:gd name="connsiteY20" fmla="*/ 51530 h 827346"/>
                <a:gd name="connsiteX21" fmla="*/ 890683 w 1019146"/>
                <a:gd name="connsiteY21" fmla="*/ 181787 h 827346"/>
                <a:gd name="connsiteX22" fmla="*/ 973704 w 1019146"/>
                <a:gd name="connsiteY22" fmla="*/ 181787 h 827346"/>
                <a:gd name="connsiteX23" fmla="*/ 1005910 w 1019146"/>
                <a:gd name="connsiteY23" fmla="*/ 207552 h 827346"/>
                <a:gd name="connsiteX24" fmla="*/ 1018792 w 1019146"/>
                <a:gd name="connsiteY24" fmla="*/ 261230 h 827346"/>
                <a:gd name="connsiteX25" fmla="*/ 1002332 w 1019146"/>
                <a:gd name="connsiteY25" fmla="*/ 281269 h 827346"/>
                <a:gd name="connsiteX26" fmla="*/ 907859 w 1019146"/>
                <a:gd name="connsiteY26" fmla="*/ 281269 h 827346"/>
                <a:gd name="connsiteX27" fmla="*/ 907144 w 1019146"/>
                <a:gd name="connsiteY27" fmla="*/ 281985 h 827346"/>
                <a:gd name="connsiteX28" fmla="*/ 945791 w 1019146"/>
                <a:gd name="connsiteY28" fmla="*/ 385761 h 827346"/>
                <a:gd name="connsiteX29" fmla="*/ 956527 w 1019146"/>
                <a:gd name="connsiteY29" fmla="*/ 443733 h 827346"/>
                <a:gd name="connsiteX30" fmla="*/ 956527 w 1019146"/>
                <a:gd name="connsiteY30" fmla="*/ 612637 h 827346"/>
                <a:gd name="connsiteX31" fmla="*/ 953664 w 1019146"/>
                <a:gd name="connsiteY31" fmla="*/ 644844 h 827346"/>
                <a:gd name="connsiteX32" fmla="*/ 940066 w 1019146"/>
                <a:gd name="connsiteY32" fmla="*/ 711404 h 827346"/>
                <a:gd name="connsiteX33" fmla="*/ 940066 w 1019146"/>
                <a:gd name="connsiteY33" fmla="*/ 794425 h 827346"/>
                <a:gd name="connsiteX34" fmla="*/ 907144 w 1019146"/>
                <a:gd name="connsiteY34" fmla="*/ 827347 h 827346"/>
                <a:gd name="connsiteX35" fmla="*/ 774740 w 1019146"/>
                <a:gd name="connsiteY35" fmla="*/ 827347 h 827346"/>
                <a:gd name="connsiteX36" fmla="*/ 741817 w 1019146"/>
                <a:gd name="connsiteY36" fmla="*/ 794425 h 827346"/>
                <a:gd name="connsiteX37" fmla="*/ 741817 w 1019146"/>
                <a:gd name="connsiteY37" fmla="*/ 727865 h 82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19146" h="827346">
                  <a:moveTo>
                    <a:pt x="277330" y="727865"/>
                  </a:moveTo>
                  <a:lnTo>
                    <a:pt x="277330" y="794425"/>
                  </a:lnTo>
                  <a:cubicBezTo>
                    <a:pt x="277330" y="813033"/>
                    <a:pt x="262300" y="827347"/>
                    <a:pt x="244407" y="827347"/>
                  </a:cubicBezTo>
                  <a:lnTo>
                    <a:pt x="112003" y="827347"/>
                  </a:lnTo>
                  <a:cubicBezTo>
                    <a:pt x="93395" y="827347"/>
                    <a:pt x="79081" y="812317"/>
                    <a:pt x="79081" y="794425"/>
                  </a:cubicBezTo>
                  <a:lnTo>
                    <a:pt x="79081" y="711404"/>
                  </a:lnTo>
                  <a:lnTo>
                    <a:pt x="65483" y="644844"/>
                  </a:lnTo>
                  <a:cubicBezTo>
                    <a:pt x="63336" y="634108"/>
                    <a:pt x="62620" y="623373"/>
                    <a:pt x="62620" y="612637"/>
                  </a:cubicBezTo>
                  <a:lnTo>
                    <a:pt x="62620" y="443733"/>
                  </a:lnTo>
                  <a:cubicBezTo>
                    <a:pt x="62620" y="423693"/>
                    <a:pt x="66199" y="404369"/>
                    <a:pt x="73356" y="385761"/>
                  </a:cubicBezTo>
                  <a:lnTo>
                    <a:pt x="112003" y="281985"/>
                  </a:lnTo>
                  <a:cubicBezTo>
                    <a:pt x="112003" y="281985"/>
                    <a:pt x="112003" y="281269"/>
                    <a:pt x="111288" y="281269"/>
                  </a:cubicBezTo>
                  <a:lnTo>
                    <a:pt x="16815" y="281269"/>
                  </a:lnTo>
                  <a:cubicBezTo>
                    <a:pt x="6080" y="281269"/>
                    <a:pt x="-1793" y="271249"/>
                    <a:pt x="354" y="261230"/>
                  </a:cubicBezTo>
                  <a:lnTo>
                    <a:pt x="13237" y="207552"/>
                  </a:lnTo>
                  <a:cubicBezTo>
                    <a:pt x="16815" y="192522"/>
                    <a:pt x="30414" y="181787"/>
                    <a:pt x="45443" y="181787"/>
                  </a:cubicBezTo>
                  <a:lnTo>
                    <a:pt x="128464" y="181787"/>
                  </a:lnTo>
                  <a:lnTo>
                    <a:pt x="199318" y="51530"/>
                  </a:lnTo>
                  <a:cubicBezTo>
                    <a:pt x="216495" y="19324"/>
                    <a:pt x="250133" y="0"/>
                    <a:pt x="286634" y="0"/>
                  </a:cubicBezTo>
                  <a:lnTo>
                    <a:pt x="732513" y="0"/>
                  </a:lnTo>
                  <a:cubicBezTo>
                    <a:pt x="769014" y="0"/>
                    <a:pt x="802652" y="20039"/>
                    <a:pt x="819829" y="51530"/>
                  </a:cubicBezTo>
                  <a:lnTo>
                    <a:pt x="890683" y="181787"/>
                  </a:lnTo>
                  <a:lnTo>
                    <a:pt x="973704" y="181787"/>
                  </a:lnTo>
                  <a:cubicBezTo>
                    <a:pt x="989449" y="181787"/>
                    <a:pt x="1002332" y="192522"/>
                    <a:pt x="1005910" y="207552"/>
                  </a:cubicBezTo>
                  <a:lnTo>
                    <a:pt x="1018792" y="261230"/>
                  </a:lnTo>
                  <a:cubicBezTo>
                    <a:pt x="1020939" y="271965"/>
                    <a:pt x="1013067" y="281269"/>
                    <a:pt x="1002332" y="281269"/>
                  </a:cubicBezTo>
                  <a:lnTo>
                    <a:pt x="907859" y="281269"/>
                  </a:lnTo>
                  <a:cubicBezTo>
                    <a:pt x="907144" y="281269"/>
                    <a:pt x="907144" y="281985"/>
                    <a:pt x="907144" y="281985"/>
                  </a:cubicBezTo>
                  <a:lnTo>
                    <a:pt x="945791" y="385761"/>
                  </a:lnTo>
                  <a:cubicBezTo>
                    <a:pt x="952948" y="404369"/>
                    <a:pt x="956527" y="424409"/>
                    <a:pt x="956527" y="443733"/>
                  </a:cubicBezTo>
                  <a:lnTo>
                    <a:pt x="956527" y="612637"/>
                  </a:lnTo>
                  <a:cubicBezTo>
                    <a:pt x="956527" y="623373"/>
                    <a:pt x="955096" y="634108"/>
                    <a:pt x="953664" y="644844"/>
                  </a:cubicBezTo>
                  <a:lnTo>
                    <a:pt x="940066" y="711404"/>
                  </a:lnTo>
                  <a:lnTo>
                    <a:pt x="940066" y="794425"/>
                  </a:lnTo>
                  <a:cubicBezTo>
                    <a:pt x="940066" y="813033"/>
                    <a:pt x="925036" y="827347"/>
                    <a:pt x="907144" y="827347"/>
                  </a:cubicBezTo>
                  <a:lnTo>
                    <a:pt x="774740" y="827347"/>
                  </a:lnTo>
                  <a:cubicBezTo>
                    <a:pt x="756131" y="827347"/>
                    <a:pt x="741817" y="812317"/>
                    <a:pt x="741817" y="794425"/>
                  </a:cubicBezTo>
                  <a:lnTo>
                    <a:pt x="741817" y="727865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8CBFC790-765A-4A34-A397-4674C4536109}"/>
                </a:ext>
              </a:extLst>
            </p:cNvPr>
            <p:cNvSpPr/>
            <p:nvPr/>
          </p:nvSpPr>
          <p:spPr>
            <a:xfrm>
              <a:off x="3527674" y="5901682"/>
              <a:ext cx="862416" cy="7156"/>
            </a:xfrm>
            <a:custGeom>
              <a:avLst/>
              <a:gdLst>
                <a:gd name="connsiteX0" fmla="*/ 0 w 862416"/>
                <a:gd name="connsiteY0" fmla="*/ 0 h 7156"/>
                <a:gd name="connsiteX1" fmla="*/ 132404 w 862416"/>
                <a:gd name="connsiteY1" fmla="*/ 0 h 7156"/>
                <a:gd name="connsiteX2" fmla="*/ 712835 w 862416"/>
                <a:gd name="connsiteY2" fmla="*/ 0 h 7156"/>
                <a:gd name="connsiteX3" fmla="*/ 862416 w 862416"/>
                <a:gd name="connsiteY3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416" h="7156">
                  <a:moveTo>
                    <a:pt x="0" y="0"/>
                  </a:moveTo>
                  <a:lnTo>
                    <a:pt x="132404" y="0"/>
                  </a:lnTo>
                  <a:lnTo>
                    <a:pt x="712835" y="0"/>
                  </a:lnTo>
                  <a:lnTo>
                    <a:pt x="862416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8BD037B3-6B0C-40F1-821F-F1E3AE6033CF}"/>
                </a:ext>
              </a:extLst>
            </p:cNvPr>
            <p:cNvSpPr/>
            <p:nvPr/>
          </p:nvSpPr>
          <p:spPr>
            <a:xfrm>
              <a:off x="3507635" y="5619697"/>
              <a:ext cx="217799" cy="104491"/>
            </a:xfrm>
            <a:custGeom>
              <a:avLst/>
              <a:gdLst>
                <a:gd name="connsiteX0" fmla="*/ 0 w 217799"/>
                <a:gd name="connsiteY0" fmla="*/ 104492 h 104491"/>
                <a:gd name="connsiteX1" fmla="*/ 191807 w 217799"/>
                <a:gd name="connsiteY1" fmla="*/ 104492 h 104491"/>
                <a:gd name="connsiteX2" fmla="*/ 214709 w 217799"/>
                <a:gd name="connsiteY2" fmla="*/ 66560 h 104491"/>
                <a:gd name="connsiteX3" fmla="*/ 181787 w 217799"/>
                <a:gd name="connsiteY3" fmla="*/ 0 h 104491"/>
                <a:gd name="connsiteX4" fmla="*/ 0 w 217799"/>
                <a:gd name="connsiteY4" fmla="*/ 0 h 1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99" h="104491">
                  <a:moveTo>
                    <a:pt x="0" y="104492"/>
                  </a:moveTo>
                  <a:lnTo>
                    <a:pt x="191807" y="104492"/>
                  </a:lnTo>
                  <a:cubicBezTo>
                    <a:pt x="211131" y="104492"/>
                    <a:pt x="224014" y="84452"/>
                    <a:pt x="214709" y="66560"/>
                  </a:cubicBezTo>
                  <a:lnTo>
                    <a:pt x="181787" y="0"/>
                  </a:lnTo>
                  <a:lnTo>
                    <a:pt x="0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6465A21E-2ECC-4E09-BB4C-FC319D1807FD}"/>
                </a:ext>
              </a:extLst>
            </p:cNvPr>
            <p:cNvSpPr/>
            <p:nvPr/>
          </p:nvSpPr>
          <p:spPr>
            <a:xfrm>
              <a:off x="4209354" y="5620412"/>
              <a:ext cx="200059" cy="95188"/>
            </a:xfrm>
            <a:custGeom>
              <a:avLst/>
              <a:gdLst>
                <a:gd name="connsiteX0" fmla="*/ 200060 w 200059"/>
                <a:gd name="connsiteY0" fmla="*/ 95188 h 95188"/>
                <a:gd name="connsiteX1" fmla="*/ 23998 w 200059"/>
                <a:gd name="connsiteY1" fmla="*/ 95188 h 95188"/>
                <a:gd name="connsiteX2" fmla="*/ 2527 w 200059"/>
                <a:gd name="connsiteY2" fmla="*/ 60834 h 95188"/>
                <a:gd name="connsiteX3" fmla="*/ 33302 w 200059"/>
                <a:gd name="connsiteY3" fmla="*/ 0 h 95188"/>
                <a:gd name="connsiteX4" fmla="*/ 200060 w 200059"/>
                <a:gd name="connsiteY4" fmla="*/ 0 h 9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59" h="95188">
                  <a:moveTo>
                    <a:pt x="200060" y="95188"/>
                  </a:moveTo>
                  <a:lnTo>
                    <a:pt x="23998" y="95188"/>
                  </a:lnTo>
                  <a:cubicBezTo>
                    <a:pt x="6106" y="95188"/>
                    <a:pt x="-5345" y="76580"/>
                    <a:pt x="2527" y="60834"/>
                  </a:cubicBezTo>
                  <a:lnTo>
                    <a:pt x="33302" y="0"/>
                  </a:lnTo>
                  <a:lnTo>
                    <a:pt x="200060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47209673-C64F-4A7A-AC60-7EC1BB7C77CC}"/>
                </a:ext>
              </a:extLst>
            </p:cNvPr>
            <p:cNvSpPr/>
            <p:nvPr/>
          </p:nvSpPr>
          <p:spPr>
            <a:xfrm>
              <a:off x="3527675" y="5454370"/>
              <a:ext cx="830209" cy="7156"/>
            </a:xfrm>
            <a:custGeom>
              <a:avLst/>
              <a:gdLst>
                <a:gd name="connsiteX0" fmla="*/ 0 w 830209"/>
                <a:gd name="connsiteY0" fmla="*/ 0 h 7156"/>
                <a:gd name="connsiteX1" fmla="*/ 830210 w 830209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209" h="7156">
                  <a:moveTo>
                    <a:pt x="0" y="0"/>
                  </a:moveTo>
                  <a:lnTo>
                    <a:pt x="83021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CF38769E-8E08-4902-862D-398770DBC6F4}"/>
                </a:ext>
              </a:extLst>
            </p:cNvPr>
            <p:cNvSpPr/>
            <p:nvPr/>
          </p:nvSpPr>
          <p:spPr>
            <a:xfrm>
              <a:off x="3560597" y="5354888"/>
              <a:ext cx="17176" cy="99482"/>
            </a:xfrm>
            <a:custGeom>
              <a:avLst/>
              <a:gdLst>
                <a:gd name="connsiteX0" fmla="*/ 0 w 17176"/>
                <a:gd name="connsiteY0" fmla="*/ 99482 h 99482"/>
                <a:gd name="connsiteX1" fmla="*/ 17177 w 17176"/>
                <a:gd name="connsiteY1" fmla="*/ 0 h 9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76" h="99482">
                  <a:moveTo>
                    <a:pt x="0" y="99482"/>
                  </a:moveTo>
                  <a:lnTo>
                    <a:pt x="17177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874556C3-36E1-411B-A9C5-A827E1203D09}"/>
                </a:ext>
              </a:extLst>
            </p:cNvPr>
            <p:cNvSpPr/>
            <p:nvPr/>
          </p:nvSpPr>
          <p:spPr>
            <a:xfrm>
              <a:off x="4339992" y="5354888"/>
              <a:ext cx="16461" cy="99482"/>
            </a:xfrm>
            <a:custGeom>
              <a:avLst/>
              <a:gdLst>
                <a:gd name="connsiteX0" fmla="*/ 0 w 16461"/>
                <a:gd name="connsiteY0" fmla="*/ 0 h 99482"/>
                <a:gd name="connsiteX1" fmla="*/ 16461 w 16461"/>
                <a:gd name="connsiteY1" fmla="*/ 99482 h 9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61" h="99482">
                  <a:moveTo>
                    <a:pt x="0" y="0"/>
                  </a:moveTo>
                  <a:lnTo>
                    <a:pt x="16461" y="99482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grpSp>
        <p:nvGrpSpPr>
          <p:cNvPr id="36" name="Graphic 2">
            <a:extLst>
              <a:ext uri="{FF2B5EF4-FFF2-40B4-BE49-F238E27FC236}">
                <a16:creationId xmlns:a16="http://schemas.microsoft.com/office/drawing/2014/main" id="{E70D59A4-A449-4DA6-81A4-BD8E5DA0E60B}"/>
              </a:ext>
            </a:extLst>
          </p:cNvPr>
          <p:cNvGrpSpPr/>
          <p:nvPr/>
        </p:nvGrpSpPr>
        <p:grpSpPr>
          <a:xfrm>
            <a:off x="839671" y="2973774"/>
            <a:ext cx="924490" cy="653077"/>
            <a:chOff x="11494213" y="1696956"/>
            <a:chExt cx="1059739" cy="748620"/>
          </a:xfrm>
          <a:noFill/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23A27C53-8C46-4190-9E96-D300EBC3E075}"/>
                </a:ext>
              </a:extLst>
            </p:cNvPr>
            <p:cNvSpPr/>
            <p:nvPr/>
          </p:nvSpPr>
          <p:spPr>
            <a:xfrm>
              <a:off x="11494213" y="1858966"/>
              <a:ext cx="577463" cy="586610"/>
            </a:xfrm>
            <a:custGeom>
              <a:avLst/>
              <a:gdLst>
                <a:gd name="connsiteX0" fmla="*/ 178104 w 577463"/>
                <a:gd name="connsiteY0" fmla="*/ 3316 h 586610"/>
                <a:gd name="connsiteX1" fmla="*/ 326969 w 577463"/>
                <a:gd name="connsiteY1" fmla="*/ 168643 h 586610"/>
                <a:gd name="connsiteX2" fmla="*/ 316233 w 577463"/>
                <a:gd name="connsiteY2" fmla="*/ 192260 h 586610"/>
                <a:gd name="connsiteX3" fmla="*/ 250389 w 577463"/>
                <a:gd name="connsiteY3" fmla="*/ 192260 h 586610"/>
                <a:gd name="connsiteX4" fmla="*/ 250389 w 577463"/>
                <a:gd name="connsiteY4" fmla="*/ 396234 h 586610"/>
                <a:gd name="connsiteX5" fmla="*/ 282596 w 577463"/>
                <a:gd name="connsiteY5" fmla="*/ 428441 h 586610"/>
                <a:gd name="connsiteX6" fmla="*/ 545973 w 577463"/>
                <a:gd name="connsiteY6" fmla="*/ 428441 h 586610"/>
                <a:gd name="connsiteX7" fmla="*/ 577463 w 577463"/>
                <a:gd name="connsiteY7" fmla="*/ 459931 h 586610"/>
                <a:gd name="connsiteX8" fmla="*/ 577463 w 577463"/>
                <a:gd name="connsiteY8" fmla="*/ 555119 h 586610"/>
                <a:gd name="connsiteX9" fmla="*/ 545973 w 577463"/>
                <a:gd name="connsiteY9" fmla="*/ 586610 h 586610"/>
                <a:gd name="connsiteX10" fmla="*/ 134447 w 577463"/>
                <a:gd name="connsiteY10" fmla="*/ 586610 h 586610"/>
                <a:gd name="connsiteX11" fmla="*/ 92220 w 577463"/>
                <a:gd name="connsiteY11" fmla="*/ 544384 h 586610"/>
                <a:gd name="connsiteX12" fmla="*/ 92220 w 577463"/>
                <a:gd name="connsiteY12" fmla="*/ 191545 h 586610"/>
                <a:gd name="connsiteX13" fmla="*/ 4189 w 577463"/>
                <a:gd name="connsiteY13" fmla="*/ 191545 h 586610"/>
                <a:gd name="connsiteX14" fmla="*/ 1326 w 577463"/>
                <a:gd name="connsiteY14" fmla="*/ 184388 h 586610"/>
                <a:gd name="connsiteX15" fmla="*/ 164506 w 577463"/>
                <a:gd name="connsiteY15" fmla="*/ 2601 h 586610"/>
                <a:gd name="connsiteX16" fmla="*/ 178104 w 577463"/>
                <a:gd name="connsiteY16" fmla="*/ 3316 h 58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7463" h="586610">
                  <a:moveTo>
                    <a:pt x="178104" y="3316"/>
                  </a:moveTo>
                  <a:lnTo>
                    <a:pt x="326969" y="168643"/>
                  </a:lnTo>
                  <a:cubicBezTo>
                    <a:pt x="334842" y="177947"/>
                    <a:pt x="328401" y="192260"/>
                    <a:pt x="316233" y="192260"/>
                  </a:cubicBezTo>
                  <a:lnTo>
                    <a:pt x="250389" y="192260"/>
                  </a:lnTo>
                  <a:lnTo>
                    <a:pt x="250389" y="396234"/>
                  </a:lnTo>
                  <a:cubicBezTo>
                    <a:pt x="250389" y="414127"/>
                    <a:pt x="264703" y="428441"/>
                    <a:pt x="282596" y="428441"/>
                  </a:cubicBezTo>
                  <a:lnTo>
                    <a:pt x="545973" y="428441"/>
                  </a:lnTo>
                  <a:cubicBezTo>
                    <a:pt x="563866" y="428441"/>
                    <a:pt x="577463" y="442755"/>
                    <a:pt x="577463" y="459931"/>
                  </a:cubicBezTo>
                  <a:lnTo>
                    <a:pt x="577463" y="555119"/>
                  </a:lnTo>
                  <a:cubicBezTo>
                    <a:pt x="577463" y="573012"/>
                    <a:pt x="563149" y="586610"/>
                    <a:pt x="545973" y="586610"/>
                  </a:cubicBezTo>
                  <a:lnTo>
                    <a:pt x="134447" y="586610"/>
                  </a:lnTo>
                  <a:cubicBezTo>
                    <a:pt x="110828" y="586610"/>
                    <a:pt x="92220" y="568002"/>
                    <a:pt x="92220" y="544384"/>
                  </a:cubicBezTo>
                  <a:lnTo>
                    <a:pt x="92220" y="191545"/>
                  </a:lnTo>
                  <a:lnTo>
                    <a:pt x="4189" y="191545"/>
                  </a:lnTo>
                  <a:cubicBezTo>
                    <a:pt x="611" y="191545"/>
                    <a:pt x="-1536" y="187251"/>
                    <a:pt x="1326" y="184388"/>
                  </a:cubicBezTo>
                  <a:lnTo>
                    <a:pt x="164506" y="2601"/>
                  </a:lnTo>
                  <a:cubicBezTo>
                    <a:pt x="168800" y="-978"/>
                    <a:pt x="174526" y="-978"/>
                    <a:pt x="178104" y="3316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E48ECFB-6975-4C97-9708-AFCC552771AF}"/>
                </a:ext>
              </a:extLst>
            </p:cNvPr>
            <p:cNvSpPr/>
            <p:nvPr/>
          </p:nvSpPr>
          <p:spPr>
            <a:xfrm>
              <a:off x="11976489" y="1696956"/>
              <a:ext cx="577463" cy="585977"/>
            </a:xfrm>
            <a:custGeom>
              <a:avLst/>
              <a:gdLst>
                <a:gd name="connsiteX0" fmla="*/ 399359 w 577463"/>
                <a:gd name="connsiteY0" fmla="*/ 583294 h 585977"/>
                <a:gd name="connsiteX1" fmla="*/ 250494 w 577463"/>
                <a:gd name="connsiteY1" fmla="*/ 417968 h 585977"/>
                <a:gd name="connsiteX2" fmla="*/ 261230 w 577463"/>
                <a:gd name="connsiteY2" fmla="*/ 394350 h 585977"/>
                <a:gd name="connsiteX3" fmla="*/ 327074 w 577463"/>
                <a:gd name="connsiteY3" fmla="*/ 394350 h 585977"/>
                <a:gd name="connsiteX4" fmla="*/ 327074 w 577463"/>
                <a:gd name="connsiteY4" fmla="*/ 190376 h 585977"/>
                <a:gd name="connsiteX5" fmla="*/ 294867 w 577463"/>
                <a:gd name="connsiteY5" fmla="*/ 158169 h 585977"/>
                <a:gd name="connsiteX6" fmla="*/ 31491 w 577463"/>
                <a:gd name="connsiteY6" fmla="*/ 158169 h 585977"/>
                <a:gd name="connsiteX7" fmla="*/ 0 w 577463"/>
                <a:gd name="connsiteY7" fmla="*/ 126679 h 585977"/>
                <a:gd name="connsiteX8" fmla="*/ 0 w 577463"/>
                <a:gd name="connsiteY8" fmla="*/ 31491 h 585977"/>
                <a:gd name="connsiteX9" fmla="*/ 31491 w 577463"/>
                <a:gd name="connsiteY9" fmla="*/ 0 h 585977"/>
                <a:gd name="connsiteX10" fmla="*/ 443017 w 577463"/>
                <a:gd name="connsiteY10" fmla="*/ 0 h 585977"/>
                <a:gd name="connsiteX11" fmla="*/ 485243 w 577463"/>
                <a:gd name="connsiteY11" fmla="*/ 42226 h 585977"/>
                <a:gd name="connsiteX12" fmla="*/ 485243 w 577463"/>
                <a:gd name="connsiteY12" fmla="*/ 394350 h 585977"/>
                <a:gd name="connsiteX13" fmla="*/ 573274 w 577463"/>
                <a:gd name="connsiteY13" fmla="*/ 394350 h 585977"/>
                <a:gd name="connsiteX14" fmla="*/ 576137 w 577463"/>
                <a:gd name="connsiteY14" fmla="*/ 401507 h 585977"/>
                <a:gd name="connsiteX15" fmla="*/ 412957 w 577463"/>
                <a:gd name="connsiteY15" fmla="*/ 583294 h 585977"/>
                <a:gd name="connsiteX16" fmla="*/ 399359 w 577463"/>
                <a:gd name="connsiteY16" fmla="*/ 583294 h 58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7463" h="585977">
                  <a:moveTo>
                    <a:pt x="399359" y="583294"/>
                  </a:moveTo>
                  <a:lnTo>
                    <a:pt x="250494" y="417968"/>
                  </a:lnTo>
                  <a:cubicBezTo>
                    <a:pt x="242622" y="408664"/>
                    <a:pt x="249062" y="394350"/>
                    <a:pt x="261230" y="394350"/>
                  </a:cubicBezTo>
                  <a:lnTo>
                    <a:pt x="327074" y="394350"/>
                  </a:lnTo>
                  <a:lnTo>
                    <a:pt x="327074" y="190376"/>
                  </a:lnTo>
                  <a:cubicBezTo>
                    <a:pt x="327074" y="172483"/>
                    <a:pt x="312760" y="158169"/>
                    <a:pt x="294867" y="158169"/>
                  </a:cubicBezTo>
                  <a:lnTo>
                    <a:pt x="31491" y="158169"/>
                  </a:lnTo>
                  <a:cubicBezTo>
                    <a:pt x="13598" y="158169"/>
                    <a:pt x="0" y="143855"/>
                    <a:pt x="0" y="126679"/>
                  </a:cubicBezTo>
                  <a:lnTo>
                    <a:pt x="0" y="31491"/>
                  </a:lnTo>
                  <a:cubicBezTo>
                    <a:pt x="0" y="13598"/>
                    <a:pt x="14314" y="0"/>
                    <a:pt x="31491" y="0"/>
                  </a:cubicBezTo>
                  <a:lnTo>
                    <a:pt x="443017" y="0"/>
                  </a:lnTo>
                  <a:cubicBezTo>
                    <a:pt x="466635" y="0"/>
                    <a:pt x="485243" y="18608"/>
                    <a:pt x="485243" y="42226"/>
                  </a:cubicBezTo>
                  <a:lnTo>
                    <a:pt x="485243" y="394350"/>
                  </a:lnTo>
                  <a:lnTo>
                    <a:pt x="573274" y="394350"/>
                  </a:lnTo>
                  <a:cubicBezTo>
                    <a:pt x="576852" y="394350"/>
                    <a:pt x="579000" y="398644"/>
                    <a:pt x="576137" y="401507"/>
                  </a:cubicBezTo>
                  <a:lnTo>
                    <a:pt x="412957" y="583294"/>
                  </a:lnTo>
                  <a:cubicBezTo>
                    <a:pt x="408663" y="586872"/>
                    <a:pt x="402937" y="586872"/>
                    <a:pt x="399359" y="583294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92B1410-F00C-4288-867A-E9B3CBA6D1A8}"/>
              </a:ext>
            </a:extLst>
          </p:cNvPr>
          <p:cNvSpPr txBox="1"/>
          <p:nvPr/>
        </p:nvSpPr>
        <p:spPr>
          <a:xfrm>
            <a:off x="198784" y="4016874"/>
            <a:ext cx="2230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LV"/>
            </a:defPPr>
            <a:lvl1pPr lvl="0" algn="ctr">
              <a:buSzPts val="1000"/>
              <a:tabLst>
                <a:tab pos="457200" algn="l"/>
              </a:tabLst>
              <a:defRPr b="1" spc="10">
                <a:effectLst/>
                <a:ea typeface="Times New Roman" panose="02020603050405020304" pitchFamily="18" charset="0"/>
              </a:defRPr>
            </a:lvl1pPr>
            <a:lvl2pPr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lv-LV" sz="2000" dirty="0"/>
              <a:t>apgrozāmajiem </a:t>
            </a:r>
            <a:r>
              <a:rPr lang="lv-LV" sz="2000" b="0" dirty="0"/>
              <a:t>līdzekļiem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67D5EA-756C-4D92-AFF1-AA5CFED09A57}"/>
              </a:ext>
            </a:extLst>
          </p:cNvPr>
          <p:cNvSpPr txBox="1"/>
          <p:nvPr/>
        </p:nvSpPr>
        <p:spPr>
          <a:xfrm>
            <a:off x="2609230" y="4016874"/>
            <a:ext cx="201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spc="10" dirty="0"/>
              <a:t>PVN</a:t>
            </a:r>
            <a:r>
              <a:rPr lang="lv-LV" sz="2000" b="0" i="0" dirty="0">
                <a:solidFill>
                  <a:srgbClr val="3F3F40"/>
                </a:solidFill>
                <a:effectLst/>
              </a:rPr>
              <a:t> </a:t>
            </a:r>
            <a:r>
              <a:rPr lang="lv-LV" sz="2000" spc="10" dirty="0"/>
              <a:t>apmaksai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01B80A-0618-4F38-AADC-20327BCB585B}"/>
              </a:ext>
            </a:extLst>
          </p:cNvPr>
          <p:cNvSpPr txBox="1"/>
          <p:nvPr/>
        </p:nvSpPr>
        <p:spPr>
          <a:xfrm>
            <a:off x="4794984" y="4016874"/>
            <a:ext cx="2113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spc="10" dirty="0"/>
              <a:t>projekta</a:t>
            </a:r>
            <a:r>
              <a:rPr lang="lv-LV" sz="2000" b="0" i="0" dirty="0">
                <a:solidFill>
                  <a:srgbClr val="3F3F40"/>
                </a:solidFill>
                <a:effectLst/>
              </a:rPr>
              <a:t> </a:t>
            </a:r>
            <a:r>
              <a:rPr lang="lv-LV" sz="2000" b="1" spc="10" dirty="0"/>
              <a:t>sagatavošanas</a:t>
            </a:r>
            <a:r>
              <a:rPr lang="lv-LV" sz="2000" b="0" i="0" dirty="0">
                <a:solidFill>
                  <a:srgbClr val="3F3F40"/>
                </a:solidFill>
                <a:effectLst/>
              </a:rPr>
              <a:t> </a:t>
            </a:r>
            <a:r>
              <a:rPr lang="lv-LV" sz="2000" spc="10" dirty="0"/>
              <a:t>darbiem</a:t>
            </a:r>
          </a:p>
        </p:txBody>
      </p:sp>
      <p:grpSp>
        <p:nvGrpSpPr>
          <p:cNvPr id="46" name="Graphic 11">
            <a:extLst>
              <a:ext uri="{FF2B5EF4-FFF2-40B4-BE49-F238E27FC236}">
                <a16:creationId xmlns:a16="http://schemas.microsoft.com/office/drawing/2014/main" id="{BA3ECB17-C5A1-4875-9998-7A5F376B1747}"/>
              </a:ext>
            </a:extLst>
          </p:cNvPr>
          <p:cNvGrpSpPr/>
          <p:nvPr/>
        </p:nvGrpSpPr>
        <p:grpSpPr>
          <a:xfrm>
            <a:off x="5272513" y="2854962"/>
            <a:ext cx="840384" cy="843505"/>
            <a:chOff x="8559747" y="1242451"/>
            <a:chExt cx="963329" cy="966907"/>
          </a:xfrm>
          <a:noFill/>
        </p:grpSpPr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84146186-1757-4ECC-9B68-F2E95F4319C3}"/>
                </a:ext>
              </a:extLst>
            </p:cNvPr>
            <p:cNvSpPr/>
            <p:nvPr/>
          </p:nvSpPr>
          <p:spPr>
            <a:xfrm>
              <a:off x="8631255" y="1272510"/>
              <a:ext cx="891820" cy="936848"/>
            </a:xfrm>
            <a:custGeom>
              <a:avLst/>
              <a:gdLst>
                <a:gd name="connsiteX0" fmla="*/ 891821 w 891820"/>
                <a:gd name="connsiteY0" fmla="*/ 0 h 936848"/>
                <a:gd name="connsiteX1" fmla="*/ 9366 w 891820"/>
                <a:gd name="connsiteY1" fmla="*/ 882456 h 936848"/>
                <a:gd name="connsiteX2" fmla="*/ 31552 w 891820"/>
                <a:gd name="connsiteY2" fmla="*/ 936849 h 936848"/>
                <a:gd name="connsiteX3" fmla="*/ 891821 w 891820"/>
                <a:gd name="connsiteY3" fmla="*/ 936849 h 936848"/>
                <a:gd name="connsiteX4" fmla="*/ 891821 w 891820"/>
                <a:gd name="connsiteY4" fmla="*/ 0 h 936848"/>
                <a:gd name="connsiteX5" fmla="*/ 891821 w 891820"/>
                <a:gd name="connsiteY5" fmla="*/ 0 h 93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820" h="936848">
                  <a:moveTo>
                    <a:pt x="891821" y="0"/>
                  </a:moveTo>
                  <a:lnTo>
                    <a:pt x="9366" y="882456"/>
                  </a:lnTo>
                  <a:cubicBezTo>
                    <a:pt x="-10674" y="902495"/>
                    <a:pt x="3640" y="936849"/>
                    <a:pt x="31552" y="936849"/>
                  </a:cubicBezTo>
                  <a:lnTo>
                    <a:pt x="891821" y="936849"/>
                  </a:lnTo>
                  <a:lnTo>
                    <a:pt x="891821" y="0"/>
                  </a:lnTo>
                  <a:lnTo>
                    <a:pt x="891821" y="0"/>
                  </a:lnTo>
                  <a:close/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BACFF1F-37A6-4C60-993C-2F731D5E459C}"/>
                </a:ext>
              </a:extLst>
            </p:cNvPr>
            <p:cNvSpPr/>
            <p:nvPr/>
          </p:nvSpPr>
          <p:spPr>
            <a:xfrm>
              <a:off x="9073618" y="1759185"/>
              <a:ext cx="237611" cy="238327"/>
            </a:xfrm>
            <a:custGeom>
              <a:avLst/>
              <a:gdLst>
                <a:gd name="connsiteX0" fmla="*/ 237611 w 237611"/>
                <a:gd name="connsiteY0" fmla="*/ 0 h 238327"/>
                <a:gd name="connsiteX1" fmla="*/ 0 w 237611"/>
                <a:gd name="connsiteY1" fmla="*/ 238327 h 238327"/>
                <a:gd name="connsiteX2" fmla="*/ 237611 w 237611"/>
                <a:gd name="connsiteY2" fmla="*/ 238327 h 238327"/>
                <a:gd name="connsiteX3" fmla="*/ 237611 w 237611"/>
                <a:gd name="connsiteY3" fmla="*/ 0 h 23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611" h="238327">
                  <a:moveTo>
                    <a:pt x="237611" y="0"/>
                  </a:moveTo>
                  <a:lnTo>
                    <a:pt x="0" y="238327"/>
                  </a:lnTo>
                  <a:lnTo>
                    <a:pt x="237611" y="238327"/>
                  </a:lnTo>
                  <a:lnTo>
                    <a:pt x="237611" y="0"/>
                  </a:lnTo>
                  <a:close/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47ED3A08-4C19-473C-B71A-20C0A7022EB9}"/>
                </a:ext>
              </a:extLst>
            </p:cNvPr>
            <p:cNvSpPr/>
            <p:nvPr/>
          </p:nvSpPr>
          <p:spPr>
            <a:xfrm>
              <a:off x="9419300" y="2074808"/>
              <a:ext cx="103776" cy="7156"/>
            </a:xfrm>
            <a:custGeom>
              <a:avLst/>
              <a:gdLst>
                <a:gd name="connsiteX0" fmla="*/ 103776 w 103776"/>
                <a:gd name="connsiteY0" fmla="*/ 0 h 7156"/>
                <a:gd name="connsiteX1" fmla="*/ 0 w 103776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6" h="7156">
                  <a:moveTo>
                    <a:pt x="103776" y="0"/>
                  </a:moveTo>
                  <a:lnTo>
                    <a:pt x="0" y="0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36F45E63-15D8-418B-8896-B68B7E2CE4A9}"/>
                </a:ext>
              </a:extLst>
            </p:cNvPr>
            <p:cNvSpPr/>
            <p:nvPr/>
          </p:nvSpPr>
          <p:spPr>
            <a:xfrm>
              <a:off x="9458663" y="1939541"/>
              <a:ext cx="64412" cy="7156"/>
            </a:xfrm>
            <a:custGeom>
              <a:avLst/>
              <a:gdLst>
                <a:gd name="connsiteX0" fmla="*/ 64413 w 64412"/>
                <a:gd name="connsiteY0" fmla="*/ 0 h 7156"/>
                <a:gd name="connsiteX1" fmla="*/ 0 w 64412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12" h="7156">
                  <a:moveTo>
                    <a:pt x="64413" y="0"/>
                  </a:moveTo>
                  <a:lnTo>
                    <a:pt x="0" y="0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53BB0B8B-1EF1-4B23-BCD0-26CD376C29D7}"/>
                </a:ext>
              </a:extLst>
            </p:cNvPr>
            <p:cNvSpPr/>
            <p:nvPr/>
          </p:nvSpPr>
          <p:spPr>
            <a:xfrm>
              <a:off x="9419300" y="1803558"/>
              <a:ext cx="103776" cy="7156"/>
            </a:xfrm>
            <a:custGeom>
              <a:avLst/>
              <a:gdLst>
                <a:gd name="connsiteX0" fmla="*/ 103776 w 103776"/>
                <a:gd name="connsiteY0" fmla="*/ 0 h 7156"/>
                <a:gd name="connsiteX1" fmla="*/ 0 w 103776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6" h="7156">
                  <a:moveTo>
                    <a:pt x="103776" y="0"/>
                  </a:moveTo>
                  <a:lnTo>
                    <a:pt x="0" y="0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E3F5F8DC-F70D-4A31-93CF-BC385327B78C}"/>
                </a:ext>
              </a:extLst>
            </p:cNvPr>
            <p:cNvSpPr/>
            <p:nvPr/>
          </p:nvSpPr>
          <p:spPr>
            <a:xfrm>
              <a:off x="9458663" y="1667576"/>
              <a:ext cx="64412" cy="7156"/>
            </a:xfrm>
            <a:custGeom>
              <a:avLst/>
              <a:gdLst>
                <a:gd name="connsiteX0" fmla="*/ 64413 w 64412"/>
                <a:gd name="connsiteY0" fmla="*/ 0 h 7156"/>
                <a:gd name="connsiteX1" fmla="*/ 0 w 64412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12" h="7156">
                  <a:moveTo>
                    <a:pt x="64413" y="0"/>
                  </a:moveTo>
                  <a:lnTo>
                    <a:pt x="0" y="0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C3BA3C6E-E34B-45CD-A47A-F7D0D9A53CB2}"/>
                </a:ext>
              </a:extLst>
            </p:cNvPr>
            <p:cNvSpPr/>
            <p:nvPr/>
          </p:nvSpPr>
          <p:spPr>
            <a:xfrm>
              <a:off x="9419300" y="1532309"/>
              <a:ext cx="103776" cy="7156"/>
            </a:xfrm>
            <a:custGeom>
              <a:avLst/>
              <a:gdLst>
                <a:gd name="connsiteX0" fmla="*/ 103776 w 103776"/>
                <a:gd name="connsiteY0" fmla="*/ 0 h 7156"/>
                <a:gd name="connsiteX1" fmla="*/ 0 w 103776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76" h="7156">
                  <a:moveTo>
                    <a:pt x="103776" y="0"/>
                  </a:moveTo>
                  <a:lnTo>
                    <a:pt x="0" y="0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F4F60D83-1717-49FE-8930-B7D4BC3F27AC}"/>
                </a:ext>
              </a:extLst>
            </p:cNvPr>
            <p:cNvSpPr/>
            <p:nvPr/>
          </p:nvSpPr>
          <p:spPr>
            <a:xfrm>
              <a:off x="8602688" y="1242451"/>
              <a:ext cx="694942" cy="694942"/>
            </a:xfrm>
            <a:custGeom>
              <a:avLst/>
              <a:gdLst>
                <a:gd name="connsiteX0" fmla="*/ 694943 w 694942"/>
                <a:gd name="connsiteY0" fmla="*/ 104492 h 694942"/>
                <a:gd name="connsiteX1" fmla="*/ 590451 w 694942"/>
                <a:gd name="connsiteY1" fmla="*/ 0 h 694942"/>
                <a:gd name="connsiteX2" fmla="*/ 48668 w 694942"/>
                <a:gd name="connsiteY2" fmla="*/ 541783 h 694942"/>
                <a:gd name="connsiteX3" fmla="*/ 0 w 694942"/>
                <a:gd name="connsiteY3" fmla="*/ 694943 h 694942"/>
                <a:gd name="connsiteX4" fmla="*/ 153160 w 694942"/>
                <a:gd name="connsiteY4" fmla="*/ 646275 h 694942"/>
                <a:gd name="connsiteX5" fmla="*/ 694943 w 694942"/>
                <a:gd name="connsiteY5" fmla="*/ 104492 h 69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942" h="694942">
                  <a:moveTo>
                    <a:pt x="694943" y="104492"/>
                  </a:moveTo>
                  <a:lnTo>
                    <a:pt x="590451" y="0"/>
                  </a:lnTo>
                  <a:lnTo>
                    <a:pt x="48668" y="541783"/>
                  </a:lnTo>
                  <a:lnTo>
                    <a:pt x="0" y="694943"/>
                  </a:lnTo>
                  <a:lnTo>
                    <a:pt x="153160" y="646275"/>
                  </a:lnTo>
                  <a:lnTo>
                    <a:pt x="694943" y="104492"/>
                  </a:lnTo>
                  <a:close/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EBEDCC8C-ED6A-43CA-B7AE-FF6244B0022D}"/>
                </a:ext>
              </a:extLst>
            </p:cNvPr>
            <p:cNvSpPr/>
            <p:nvPr/>
          </p:nvSpPr>
          <p:spPr>
            <a:xfrm>
              <a:off x="9108687" y="1328335"/>
              <a:ext cx="104491" cy="104491"/>
            </a:xfrm>
            <a:custGeom>
              <a:avLst/>
              <a:gdLst>
                <a:gd name="connsiteX0" fmla="*/ 0 w 104491"/>
                <a:gd name="connsiteY0" fmla="*/ 0 h 104491"/>
                <a:gd name="connsiteX1" fmla="*/ 104492 w 104491"/>
                <a:gd name="connsiteY1" fmla="*/ 104492 h 1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491" h="104491">
                  <a:moveTo>
                    <a:pt x="0" y="0"/>
                  </a:moveTo>
                  <a:lnTo>
                    <a:pt x="104492" y="104492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7EA0E4B-8F48-4028-B9C8-F88297AFD0CC}"/>
                </a:ext>
              </a:extLst>
            </p:cNvPr>
            <p:cNvSpPr/>
            <p:nvPr/>
          </p:nvSpPr>
          <p:spPr>
            <a:xfrm>
              <a:off x="8669248" y="1766342"/>
              <a:ext cx="104491" cy="104491"/>
            </a:xfrm>
            <a:custGeom>
              <a:avLst/>
              <a:gdLst>
                <a:gd name="connsiteX0" fmla="*/ 0 w 104491"/>
                <a:gd name="connsiteY0" fmla="*/ 0 h 104491"/>
                <a:gd name="connsiteX1" fmla="*/ 104492 w 104491"/>
                <a:gd name="connsiteY1" fmla="*/ 104492 h 1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491" h="104491">
                  <a:moveTo>
                    <a:pt x="0" y="0"/>
                  </a:moveTo>
                  <a:lnTo>
                    <a:pt x="104492" y="104492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36273B7-9EC3-401F-91EA-ACECE661865B}"/>
                </a:ext>
              </a:extLst>
            </p:cNvPr>
            <p:cNvSpPr/>
            <p:nvPr/>
          </p:nvSpPr>
          <p:spPr>
            <a:xfrm>
              <a:off x="8721494" y="1380581"/>
              <a:ext cx="439438" cy="438007"/>
            </a:xfrm>
            <a:custGeom>
              <a:avLst/>
              <a:gdLst>
                <a:gd name="connsiteX0" fmla="*/ 439439 w 439438"/>
                <a:gd name="connsiteY0" fmla="*/ 0 h 438007"/>
                <a:gd name="connsiteX1" fmla="*/ 0 w 439438"/>
                <a:gd name="connsiteY1" fmla="*/ 438007 h 43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438" h="438007">
                  <a:moveTo>
                    <a:pt x="439439" y="0"/>
                  </a:moveTo>
                  <a:lnTo>
                    <a:pt x="0" y="438007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DE80EA7-14DF-414C-864D-ACEE143EE5C3}"/>
                </a:ext>
              </a:extLst>
            </p:cNvPr>
            <p:cNvSpPr/>
            <p:nvPr/>
          </p:nvSpPr>
          <p:spPr>
            <a:xfrm>
              <a:off x="8559747" y="1937394"/>
              <a:ext cx="42941" cy="42941"/>
            </a:xfrm>
            <a:custGeom>
              <a:avLst/>
              <a:gdLst>
                <a:gd name="connsiteX0" fmla="*/ 42942 w 42941"/>
                <a:gd name="connsiteY0" fmla="*/ 0 h 42941"/>
                <a:gd name="connsiteX1" fmla="*/ 0 w 42941"/>
                <a:gd name="connsiteY1" fmla="*/ 42942 h 4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941" h="42941">
                  <a:moveTo>
                    <a:pt x="42942" y="0"/>
                  </a:moveTo>
                  <a:lnTo>
                    <a:pt x="0" y="42942"/>
                  </a:lnTo>
                </a:path>
              </a:pathLst>
            </a:custGeom>
            <a:grpFill/>
            <a:ln w="42922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70BFEAA-6D68-4DED-97DB-0B032E845C74}"/>
              </a:ext>
            </a:extLst>
          </p:cNvPr>
          <p:cNvSpPr txBox="1"/>
          <p:nvPr/>
        </p:nvSpPr>
        <p:spPr>
          <a:xfrm>
            <a:off x="7089913" y="4016874"/>
            <a:ext cx="23354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spc="10" dirty="0"/>
              <a:t>transportlīdzekļu</a:t>
            </a:r>
            <a:r>
              <a:rPr lang="lv-LV" sz="2000" b="0" i="0" dirty="0">
                <a:solidFill>
                  <a:srgbClr val="3F3F40"/>
                </a:solidFill>
                <a:effectLst/>
              </a:rPr>
              <a:t> </a:t>
            </a:r>
            <a:r>
              <a:rPr lang="lv-LV" sz="2000" spc="10" dirty="0"/>
              <a:t>iegādei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EB728C-22B4-4AFF-ACE7-5FBAE855C14B}"/>
              </a:ext>
            </a:extLst>
          </p:cNvPr>
          <p:cNvSpPr txBox="1"/>
          <p:nvPr/>
        </p:nvSpPr>
        <p:spPr>
          <a:xfrm>
            <a:off x="9613032" y="4006035"/>
            <a:ext cx="1993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spc="10" dirty="0"/>
              <a:t>enerģiju ražojošās </a:t>
            </a:r>
            <a:r>
              <a:rPr lang="lv-LV" sz="2000" spc="10" dirty="0"/>
              <a:t>iekārtām</a:t>
            </a:r>
            <a:endParaRPr lang="en-US" sz="2000" spc="10" dirty="0"/>
          </a:p>
        </p:txBody>
      </p:sp>
      <p:grpSp>
        <p:nvGrpSpPr>
          <p:cNvPr id="7" name="Graphic 11">
            <a:extLst>
              <a:ext uri="{FF2B5EF4-FFF2-40B4-BE49-F238E27FC236}">
                <a16:creationId xmlns:a16="http://schemas.microsoft.com/office/drawing/2014/main" id="{2897FB58-A524-3CB4-8EBF-3C7929C7A312}"/>
              </a:ext>
            </a:extLst>
          </p:cNvPr>
          <p:cNvGrpSpPr/>
          <p:nvPr/>
        </p:nvGrpSpPr>
        <p:grpSpPr>
          <a:xfrm>
            <a:off x="10160998" y="2751777"/>
            <a:ext cx="897825" cy="970250"/>
            <a:chOff x="1205235" y="4964796"/>
            <a:chExt cx="1029173" cy="1112194"/>
          </a:xfrm>
          <a:noFill/>
        </p:grpSpPr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BFFB0F72-F070-F635-66E5-287F5EFB3F22}"/>
                </a:ext>
              </a:extLst>
            </p:cNvPr>
            <p:cNvSpPr/>
            <p:nvPr/>
          </p:nvSpPr>
          <p:spPr>
            <a:xfrm>
              <a:off x="1925943" y="5426422"/>
              <a:ext cx="6441" cy="36500"/>
            </a:xfrm>
            <a:custGeom>
              <a:avLst/>
              <a:gdLst>
                <a:gd name="connsiteX0" fmla="*/ 0 w 6441"/>
                <a:gd name="connsiteY0" fmla="*/ 0 h 36500"/>
                <a:gd name="connsiteX1" fmla="*/ 6441 w 6441"/>
                <a:gd name="connsiteY1" fmla="*/ 36500 h 3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1" h="36500">
                  <a:moveTo>
                    <a:pt x="0" y="0"/>
                  </a:moveTo>
                  <a:cubicBezTo>
                    <a:pt x="2863" y="11451"/>
                    <a:pt x="5725" y="24333"/>
                    <a:pt x="6441" y="36500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34153C73-05B8-1B10-62EF-4FD135362389}"/>
                </a:ext>
              </a:extLst>
            </p:cNvPr>
            <p:cNvSpPr/>
            <p:nvPr/>
          </p:nvSpPr>
          <p:spPr>
            <a:xfrm>
              <a:off x="1720537" y="5269684"/>
              <a:ext cx="178924" cy="98050"/>
            </a:xfrm>
            <a:custGeom>
              <a:avLst/>
              <a:gdLst>
                <a:gd name="connsiteX0" fmla="*/ 0 w 178924"/>
                <a:gd name="connsiteY0" fmla="*/ 0 h 98050"/>
                <a:gd name="connsiteX1" fmla="*/ 178924 w 178924"/>
                <a:gd name="connsiteY1" fmla="*/ 98051 h 9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924" h="98050">
                  <a:moveTo>
                    <a:pt x="0" y="0"/>
                  </a:moveTo>
                  <a:cubicBezTo>
                    <a:pt x="75148" y="0"/>
                    <a:pt x="140993" y="39363"/>
                    <a:pt x="178924" y="98051"/>
                  </a:cubicBez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 dirty="0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E13840C1-AAFA-9A4C-7C6C-492560702A34}"/>
                </a:ext>
              </a:extLst>
            </p:cNvPr>
            <p:cNvSpPr/>
            <p:nvPr/>
          </p:nvSpPr>
          <p:spPr>
            <a:xfrm>
              <a:off x="1407777" y="5168054"/>
              <a:ext cx="625520" cy="833788"/>
            </a:xfrm>
            <a:custGeom>
              <a:avLst/>
              <a:gdLst>
                <a:gd name="connsiteX0" fmla="*/ 625520 w 625520"/>
                <a:gd name="connsiteY0" fmla="*/ 312760 h 833788"/>
                <a:gd name="connsiteX1" fmla="*/ 312760 w 625520"/>
                <a:gd name="connsiteY1" fmla="*/ 0 h 833788"/>
                <a:gd name="connsiteX2" fmla="*/ 0 w 625520"/>
                <a:gd name="connsiteY2" fmla="*/ 312760 h 833788"/>
                <a:gd name="connsiteX3" fmla="*/ 126679 w 625520"/>
                <a:gd name="connsiteY3" fmla="*/ 563970 h 833788"/>
                <a:gd name="connsiteX4" fmla="*/ 167473 w 625520"/>
                <a:gd name="connsiteY4" fmla="*/ 644844 h 833788"/>
                <a:gd name="connsiteX5" fmla="*/ 167473 w 625520"/>
                <a:gd name="connsiteY5" fmla="*/ 833788 h 833788"/>
                <a:gd name="connsiteX6" fmla="*/ 458762 w 625520"/>
                <a:gd name="connsiteY6" fmla="*/ 833788 h 833788"/>
                <a:gd name="connsiteX7" fmla="*/ 458762 w 625520"/>
                <a:gd name="connsiteY7" fmla="*/ 644844 h 833788"/>
                <a:gd name="connsiteX8" fmla="*/ 499557 w 625520"/>
                <a:gd name="connsiteY8" fmla="*/ 563970 h 833788"/>
                <a:gd name="connsiteX9" fmla="*/ 625520 w 625520"/>
                <a:gd name="connsiteY9" fmla="*/ 312760 h 8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520" h="833788">
                  <a:moveTo>
                    <a:pt x="625520" y="312760"/>
                  </a:moveTo>
                  <a:cubicBezTo>
                    <a:pt x="625520" y="140277"/>
                    <a:pt x="485243" y="0"/>
                    <a:pt x="312760" y="0"/>
                  </a:cubicBezTo>
                  <a:cubicBezTo>
                    <a:pt x="140277" y="0"/>
                    <a:pt x="0" y="140277"/>
                    <a:pt x="0" y="312760"/>
                  </a:cubicBezTo>
                  <a:cubicBezTo>
                    <a:pt x="0" y="415821"/>
                    <a:pt x="50099" y="506715"/>
                    <a:pt x="126679" y="563970"/>
                  </a:cubicBezTo>
                  <a:cubicBezTo>
                    <a:pt x="152444" y="582578"/>
                    <a:pt x="167473" y="612638"/>
                    <a:pt x="167473" y="644844"/>
                  </a:cubicBezTo>
                  <a:lnTo>
                    <a:pt x="167473" y="833788"/>
                  </a:lnTo>
                  <a:lnTo>
                    <a:pt x="458762" y="833788"/>
                  </a:lnTo>
                  <a:lnTo>
                    <a:pt x="458762" y="644844"/>
                  </a:lnTo>
                  <a:cubicBezTo>
                    <a:pt x="458762" y="613353"/>
                    <a:pt x="473792" y="583294"/>
                    <a:pt x="499557" y="563970"/>
                  </a:cubicBezTo>
                  <a:cubicBezTo>
                    <a:pt x="576137" y="506715"/>
                    <a:pt x="625520" y="415105"/>
                    <a:pt x="625520" y="312760"/>
                  </a:cubicBezTo>
                  <a:close/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90BB597F-13A9-3B39-5017-32191746E5C9}"/>
                </a:ext>
              </a:extLst>
            </p:cNvPr>
            <p:cNvSpPr/>
            <p:nvPr/>
          </p:nvSpPr>
          <p:spPr>
            <a:xfrm>
              <a:off x="1575251" y="5846536"/>
              <a:ext cx="291289" cy="7156"/>
            </a:xfrm>
            <a:custGeom>
              <a:avLst/>
              <a:gdLst>
                <a:gd name="connsiteX0" fmla="*/ 0 w 291289"/>
                <a:gd name="connsiteY0" fmla="*/ 0 h 7156"/>
                <a:gd name="connsiteX1" fmla="*/ 291289 w 291289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289" h="7156">
                  <a:moveTo>
                    <a:pt x="0" y="0"/>
                  </a:moveTo>
                  <a:lnTo>
                    <a:pt x="291289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59B4C48-646D-5AAB-927A-4029769A8D2F}"/>
                </a:ext>
              </a:extLst>
            </p:cNvPr>
            <p:cNvSpPr/>
            <p:nvPr/>
          </p:nvSpPr>
          <p:spPr>
            <a:xfrm>
              <a:off x="1575251" y="5924547"/>
              <a:ext cx="291289" cy="7156"/>
            </a:xfrm>
            <a:custGeom>
              <a:avLst/>
              <a:gdLst>
                <a:gd name="connsiteX0" fmla="*/ 0 w 291289"/>
                <a:gd name="connsiteY0" fmla="*/ 0 h 7156"/>
                <a:gd name="connsiteX1" fmla="*/ 291289 w 291289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289" h="7156">
                  <a:moveTo>
                    <a:pt x="0" y="0"/>
                  </a:moveTo>
                  <a:lnTo>
                    <a:pt x="291289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7283A3E4-0855-BF6A-EA42-3B7FCAFEB3B5}"/>
                </a:ext>
              </a:extLst>
            </p:cNvPr>
            <p:cNvSpPr/>
            <p:nvPr/>
          </p:nvSpPr>
          <p:spPr>
            <a:xfrm>
              <a:off x="1574535" y="6001842"/>
              <a:ext cx="292004" cy="75148"/>
            </a:xfrm>
            <a:custGeom>
              <a:avLst/>
              <a:gdLst>
                <a:gd name="connsiteX0" fmla="*/ 292005 w 292004"/>
                <a:gd name="connsiteY0" fmla="*/ 0 h 75148"/>
                <a:gd name="connsiteX1" fmla="*/ 253357 w 292004"/>
                <a:gd name="connsiteY1" fmla="*/ 49383 h 75148"/>
                <a:gd name="connsiteX2" fmla="*/ 200395 w 292004"/>
                <a:gd name="connsiteY2" fmla="*/ 75148 h 75148"/>
                <a:gd name="connsiteX3" fmla="*/ 91609 w 292004"/>
                <a:gd name="connsiteY3" fmla="*/ 75148 h 75148"/>
                <a:gd name="connsiteX4" fmla="*/ 38648 w 292004"/>
                <a:gd name="connsiteY4" fmla="*/ 49383 h 75148"/>
                <a:gd name="connsiteX5" fmla="*/ 0 w 292004"/>
                <a:gd name="connsiteY5" fmla="*/ 0 h 7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2004" h="75148">
                  <a:moveTo>
                    <a:pt x="292005" y="0"/>
                  </a:moveTo>
                  <a:lnTo>
                    <a:pt x="253357" y="49383"/>
                  </a:lnTo>
                  <a:cubicBezTo>
                    <a:pt x="240475" y="65844"/>
                    <a:pt x="221151" y="75148"/>
                    <a:pt x="200395" y="75148"/>
                  </a:cubicBezTo>
                  <a:lnTo>
                    <a:pt x="91609" y="75148"/>
                  </a:lnTo>
                  <a:cubicBezTo>
                    <a:pt x="70854" y="75148"/>
                    <a:pt x="51530" y="65844"/>
                    <a:pt x="38648" y="49383"/>
                  </a:cubicBezTo>
                  <a:lnTo>
                    <a:pt x="0" y="0"/>
                  </a:lnTo>
                </a:path>
              </a:pathLst>
            </a:custGeom>
            <a:noFill/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E477176E-3E1D-6E2F-E768-F511881AE14C}"/>
                </a:ext>
              </a:extLst>
            </p:cNvPr>
            <p:cNvSpPr/>
            <p:nvPr/>
          </p:nvSpPr>
          <p:spPr>
            <a:xfrm>
              <a:off x="1720537" y="4964796"/>
              <a:ext cx="7156" cy="88030"/>
            </a:xfrm>
            <a:custGeom>
              <a:avLst/>
              <a:gdLst>
                <a:gd name="connsiteX0" fmla="*/ 0 w 7156"/>
                <a:gd name="connsiteY0" fmla="*/ 88031 h 88030"/>
                <a:gd name="connsiteX1" fmla="*/ 0 w 7156"/>
                <a:gd name="connsiteY1" fmla="*/ 0 h 8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56" h="88030">
                  <a:moveTo>
                    <a:pt x="0" y="88031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263684B0-682B-48EE-2878-472FB73343EE}"/>
                </a:ext>
              </a:extLst>
            </p:cNvPr>
            <p:cNvSpPr/>
            <p:nvPr/>
          </p:nvSpPr>
          <p:spPr>
            <a:xfrm>
              <a:off x="1356247" y="5115093"/>
              <a:ext cx="62981" cy="62265"/>
            </a:xfrm>
            <a:custGeom>
              <a:avLst/>
              <a:gdLst>
                <a:gd name="connsiteX0" fmla="*/ 62981 w 62981"/>
                <a:gd name="connsiteY0" fmla="*/ 62266 h 62265"/>
                <a:gd name="connsiteX1" fmla="*/ 0 w 62981"/>
                <a:gd name="connsiteY1" fmla="*/ 0 h 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981" h="62265">
                  <a:moveTo>
                    <a:pt x="62981" y="62266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26B1327D-2D75-3C5A-D01D-669AAD5BF87D}"/>
                </a:ext>
              </a:extLst>
            </p:cNvPr>
            <p:cNvSpPr/>
            <p:nvPr/>
          </p:nvSpPr>
          <p:spPr>
            <a:xfrm>
              <a:off x="1205235" y="5478667"/>
              <a:ext cx="88030" cy="7156"/>
            </a:xfrm>
            <a:custGeom>
              <a:avLst/>
              <a:gdLst>
                <a:gd name="connsiteX0" fmla="*/ 88031 w 88030"/>
                <a:gd name="connsiteY0" fmla="*/ 0 h 7156"/>
                <a:gd name="connsiteX1" fmla="*/ 0 w 88030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030" h="7156">
                  <a:moveTo>
                    <a:pt x="88031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CF3FE9C4-6479-C77D-9B41-C59512DACC7A}"/>
                </a:ext>
              </a:extLst>
            </p:cNvPr>
            <p:cNvSpPr/>
            <p:nvPr/>
          </p:nvSpPr>
          <p:spPr>
            <a:xfrm>
              <a:off x="1355531" y="5781408"/>
              <a:ext cx="60834" cy="61550"/>
            </a:xfrm>
            <a:custGeom>
              <a:avLst/>
              <a:gdLst>
                <a:gd name="connsiteX0" fmla="*/ 60834 w 60834"/>
                <a:gd name="connsiteY0" fmla="*/ 0 h 61550"/>
                <a:gd name="connsiteX1" fmla="*/ 0 w 60834"/>
                <a:gd name="connsiteY1" fmla="*/ 61550 h 6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34" h="61550">
                  <a:moveTo>
                    <a:pt x="60834" y="0"/>
                  </a:moveTo>
                  <a:lnTo>
                    <a:pt x="0" y="6155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A9E6EFFD-7546-216B-B2C5-4F95BDD07805}"/>
                </a:ext>
              </a:extLst>
            </p:cNvPr>
            <p:cNvSpPr/>
            <p:nvPr/>
          </p:nvSpPr>
          <p:spPr>
            <a:xfrm>
              <a:off x="2022562" y="5783555"/>
              <a:ext cx="60834" cy="60834"/>
            </a:xfrm>
            <a:custGeom>
              <a:avLst/>
              <a:gdLst>
                <a:gd name="connsiteX0" fmla="*/ 60834 w 60834"/>
                <a:gd name="connsiteY0" fmla="*/ 60834 h 60834"/>
                <a:gd name="connsiteX1" fmla="*/ 0 w 60834"/>
                <a:gd name="connsiteY1" fmla="*/ 0 h 6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834" h="60834">
                  <a:moveTo>
                    <a:pt x="60834" y="60834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7F6BDE2B-8C1B-1ADA-8FFA-4107B8109190}"/>
                </a:ext>
              </a:extLst>
            </p:cNvPr>
            <p:cNvSpPr/>
            <p:nvPr/>
          </p:nvSpPr>
          <p:spPr>
            <a:xfrm>
              <a:off x="2148525" y="5480099"/>
              <a:ext cx="85883" cy="7156"/>
            </a:xfrm>
            <a:custGeom>
              <a:avLst/>
              <a:gdLst>
                <a:gd name="connsiteX0" fmla="*/ 85884 w 85883"/>
                <a:gd name="connsiteY0" fmla="*/ 0 h 7156"/>
                <a:gd name="connsiteX1" fmla="*/ 0 w 85883"/>
                <a:gd name="connsiteY1" fmla="*/ 0 h 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883" h="7156">
                  <a:moveTo>
                    <a:pt x="85884" y="0"/>
                  </a:moveTo>
                  <a:lnTo>
                    <a:pt x="0" y="0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6072112E-F26A-0FB8-FD9F-A9506B76ED80}"/>
                </a:ext>
              </a:extLst>
            </p:cNvPr>
            <p:cNvSpPr/>
            <p:nvPr/>
          </p:nvSpPr>
          <p:spPr>
            <a:xfrm>
              <a:off x="2022562" y="5115809"/>
              <a:ext cx="61550" cy="62265"/>
            </a:xfrm>
            <a:custGeom>
              <a:avLst/>
              <a:gdLst>
                <a:gd name="connsiteX0" fmla="*/ 61550 w 61550"/>
                <a:gd name="connsiteY0" fmla="*/ 0 h 62265"/>
                <a:gd name="connsiteX1" fmla="*/ 0 w 61550"/>
                <a:gd name="connsiteY1" fmla="*/ 62266 h 6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550" h="62265">
                  <a:moveTo>
                    <a:pt x="61550" y="0"/>
                  </a:moveTo>
                  <a:lnTo>
                    <a:pt x="0" y="62266"/>
                  </a:lnTo>
                </a:path>
              </a:pathLst>
            </a:custGeom>
            <a:ln w="42922" cap="flat">
              <a:solidFill>
                <a:srgbClr val="00418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v-LV" sz="1570"/>
            </a:p>
          </p:txBody>
        </p:sp>
      </p:grpSp>
    </p:spTree>
    <p:extLst>
      <p:ext uri="{BB962C8B-B14F-4D97-AF65-F5344CB8AC3E}">
        <p14:creationId xmlns:p14="http://schemas.microsoft.com/office/powerpoint/2010/main" val="276015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E8BB460E1BB468B7069ABC2F4D2CC" ma:contentTypeVersion="13" ma:contentTypeDescription="Create a new document." ma:contentTypeScope="" ma:versionID="030fb38315dac6ef91ca1571d24e6b5f">
  <xsd:schema xmlns:xsd="http://www.w3.org/2001/XMLSchema" xmlns:xs="http://www.w3.org/2001/XMLSchema" xmlns:p="http://schemas.microsoft.com/office/2006/metadata/properties" xmlns:ns3="05c5694b-cc17-4aab-9370-70042f81dca0" xmlns:ns4="c0073a92-6223-4601-98d8-42797fe6cfdb" targetNamespace="http://schemas.microsoft.com/office/2006/metadata/properties" ma:root="true" ma:fieldsID="9913cdee7b2cd96c73030a77b4d3a1e5" ns3:_="" ns4:_="">
    <xsd:import namespace="05c5694b-cc17-4aab-9370-70042f81dca0"/>
    <xsd:import namespace="c0073a92-6223-4601-98d8-42797fe6cf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5694b-cc17-4aab-9370-70042f81d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73a92-6223-4601-98d8-42797fe6c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0FBFB5-3418-4834-AA69-F0F540BFE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c5694b-cc17-4aab-9370-70042f81dca0"/>
    <ds:schemaRef ds:uri="c0073a92-6223-4601-98d8-42797fe6c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AE5017-4522-4EC7-B221-0BB90CA82B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CFD70-21B0-45D6-9D07-8C7A535DE88C}">
  <ds:schemaRefs>
    <ds:schemaRef ds:uri="05c5694b-cc17-4aab-9370-70042f81dca0"/>
    <ds:schemaRef ds:uri="c0073a92-6223-4601-98d8-42797fe6cfdb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altum</Template>
  <TotalTime>5414</TotalTime>
  <Words>685</Words>
  <Application>Microsoft Office PowerPoint</Application>
  <PresentationFormat>Widescreen</PresentationFormat>
  <Paragraphs>111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Montserrat</vt:lpstr>
      <vt:lpstr>System Font Regular</vt:lpstr>
      <vt:lpstr>Wingdings</vt:lpstr>
      <vt:lpstr>Office Theme</vt:lpstr>
      <vt:lpstr> aizdevums ar kapitāla atlaidi   eksportējošiem komersantiem lielo investīciju projektu atbalstam</vt:lpstr>
      <vt:lpstr>Saturs</vt:lpstr>
      <vt:lpstr> aizdevums ar kapitāla atlaidi </vt:lpstr>
      <vt:lpstr>KO MĒS VĒRTĒJAM?</vt:lpstr>
      <vt:lpstr>AML</vt:lpstr>
      <vt:lpstr>Atbilstība AIZDEVUMA nosacījumiem</vt:lpstr>
      <vt:lpstr>PowerPoint Presentation</vt:lpstr>
      <vt:lpstr>MaKSIMĀLĀ atbalsta intensitāte (līdz 55 MILJ. EUR )</vt:lpstr>
      <vt:lpstr>KAM FINANSĒJUMU NEPIEŠĶIR?</vt:lpstr>
      <vt:lpstr>Darījuma finanšu struktūra</vt:lpstr>
      <vt:lpstr>UZŅĒMUMA UN PROJEKTA DZĪVOTSPĒJA</vt:lpstr>
      <vt:lpstr>PĒCUZRAUDZIBA UN KAPITĀLA ATLAIDE</vt:lpstr>
      <vt:lpstr>Papildaizdevuma pieteikuma izskatīšana</vt:lpstr>
      <vt:lpstr>Finansēšanas struktūras veidi 3.kārtai</vt:lpstr>
      <vt:lpstr>Kur meklēt informāciju?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Zaharova</dc:creator>
  <cp:lastModifiedBy>Ilga Maļina</cp:lastModifiedBy>
  <cp:revision>68</cp:revision>
  <dcterms:created xsi:type="dcterms:W3CDTF">2022-01-04T11:10:05Z</dcterms:created>
  <dcterms:modified xsi:type="dcterms:W3CDTF">2023-12-20T09:13:07Z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0x0101005B9E8BB460E1BB468B7069ABC2F4D2CC</vt:lpwstr>
  </property>
</Properties>
</file>